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72" r:id="rId14"/>
    <p:sldId id="273" r:id="rId15"/>
    <p:sldId id="262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0" r:id="rId26"/>
    <p:sldId id="284" r:id="rId27"/>
    <p:sldId id="285" r:id="rId28"/>
    <p:sldId id="286" r:id="rId29"/>
    <p:sldId id="263" r:id="rId30"/>
    <p:sldId id="264" r:id="rId31"/>
    <p:sldId id="26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90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00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602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86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704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02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47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6959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2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0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21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62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9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1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16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44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FC484A-814F-4F1E-93FD-3570F7FA6D1A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E76DA5-785A-4413-992D-A100AC35F3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86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F870-154F-6D84-53F9-E1EAB2FDA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RECURSIVE AND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65336-3AD2-E6FC-B2B5-7803A2AC9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Presented to: Mr. </a:t>
            </a:r>
            <a:r>
              <a:rPr lang="en-GB" dirty="0" err="1"/>
              <a:t>Maseruka</a:t>
            </a:r>
            <a:r>
              <a:rPr lang="en-GB" dirty="0"/>
              <a:t> Benedicto</a:t>
            </a:r>
          </a:p>
          <a:p>
            <a:r>
              <a:rPr lang="en-GB" dirty="0"/>
              <a:t>Computer Programming Course</a:t>
            </a:r>
          </a:p>
          <a:p>
            <a:r>
              <a:rPr lang="en-GB" b="1" dirty="0"/>
              <a:t>By Group 7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57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05754-ACEF-CF0C-378F-344601E860B5}"/>
              </a:ext>
            </a:extLst>
          </p:cNvPr>
          <p:cNvSpPr txBox="1"/>
          <p:nvPr/>
        </p:nvSpPr>
        <p:spPr>
          <a:xfrm>
            <a:off x="196645" y="235974"/>
            <a:ext cx="11818374" cy="742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Rate……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SECANT METHOD UPDATE FORMULA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x2 = x1 - f(x1) * (x1 - x0) / (f(x1) - f(x0))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x2 = x1 - f1 * (x1 - x0) / (f1 - f0);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call with updated estimates (shift x0, x1 forward)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root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secant_recursive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(x1, x2,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iter + 1);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VERIFICATION FUNCTION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Purpose: Verifies that the found root actually satisfies the equation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Inputs: root - the root to verify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       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method_name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name of the method used (for display purposes)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verify_solution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(root,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method_name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Plug the root back into the original equation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root^3 - root - 3;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Display result: should be very close to 0 if root is accurate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   %s: f(%.8f) = %.2e\n'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method_name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root,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This line actually runs the solver when the script is executed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reaction_rate_solver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();</a:t>
            </a:r>
          </a:p>
          <a:p>
            <a:r>
              <a:rPr lang="en-GB" b="1" dirty="0"/>
              <a:t>Results:</a:t>
            </a:r>
            <a:endParaRPr lang="en-GB" dirty="0"/>
          </a:p>
          <a:p>
            <a:r>
              <a:rPr lang="en-GB" b="1" dirty="0"/>
              <a:t>Newton-Raphson:</a:t>
            </a:r>
            <a:r>
              <a:rPr lang="en-GB" dirty="0"/>
              <a:t> Converged in 4 iterations. Root: 1.67169998</a:t>
            </a:r>
          </a:p>
          <a:p>
            <a:r>
              <a:rPr lang="en-GB" b="1" dirty="0"/>
              <a:t>Secant Method:</a:t>
            </a:r>
            <a:r>
              <a:rPr lang="en-GB" dirty="0"/>
              <a:t> Converged in 7 iterations. Root: 1.67169988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dirty="0"/>
              <a:t> 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endParaRPr lang="en-GB" sz="24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30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A448-2546-3138-0463-DF3DE8C9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Assignment 2 - Recursive vs. Dynamic Programming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FC633-A29B-710A-03C8-FE79881F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b="1" dirty="0"/>
              <a:t>Objective:</a:t>
            </a:r>
            <a:r>
              <a:rPr lang="en-GB" dirty="0"/>
              <a:t> Compare performance of Recursive and DP approaches for:</a:t>
            </a:r>
          </a:p>
          <a:p>
            <a:r>
              <a:rPr lang="en-GB" dirty="0"/>
              <a:t>Fibonacci Sequence</a:t>
            </a:r>
          </a:p>
          <a:p>
            <a:r>
              <a:rPr lang="en-GB" dirty="0"/>
              <a:t>0/1 Knapsack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1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450E-A3C9-03DA-8451-AE3DD474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 FIBONACCI SEQUENCE COMPARISON</a:t>
            </a:r>
            <a:br>
              <a:rPr lang="en-GB" b="1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6F4B6-2F7B-AD08-1F77-BC99807CB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GB" b="1" dirty="0"/>
                  <a:t>Recursive Approach:</a:t>
                </a:r>
                <a:endParaRPr lang="en-GB" dirty="0"/>
              </a:p>
              <a:p>
                <a:pPr lvl="1"/>
                <a:r>
                  <a:rPr lang="en-GB" dirty="0"/>
                  <a:t>Simple: F(n) = F(n-1) + F(n-2)</a:t>
                </a:r>
              </a:p>
              <a:p>
                <a:pPr lvl="1"/>
                <a:r>
                  <a:rPr lang="en-GB" b="1" dirty="0"/>
                  <a:t>Inefficient:</a:t>
                </a:r>
                <a:r>
                  <a:rPr lang="en-GB" dirty="0"/>
                  <a:t> Exponential time </a:t>
                </a:r>
                <a14:m>
                  <m:oMath xmlns:m="http://schemas.openxmlformats.org/officeDocument/2006/math">
                    <m:r>
                      <a:rPr lang="en-GB" i="1"/>
                      <m:t>𝑂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r>
                              <a:rPr lang="ar-AE"/>
                              <m:t>2</m:t>
                            </m:r>
                          </m:e>
                          <m:sup>
                            <m:r>
                              <a:rPr lang="ar-AE" i="1"/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GB" dirty="0"/>
                  <a:t>recalculates values.</a:t>
                </a:r>
              </a:p>
              <a:p>
                <a:r>
                  <a:rPr lang="en-GB" b="1" dirty="0"/>
                  <a:t>Dynamic Programming:</a:t>
                </a:r>
                <a:endParaRPr lang="en-GB" dirty="0"/>
              </a:p>
              <a:p>
                <a:pPr lvl="1"/>
                <a:r>
                  <a:rPr lang="en-GB" dirty="0"/>
                  <a:t>Stores computed values in an array.</a:t>
                </a:r>
              </a:p>
              <a:p>
                <a:pPr lvl="1"/>
                <a:r>
                  <a:rPr lang="en-GB" b="1" dirty="0"/>
                  <a:t>Efficient:</a:t>
                </a:r>
                <a:r>
                  <a:rPr lang="en-GB" dirty="0"/>
                  <a:t> Linear time </a:t>
                </a:r>
                <a14:m>
                  <m:oMath xmlns:m="http://schemas.openxmlformats.org/officeDocument/2006/math">
                    <m:r>
                      <a:rPr lang="en-GB" i="1"/>
                      <m:t>𝑂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𝑛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GB" b="1" dirty="0"/>
                  <a:t>Result:</a:t>
                </a:r>
                <a:r>
                  <a:rPr lang="en-GB" dirty="0"/>
                  <a:t> DP is significantly faster, especially for larger n.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6F4B6-2F7B-AD08-1F77-BC99807CB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6" t="-5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83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7C2A8-3BF5-015E-8992-BD230A2E562C}"/>
              </a:ext>
            </a:extLst>
          </p:cNvPr>
          <p:cNvSpPr txBox="1"/>
          <p:nvPr/>
        </p:nvSpPr>
        <p:spPr>
          <a:xfrm>
            <a:off x="137652" y="275303"/>
            <a:ext cx="11926529" cy="6887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Fibionacci</a:t>
            </a:r>
            <a:r>
              <a:rPr lang="en-GB" sz="2400" dirty="0"/>
              <a:t> code implementation.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%Comparison: Recursive(rec) vs Dynamic Programming(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clear;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%Fibonacci Functions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Fibonacci - exponential time complexity O(2^n)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Repeatedly calculates same values multiple times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result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 &lt;= 2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result = 1;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result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(n-1) +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(n-2);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Stores previously computed values to avoid redundant calculations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result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 &lt;= 2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result = 1;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416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20E751-4EAB-009E-C7BD-B59BE49B1201}"/>
              </a:ext>
            </a:extLst>
          </p:cNvPr>
          <p:cNvSpPr txBox="1"/>
          <p:nvPr/>
        </p:nvSpPr>
        <p:spPr>
          <a:xfrm>
            <a:off x="167148" y="344129"/>
            <a:ext cx="11729884" cy="535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Fibinacci</a:t>
            </a:r>
            <a:r>
              <a:rPr lang="en-GB" sz="2400" dirty="0"/>
              <a:t>  code implementation continued;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 = [1, 1, zeros(1, n-2)];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Initialize array to store computed values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3:n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fib(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= fib(i-1) + fib(i-2);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Build solution bottom-up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result = fib(n);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endParaRPr lang="en-GB" b="1" kern="0" dirty="0">
              <a:solidFill>
                <a:srgbClr val="0E00FF"/>
              </a:solidFill>
              <a:latin typeface="Consolas" panose="020B0609020204030204" pitchFamily="49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2400" dirty="0"/>
              <a:t>For the Pure recursive approach; Notice how it calls itself twice. This leads to an exponential number of repeated calculations, making it very slow for large n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endParaRPr lang="en-GB" sz="2400" dirty="0"/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2400" dirty="0"/>
              <a:t> And for the Dynamic Programming approach. It uses an array (fib) to store previously computed numbers. This "bottom-up" method ensures each value is calculated only once, resulting in linear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314551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75F9-9090-B189-A434-63DE462B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KNAPSACK PROBLEM COMPARISON</a:t>
            </a:r>
            <a:br>
              <a:rPr lang="en-GB" b="1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3C8BF-3383-1092-7516-CC4DD68E1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dirty="0"/>
                  <a:t>Recursive Approach:</a:t>
                </a:r>
                <a:endParaRPr lang="en-GB" dirty="0"/>
              </a:p>
              <a:p>
                <a:pPr lvl="1"/>
                <a:r>
                  <a:rPr lang="en-GB" dirty="0"/>
                  <a:t>For each item: decide to include or exclude.</a:t>
                </a:r>
              </a:p>
              <a:p>
                <a:pPr lvl="1"/>
                <a:r>
                  <a:rPr lang="en-GB" b="1" dirty="0"/>
                  <a:t>Inefficient:</a:t>
                </a:r>
                <a:r>
                  <a:rPr lang="en-GB" dirty="0"/>
                  <a:t> Exponential time </a:t>
                </a:r>
                <a14:m>
                  <m:oMath xmlns:m="http://schemas.openxmlformats.org/officeDocument/2006/math">
                    <m:r>
                      <a:rPr lang="en-GB" i="1"/>
                      <m:t>𝑂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r>
                              <a:rPr lang="ar-AE"/>
                              <m:t>2</m:t>
                            </m:r>
                          </m:e>
                          <m:sup>
                            <m:r>
                              <a:rPr lang="ar-AE" i="1"/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GB" b="1" dirty="0"/>
                  <a:t>Dynamic Programming:</a:t>
                </a:r>
                <a:endParaRPr lang="en-GB" dirty="0"/>
              </a:p>
              <a:p>
                <a:pPr lvl="1"/>
                <a:r>
                  <a:rPr lang="en-GB" dirty="0"/>
                  <a:t>Builds a 2D table </a:t>
                </a:r>
                <a:r>
                  <a:rPr lang="en-GB" dirty="0" err="1"/>
                  <a:t>dp</a:t>
                </a:r>
                <a:r>
                  <a:rPr lang="en-GB" dirty="0"/>
                  <a:t>[</a:t>
                </a:r>
                <a:r>
                  <a:rPr lang="en-GB" dirty="0" err="1"/>
                  <a:t>i</a:t>
                </a:r>
                <a:r>
                  <a:rPr lang="en-GB" dirty="0"/>
                  <a:t>][j] for max value with </a:t>
                </a:r>
                <a:r>
                  <a:rPr lang="en-GB" dirty="0" err="1"/>
                  <a:t>i</a:t>
                </a:r>
                <a:r>
                  <a:rPr lang="en-GB" dirty="0"/>
                  <a:t> items and capacity j.</a:t>
                </a:r>
              </a:p>
              <a:p>
                <a:pPr lvl="1"/>
                <a:r>
                  <a:rPr lang="en-GB" b="1" dirty="0"/>
                  <a:t>Efficient:</a:t>
                </a:r>
                <a:r>
                  <a:rPr lang="en-GB" dirty="0"/>
                  <a:t> Polynomial time </a:t>
                </a:r>
                <a14:m>
                  <m:oMath xmlns:m="http://schemas.openxmlformats.org/officeDocument/2006/math">
                    <m:r>
                      <a:rPr lang="en-GB" i="1"/>
                      <m:t>𝑂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𝑛</m:t>
                        </m:r>
                        <m:r>
                          <a:rPr lang="ar-AE"/>
                          <m:t>×</m:t>
                        </m:r>
                        <m:r>
                          <a:rPr lang="ar-AE" i="1"/>
                          <m:t>𝑐𝑎𝑝𝑎𝑐𝑖𝑡𝑦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GB" b="1" dirty="0"/>
                  <a:t>Result:</a:t>
                </a:r>
                <a:r>
                  <a:rPr lang="en-GB" dirty="0"/>
                  <a:t> DP is dramatically faster as the number of items increases.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3C8BF-3383-1092-7516-CC4DD68E1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1" t="-13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9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1FD7E2-397A-57CE-5F7B-AD290EBBD58C}"/>
              </a:ext>
            </a:extLst>
          </p:cNvPr>
          <p:cNvSpPr txBox="1"/>
          <p:nvPr/>
        </p:nvSpPr>
        <p:spPr>
          <a:xfrm>
            <a:off x="226142" y="206477"/>
            <a:ext cx="11769213" cy="658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Knapsack code implementation;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Knapsack Functions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For each item, we have two choices: include or exclude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cap, n)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 == 0 || cap == 0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0;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w(n) &gt; cap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cap, n-1);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Cannot include current item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include = v(n) +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cap-w(n), n-1);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Include current item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exclude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cap, n-1);      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Exclude current item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max(include, exclude);       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Take better option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Uses 2D table to store solutions to subproblems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n = length(w);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zeros(n+1, cap+1);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DP table: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[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][j] = max value with first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items and capacity j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8314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1620A-C5AF-348B-2793-92BAD5AE9172}"/>
              </a:ext>
            </a:extLst>
          </p:cNvPr>
          <p:cNvSpPr txBox="1"/>
          <p:nvPr/>
        </p:nvSpPr>
        <p:spPr>
          <a:xfrm>
            <a:off x="226142" y="255639"/>
            <a:ext cx="11690555" cy="6305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Knapsack code implementation continued;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1:n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j = 0:cap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&lt;= j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Max of excluding or including current item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(i+1, j+1) = max(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j+1), v(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+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j+1-w(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Cannot include current item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(i+1, j+1)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j+1);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(n+1, cap+1);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400" dirty="0"/>
              <a:t>Recursive approach; For each item, it explores both possibilities (including or excluding the item), leading to an exponential number of function calls. Highly inefficient for many items.</a:t>
            </a:r>
          </a:p>
          <a:p>
            <a:r>
              <a:rPr lang="en-GB" sz="2400" dirty="0"/>
              <a:t> Dynamic Programming approach; It builds a 2D table (</a:t>
            </a:r>
            <a:r>
              <a:rPr lang="en-GB" sz="2400" dirty="0" err="1"/>
              <a:t>dp</a:t>
            </a:r>
            <a:r>
              <a:rPr lang="en-GB" sz="2400" dirty="0"/>
              <a:t>) where each cell stores the solution to a subproblem. By filling the table iteratively, it avoids </a:t>
            </a:r>
            <a:r>
              <a:rPr lang="en-GB" sz="2400" dirty="0" err="1"/>
              <a:t>recomputation</a:t>
            </a:r>
            <a:r>
              <a:rPr lang="en-GB" sz="2400" dirty="0"/>
              <a:t>, making it highly efficient.</a:t>
            </a:r>
          </a:p>
        </p:txBody>
      </p:sp>
    </p:spTree>
    <p:extLst>
      <p:ext uri="{BB962C8B-B14F-4D97-AF65-F5344CB8AC3E}">
        <p14:creationId xmlns:p14="http://schemas.microsoft.com/office/powerpoint/2010/main" val="332210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D9AEE-DF5D-6A90-97EC-20305DD3A4B9}"/>
              </a:ext>
            </a:extLst>
          </p:cNvPr>
          <p:cNvSpPr txBox="1"/>
          <p:nvPr/>
        </p:nvSpPr>
        <p:spPr>
          <a:xfrm>
            <a:off x="275303" y="334297"/>
            <a:ext cx="11621729" cy="535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/>
              <a:t>Perfomance</a:t>
            </a:r>
            <a:r>
              <a:rPr lang="en-GB" sz="2400" b="1" dirty="0"/>
              <a:t> comparison and testing code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endParaRPr lang="en-GB" sz="1800" b="1" kern="0" dirty="0">
              <a:solidFill>
                <a:srgbClr val="00801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endParaRPr lang="en-GB" b="1" kern="0" dirty="0">
              <a:solidFill>
                <a:srgbClr val="008013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Test and Compare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'Simple Recursive vs Dynamic Programming Comparison\n\n'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Test parameters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[10, 15, 20, 25, 30];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Fibonacci numbers to compute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[5, 10, 15, 20];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Number of items for knapsack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Initialize arrays to store timing results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66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8A45C0-F77C-F12A-9161-56BEF56FA8C2}"/>
              </a:ext>
            </a:extLst>
          </p:cNvPr>
          <p:cNvSpPr txBox="1"/>
          <p:nvPr/>
        </p:nvSpPr>
        <p:spPr>
          <a:xfrm>
            <a:off x="245806" y="432619"/>
            <a:ext cx="11670891" cy="5535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Fibionachi</a:t>
            </a:r>
            <a:r>
              <a:rPr lang="en-GB" dirty="0"/>
              <a:t> test</a:t>
            </a:r>
          </a:p>
          <a:p>
            <a:endParaRPr lang="en-GB" dirty="0"/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Fibonacci Tests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'FIBONACCI:\n'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'n\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tRecursive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tDP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\t\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tSpeedup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1:length(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n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timing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(n); t1 = toc;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Dynamic Programming timing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(n); t2 = toc;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= t1;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= t2;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'%d\t%.4fs\t%.4fs\t%.0fx\n'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n, t1, t2, t1/t2);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23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EDD9-693E-4946-4332-3603519D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7 MEMBERS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F99BFB-D037-1BB2-7F50-8A701ECA7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80662"/>
              </p:ext>
            </p:extLst>
          </p:nvPr>
        </p:nvGraphicFramePr>
        <p:xfrm>
          <a:off x="1044678" y="2089125"/>
          <a:ext cx="8404122" cy="4178300"/>
        </p:xfrm>
        <a:graphic>
          <a:graphicData uri="http://schemas.openxmlformats.org/drawingml/2006/table">
            <a:tbl>
              <a:tblPr/>
              <a:tblGrid>
                <a:gridCol w="528483">
                  <a:extLst>
                    <a:ext uri="{9D8B030D-6E8A-4147-A177-3AD203B41FA5}">
                      <a16:colId xmlns:a16="http://schemas.microsoft.com/office/drawing/2014/main" val="734729296"/>
                    </a:ext>
                  </a:extLst>
                </a:gridCol>
                <a:gridCol w="3628104">
                  <a:extLst>
                    <a:ext uri="{9D8B030D-6E8A-4147-A177-3AD203B41FA5}">
                      <a16:colId xmlns:a16="http://schemas.microsoft.com/office/drawing/2014/main" val="879879908"/>
                    </a:ext>
                  </a:extLst>
                </a:gridCol>
                <a:gridCol w="2703870">
                  <a:extLst>
                    <a:ext uri="{9D8B030D-6E8A-4147-A177-3AD203B41FA5}">
                      <a16:colId xmlns:a16="http://schemas.microsoft.com/office/drawing/2014/main" val="2230730195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62997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NO.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NAME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REG. NUMBER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1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1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SSEBAKIJJE HOSEA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BU/UP/2024/0847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AMI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062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2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ETYANG JONATHAN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BU/UG/2024/2671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APE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237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3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KOBUSINGYE BETHLINE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BU/UG/2024/2602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PTI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1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4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GUDOI ALLAN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BU/UP/2024/4449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WAR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65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5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NYERO MARIA ASUMPTA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BU/UP/2024/1053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WAR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657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6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KAKURU OBADIAH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BU/UP/2024/1029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WAR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966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7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SEMBERA SHERINA TAPINESS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BU/UP/2024/5349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MEB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466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8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ADIPO HOPE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BU/UP/2024/0980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MEB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641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9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ESARAIT BRIAN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>
                          <a:effectLst/>
                          <a:latin typeface="quote-cjk-patch"/>
                        </a:rPr>
                        <a:t>BU/UP/2024/5343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b="0" dirty="0">
                          <a:effectLst/>
                          <a:latin typeface="quote-cjk-patch"/>
                        </a:rPr>
                        <a:t>MEB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917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468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EE700D-6629-9C27-9991-B77643999B98}"/>
              </a:ext>
            </a:extLst>
          </p:cNvPr>
          <p:cNvSpPr txBox="1"/>
          <p:nvPr/>
        </p:nvSpPr>
        <p:spPr>
          <a:xfrm>
            <a:off x="216310" y="275303"/>
            <a:ext cx="11808542" cy="710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Knapsack tests;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Knapsack Tests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nKNAPSACK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:\n'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'Items\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tRecursive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tDP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\t\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tSpeedup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1:length(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n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Generate random weights and values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w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randi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([1, 15], 1, n);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Random weights between 1-15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v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randi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([5, 30], 1, n);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Random values between 5-30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cap = 30;           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Fixed capacity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timing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cap, n); t1 = toc;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Dynamic Programming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(w, v, cap); t2 = toc;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= t1;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 = t2;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'%d\t%.4fs\t%.4fs\t%.0fx\n'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n, t1, t2, t1/t2);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99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3E0BD-6869-87FA-4165-9BB3C3928816}"/>
              </a:ext>
            </a:extLst>
          </p:cNvPr>
          <p:cNvSpPr txBox="1"/>
          <p:nvPr/>
        </p:nvSpPr>
        <p:spPr>
          <a:xfrm>
            <a:off x="245806" y="344129"/>
            <a:ext cx="11710220" cy="591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Fibonacci plot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figure;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LineWidth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 hold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'bd-'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LineWidth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xlabel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'Fibonacci Number (n)'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ylabel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'Time (seconds)'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title(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'Fibonacci: Recursive vs DP'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legend(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'Recursive'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'Dynamic Programming'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grid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Knapsack plot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figure;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LineWidth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 hold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'bd-'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LineWidth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xlabel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'Number of Items'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ylabel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'Time (seconds)'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title(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'Knapsack: Recursive vs DP'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legend(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'Recursive'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'Dynamic Programming'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grid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399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4CA10-C2E3-EA4C-35A9-BB73DCC6B4C4}"/>
              </a:ext>
            </a:extLst>
          </p:cNvPr>
          <p:cNvSpPr txBox="1"/>
          <p:nvPr/>
        </p:nvSpPr>
        <p:spPr>
          <a:xfrm>
            <a:off x="176981" y="334297"/>
            <a:ext cx="11867535" cy="63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%Comparison: Recursive(rec) vs Dynamic Programming(dp)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clear;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clc;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%Fibonacci Functions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Fibonacci - exponential time complexity O(2^n)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Repeatedly calculates same values multiple times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result = fib_rec(n)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 &lt;= 2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result = 1;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result = fib_rec(n-1) + fib_rec(n-2);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Stores previously computed values to avoid redundant calculations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result = fib_dp(n)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 &lt;= 2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result = 1;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8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7CF7A3-5534-1B78-14A5-865C6AF68A5F}"/>
              </a:ext>
            </a:extLst>
          </p:cNvPr>
          <p:cNvSpPr txBox="1"/>
          <p:nvPr/>
        </p:nvSpPr>
        <p:spPr>
          <a:xfrm>
            <a:off x="226142" y="314632"/>
            <a:ext cx="11788877" cy="6459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fib = [1, 1, zeros(1, n-2)];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Initialize array to store computed values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 = 3:n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fib(i) = fib(i-1) + fib(i-2);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Build solution bottom-up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result = fib(n);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Knapsack Functions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For each item, we have two choices: include or exclude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 = ks_rec(w, v, cap, n)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 == 0 || cap == 0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max_val = 0;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elseif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w(n) &gt; cap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max_val = ks_rec(w, v, cap, n-1);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Cannot include current item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include = v(n) + ks_rec(w, v, cap-w(n), n-1);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Include current item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exclude = ks_rec(w, v, cap, n-1);          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Exclude current item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max_val = max(include, exclude);           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Take better option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BC70B-61CA-D912-F7E0-9E5B475CD810}"/>
              </a:ext>
            </a:extLst>
          </p:cNvPr>
          <p:cNvSpPr txBox="1"/>
          <p:nvPr/>
        </p:nvSpPr>
        <p:spPr>
          <a:xfrm>
            <a:off x="231058" y="20166"/>
            <a:ext cx="11729884" cy="6837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Uses 2D table to store solutions to subproblems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max_val = ks_dp(w, v, cap)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n = length(w);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dp = zeros(n+1, cap+1);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DP table: dp[i][j] = max value with first i items and capacity j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 = 1:n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j = 0:cap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w(i) &lt;= j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Max of excluding or including current item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dp(i+1, j+1) = max(dp(i, j+1), v(i) + dp(i, j+1-w(i)));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else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Cannot include current item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    dp(i+1, j+1) = dp(i, j+1);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max_val = dp(n+1, cap+1);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Test and Compare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'Simple Recursive vs Dynamic Programming Comparison\n\n'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74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3B8C5-4EB9-03C2-3ED8-EAE1B2E20A0E}"/>
              </a:ext>
            </a:extLst>
          </p:cNvPr>
          <p:cNvSpPr txBox="1"/>
          <p:nvPr/>
        </p:nvSpPr>
        <p:spPr>
          <a:xfrm>
            <a:off x="176981" y="226142"/>
            <a:ext cx="11729884" cy="591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Test parameters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[10, 15, 20, 25, 30];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Fibonacci numbers to compute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[5, 10, 15, 20];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Number of items for knapsack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Initialize arrays to store timing results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zeros(size(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Fibonacci Tests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'FIBONACCI:\n'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'n\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tRecursive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tDP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\t\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tSpeedup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1:length(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n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timing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fib_rec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(n); t1 = toc;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Dynamic Programming timing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fib_dp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(n); t2 = toc;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50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D72DF-23B8-E242-BF06-18FC511FE2BD}"/>
              </a:ext>
            </a:extLst>
          </p:cNvPr>
          <p:cNvSpPr txBox="1"/>
          <p:nvPr/>
        </p:nvSpPr>
        <p:spPr>
          <a:xfrm>
            <a:off x="94268" y="292231"/>
            <a:ext cx="11821212" cy="561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fib_rec_time(i) = t1;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fib_dp_time(i) = t2;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fprintf(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'%d\t%.4fs\t%.4fs\t%.0fx\n'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n, t1, t2, t1/t2);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Knapsack Tests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'\nKNAPSACK:\n'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'Items\tRecursive\tDP\t\tSpeedup\n'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for 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 = 1:length(ks_test)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n = ks_test(i);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Generate random weights and values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w = randi([1, 15], 1, n);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Random weights between 1-15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v = randi([5, 30], 1, n);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Random values between 5-30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cap = 30;               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Fixed capacity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timing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ks_rec(w, v, cap, n); t1 = toc;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5017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AE30E3-0C45-AB80-24D0-5BE3916EC17C}"/>
              </a:ext>
            </a:extLst>
          </p:cNvPr>
          <p:cNvSpPr txBox="1"/>
          <p:nvPr/>
        </p:nvSpPr>
        <p:spPr>
          <a:xfrm>
            <a:off x="358219" y="556181"/>
            <a:ext cx="11613822" cy="560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Dynamic Programming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tic; ks_dp(w, v, cap); t2 = toc;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ks_rec_time(i) = t1;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ks_dp_time(i) = t2;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fprintf(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'%d\t%.4fs\t%.4fs\t%.0fx\n'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n, t1, t2, t1/t2);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Fibonacci plot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figure;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plot(fib_test, fib_rec_time,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'ro-'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'LineWidth'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 hold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plot(fib_test, fib_dp_time,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'bd-'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'LineWidth'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xlabel(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'Fibonacci Number (n)'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ylabel(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'Time (seconds)'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title(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'Fibonacci: Recursive vs DP'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legend(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'Recursive'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'Dynamic Programming'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grid </a:t>
            </a:r>
            <a:r>
              <a:rPr lang="en-GB" sz="1800" b="1" kern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22DB5-9E66-2BB4-1354-1565666050AB}"/>
              </a:ext>
            </a:extLst>
          </p:cNvPr>
          <p:cNvSpPr txBox="1"/>
          <p:nvPr/>
        </p:nvSpPr>
        <p:spPr>
          <a:xfrm>
            <a:off x="197963" y="433633"/>
            <a:ext cx="11736371" cy="575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Knapsack plot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figure;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ks_rec_time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LineWidth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 hold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plot(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ks_test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ks_dp_time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'bd-'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 err="1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LineWidth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2);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xlabel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'Number of Items'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ylabel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'Time (seconds)'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title(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'Knapsack: Recursive vs DP'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legend(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'Recursive'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'Dynamic Programming'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grid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endParaRPr lang="en-GB" b="1" kern="0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r>
              <a:rPr lang="en-GB" sz="2400" dirty="0"/>
              <a:t>This code measures the execution time for both recursive and DP methods across different input sizes. The speedup factor clearly demonstrates the massive efficiency gain of DP.</a:t>
            </a:r>
          </a:p>
          <a:p>
            <a:r>
              <a:rPr lang="en-GB" sz="2400" b="1" dirty="0"/>
              <a:t>Graphs:</a:t>
            </a:r>
            <a:endParaRPr lang="en-GB" sz="2400" dirty="0"/>
          </a:p>
          <a:p>
            <a:r>
              <a:rPr lang="en-GB" sz="2400" b="1" dirty="0"/>
              <a:t>Graph 1: Fibonacci</a:t>
            </a:r>
            <a:r>
              <a:rPr lang="en-GB" sz="2400" dirty="0"/>
              <a:t> - Shows recursive time exploding while DP remains fast.</a:t>
            </a:r>
          </a:p>
          <a:p>
            <a:r>
              <a:rPr lang="en-GB" sz="2400" b="1" dirty="0"/>
              <a:t>Graph 2: Knapsack</a:t>
            </a:r>
            <a:r>
              <a:rPr lang="en-GB" sz="2400" dirty="0"/>
              <a:t> - Shows a similar dramatic performance difference.</a:t>
            </a:r>
          </a:p>
          <a:p>
            <a:br>
              <a:rPr lang="en-GB" sz="2400" dirty="0"/>
            </a:br>
            <a:endParaRPr lang="en-GB" sz="24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5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8159EE-F277-F5A1-7DA2-2527DBAA1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7" y="298040"/>
            <a:ext cx="5334000" cy="31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74E403-DB1A-3C68-81DA-C2CA9861A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70" y="3687097"/>
            <a:ext cx="5929630" cy="30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224F66-5393-2487-56C5-CE9881FB8CC7}"/>
              </a:ext>
            </a:extLst>
          </p:cNvPr>
          <p:cNvSpPr txBox="1"/>
          <p:nvPr/>
        </p:nvSpPr>
        <p:spPr>
          <a:xfrm>
            <a:off x="6990735" y="1219200"/>
            <a:ext cx="43556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Fibonacci</a:t>
            </a:r>
          </a:p>
          <a:p>
            <a:endParaRPr lang="en-GB" dirty="0"/>
          </a:p>
          <a:p>
            <a:r>
              <a:rPr lang="en-GB" b="1" dirty="0"/>
              <a:t>Observation:</a:t>
            </a:r>
            <a:r>
              <a:rPr lang="en-GB" dirty="0"/>
              <a:t> Recursive time grows rapidly; DP time remains near zero.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68D04-95BA-3421-3082-1261C7358BE6}"/>
              </a:ext>
            </a:extLst>
          </p:cNvPr>
          <p:cNvSpPr txBox="1"/>
          <p:nvPr/>
        </p:nvSpPr>
        <p:spPr>
          <a:xfrm>
            <a:off x="7462684" y="4296697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Knapsack</a:t>
            </a:r>
          </a:p>
          <a:p>
            <a:endParaRPr lang="en-GB" dirty="0"/>
          </a:p>
          <a:p>
            <a:r>
              <a:rPr lang="en-GB" b="1" dirty="0"/>
              <a:t>Observation:</a:t>
            </a:r>
            <a:r>
              <a:rPr lang="en-GB" dirty="0"/>
              <a:t> Recursive time spikes with more items; DP time grows slowly.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01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21F6-971B-5CC7-7112-1CFDF27F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9DA9-3231-5672-0090-DD8F1E4A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 </a:t>
            </a:r>
          </a:p>
          <a:p>
            <a:r>
              <a:rPr lang="en-GB" b="1" dirty="0"/>
              <a:t>MATLAB</a:t>
            </a:r>
            <a:r>
              <a:rPr lang="en-GB" dirty="0"/>
              <a:t> = Matrix Laboratory.</a:t>
            </a:r>
          </a:p>
          <a:p>
            <a:r>
              <a:rPr lang="en-GB" dirty="0"/>
              <a:t>A high-performance language for technical computing.</a:t>
            </a:r>
          </a:p>
          <a:p>
            <a:r>
              <a:rPr lang="en-GB" b="1" dirty="0"/>
              <a:t>Origin:</a:t>
            </a:r>
            <a:r>
              <a:rPr lang="en-GB" dirty="0"/>
              <a:t> Late 1970s by Cleve Moler.</a:t>
            </a:r>
          </a:p>
          <a:p>
            <a:r>
              <a:rPr lang="en-GB" b="1" dirty="0"/>
              <a:t>Purpose:</a:t>
            </a:r>
            <a:r>
              <a:rPr lang="en-GB" dirty="0"/>
              <a:t> To provide easy access to matrix operations without needing Fortran.</a:t>
            </a:r>
          </a:p>
          <a:p>
            <a:r>
              <a:rPr lang="en-GB" b="1" dirty="0"/>
              <a:t>Evolution:</a:t>
            </a:r>
            <a:r>
              <a:rPr lang="en-GB" dirty="0"/>
              <a:t> From a simple calculator to a commercial product (1984) with toolboxes, Simulink, and Live Editor.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285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C4FA2-A1A6-1021-6A20-A9DF7920A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CONCLUSION &amp; LEARNING EXPERIENCE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6983E-5727-DA02-C7F1-F350DD48B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Gained practical understanding of MATLAB programming.</a:t>
            </a:r>
          </a:p>
          <a:p>
            <a:r>
              <a:rPr lang="en-GB" dirty="0"/>
              <a:t>Reinforced concepts from modules.</a:t>
            </a:r>
          </a:p>
          <a:p>
            <a:r>
              <a:rPr lang="en-GB" dirty="0"/>
              <a:t>Key takeaway: </a:t>
            </a:r>
            <a:r>
              <a:rPr lang="en-GB" b="1" dirty="0"/>
              <a:t>Dynamic Programming</a:t>
            </a:r>
            <a:r>
              <a:rPr lang="en-GB" dirty="0"/>
              <a:t> optimizes solutions by storing results of subproblems, avoiding redundant calculations, and drastically reducing computation time compared to naive recursion.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63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33D3-F847-78C8-3182-2A37B2A7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AD54-826D-6363-A17F-F8412955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MATLAB Official Documentation</a:t>
            </a:r>
          </a:p>
          <a:p>
            <a:r>
              <a:rPr lang="en-GB" dirty="0"/>
              <a:t>Computer Programming Lecture Notes</a:t>
            </a:r>
          </a:p>
          <a:p>
            <a:r>
              <a:rPr lang="en-GB" dirty="0"/>
              <a:t>YouTube tutorials on:</a:t>
            </a:r>
          </a:p>
          <a:p>
            <a:pPr lvl="1"/>
            <a:r>
              <a:rPr lang="en-GB" dirty="0"/>
              <a:t>Fibonacci Sequence</a:t>
            </a:r>
          </a:p>
          <a:p>
            <a:pPr lvl="1"/>
            <a:r>
              <a:rPr lang="en-GB" dirty="0"/>
              <a:t>Recursive Functions</a:t>
            </a:r>
          </a:p>
          <a:p>
            <a:pPr lvl="1"/>
            <a:r>
              <a:rPr lang="en-GB" dirty="0"/>
              <a:t>Dynamic Programming</a:t>
            </a:r>
          </a:p>
          <a:p>
            <a:pPr lvl="1"/>
            <a:r>
              <a:rPr lang="en-GB" dirty="0"/>
              <a:t>Knapsack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8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A622B-72DE-8D14-3620-FDAE51C3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1" dirty="0"/>
            </a:br>
            <a:r>
              <a:rPr lang="en-GB" b="1" dirty="0"/>
              <a:t>ASSIGNMENT 1 - RECURSIVE NUMERICAL METHODS</a:t>
            </a:r>
            <a:br>
              <a:rPr lang="en-GB" b="1" dirty="0"/>
            </a:b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8BB0B-A50C-EAA8-0E2F-91BCEFE5B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b="1" dirty="0"/>
                  <a:t>Objective:</a:t>
                </a:r>
                <a:r>
                  <a:rPr lang="en-GB" dirty="0"/>
                  <a:t> Solve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/>
                        </m:ctrlPr>
                      </m:sSupPr>
                      <m:e>
                        <m:r>
                          <a:rPr lang="ar-AE" i="1"/>
                          <m:t>𝑥</m:t>
                        </m:r>
                      </m:e>
                      <m:sup>
                        <m:r>
                          <a:rPr lang="ar-AE"/>
                          <m:t>3</m:t>
                        </m:r>
                      </m:sup>
                    </m:sSup>
                    <m:r>
                      <a:rPr lang="ar-AE"/>
                      <m:t>−</m:t>
                    </m:r>
                    <m:r>
                      <a:rPr lang="ar-AE" i="1"/>
                      <m:t>𝑥</m:t>
                    </m:r>
                    <m:r>
                      <a:rPr lang="ar-AE"/>
                      <m:t>−</m:t>
                    </m:r>
                    <m:r>
                      <a:rPr lang="ar-AE"/>
                      <m:t>3</m:t>
                    </m:r>
                    <m:r>
                      <a:rPr lang="ar-AE"/>
                      <m:t>=</m:t>
                    </m:r>
                    <m:r>
                      <a:rPr lang="ar-AE"/>
                      <m:t>0</m:t>
                    </m:r>
                  </m:oMath>
                </a14:m>
                <a:r>
                  <a:rPr lang="ar-AE" dirty="0"/>
                  <a:t> </a:t>
                </a:r>
                <a:r>
                  <a:rPr lang="en-GB" dirty="0"/>
                  <a:t>using recursive Newton-Raphson and Secant methods.</a:t>
                </a:r>
              </a:p>
              <a:p>
                <a:r>
                  <a:rPr lang="en-GB" b="1" dirty="0"/>
                  <a:t>Key Code Features:</a:t>
                </a:r>
                <a:endParaRPr lang="en-GB" dirty="0"/>
              </a:p>
              <a:p>
                <a:r>
                  <a:rPr lang="en-GB" dirty="0" err="1"/>
                  <a:t>newton_recursive</a:t>
                </a:r>
                <a:r>
                  <a:rPr lang="en-GB" dirty="0"/>
                  <a:t>: Uses derivative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/>
                        </m:ctrlPr>
                      </m:sSupPr>
                      <m:e>
                        <m:r>
                          <a:rPr lang="ar-AE" i="1"/>
                          <m:t>𝑓</m:t>
                        </m:r>
                      </m:e>
                      <m:sup>
                        <m:r>
                          <a:rPr lang="ar-AE"/>
                          <m:t>′</m:t>
                        </m:r>
                      </m:sup>
                    </m:sSup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𝑥</m:t>
                        </m:r>
                      </m:e>
                    </m:d>
                    <m:r>
                      <a:rPr lang="ar-AE"/>
                      <m:t>=</m:t>
                    </m:r>
                    <m:r>
                      <a:rPr lang="ar-AE"/>
                      <m:t>3</m:t>
                    </m:r>
                    <m:sSup>
                      <m:sSupPr>
                        <m:ctrlPr>
                          <a:rPr lang="ar-AE" i="1"/>
                        </m:ctrlPr>
                      </m:sSupPr>
                      <m:e>
                        <m:r>
                          <a:rPr lang="ar-AE" i="1"/>
                          <m:t>𝑥</m:t>
                        </m:r>
                      </m:e>
                      <m:sup>
                        <m:r>
                          <a:rPr lang="ar-AE"/>
                          <m:t>2</m:t>
                        </m:r>
                      </m:sup>
                    </m:sSup>
                    <m:r>
                      <a:rPr lang="ar-AE"/>
                      <m:t>−</m:t>
                    </m:r>
                    <m:r>
                      <a:rPr lang="ar-AE"/>
                      <m:t>1</m:t>
                    </m:r>
                  </m:oMath>
                </a14:m>
                <a:r>
                  <a:rPr lang="ar-AE" dirty="0"/>
                  <a:t>.</a:t>
                </a:r>
              </a:p>
              <a:p>
                <a:r>
                  <a:rPr lang="en-GB" dirty="0" err="1"/>
                  <a:t>secant_recursive</a:t>
                </a:r>
                <a:r>
                  <a:rPr lang="en-GB" dirty="0"/>
                  <a:t>: Uses two initial guesses, no derivative needed.</a:t>
                </a:r>
              </a:p>
              <a:p>
                <a:r>
                  <a:rPr lang="en-GB" dirty="0" err="1"/>
                  <a:t>verify_solution</a:t>
                </a:r>
                <a:r>
                  <a:rPr lang="en-GB" dirty="0"/>
                  <a:t>: Confirms root by plugging it back into the equation.</a:t>
                </a:r>
              </a:p>
              <a:p>
                <a:r>
                  <a:rPr lang="en-GB" b="1" dirty="0"/>
                  <a:t>Results:</a:t>
                </a:r>
                <a:endParaRPr lang="en-GB" dirty="0"/>
              </a:p>
              <a:p>
                <a:r>
                  <a:rPr lang="en-GB" b="1" dirty="0"/>
                  <a:t>Newton-Raphson:</a:t>
                </a:r>
                <a:r>
                  <a:rPr lang="en-GB" dirty="0"/>
                  <a:t> Converged in 4 iterations. Root: 1.67169998</a:t>
                </a:r>
              </a:p>
              <a:p>
                <a:r>
                  <a:rPr lang="en-GB" b="1" dirty="0"/>
                  <a:t>Secant Method:</a:t>
                </a:r>
                <a:r>
                  <a:rPr lang="en-GB" dirty="0"/>
                  <a:t> Converged in 7 iterations. Root: 1.67169988</a:t>
                </a:r>
              </a:p>
              <a:p>
                <a:pPr marL="0" indent="0">
                  <a:buNone/>
                </a:pPr>
                <a:br>
                  <a:rPr lang="en-GB" dirty="0"/>
                </a:b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8BB0B-A50C-EAA8-0E2F-91BCEFE5B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9" t="-11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47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6DEB2-FF84-D386-C63E-91BBD29C634C}"/>
              </a:ext>
            </a:extLst>
          </p:cNvPr>
          <p:cNvSpPr txBox="1"/>
          <p:nvPr/>
        </p:nvSpPr>
        <p:spPr>
          <a:xfrm>
            <a:off x="206477" y="226141"/>
            <a:ext cx="11621730" cy="627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Reaction rate solver code;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clear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clc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Purpose: Solves the reaction rate equation x^3 - x - 3 = 0 using two different numerical methods and verifies the solutions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reaction_rate_solver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Display program header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'=== Reaction Rate Equation Solver ===\n'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'Solving: x^3 - x - 3 = 0\n\n'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1e-6;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Tolerance for convergence (stop when |f(x)| &lt;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100;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Maximum number of iterations to prevent infinite loops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NEWTON-RAPHSON METHOD SECTION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'1. NEWTON-RAPHSON METHOD\n'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x0_newton = 1.5;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Initial guess for Newton-Raphson method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Call recursive Newton-Raphson solver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root_newton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newton_recursive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(x0_newton,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   Root: %.8f\n'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root_newton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27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486AE-C737-FA6B-ACF5-94467F8C3158}"/>
              </a:ext>
            </a:extLst>
          </p:cNvPr>
          <p:cNvSpPr txBox="1"/>
          <p:nvPr/>
        </p:nvSpPr>
        <p:spPr>
          <a:xfrm>
            <a:off x="147484" y="275303"/>
            <a:ext cx="11877368" cy="678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Rate solver code continued;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SECANT METHOD SECTION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'\n2. SECANT METHOD\n'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x0_secant = 1.0;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First initial guess for Secant method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x1_secant = 2.0;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Second initial guess for Secant method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Call recursive Secant solver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root_secant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secant_recursive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(x0_secant, x1_secant,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   Root: %.8f\n'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root_secant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VERIFICATION SECTION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'\n3. VERIFICATION\n'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Verify both solutions by plugging back into original equation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verify_solution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root_newton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'Newton-Raphson'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verify_solution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root_secant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'Secant'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'\n=== Solution Complete ===\n'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2400" b="1" dirty="0"/>
              <a:t>This is the main function that orchestrates the entire process. It sets the parameters, calls the recursive solvers, and verifies the results</a:t>
            </a:r>
            <a:r>
              <a:rPr lang="en-GB" dirty="0"/>
              <a:t>.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12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C74A8-1F94-D0A2-76DF-33B8975357AA}"/>
              </a:ext>
            </a:extLst>
          </p:cNvPr>
          <p:cNvSpPr txBox="1"/>
          <p:nvPr/>
        </p:nvSpPr>
        <p:spPr>
          <a:xfrm>
            <a:off x="196645" y="304800"/>
            <a:ext cx="11857703" cy="741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Newton recursive function code;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b="1" kern="0" dirty="0">
                <a:solidFill>
                  <a:srgbClr val="00801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% NEWTON-RAPHSON RECURSIVE FUNCTION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b="1" kern="0" dirty="0">
                <a:solidFill>
                  <a:srgbClr val="00801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% Inputs: x - current estimate of root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b="1" kern="0" dirty="0">
                <a:solidFill>
                  <a:srgbClr val="00801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%         </a:t>
            </a:r>
            <a:r>
              <a:rPr lang="en-GB" b="1" kern="0" dirty="0" err="1">
                <a:solidFill>
                  <a:srgbClr val="00801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b="1" kern="0" dirty="0">
                <a:solidFill>
                  <a:srgbClr val="00801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- tolerance for convergence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       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maximum allowed iterations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        iter - current iteration count (optional, for internal use)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Output: root - the found root of the equation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newton_recursive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(x,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iter)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If iter not provided, initialize to 1 (first call)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nargin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 4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iter = 1;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Safety check: prevent infinite recursion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iter &gt;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error(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'Newton: Maximum iterations reached'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FUNCTION EVALUATION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 = x^3 - x - 3;    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Evaluate f(x) = x^3 - x - 3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f_prime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3*x^2 - 1;  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Evaluate f'(x) = 3x^2 - 1 (derivative)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074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17CF4B-F48E-FB89-E4D6-FAC091C2C9EE}"/>
              </a:ext>
            </a:extLst>
          </p:cNvPr>
          <p:cNvSpPr txBox="1"/>
          <p:nvPr/>
        </p:nvSpPr>
        <p:spPr>
          <a:xfrm>
            <a:off x="186813" y="373626"/>
            <a:ext cx="11779045" cy="7520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% CONVERGENCE CHECK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abs(f) &lt;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   Converged in %d iterations'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iter);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root = x;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Return current x as root if converged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NEWTON-RAPHSON UPDATE FORMULA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x_new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x_old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f(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x_old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)/f'(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x_old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x_new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= x - f /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f_prime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Recursive call with updated estimate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root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newton_recursive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x_new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iter + 1);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dirty="0"/>
              <a:t>This function recursively refines the root estimate using the function's derivative. It's efficient but requires the derivative to be known.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Secant recursive function code;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 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SECANT RECURSIVE FUNCTION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Inputs: x0, x1 - two previous estimates of root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       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tolerance for convergence  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        </a:t>
            </a:r>
            <a:r>
              <a:rPr lang="en-GB" sz="1800" b="1" kern="0" dirty="0" err="1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- maximum allowed iterations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        iter - current iteration count (optional, for internal use)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776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E56D3-92BD-F8F3-37C5-3D9B2F5601AC}"/>
              </a:ext>
            </a:extLst>
          </p:cNvPr>
          <p:cNvSpPr txBox="1"/>
          <p:nvPr/>
        </p:nvSpPr>
        <p:spPr>
          <a:xfrm>
            <a:off x="117987" y="216310"/>
            <a:ext cx="11759381" cy="710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Secant recursive function method continued;</a:t>
            </a: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</a:pPr>
            <a:r>
              <a:rPr lang="en-GB" b="1" kern="0" dirty="0">
                <a:solidFill>
                  <a:srgbClr val="008013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% Output: root - the found root of the equation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function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root =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secant_recursive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(x0, x1,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iter)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If iter not provided, initialize to 1 (first call)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nargin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&lt; 5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iter = 1;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Safety check: prevent infinite recursion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iter &gt;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max_iter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error(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'Secant: Maximum iterations reached'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dirty="0"/>
              <a:t>This function also recursively finds the root but uses two previous guesses instead of a derivative. It's more robust but can be slower than Newton-Raphson.</a:t>
            </a:r>
            <a:endParaRPr lang="en-GB" sz="1800" b="1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FUNCTION EVALUATIONS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f0 = x0^3 - x0 - 3;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Evaluate f(x0)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f1 = x1^3 - x1 - 3;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Evaluate f(x1)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CONVERGENCE CHECK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if 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abs(f1) &lt;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tol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fprintf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(</a:t>
            </a:r>
            <a:r>
              <a:rPr lang="en-GB" sz="1800" b="1" kern="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'   Converged in %d iterations'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, iter);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root = x1;  </a:t>
            </a:r>
            <a:r>
              <a:rPr lang="en-GB" sz="1800" b="1" kern="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% Return current x1 as root if converged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return</a:t>
            </a: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;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-6350" algn="just">
              <a:lnSpc>
                <a:spcPct val="111000"/>
              </a:lnSpc>
              <a:spcAft>
                <a:spcPts val="45"/>
              </a:spcAft>
              <a:buNone/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   </a:t>
            </a:r>
            <a:r>
              <a:rPr lang="en-GB" sz="1800" b="1" kern="0" dirty="0">
                <a:solidFill>
                  <a:srgbClr val="0E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end</a:t>
            </a:r>
            <a:endParaRPr lang="en-GB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610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143</TotalTime>
  <Words>4100</Words>
  <Application>Microsoft Office PowerPoint</Application>
  <PresentationFormat>Widescreen</PresentationFormat>
  <Paragraphs>500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Consolas</vt:lpstr>
      <vt:lpstr>Corbel</vt:lpstr>
      <vt:lpstr>quote-cjk-patch</vt:lpstr>
      <vt:lpstr>Times New Roman</vt:lpstr>
      <vt:lpstr>Parallax</vt:lpstr>
      <vt:lpstr>RECURSIVE AND DYNAMIC PROGRAMMING</vt:lpstr>
      <vt:lpstr>GROUP 7 MEMBERS</vt:lpstr>
      <vt:lpstr>INTRODUCTION TO MATLAB</vt:lpstr>
      <vt:lpstr> ASSIGNMENT 1 - RECURSIVE NUMERICAL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Assignment 2 - Recursive vs. Dynamic Programming </vt:lpstr>
      <vt:lpstr>  FIBONACCI SEQUENCE COMPARISON </vt:lpstr>
      <vt:lpstr>PowerPoint Presentation</vt:lpstr>
      <vt:lpstr>PowerPoint Presentation</vt:lpstr>
      <vt:lpstr> KNAPSACK PROBLEM COMPARISON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CONCLUSION &amp; LEARNING EXPERIENCE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hopeyeya@gmail.com</dc:creator>
  <cp:lastModifiedBy>hopeyeya@gmail.com</cp:lastModifiedBy>
  <cp:revision>1</cp:revision>
  <dcterms:created xsi:type="dcterms:W3CDTF">2025-10-21T15:47:09Z</dcterms:created>
  <dcterms:modified xsi:type="dcterms:W3CDTF">2025-10-21T18:11:03Z</dcterms:modified>
</cp:coreProperties>
</file>