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7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83D65-0E67-4B17-A184-ACEC762666D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D8995-2529-4F8B-A6CB-BD338E142A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D8995-2529-4F8B-A6CB-BD338E142A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68B6-4280-4D15-8762-129F449DC201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307A-066A-4FF4-A5D0-071AC52D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52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68B6-4280-4D15-8762-129F449DC201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307A-066A-4FF4-A5D0-071AC52D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73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68B6-4280-4D15-8762-129F449DC201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307A-066A-4FF4-A5D0-071AC52D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340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68B6-4280-4D15-8762-129F449DC201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307A-066A-4FF4-A5D0-071AC52D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27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68B6-4280-4D15-8762-129F449DC201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307A-066A-4FF4-A5D0-071AC52D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050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68B6-4280-4D15-8762-129F449DC201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307A-066A-4FF4-A5D0-071AC52D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590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68B6-4280-4D15-8762-129F449DC201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307A-066A-4FF4-A5D0-071AC52D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190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68B6-4280-4D15-8762-129F449DC201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307A-066A-4FF4-A5D0-071AC52D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57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68B6-4280-4D15-8762-129F449DC201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307A-066A-4FF4-A5D0-071AC52D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904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68B6-4280-4D15-8762-129F449DC201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307A-066A-4FF4-A5D0-071AC52D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48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68B6-4280-4D15-8762-129F449DC201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A307A-066A-4FF4-A5D0-071AC52D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920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68B6-4280-4D15-8762-129F449DC201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307A-066A-4FF4-A5D0-071AC52D0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416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817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26621" y="381000"/>
            <a:ext cx="4626424" cy="1447800"/>
            <a:chOff x="2971800" y="1981200"/>
            <a:chExt cx="4626424" cy="1447800"/>
          </a:xfrm>
        </p:grpSpPr>
        <p:grpSp>
          <p:nvGrpSpPr>
            <p:cNvPr id="9" name="Group 8"/>
            <p:cNvGrpSpPr/>
            <p:nvPr/>
          </p:nvGrpSpPr>
          <p:grpSpPr>
            <a:xfrm>
              <a:off x="2971800" y="1981200"/>
              <a:ext cx="2057400" cy="1447800"/>
              <a:chOff x="2971800" y="1981200"/>
              <a:chExt cx="2057400" cy="1447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71800" y="1981200"/>
                <a:ext cx="2057400" cy="1447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4000500" y="1981200"/>
                <a:ext cx="0" cy="1447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4" idx="1"/>
                <a:endCxn id="4" idx="3"/>
              </p:cNvCxnSpPr>
              <p:nvPr/>
            </p:nvCxnSpPr>
            <p:spPr>
              <a:xfrm>
                <a:off x="2971800" y="2705100"/>
                <a:ext cx="2057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3124200" y="2133600"/>
              <a:ext cx="731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1200" dirty="0" smtClean="0"/>
                <a:t>rue</a:t>
              </a:r>
            </a:p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1200" dirty="0" smtClean="0"/>
                <a:t>ositives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53" y="2133600"/>
              <a:ext cx="731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r>
                <a:rPr lang="en-US" sz="1200" dirty="0" smtClean="0"/>
                <a:t>alse</a:t>
              </a:r>
            </a:p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1200" dirty="0" smtClean="0"/>
                <a:t>ositives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36037" y="2895600"/>
              <a:ext cx="807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r>
                <a:rPr lang="en-US" sz="1200" dirty="0" smtClean="0"/>
                <a:t>alse</a:t>
              </a:r>
            </a:p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r>
                <a:rPr lang="en-US" sz="1200" dirty="0" smtClean="0"/>
                <a:t>egatives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1529" y="2895600"/>
              <a:ext cx="807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1200" dirty="0" smtClean="0"/>
                <a:t>rue</a:t>
              </a:r>
            </a:p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r>
                <a:rPr lang="en-US" sz="1200" dirty="0" smtClean="0"/>
                <a:t>egatives</a:t>
              </a:r>
              <a:endParaRPr lang="en-US" sz="1200" dirty="0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189448" y="1981200"/>
                  <a:ext cx="1645579" cy="441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𝑝𝑟𝑒𝑐𝑖𝑠𝑖𝑜𝑛</m:t>
                        </m:r>
                        <m:r>
                          <a:rPr lang="en-US" sz="12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448" y="1981200"/>
                  <a:ext cx="1645579" cy="44114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224180" y="2454454"/>
                  <a:ext cx="1421799" cy="441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𝑟𝑒𝑐𝑎𝑙𝑙</m:t>
                        </m:r>
                        <m:r>
                          <a:rPr lang="en-US" sz="12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80" y="2454454"/>
                  <a:ext cx="1421799" cy="44114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81600" y="2987854"/>
                  <a:ext cx="2416624" cy="441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𝑎𝑐𝑐𝑢𝑟𝑎𝑐𝑦</m:t>
                        </m:r>
                        <m:r>
                          <a:rPr lang="en-US" sz="120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𝐹𝑃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𝑇𝑁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987854"/>
                  <a:ext cx="2416624" cy="4411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106416" y="2326421"/>
            <a:ext cx="7970784" cy="2841278"/>
            <a:chOff x="106416" y="2326421"/>
            <a:chExt cx="7970784" cy="2841278"/>
          </a:xfrm>
        </p:grpSpPr>
        <p:pic>
          <p:nvPicPr>
            <p:cNvPr id="20" name="Picture 19" descr="Human visualisation of the ground truth"/>
            <p:cNvPicPr/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6" y="2326421"/>
              <a:ext cx="3733800" cy="2473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 descr="Results from our mode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2326421"/>
              <a:ext cx="3733800" cy="24736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013247" y="4876800"/>
              <a:ext cx="18068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通过人眼标注的图片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9848" y="4890700"/>
              <a:ext cx="2606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训</a:t>
              </a:r>
              <a:r>
                <a:rPr lang="zh-CN" altLang="en-US" sz="1200" dirty="0" smtClean="0"/>
                <a:t>练模型后通过模型检测到的结果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11216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4391800" y="504556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难样本挖掘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聚焦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857224" y="1214422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手</a:t>
            </a:r>
            <a:r>
              <a:rPr lang="zh-CN" altLang="en-US" sz="1000" dirty="0" smtClean="0"/>
              <a:t>工特征的检测算法时期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643174" y="1214422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基</a:t>
            </a:r>
            <a:r>
              <a:rPr lang="zh-CN" altLang="en-US" sz="1000" dirty="0" smtClean="0"/>
              <a:t>于深度神经网络的检测算法时期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358082" y="5000636"/>
            <a:ext cx="16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z="1000" b="0" dirty="0">
                <a:effectLst/>
              </a:rPr>
              <a:t>基于</a:t>
            </a:r>
            <a:r>
              <a:rPr lang="en-US" altLang="zh-CN" sz="1000" b="0" dirty="0">
                <a:effectLst/>
              </a:rPr>
              <a:t>Object Proposal</a:t>
            </a:r>
            <a:r>
              <a:rPr lang="zh-CN" altLang="en-US" sz="1000" b="0" dirty="0">
                <a:effectLst/>
              </a:rPr>
              <a:t>的检测</a:t>
            </a:r>
            <a:endParaRPr lang="en-US" sz="1000" b="0" dirty="0">
              <a:effectLst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71736" y="285728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C00000"/>
                </a:solidFill>
              </a:rPr>
              <a:t>基</a:t>
            </a:r>
            <a:r>
              <a:rPr lang="zh-CN" altLang="en-US" sz="1000" dirty="0" smtClean="0">
                <a:solidFill>
                  <a:srgbClr val="C00000"/>
                </a:solidFill>
              </a:rPr>
              <a:t>于一体化卷积网络的检测</a:t>
            </a:r>
            <a:endParaRPr 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3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42876" y="928670"/>
            <a:ext cx="4286248" cy="407196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29124" y="928670"/>
            <a:ext cx="4286248" cy="407196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14314" y="2500306"/>
            <a:ext cx="8429684" cy="500066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0684" y="2258461"/>
            <a:ext cx="465191" cy="3847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/>
              <a:t>SIFT</a:t>
            </a:r>
          </a:p>
          <a:p>
            <a:pPr algn="ctr"/>
            <a:r>
              <a:rPr lang="en-US" altLang="zh-CN" sz="800" i="1" dirty="0" smtClean="0"/>
              <a:t>(Lowe)</a:t>
            </a:r>
            <a:endParaRPr lang="zh-CN" altLang="en-US" sz="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1472" y="2258461"/>
            <a:ext cx="891590" cy="3847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dk1"/>
                </a:solidFill>
              </a:rPr>
              <a:t>Cascades</a:t>
            </a:r>
          </a:p>
          <a:p>
            <a:pPr algn="ctr"/>
            <a:r>
              <a:rPr lang="en-US" altLang="zh-CN" sz="800" dirty="0" smtClean="0">
                <a:solidFill>
                  <a:schemeClr val="dk1"/>
                </a:solidFill>
              </a:rPr>
              <a:t>(Viola and Jones)</a:t>
            </a:r>
            <a:endParaRPr lang="zh-CN" altLang="en-US" sz="800" dirty="0" smtClean="0">
              <a:solidFill>
                <a:schemeClr val="dk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71604" y="2285992"/>
            <a:ext cx="135732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</a:t>
            </a:r>
          </a:p>
          <a:p>
            <a:pPr algn="ctr"/>
            <a:r>
              <a:rPr lang="en-US" sz="800" i="1" dirty="0" smtClean="0"/>
              <a:t>(</a:t>
            </a:r>
            <a:r>
              <a:rPr lang="en-US" sz="800" i="1" dirty="0" err="1" smtClean="0"/>
              <a:t>Dalal</a:t>
            </a:r>
            <a:r>
              <a:rPr lang="en-US" sz="800" i="1" dirty="0" smtClean="0"/>
              <a:t> and </a:t>
            </a:r>
            <a:r>
              <a:rPr lang="en-US" sz="800" i="1" dirty="0" err="1" smtClean="0"/>
              <a:t>Triggs</a:t>
            </a:r>
            <a:r>
              <a:rPr lang="en-US" sz="800" i="1" dirty="0" smtClean="0"/>
              <a:t>)</a:t>
            </a:r>
            <a:endParaRPr lang="en-US" sz="800" i="1" dirty="0"/>
          </a:p>
        </p:txBody>
      </p:sp>
      <p:sp>
        <p:nvSpPr>
          <p:cNvPr id="19" name="矩形 18"/>
          <p:cNvSpPr/>
          <p:nvPr/>
        </p:nvSpPr>
        <p:spPr>
          <a:xfrm>
            <a:off x="2500298" y="2285992"/>
            <a:ext cx="142876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</a:t>
            </a:r>
          </a:p>
          <a:p>
            <a:pPr algn="ctr"/>
            <a:r>
              <a:rPr lang="en-US" sz="800" i="1" dirty="0" smtClean="0"/>
              <a:t>(</a:t>
            </a:r>
            <a:r>
              <a:rPr lang="en-US" sz="800" i="1" dirty="0" err="1" smtClean="0"/>
              <a:t>Felzenszwalb</a:t>
            </a:r>
            <a:r>
              <a:rPr lang="en-US" sz="800" i="1" dirty="0" smtClean="0"/>
              <a:t> et al.)</a:t>
            </a:r>
            <a:endParaRPr lang="en-US" sz="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29124" y="1928802"/>
            <a:ext cx="8787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verFeat</a:t>
            </a:r>
            <a:endParaRPr lang="en-US" altLang="zh-CN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800" i="1" dirty="0" smtClean="0"/>
              <a:t>(</a:t>
            </a:r>
            <a:r>
              <a:rPr lang="en-US" sz="800" i="1" dirty="0" err="1" smtClean="0"/>
              <a:t>Sermanet</a:t>
            </a:r>
            <a:r>
              <a:rPr lang="en-US" sz="800" i="1" dirty="0" smtClean="0"/>
              <a:t> et al.)</a:t>
            </a:r>
            <a:endParaRPr lang="en-US" sz="800" i="1" dirty="0"/>
          </a:p>
        </p:txBody>
      </p:sp>
      <p:sp>
        <p:nvSpPr>
          <p:cNvPr id="21" name="矩形 20"/>
          <p:cNvSpPr/>
          <p:nvPr/>
        </p:nvSpPr>
        <p:spPr>
          <a:xfrm>
            <a:off x="4786314" y="2857496"/>
            <a:ext cx="77136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RCNN</a:t>
            </a:r>
          </a:p>
          <a:p>
            <a:pPr algn="ctr"/>
            <a:r>
              <a:rPr lang="en-US" altLang="zh-CN" sz="800" i="1" dirty="0" smtClean="0"/>
              <a:t>(</a:t>
            </a:r>
            <a:r>
              <a:rPr lang="en-US" altLang="zh-CN" sz="800" i="1" dirty="0" err="1" smtClean="0"/>
              <a:t>Gishick</a:t>
            </a:r>
            <a:r>
              <a:rPr lang="en-US" altLang="zh-CN" sz="800" i="1" dirty="0" smtClean="0"/>
              <a:t> et al.)</a:t>
            </a:r>
            <a:endParaRPr lang="zh-CN" altLang="en-US" sz="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20265" y="321468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SPPNet</a:t>
            </a:r>
            <a:endPara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800" i="1" dirty="0" smtClean="0"/>
              <a:t>(He et al.)</a:t>
            </a:r>
            <a:endParaRPr lang="en-US" sz="8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72132" y="3214686"/>
            <a:ext cx="10715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RCNN</a:t>
            </a:r>
          </a:p>
          <a:p>
            <a:pPr algn="ctr"/>
            <a:r>
              <a:rPr lang="en-US" sz="800" dirty="0" smtClean="0"/>
              <a:t>(Ross </a:t>
            </a:r>
            <a:r>
              <a:rPr lang="en-US" sz="800" dirty="0" err="1" smtClean="0"/>
              <a:t>Girshick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8" y="357187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 RCNN</a:t>
            </a:r>
          </a:p>
          <a:p>
            <a:pPr algn="ctr"/>
            <a:r>
              <a:rPr lang="en-US" sz="800" i="1" dirty="0" smtClean="0"/>
              <a:t>(</a:t>
            </a:r>
            <a:r>
              <a:rPr lang="en-US" sz="800" i="1" dirty="0" err="1" smtClean="0"/>
              <a:t>Ren</a:t>
            </a:r>
            <a:r>
              <a:rPr lang="en-US" sz="800" i="1" dirty="0" smtClean="0"/>
              <a:t> et al.)</a:t>
            </a:r>
            <a:endParaRPr lang="en-US" sz="8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72132" y="228599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YOLO</a:t>
            </a:r>
          </a:p>
          <a:p>
            <a:pPr algn="ctr"/>
            <a:r>
              <a:rPr lang="en-US" sz="800" i="1" dirty="0" smtClean="0"/>
              <a:t>(</a:t>
            </a:r>
            <a:r>
              <a:rPr lang="en-US" sz="800" i="1" dirty="0" err="1" smtClean="0"/>
              <a:t>Redmon</a:t>
            </a:r>
            <a:r>
              <a:rPr lang="en-US" sz="800" i="1" dirty="0" smtClean="0"/>
              <a:t> et al.)</a:t>
            </a:r>
            <a:endParaRPr lang="en-US" sz="8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15074" y="228599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</a:t>
            </a:r>
          </a:p>
          <a:p>
            <a:pPr algn="ctr"/>
            <a:r>
              <a:rPr lang="en-US" sz="800" i="1" dirty="0" smtClean="0"/>
              <a:t>(Liu et al.)</a:t>
            </a:r>
            <a:endParaRPr lang="en-US" sz="8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214414" y="2857496"/>
            <a:ext cx="10583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 of Words</a:t>
            </a:r>
          </a:p>
          <a:p>
            <a:pPr algn="ctr"/>
            <a:r>
              <a:rPr lang="en-US" altLang="zh-CN" sz="800" i="1" dirty="0" smtClean="0"/>
              <a:t>(</a:t>
            </a:r>
            <a:r>
              <a:rPr lang="en-US" altLang="zh-CN" sz="800" i="1" dirty="0" err="1" smtClean="0"/>
              <a:t>Sivic</a:t>
            </a:r>
            <a:r>
              <a:rPr lang="en-US" altLang="zh-CN" sz="800" i="1" dirty="0" smtClean="0"/>
              <a:t> and </a:t>
            </a:r>
            <a:r>
              <a:rPr lang="en-US" altLang="zh-CN" sz="800" i="1" dirty="0" err="1" smtClean="0"/>
              <a:t>Zisserman</a:t>
            </a:r>
            <a:r>
              <a:rPr lang="en-US" altLang="zh-CN" sz="800" i="1" dirty="0" smtClean="0"/>
              <a:t>)</a:t>
            </a:r>
            <a:endParaRPr lang="zh-CN" altLang="en-US" sz="800" i="1" dirty="0"/>
          </a:p>
        </p:txBody>
      </p:sp>
      <p:sp>
        <p:nvSpPr>
          <p:cNvPr id="28" name="矩形 27"/>
          <p:cNvSpPr/>
          <p:nvPr/>
        </p:nvSpPr>
        <p:spPr>
          <a:xfrm>
            <a:off x="2000232" y="1928802"/>
            <a:ext cx="135732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Covariance</a:t>
            </a:r>
          </a:p>
          <a:p>
            <a:pPr algn="ctr"/>
            <a:r>
              <a:rPr lang="en-US" sz="800" i="1" dirty="0" smtClean="0"/>
              <a:t>(</a:t>
            </a:r>
            <a:r>
              <a:rPr lang="en-US" sz="800" i="1" dirty="0" err="1" smtClean="0"/>
              <a:t>Tuzel</a:t>
            </a:r>
            <a:r>
              <a:rPr lang="en-US" sz="800" i="1" dirty="0" smtClean="0"/>
              <a:t> et al.)</a:t>
            </a:r>
            <a:endParaRPr lang="en-US" sz="800" i="1" dirty="0"/>
          </a:p>
        </p:txBody>
      </p:sp>
      <p:sp>
        <p:nvSpPr>
          <p:cNvPr id="29" name="矩形 28"/>
          <p:cNvSpPr/>
          <p:nvPr/>
        </p:nvSpPr>
        <p:spPr>
          <a:xfrm>
            <a:off x="1857356" y="2857496"/>
            <a:ext cx="142876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SPM</a:t>
            </a:r>
          </a:p>
          <a:p>
            <a:pPr algn="ctr"/>
            <a:r>
              <a:rPr lang="en-US" sz="800" i="1" dirty="0" smtClean="0"/>
              <a:t>(</a:t>
            </a:r>
            <a:r>
              <a:rPr lang="en-US" sz="800" i="1" dirty="0" err="1" smtClean="0"/>
              <a:t>Lazebnik</a:t>
            </a:r>
            <a:r>
              <a:rPr lang="en-US" sz="800" i="1" dirty="0" smtClean="0"/>
              <a:t> et al.)</a:t>
            </a:r>
            <a:endParaRPr lang="en-US" sz="800" i="1" dirty="0"/>
          </a:p>
        </p:txBody>
      </p:sp>
      <p:sp>
        <p:nvSpPr>
          <p:cNvPr id="30" name="矩形 29"/>
          <p:cNvSpPr/>
          <p:nvPr/>
        </p:nvSpPr>
        <p:spPr>
          <a:xfrm>
            <a:off x="1857356" y="3214686"/>
            <a:ext cx="142876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SURF</a:t>
            </a:r>
          </a:p>
          <a:p>
            <a:pPr algn="ctr"/>
            <a:r>
              <a:rPr lang="en-US" sz="800" i="1" dirty="0" smtClean="0"/>
              <a:t>(Bay et al.)</a:t>
            </a:r>
            <a:endParaRPr lang="en-US" sz="800" i="1" dirty="0"/>
          </a:p>
        </p:txBody>
      </p:sp>
      <p:sp>
        <p:nvSpPr>
          <p:cNvPr id="31" name="矩形 30"/>
          <p:cNvSpPr/>
          <p:nvPr/>
        </p:nvSpPr>
        <p:spPr>
          <a:xfrm>
            <a:off x="2285984" y="1600130"/>
            <a:ext cx="185738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 </a:t>
            </a:r>
            <a:r>
              <a:rPr lang="en-US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Subwindow</a:t>
            </a:r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Search</a:t>
            </a:r>
          </a:p>
          <a:p>
            <a:pPr algn="ctr"/>
            <a:r>
              <a:rPr lang="en-US" sz="800" i="1" dirty="0" smtClean="0"/>
              <a:t>(</a:t>
            </a:r>
            <a:r>
              <a:rPr lang="en-US" sz="800" i="1" dirty="0" err="1" smtClean="0"/>
              <a:t>Lampert</a:t>
            </a:r>
            <a:r>
              <a:rPr lang="en-US" sz="800" i="1" dirty="0" smtClean="0"/>
              <a:t> et al.)</a:t>
            </a:r>
            <a:endParaRPr lang="en-US" sz="800" i="1" dirty="0"/>
          </a:p>
        </p:txBody>
      </p:sp>
      <p:sp>
        <p:nvSpPr>
          <p:cNvPr id="32" name="矩形 31"/>
          <p:cNvSpPr/>
          <p:nvPr/>
        </p:nvSpPr>
        <p:spPr>
          <a:xfrm>
            <a:off x="3071802" y="1928802"/>
            <a:ext cx="142876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FV</a:t>
            </a:r>
          </a:p>
          <a:p>
            <a:pPr algn="ctr"/>
            <a:r>
              <a:rPr lang="en-US" sz="800" i="1" dirty="0" smtClean="0"/>
              <a:t>(</a:t>
            </a:r>
            <a:r>
              <a:rPr lang="en-US" sz="800" i="1" dirty="0" err="1" smtClean="0"/>
              <a:t>Perronnin</a:t>
            </a:r>
            <a:r>
              <a:rPr lang="en-US" sz="800" i="1" dirty="0" smtClean="0"/>
              <a:t> et al.)</a:t>
            </a:r>
            <a:endParaRPr lang="en-US" sz="800" i="1" dirty="0"/>
          </a:p>
        </p:txBody>
      </p:sp>
      <p:sp>
        <p:nvSpPr>
          <p:cNvPr id="33" name="矩形 32"/>
          <p:cNvSpPr/>
          <p:nvPr/>
        </p:nvSpPr>
        <p:spPr>
          <a:xfrm>
            <a:off x="2857488" y="2857496"/>
            <a:ext cx="142876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HOG-LBP</a:t>
            </a:r>
          </a:p>
          <a:p>
            <a:pPr algn="ctr"/>
            <a:r>
              <a:rPr lang="en-US" sz="800" i="1" dirty="0" smtClean="0"/>
              <a:t>(Wang et al.)</a:t>
            </a:r>
            <a:endParaRPr lang="en-US" sz="800" i="1" dirty="0"/>
          </a:p>
        </p:txBody>
      </p:sp>
      <p:sp>
        <p:nvSpPr>
          <p:cNvPr id="34" name="矩形 33"/>
          <p:cNvSpPr/>
          <p:nvPr/>
        </p:nvSpPr>
        <p:spPr>
          <a:xfrm>
            <a:off x="3714744" y="2285992"/>
            <a:ext cx="142876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AlexNet</a:t>
            </a:r>
            <a:endParaRPr lang="en-US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800" i="1" dirty="0" smtClean="0"/>
              <a:t>(</a:t>
            </a:r>
            <a:r>
              <a:rPr lang="en-US" sz="800" i="1" dirty="0" err="1" smtClean="0"/>
              <a:t>Krizhevsky</a:t>
            </a:r>
            <a:r>
              <a:rPr lang="en-US" sz="800" i="1" dirty="0" smtClean="0"/>
              <a:t> et al.)</a:t>
            </a:r>
            <a:endParaRPr lang="en-US" sz="800" i="1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85720" y="2655987"/>
          <a:ext cx="8001054" cy="20150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07404"/>
                <a:gridCol w="307404"/>
                <a:gridCol w="307404"/>
                <a:gridCol w="307404"/>
                <a:gridCol w="307404"/>
                <a:gridCol w="307404"/>
                <a:gridCol w="307404"/>
                <a:gridCol w="307404"/>
                <a:gridCol w="307404"/>
                <a:gridCol w="307404"/>
                <a:gridCol w="307404"/>
                <a:gridCol w="307404"/>
                <a:gridCol w="307404"/>
                <a:gridCol w="307404"/>
                <a:gridCol w="614810"/>
                <a:gridCol w="614810"/>
                <a:gridCol w="614810"/>
                <a:gridCol w="614810"/>
                <a:gridCol w="614810"/>
                <a:gridCol w="623348"/>
              </a:tblGrid>
              <a:tr h="2015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 dirty="0"/>
                        <a:t>1999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/>
                        <a:t>2000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/>
                        <a:t>2001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/>
                        <a:t>2002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/>
                        <a:t>2003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/>
                        <a:t>2004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/>
                        <a:t>2005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 dirty="0"/>
                        <a:t>2006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 dirty="0"/>
                        <a:t>2007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/>
                        <a:t>2008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 dirty="0"/>
                        <a:t>2009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/>
                        <a:t>2010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 dirty="0"/>
                        <a:t>2011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2012</a:t>
                      </a:r>
                      <a:endParaRPr lang="en-US" altLang="zh-CN" sz="8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 dirty="0"/>
                        <a:t>2013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 dirty="0"/>
                        <a:t>2014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 dirty="0"/>
                        <a:t>2015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 dirty="0"/>
                        <a:t>2016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/>
                        <a:t>2017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800" u="none" strike="noStrike" dirty="0"/>
                        <a:t>2018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04" marR="6504" marT="6504" marB="0" anchor="b"/>
                </a:tc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>
          <a:xfrm>
            <a:off x="142876" y="2285992"/>
            <a:ext cx="835821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42844" y="1928802"/>
            <a:ext cx="835821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42876" y="3570288"/>
            <a:ext cx="835821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2844" y="3213098"/>
            <a:ext cx="835821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43702" y="228599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YOLO9000</a:t>
            </a:r>
          </a:p>
          <a:p>
            <a:pPr algn="ctr"/>
            <a:r>
              <a:rPr lang="en-US" sz="800" i="1" dirty="0" smtClean="0"/>
              <a:t>(</a:t>
            </a:r>
            <a:r>
              <a:rPr lang="en-US" sz="800" i="1" dirty="0" err="1" smtClean="0"/>
              <a:t>Redmon</a:t>
            </a:r>
            <a:r>
              <a:rPr lang="en-US" sz="800" i="1" dirty="0" smtClean="0"/>
              <a:t> et al.)</a:t>
            </a:r>
            <a:endParaRPr lang="en-US" sz="800" i="1" dirty="0"/>
          </a:p>
        </p:txBody>
      </p:sp>
      <p:sp>
        <p:nvSpPr>
          <p:cNvPr id="41" name="矩形 40"/>
          <p:cNvSpPr/>
          <p:nvPr/>
        </p:nvSpPr>
        <p:spPr>
          <a:xfrm>
            <a:off x="142844" y="4714884"/>
            <a:ext cx="2390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Manual Feature Extraction</a:t>
            </a:r>
            <a:endParaRPr lang="zh-CN" altLang="en-US" sz="1600" dirty="0"/>
          </a:p>
        </p:txBody>
      </p:sp>
      <p:sp>
        <p:nvSpPr>
          <p:cNvPr id="42" name="矩形 41"/>
          <p:cNvSpPr/>
          <p:nvPr/>
        </p:nvSpPr>
        <p:spPr>
          <a:xfrm>
            <a:off x="6215074" y="4714884"/>
            <a:ext cx="1995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Deep Neural Network</a:t>
            </a:r>
            <a:endParaRPr lang="zh-CN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887801" y="192880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Mask RCNN</a:t>
            </a:r>
          </a:p>
          <a:p>
            <a:pPr algn="ctr"/>
            <a:r>
              <a:rPr lang="en-US" sz="800" i="1" dirty="0" smtClean="0"/>
              <a:t>(He et al.)</a:t>
            </a:r>
            <a:endParaRPr lang="en-US" sz="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248762" y="1928802"/>
            <a:ext cx="75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DenseNet</a:t>
            </a:r>
            <a:endPara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800" i="1" dirty="0" smtClean="0"/>
              <a:t>(Huang et al.)</a:t>
            </a:r>
            <a:endParaRPr lang="en-US" sz="8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29388" y="285749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RFCN</a:t>
            </a:r>
          </a:p>
          <a:p>
            <a:pPr algn="ctr"/>
            <a:r>
              <a:rPr lang="en-US" sz="800" i="1" dirty="0" smtClean="0"/>
              <a:t>(Dai et al.)</a:t>
            </a:r>
            <a:endParaRPr lang="en-US" sz="8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7000892" y="285749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Focal Loss</a:t>
            </a:r>
          </a:p>
          <a:p>
            <a:pPr algn="ctr"/>
            <a:r>
              <a:rPr lang="en-US" sz="800" i="1" dirty="0" smtClean="0"/>
              <a:t>(Lin et al.)</a:t>
            </a:r>
            <a:endParaRPr lang="en-US" sz="8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4714876" y="2285992"/>
            <a:ext cx="72006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MultiBox</a:t>
            </a:r>
            <a:endParaRPr lang="en-US" altLang="zh-CN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800" i="1" dirty="0" smtClean="0"/>
              <a:t>(</a:t>
            </a:r>
            <a:r>
              <a:rPr lang="en-US" sz="800" i="1" dirty="0" err="1" smtClean="0"/>
              <a:t>Erhan</a:t>
            </a:r>
            <a:r>
              <a:rPr lang="en-US" sz="800" i="1" dirty="0" smtClean="0"/>
              <a:t> et al.)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236</Words>
  <Application>Microsoft Office PowerPoint</Application>
  <PresentationFormat>全屏显示(4:3)</PresentationFormat>
  <Paragraphs>91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幻灯片 1</vt:lpstr>
      <vt:lpstr>幻灯片 2</vt:lpstr>
      <vt:lpstr>幻灯片 3</vt:lpstr>
      <vt:lpstr>幻灯片 4</vt:lpstr>
    </vt:vector>
  </TitlesOfParts>
  <Company>ASM Technology China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Ze Lin</dc:creator>
  <cp:lastModifiedBy>User</cp:lastModifiedBy>
  <cp:revision>73</cp:revision>
  <dcterms:created xsi:type="dcterms:W3CDTF">2018-07-13T05:14:20Z</dcterms:created>
  <dcterms:modified xsi:type="dcterms:W3CDTF">2018-11-06T23:01:47Z</dcterms:modified>
</cp:coreProperties>
</file>