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4.xml" ContentType="application/vnd.openxmlformats-officedocument.presentationml.notesSlide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  <p:sldMasterId id="2147483734" r:id="rId2"/>
  </p:sldMasterIdLst>
  <p:notesMasterIdLst>
    <p:notesMasterId r:id="rId16"/>
  </p:notesMasterIdLst>
  <p:handoutMasterIdLst>
    <p:handoutMasterId r:id="rId17"/>
  </p:handoutMasterIdLst>
  <p:sldIdLst>
    <p:sldId id="500" r:id="rId3"/>
    <p:sldId id="2142531797" r:id="rId4"/>
    <p:sldId id="141168514" r:id="rId5"/>
    <p:sldId id="141168515" r:id="rId6"/>
    <p:sldId id="141168516" r:id="rId7"/>
    <p:sldId id="141168424" r:id="rId8"/>
    <p:sldId id="2142533439" r:id="rId9"/>
    <p:sldId id="141168425" r:id="rId10"/>
    <p:sldId id="141168426" r:id="rId11"/>
    <p:sldId id="4392" r:id="rId12"/>
    <p:sldId id="2142533635" r:id="rId13"/>
    <p:sldId id="2142533636" r:id="rId14"/>
    <p:sldId id="463" r:id="rId15"/>
  </p:sldIdLst>
  <p:sldSz cx="14630400" cy="8229600"/>
  <p:notesSz cx="6858000" cy="9144000"/>
  <p:custDataLst>
    <p:tags r:id="rId18"/>
  </p:custDataLst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547EBF"/>
          </p15:clr>
        </p15:guide>
        <p15:guide id="2" pos="4608" userDrawn="1">
          <p15:clr>
            <a:srgbClr val="547EBF"/>
          </p15:clr>
        </p15:guide>
        <p15:guide id="3" pos="6912" userDrawn="1">
          <p15:clr>
            <a:srgbClr val="547EBF"/>
          </p15:clr>
        </p15:guide>
        <p15:guide id="4" pos="2304" userDrawn="1">
          <p15:clr>
            <a:srgbClr val="547EBF"/>
          </p15:clr>
        </p15:guide>
        <p15:guide id="5" orient="horz" pos="1296" userDrawn="1">
          <p15:clr>
            <a:srgbClr val="547EBF"/>
          </p15:clr>
        </p15:guide>
        <p15:guide id="6" orient="horz" pos="3888" userDrawn="1">
          <p15:clr>
            <a:srgbClr val="547EBF"/>
          </p15:clr>
        </p15:guide>
        <p15:guide id="7" userDrawn="1">
          <p15:clr>
            <a:srgbClr val="547EBF"/>
          </p15:clr>
        </p15:guide>
        <p15:guide id="8" pos="9216" userDrawn="1">
          <p15:clr>
            <a:srgbClr val="547EBF"/>
          </p15:clr>
        </p15:guide>
        <p15:guide id="9" orient="horz" userDrawn="1">
          <p15:clr>
            <a:srgbClr val="547EBF"/>
          </p15:clr>
        </p15:guide>
        <p15:guide id="10" orient="horz" pos="5184" userDrawn="1">
          <p15:clr>
            <a:srgbClr val="547EBF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BM" initials="A" lastIdx="1" clrIdx="0"/>
  <p:cmAuthor id="2" name="Harleen Sethi" initials="HS" lastIdx="1" clrIdx="1">
    <p:extLst>
      <p:ext uri="{19B8F6BF-5375-455C-9EA6-DF929625EA0E}">
        <p15:presenceInfo xmlns:p15="http://schemas.microsoft.com/office/powerpoint/2012/main" userId="Harleen Sethi" providerId="None"/>
      </p:ext>
    </p:extLst>
  </p:cmAuthor>
  <p:cmAuthor id="3" name="SURYATAPA BHATTACHARYA" initials="SB" lastIdx="1" clrIdx="2">
    <p:extLst>
      <p:ext uri="{19B8F6BF-5375-455C-9EA6-DF929625EA0E}">
        <p15:presenceInfo xmlns:p15="http://schemas.microsoft.com/office/powerpoint/2012/main" userId="S::suryatapa.bhattacharya@in.ibm.com::9575f18f-973c-4609-ae3b-e3e6cdfb5ad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A6FF"/>
    <a:srgbClr val="000000"/>
    <a:srgbClr val="051243"/>
    <a:srgbClr val="F7F3F1"/>
    <a:srgbClr val="DBFBFB"/>
    <a:srgbClr val="EDF4FF"/>
    <a:srgbClr val="FFF0F6"/>
    <a:srgbClr val="E0DBDA"/>
    <a:srgbClr val="DCDCDC"/>
    <a:srgbClr val="87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65" autoAdjust="0"/>
    <p:restoredTop sz="95946" autoAdjust="0"/>
  </p:normalViewPr>
  <p:slideViewPr>
    <p:cSldViewPr snapToObjects="1">
      <p:cViewPr varScale="1">
        <p:scale>
          <a:sx n="53" d="100"/>
          <a:sy n="53" d="100"/>
        </p:scale>
        <p:origin x="768" y="44"/>
      </p:cViewPr>
      <p:guideLst>
        <p:guide orient="horz" pos="2592"/>
        <p:guide pos="4608"/>
        <p:guide pos="6912"/>
        <p:guide pos="2304"/>
        <p:guide orient="horz" pos="1296"/>
        <p:guide orient="horz" pos="3888"/>
        <p:guide/>
        <p:guide pos="9216"/>
        <p:guide orient="horz"/>
        <p:guide orient="horz" pos="51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3134" y="43"/>
      </p:cViewPr>
      <p:guideLst/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A1D4-C2F1-4FBA-9F37-B87A976340E2}" type="datetimeFigureOut">
              <a:rPr lang="en-US" smtClean="0"/>
              <a:t>8/12/2020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01E57-0ADC-4285-9663-DD3D73EBE0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82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 charset="0"/>
              </a:defRPr>
            </a:lvl1pPr>
          </a:lstStyle>
          <a:p>
            <a:fld id="{5288BB53-F264-D84E-8876-073A512183CA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 charset="0"/>
              </a:defRPr>
            </a:lvl1pPr>
          </a:lstStyle>
          <a:p>
            <a:fld id="{698D0594-4E60-8F4B-8226-C705B94694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8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D0594-4E60-8F4B-8226-C705B94694A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egular" charset="0"/>
                <a:ea typeface="+mn-ea"/>
                <a:cs typeface="+mn-cs"/>
              </a:rPr>
              <a:pPr marL="0" marR="0" lvl="0" indent="0" algn="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egular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8706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53FB0E-636B-9D4D-B7E8-29B70BA693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egular" charset="0"/>
                <a:ea typeface="+mn-ea"/>
                <a:cs typeface="+mn-cs"/>
              </a:rPr>
              <a:pPr marL="0" marR="0" lvl="0" indent="0" algn="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egular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2456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D0594-4E60-8F4B-8226-C705B94694A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egular" charset="0"/>
                <a:ea typeface="+mn-ea"/>
                <a:cs typeface="+mn-cs"/>
              </a:rPr>
              <a:pPr marL="0" marR="0" lvl="0" indent="0" algn="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egular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7446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D0594-4E60-8F4B-8226-C705B94694A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31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-scho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4C3CCF6-CE2A-40A3-B039-7CC8F1B4D0FC}"/>
              </a:ext>
            </a:extLst>
          </p:cNvPr>
          <p:cNvSpPr/>
          <p:nvPr userDrawn="1"/>
        </p:nvSpPr>
        <p:spPr>
          <a:xfrm>
            <a:off x="10976867" y="3865"/>
            <a:ext cx="3635730" cy="416441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2000" dirty="0">
              <a:latin typeface="IBM Plex Sans" panose="020B0503050000000000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936DDD-5434-4493-B5FE-A7D9E54E24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8367" r="17391" b="17167"/>
          <a:stretch/>
        </p:blipFill>
        <p:spPr>
          <a:xfrm>
            <a:off x="7336800" y="4141747"/>
            <a:ext cx="3636000" cy="4091718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48457BE5-0A08-4B39-B23E-5D5BE9E1CC37}"/>
              </a:ext>
            </a:extLst>
          </p:cNvPr>
          <p:cNvGrpSpPr/>
          <p:nvPr userDrawn="1"/>
        </p:nvGrpSpPr>
        <p:grpSpPr>
          <a:xfrm>
            <a:off x="7336800" y="-1"/>
            <a:ext cx="7293600" cy="8229601"/>
            <a:chOff x="7336800" y="-1"/>
            <a:chExt cx="7293600" cy="822960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745B5A-2900-48DD-A38E-FF5EACFE7AEF}"/>
                </a:ext>
              </a:extLst>
            </p:cNvPr>
            <p:cNvSpPr/>
            <p:nvPr userDrawn="1"/>
          </p:nvSpPr>
          <p:spPr>
            <a:xfrm>
              <a:off x="10972530" y="4170581"/>
              <a:ext cx="3657870" cy="40590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US" sz="2000" dirty="0">
                <a:latin typeface="IBM Plex Sans" panose="020B0503050000000000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FF8FDBC-1E48-4713-A3A3-E51A2C9DC7DC}"/>
                </a:ext>
              </a:extLst>
            </p:cNvPr>
            <p:cNvSpPr/>
            <p:nvPr userDrawn="1"/>
          </p:nvSpPr>
          <p:spPr>
            <a:xfrm>
              <a:off x="7336800" y="-1"/>
              <a:ext cx="3635730" cy="41705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US" sz="2000" dirty="0">
                <a:latin typeface="IBM Plex Sans" panose="020B0503050000000000" pitchFamily="34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287C10E-9C60-474B-9B2B-DB297C03ACF5}"/>
                </a:ext>
              </a:extLst>
            </p:cNvPr>
            <p:cNvGrpSpPr/>
            <p:nvPr userDrawn="1"/>
          </p:nvGrpSpPr>
          <p:grpSpPr>
            <a:xfrm>
              <a:off x="10972800" y="3864"/>
              <a:ext cx="3657600" cy="4166717"/>
              <a:chOff x="10972800" y="3864"/>
              <a:chExt cx="3657600" cy="4166717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2B7F1F4-3611-4C07-8F83-F78C5CF27E4B}"/>
                  </a:ext>
                </a:extLst>
              </p:cNvPr>
              <p:cNvSpPr/>
              <p:nvPr userDrawn="1"/>
            </p:nvSpPr>
            <p:spPr>
              <a:xfrm>
                <a:off x="10972800" y="3864"/>
                <a:ext cx="3657600" cy="416671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IN" sz="2000" dirty="0">
                  <a:latin typeface="IBM Plex Sans" panose="020B0503050000000000" pitchFamily="34" charset="0"/>
                </a:endParaRPr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E40E288A-6ABC-4764-AF80-2CAFB37E2DB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11430000" y="213094"/>
                <a:ext cx="2742930" cy="3605534"/>
              </a:xfrm>
              <a:prstGeom prst="rect">
                <a:avLst/>
              </a:prstGeom>
            </p:spPr>
          </p:pic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6337B4-B719-FE4D-98D6-E9898A9198CB}"/>
              </a:ext>
            </a:extLst>
          </p:cNvPr>
          <p:cNvSpPr/>
          <p:nvPr userDrawn="1"/>
        </p:nvSpPr>
        <p:spPr>
          <a:xfrm>
            <a:off x="0" y="3864"/>
            <a:ext cx="7362532" cy="8225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2000" dirty="0">
              <a:latin typeface="IBM Plex Sans" panose="020B0503050000000000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12" y="7818143"/>
            <a:ext cx="566118" cy="22860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9197B4D-FC2B-1742-950D-1345CE5FD2AA}"/>
              </a:ext>
            </a:extLst>
          </p:cNvPr>
          <p:cNvSpPr txBox="1">
            <a:spLocks/>
          </p:cNvSpPr>
          <p:nvPr userDrawn="1"/>
        </p:nvSpPr>
        <p:spPr>
          <a:xfrm>
            <a:off x="502920" y="7569379"/>
            <a:ext cx="3378468" cy="2743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tabLst/>
              <a:defRPr lang="en-US" sz="1600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286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LucidaGrande" charset="0"/>
              <a:buChar char="-"/>
              <a:defRPr lang="en-US" sz="1600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Arial" charset="0"/>
              </a:defRPr>
            </a:lvl2pPr>
            <a:lvl3pPr marL="4572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600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Arial" charset="0"/>
              </a:defRPr>
            </a:lvl3pPr>
            <a:lvl4pPr marL="6858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.AppleSystemUIFont" charset="-120"/>
              <a:buChar char="–"/>
              <a:defRPr lang="en-US" sz="1600" b="0" i="0" kern="1200">
                <a:solidFill>
                  <a:schemeClr val="accent1"/>
                </a:solidFill>
                <a:latin typeface="IBM Plex Sans" charset="0"/>
                <a:ea typeface="+mn-ea"/>
                <a:cs typeface="+mn-cs"/>
              </a:defRPr>
            </a:lvl4pPr>
            <a:lvl5pPr marL="9144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000" b="0" i="0" kern="1200" dirty="0">
                <a:solidFill>
                  <a:schemeClr val="bg2"/>
                </a:solidFill>
                <a:latin typeface="IBM Plex Sans" charset="0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accent1"/>
                </a:solidFill>
              </a:rPr>
              <a:t>Powered by GBS Learning &amp; Knowledge</a:t>
            </a:r>
          </a:p>
          <a:p>
            <a:r>
              <a:rPr lang="en-US" dirty="0">
                <a:solidFill>
                  <a:schemeClr val="accent1"/>
                </a:solidFill>
              </a:rPr>
              <a:t> 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63BF575-D31F-4894-AE84-7FB3E82FF92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696" y="6949440"/>
            <a:ext cx="2131024" cy="848563"/>
          </a:xfrm>
          <a:prstGeom prst="rect">
            <a:avLst/>
          </a:prstGeom>
        </p:spPr>
      </p:pic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4A83C247-B671-4192-99CC-75870B472CCC}"/>
              </a:ext>
            </a:extLst>
          </p:cNvPr>
          <p:cNvSpPr txBox="1">
            <a:spLocks/>
          </p:cNvSpPr>
          <p:nvPr userDrawn="1"/>
        </p:nvSpPr>
        <p:spPr>
          <a:xfrm>
            <a:off x="457200" y="265176"/>
            <a:ext cx="6583680" cy="2743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tabLst/>
              <a:defRPr lang="en-US" sz="1600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286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LucidaGrande" charset="0"/>
              <a:buChar char="-"/>
              <a:defRPr lang="en-US" sz="1600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Arial" charset="0"/>
              </a:defRPr>
            </a:lvl2pPr>
            <a:lvl3pPr marL="4572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600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Arial" charset="0"/>
              </a:defRPr>
            </a:lvl3pPr>
            <a:lvl4pPr marL="6858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.AppleSystemUIFont" charset="-120"/>
              <a:buChar char="–"/>
              <a:defRPr lang="en-US" sz="1600" b="0" i="0" kern="1200">
                <a:solidFill>
                  <a:schemeClr val="accent1"/>
                </a:solidFill>
                <a:latin typeface="IBM Plex Sans" charset="0"/>
                <a:ea typeface="+mn-ea"/>
                <a:cs typeface="+mn-cs"/>
              </a:defRPr>
            </a:lvl4pPr>
            <a:lvl5pPr marL="9144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000" b="0" i="0" kern="1200" dirty="0">
                <a:solidFill>
                  <a:schemeClr val="bg2"/>
                </a:solidFill>
                <a:latin typeface="IBM Plex Sans" charset="0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Cognitive Business Decision Support</a:t>
            </a:r>
          </a:p>
          <a:p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02C5A9-D47D-4B3E-96C3-02D9125E21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800100"/>
            <a:ext cx="6583680" cy="541782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218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_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panose="020B0503050000000000" pitchFamily="34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60BC990-81AC-44C0-BBC7-70505416C8B8}"/>
              </a:ext>
            </a:extLst>
          </p:cNvPr>
          <p:cNvSpPr txBox="1">
            <a:spLocks/>
          </p:cNvSpPr>
          <p:nvPr userDrawn="1"/>
        </p:nvSpPr>
        <p:spPr>
          <a:xfrm>
            <a:off x="457200" y="265176"/>
            <a:ext cx="6583680" cy="2743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tabLst/>
              <a:defRPr lang="en-US" sz="1600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286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LucidaGrande" charset="0"/>
              <a:buChar char="-"/>
              <a:defRPr lang="en-US" sz="1600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Arial" charset="0"/>
              </a:defRPr>
            </a:lvl2pPr>
            <a:lvl3pPr marL="4572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600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Arial" charset="0"/>
              </a:defRPr>
            </a:lvl3pPr>
            <a:lvl4pPr marL="6858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.AppleSystemUIFont" charset="-120"/>
              <a:buChar char="–"/>
              <a:defRPr lang="en-US" sz="1600" b="0" i="0" kern="1200">
                <a:solidFill>
                  <a:schemeClr val="accent1"/>
                </a:solidFill>
                <a:latin typeface="IBM Plex Sans" charset="0"/>
                <a:ea typeface="+mn-ea"/>
                <a:cs typeface="+mn-cs"/>
              </a:defRPr>
            </a:lvl4pPr>
            <a:lvl5pPr marL="9144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000" b="0" i="0" kern="1200" dirty="0">
                <a:solidFill>
                  <a:schemeClr val="bg2"/>
                </a:solidFill>
                <a:latin typeface="IBM Plex Sans" charset="0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Cognitive Business Decision Support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-2_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panose="020B0503050000000000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60BC990-81AC-44C0-BBC7-70505416C8B8}"/>
              </a:ext>
            </a:extLst>
          </p:cNvPr>
          <p:cNvSpPr txBox="1">
            <a:spLocks/>
          </p:cNvSpPr>
          <p:nvPr userDrawn="1"/>
        </p:nvSpPr>
        <p:spPr>
          <a:xfrm>
            <a:off x="457200" y="265176"/>
            <a:ext cx="6583680" cy="2743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tabLst/>
              <a:defRPr lang="en-US" sz="1600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286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LucidaGrande" charset="0"/>
              <a:buChar char="-"/>
              <a:defRPr lang="en-US" sz="1600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Arial" charset="0"/>
              </a:defRPr>
            </a:lvl2pPr>
            <a:lvl3pPr marL="4572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600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Arial" charset="0"/>
              </a:defRPr>
            </a:lvl3pPr>
            <a:lvl4pPr marL="6858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.AppleSystemUIFont" charset="-120"/>
              <a:buChar char="–"/>
              <a:defRPr lang="en-US" sz="1600" b="0" i="0" kern="1200">
                <a:solidFill>
                  <a:schemeClr val="accent1"/>
                </a:solidFill>
                <a:latin typeface="IBM Plex Sans" charset="0"/>
                <a:ea typeface="+mn-ea"/>
                <a:cs typeface="+mn-cs"/>
              </a:defRPr>
            </a:lvl4pPr>
            <a:lvl5pPr marL="9144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000" b="0" i="0" kern="1200" dirty="0">
                <a:solidFill>
                  <a:schemeClr val="bg2"/>
                </a:solidFill>
                <a:latin typeface="IBM Plex Sans" charset="0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Cognitive Business Decision Support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9613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-2_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4630400" cy="1280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panose="020B0503050000000000" pitchFamily="34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60BC990-81AC-44C0-BBC7-70505416C8B8}"/>
              </a:ext>
            </a:extLst>
          </p:cNvPr>
          <p:cNvSpPr txBox="1">
            <a:spLocks/>
          </p:cNvSpPr>
          <p:nvPr userDrawn="1"/>
        </p:nvSpPr>
        <p:spPr>
          <a:xfrm>
            <a:off x="457200" y="265176"/>
            <a:ext cx="6583680" cy="2743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tabLst/>
              <a:defRPr lang="en-US" sz="1600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286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LucidaGrande" charset="0"/>
              <a:buChar char="-"/>
              <a:defRPr lang="en-US" sz="1600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Arial" charset="0"/>
              </a:defRPr>
            </a:lvl2pPr>
            <a:lvl3pPr marL="4572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600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Arial" charset="0"/>
              </a:defRPr>
            </a:lvl3pPr>
            <a:lvl4pPr marL="6858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.AppleSystemUIFont" charset="-120"/>
              <a:buChar char="–"/>
              <a:defRPr lang="en-US" sz="1600" b="0" i="0" kern="1200">
                <a:solidFill>
                  <a:schemeClr val="accent1"/>
                </a:solidFill>
                <a:latin typeface="IBM Plex Sans" charset="0"/>
                <a:ea typeface="+mn-ea"/>
                <a:cs typeface="+mn-cs"/>
              </a:defRPr>
            </a:lvl4pPr>
            <a:lvl5pPr marL="9144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000" b="0" i="0" kern="1200" dirty="0">
                <a:solidFill>
                  <a:schemeClr val="bg2"/>
                </a:solidFill>
                <a:latin typeface="IBM Plex Sans" charset="0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Cognitive Business Decision Support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9207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2_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4630400" cy="1280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panose="020B0503050000000000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60BC990-81AC-44C0-BBC7-70505416C8B8}"/>
              </a:ext>
            </a:extLst>
          </p:cNvPr>
          <p:cNvSpPr txBox="1">
            <a:spLocks/>
          </p:cNvSpPr>
          <p:nvPr userDrawn="1"/>
        </p:nvSpPr>
        <p:spPr>
          <a:xfrm>
            <a:off x="457200" y="265176"/>
            <a:ext cx="6583680" cy="2743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tabLst/>
              <a:defRPr lang="en-US" sz="1600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286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LucidaGrande" charset="0"/>
              <a:buChar char="-"/>
              <a:defRPr lang="en-US" sz="1600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Arial" charset="0"/>
              </a:defRPr>
            </a:lvl2pPr>
            <a:lvl3pPr marL="4572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600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Arial" charset="0"/>
              </a:defRPr>
            </a:lvl3pPr>
            <a:lvl4pPr marL="6858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.AppleSystemUIFont" charset="-120"/>
              <a:buChar char="–"/>
              <a:defRPr lang="en-US" sz="1600" b="0" i="0" kern="1200">
                <a:solidFill>
                  <a:schemeClr val="accent1"/>
                </a:solidFill>
                <a:latin typeface="IBM Plex Sans" charset="0"/>
                <a:ea typeface="+mn-ea"/>
                <a:cs typeface="+mn-cs"/>
              </a:defRPr>
            </a:lvl4pPr>
            <a:lvl5pPr marL="9144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000" b="0" i="0" kern="1200" dirty="0">
                <a:solidFill>
                  <a:schemeClr val="bg2"/>
                </a:solidFill>
                <a:latin typeface="IBM Plex Sans" charset="0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Cognitive Business Decision Support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4407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T-scho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845950C-865D-4C2F-AEC3-2866AB9020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0"/>
          <a:stretch/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86337B4-B719-FE4D-98D6-E9898A9198CB}"/>
              </a:ext>
            </a:extLst>
          </p:cNvPr>
          <p:cNvSpPr/>
          <p:nvPr userDrawn="1"/>
        </p:nvSpPr>
        <p:spPr>
          <a:xfrm>
            <a:off x="0" y="3864"/>
            <a:ext cx="7362532" cy="8225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2000" dirty="0">
              <a:latin typeface="IBM Plex Sans" panose="020B0503050000000000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12" y="7818143"/>
            <a:ext cx="566118" cy="22860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9197B4D-FC2B-1742-950D-1345CE5FD2AA}"/>
              </a:ext>
            </a:extLst>
          </p:cNvPr>
          <p:cNvSpPr txBox="1">
            <a:spLocks/>
          </p:cNvSpPr>
          <p:nvPr userDrawn="1"/>
        </p:nvSpPr>
        <p:spPr>
          <a:xfrm>
            <a:off x="502920" y="7569379"/>
            <a:ext cx="3378468" cy="2743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tabLst/>
              <a:defRPr lang="en-US" sz="1600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286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LucidaGrande" charset="0"/>
              <a:buChar char="-"/>
              <a:defRPr lang="en-US" sz="1600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Arial" charset="0"/>
              </a:defRPr>
            </a:lvl2pPr>
            <a:lvl3pPr marL="4572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600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Arial" charset="0"/>
              </a:defRPr>
            </a:lvl3pPr>
            <a:lvl4pPr marL="6858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.AppleSystemUIFont" charset="-120"/>
              <a:buChar char="–"/>
              <a:defRPr lang="en-US" sz="1600" b="0" i="0" kern="1200">
                <a:solidFill>
                  <a:schemeClr val="accent1"/>
                </a:solidFill>
                <a:latin typeface="IBM Plex Sans" charset="0"/>
                <a:ea typeface="+mn-ea"/>
                <a:cs typeface="+mn-cs"/>
              </a:defRPr>
            </a:lvl4pPr>
            <a:lvl5pPr marL="9144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000" b="0" i="0" kern="1200" dirty="0">
                <a:solidFill>
                  <a:schemeClr val="bg2"/>
                </a:solidFill>
                <a:latin typeface="IBM Plex Sans" charset="0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accent1"/>
                </a:solidFill>
              </a:rPr>
              <a:t>Powered by GBS Learning &amp; Knowledge</a:t>
            </a:r>
          </a:p>
          <a:p>
            <a:r>
              <a:rPr lang="en-US" dirty="0">
                <a:solidFill>
                  <a:schemeClr val="accent1"/>
                </a:solidFill>
              </a:rPr>
              <a:t> 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63BF575-D31F-4894-AE84-7FB3E82FF92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696" y="6949440"/>
            <a:ext cx="2131024" cy="848563"/>
          </a:xfrm>
          <a:prstGeom prst="rect">
            <a:avLst/>
          </a:prstGeom>
        </p:spPr>
      </p:pic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4A83C247-B671-4192-99CC-75870B472CCC}"/>
              </a:ext>
            </a:extLst>
          </p:cNvPr>
          <p:cNvSpPr txBox="1">
            <a:spLocks/>
          </p:cNvSpPr>
          <p:nvPr userDrawn="1"/>
        </p:nvSpPr>
        <p:spPr>
          <a:xfrm>
            <a:off x="457200" y="265176"/>
            <a:ext cx="6583680" cy="2743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tabLst/>
              <a:defRPr lang="en-US" sz="1600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286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LucidaGrande" charset="0"/>
              <a:buChar char="-"/>
              <a:defRPr lang="en-US" sz="1600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Arial" charset="0"/>
              </a:defRPr>
            </a:lvl2pPr>
            <a:lvl3pPr marL="4572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600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Arial" charset="0"/>
              </a:defRPr>
            </a:lvl3pPr>
            <a:lvl4pPr marL="6858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.AppleSystemUIFont" charset="-120"/>
              <a:buChar char="–"/>
              <a:defRPr lang="en-US" sz="1600" b="0" i="0" kern="1200">
                <a:solidFill>
                  <a:schemeClr val="accent1"/>
                </a:solidFill>
                <a:latin typeface="IBM Plex Sans" charset="0"/>
                <a:ea typeface="+mn-ea"/>
                <a:cs typeface="+mn-cs"/>
              </a:defRPr>
            </a:lvl4pPr>
            <a:lvl5pPr marL="9144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000" b="0" i="0" kern="1200" dirty="0">
                <a:solidFill>
                  <a:schemeClr val="bg2"/>
                </a:solidFill>
                <a:latin typeface="IBM Plex Sans" charset="0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Cognitive Business Decision Support</a:t>
            </a:r>
          </a:p>
          <a:p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02C5A9-D47D-4B3E-96C3-02D9125E21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800100"/>
            <a:ext cx="6583680" cy="541782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592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_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1928" y="3502152"/>
            <a:ext cx="2263140" cy="84124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acilitators 1up with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50FFC0EA-0A3B-45C9-A47E-C28DE294B2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62521" y="3555"/>
            <a:ext cx="7367879" cy="488848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ED6C5F5-2889-3449-8BFB-72BCE18AE443}"/>
              </a:ext>
            </a:extLst>
          </p:cNvPr>
          <p:cNvSpPr/>
          <p:nvPr userDrawn="1"/>
        </p:nvSpPr>
        <p:spPr>
          <a:xfrm>
            <a:off x="3654437" y="4135209"/>
            <a:ext cx="3665450" cy="41058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2000" dirty="0">
              <a:latin typeface="IBM Plex Sans" panose="020B0503050000000000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D9D684E-24ED-2548-B072-DDFC87EC80FE}"/>
              </a:ext>
            </a:extLst>
          </p:cNvPr>
          <p:cNvSpPr/>
          <p:nvPr userDrawn="1"/>
        </p:nvSpPr>
        <p:spPr>
          <a:xfrm>
            <a:off x="7275791" y="4135209"/>
            <a:ext cx="3706496" cy="41058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2000" dirty="0">
              <a:latin typeface="IBM Plex Sans" panose="020B0503050000000000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F14EE1-2482-C04C-8613-3445DDD98219}"/>
              </a:ext>
            </a:extLst>
          </p:cNvPr>
          <p:cNvSpPr/>
          <p:nvPr userDrawn="1"/>
        </p:nvSpPr>
        <p:spPr>
          <a:xfrm>
            <a:off x="10931742" y="4135209"/>
            <a:ext cx="3712945" cy="41058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2000" dirty="0">
              <a:latin typeface="IBM Plex Sans" panose="020B0503050000000000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4FCBBDF-A97C-254E-91D8-5E9FA9B9DD44}"/>
              </a:ext>
            </a:extLst>
          </p:cNvPr>
          <p:cNvSpPr/>
          <p:nvPr userDrawn="1"/>
        </p:nvSpPr>
        <p:spPr>
          <a:xfrm>
            <a:off x="0" y="4135209"/>
            <a:ext cx="3663923" cy="4105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2000" dirty="0">
              <a:latin typeface="IBM Plex Sans" panose="020B0503050000000000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12" y="7818143"/>
            <a:ext cx="566118" cy="228601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20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2019 IBM Corporation</a:t>
              </a:r>
              <a:r>
                <a:rPr lang="en-US" sz="799" b="0" i="0" baseline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21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12 August 2020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800"/>
            <a:ext cx="6400800" cy="1143000"/>
          </a:xfrm>
        </p:spPr>
        <p:txBody>
          <a:bodyPr>
            <a:noAutofit/>
          </a:bodyPr>
          <a:lstStyle>
            <a:lvl1pPr>
              <a:defRPr sz="7600" b="1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Facilitator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18FE1-DB69-D14A-9928-591715BCCD6E}"/>
              </a:ext>
            </a:extLst>
          </p:cNvPr>
          <p:cNvSpPr txBox="1"/>
          <p:nvPr userDrawn="1"/>
        </p:nvSpPr>
        <p:spPr>
          <a:xfrm>
            <a:off x="5672138" y="10929938"/>
            <a:ext cx="0" cy="0"/>
          </a:xfrm>
          <a:prstGeom prst="rect">
            <a:avLst/>
          </a:prstGeom>
        </p:spPr>
        <p:txBody>
          <a:bodyPr wrap="non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endParaRPr lang="en-US" sz="20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64" name="Text Placeholder 7">
            <a:extLst>
              <a:ext uri="{FF2B5EF4-FFF2-40B4-BE49-F238E27FC236}">
                <a16:creationId xmlns:a16="http://schemas.microsoft.com/office/drawing/2014/main" id="{A3075094-B317-6D4B-9369-AC60B3D15B8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430000" y="6610569"/>
            <a:ext cx="2971800" cy="887511"/>
          </a:xfrm>
        </p:spPr>
        <p:txBody>
          <a:bodyPr anchor="t"/>
          <a:lstStyle>
            <a:lvl1pPr>
              <a:defRPr sz="1600" b="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5" name="Text Placeholder 7">
            <a:extLst>
              <a:ext uri="{FF2B5EF4-FFF2-40B4-BE49-F238E27FC236}">
                <a16:creationId xmlns:a16="http://schemas.microsoft.com/office/drawing/2014/main" id="{FF8C2143-AA67-F54D-9020-6F04B2DB1BA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438101" y="6267643"/>
            <a:ext cx="2971800" cy="519112"/>
          </a:xfrm>
        </p:spPr>
        <p:txBody>
          <a:bodyPr/>
          <a:lstStyle>
            <a:lvl1pPr>
              <a:defRPr sz="1800" b="1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Picture Placeholder 5">
            <a:extLst>
              <a:ext uri="{FF2B5EF4-FFF2-40B4-BE49-F238E27FC236}">
                <a16:creationId xmlns:a16="http://schemas.microsoft.com/office/drawing/2014/main" id="{EA917F36-077C-45DD-8D57-E457B89C211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1429999" y="4575599"/>
            <a:ext cx="1741117" cy="1741117"/>
          </a:xfrm>
          <a:solidFill>
            <a:schemeClr val="tx2"/>
          </a:solidFill>
          <a:ln w="6350">
            <a:solidFill>
              <a:schemeClr val="bg1"/>
            </a:solidFill>
          </a:ln>
        </p:spPr>
        <p:style>
          <a:lnRef idx="0">
            <a:schemeClr val="accent3"/>
          </a:lnRef>
          <a:fillRef idx="1001">
            <a:schemeClr val="lt1"/>
          </a:fillRef>
          <a:effectRef idx="3">
            <a:schemeClr val="accent3"/>
          </a:effectRef>
          <a:fontRef idx="none"/>
        </p:style>
        <p:txBody>
          <a:bodyPr tIns="914400" anchor="b"/>
          <a:lstStyle>
            <a:lvl1pPr marL="12700" indent="-12700" algn="ctr">
              <a:buNone/>
              <a:tabLst/>
              <a:defRPr sz="1050" baseline="0">
                <a:latin typeface="IBM Plex Sans" panose="020B0503050000000000" pitchFamily="34" charset="0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A756F3-3BFE-4D6D-AB66-0C63CC52F142}"/>
              </a:ext>
            </a:extLst>
          </p:cNvPr>
          <p:cNvSpPr/>
          <p:nvPr userDrawn="1"/>
        </p:nvSpPr>
        <p:spPr>
          <a:xfrm>
            <a:off x="200696" y="7918350"/>
            <a:ext cx="2908264" cy="219810"/>
          </a:xfrm>
          <a:prstGeom prst="rect">
            <a:avLst/>
          </a:prstGeom>
          <a:solidFill>
            <a:srgbClr val="051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IN" sz="2000" dirty="0">
              <a:latin typeface="IBM Plex Sans" panose="020B0503050000000000" pitchFamily="34" charset="0"/>
            </a:endParaRP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9C79A0A-2BD9-4711-B48B-B413A35122F9}"/>
              </a:ext>
            </a:extLst>
          </p:cNvPr>
          <p:cNvSpPr txBox="1">
            <a:spLocks/>
          </p:cNvSpPr>
          <p:nvPr userDrawn="1"/>
        </p:nvSpPr>
        <p:spPr>
          <a:xfrm>
            <a:off x="502920" y="7569379"/>
            <a:ext cx="3378468" cy="2743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tabLst/>
              <a:defRPr lang="en-US" sz="1600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286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LucidaGrande" charset="0"/>
              <a:buChar char="-"/>
              <a:defRPr lang="en-US" sz="1600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Arial" charset="0"/>
              </a:defRPr>
            </a:lvl2pPr>
            <a:lvl3pPr marL="4572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600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Arial" charset="0"/>
              </a:defRPr>
            </a:lvl3pPr>
            <a:lvl4pPr marL="6858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.AppleSystemUIFont" charset="-120"/>
              <a:buChar char="–"/>
              <a:defRPr lang="en-US" sz="1600" b="0" i="0" kern="1200">
                <a:solidFill>
                  <a:schemeClr val="accent1"/>
                </a:solidFill>
                <a:latin typeface="IBM Plex Sans" charset="0"/>
                <a:ea typeface="+mn-ea"/>
                <a:cs typeface="+mn-cs"/>
              </a:defRPr>
            </a:lvl4pPr>
            <a:lvl5pPr marL="9144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000" b="0" i="0" kern="1200" dirty="0">
                <a:solidFill>
                  <a:schemeClr val="bg2"/>
                </a:solidFill>
                <a:latin typeface="IBM Plex Sans" charset="0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2"/>
                </a:solidFill>
              </a:rPr>
              <a:t>Powered by GBS Learning &amp; Knowledge</a:t>
            </a:r>
          </a:p>
          <a:p>
            <a:r>
              <a:rPr lang="en-US" dirty="0">
                <a:solidFill>
                  <a:schemeClr val="bg2"/>
                </a:solidFill>
              </a:rPr>
              <a:t> 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20054FD-863E-4B4F-8041-C3C2B9ADB53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696" y="6949440"/>
            <a:ext cx="2131024" cy="848563"/>
          </a:xfrm>
          <a:prstGeom prst="rect">
            <a:avLst/>
          </a:prstGeom>
        </p:spPr>
      </p:pic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63D54349-17B2-49EA-90DE-AB01BA60D7A6}"/>
              </a:ext>
            </a:extLst>
          </p:cNvPr>
          <p:cNvSpPr txBox="1">
            <a:spLocks/>
          </p:cNvSpPr>
          <p:nvPr userDrawn="1"/>
        </p:nvSpPr>
        <p:spPr>
          <a:xfrm>
            <a:off x="457200" y="265176"/>
            <a:ext cx="6583680" cy="2743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tabLst/>
              <a:defRPr lang="en-US" sz="1600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286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LucidaGrande" charset="0"/>
              <a:buChar char="-"/>
              <a:defRPr lang="en-US" sz="1600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Arial" charset="0"/>
              </a:defRPr>
            </a:lvl2pPr>
            <a:lvl3pPr marL="4572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600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Arial" charset="0"/>
              </a:defRPr>
            </a:lvl3pPr>
            <a:lvl4pPr marL="6858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.AppleSystemUIFont" charset="-120"/>
              <a:buChar char="–"/>
              <a:defRPr lang="en-US" sz="1600" b="0" i="0" kern="1200">
                <a:solidFill>
                  <a:schemeClr val="accent1"/>
                </a:solidFill>
                <a:latin typeface="IBM Plex Sans" charset="0"/>
                <a:ea typeface="+mn-ea"/>
                <a:cs typeface="+mn-cs"/>
              </a:defRPr>
            </a:lvl4pPr>
            <a:lvl5pPr marL="9144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000" b="0" i="0" kern="1200" dirty="0">
                <a:solidFill>
                  <a:schemeClr val="bg2"/>
                </a:solidFill>
                <a:latin typeface="IBM Plex Sans" charset="0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Cognitive Business Decision Support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145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2-4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ceiling, computer, blue&#10;&#10;Description automatically generated">
            <a:extLst>
              <a:ext uri="{FF2B5EF4-FFF2-40B4-BE49-F238E27FC236}">
                <a16:creationId xmlns:a16="http://schemas.microsoft.com/office/drawing/2014/main" id="{FC3A5D88-27B2-4531-9974-878A5FF73A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 flipH="1">
            <a:off x="0" y="0"/>
            <a:ext cx="7315200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solidFill>
                <a:schemeClr val="tx1"/>
              </a:solidFill>
              <a:latin typeface="IBM Plex Sans" panose="020B0503050000000000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3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2020 IBM Corporation</a:t>
              </a:r>
              <a:r>
                <a:rPr lang="en-US" sz="799" b="0" i="0" baseline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12 August 2020</a:t>
              </a:fld>
              <a:endPara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5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6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72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A00BADD6-658E-4228-9833-F718C50A7811}"/>
              </a:ext>
            </a:extLst>
          </p:cNvPr>
          <p:cNvSpPr txBox="1">
            <a:spLocks/>
          </p:cNvSpPr>
          <p:nvPr userDrawn="1"/>
        </p:nvSpPr>
        <p:spPr>
          <a:xfrm>
            <a:off x="457200" y="265176"/>
            <a:ext cx="6583680" cy="2743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tabLst/>
              <a:defRPr lang="en-US" sz="1600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286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LucidaGrande" charset="0"/>
              <a:buChar char="-"/>
              <a:defRPr lang="en-US" sz="1600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Arial" charset="0"/>
              </a:defRPr>
            </a:lvl2pPr>
            <a:lvl3pPr marL="4572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600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Arial" charset="0"/>
              </a:defRPr>
            </a:lvl3pPr>
            <a:lvl4pPr marL="6858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.AppleSystemUIFont" charset="-120"/>
              <a:buChar char="–"/>
              <a:defRPr lang="en-US" sz="1600" b="0" i="0" kern="1200">
                <a:solidFill>
                  <a:schemeClr val="accent1"/>
                </a:solidFill>
                <a:latin typeface="IBM Plex Sans" charset="0"/>
                <a:ea typeface="+mn-ea"/>
                <a:cs typeface="+mn-cs"/>
              </a:defRPr>
            </a:lvl4pPr>
            <a:lvl5pPr marL="9144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000" b="0" i="0" kern="1200" dirty="0">
                <a:solidFill>
                  <a:schemeClr val="bg2"/>
                </a:solidFill>
                <a:latin typeface="IBM Plex Sans" charset="0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Cognitive Business Decision Support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F1FE9BD-29BC-4CF8-BDB0-E329DFB6ADF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12" y="7818143"/>
            <a:ext cx="566118" cy="2286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7737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2-4_Title and Content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H="1">
            <a:off x="0" y="0"/>
            <a:ext cx="7315200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solidFill>
                <a:schemeClr val="tx1"/>
              </a:solidFill>
              <a:latin typeface="IBM Plex Sans" panose="020B0503050000000000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3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2020 IBM Corporation</a:t>
              </a:r>
              <a:r>
                <a:rPr lang="en-US" sz="799" b="0" i="0" baseline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12 August 2020</a:t>
              </a:fld>
              <a:endPara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5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6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72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A00BADD6-658E-4228-9833-F718C50A7811}"/>
              </a:ext>
            </a:extLst>
          </p:cNvPr>
          <p:cNvSpPr txBox="1">
            <a:spLocks/>
          </p:cNvSpPr>
          <p:nvPr userDrawn="1"/>
        </p:nvSpPr>
        <p:spPr>
          <a:xfrm>
            <a:off x="457200" y="265176"/>
            <a:ext cx="6583680" cy="2743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tabLst/>
              <a:defRPr lang="en-US" sz="1600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286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LucidaGrande" charset="0"/>
              <a:buChar char="-"/>
              <a:defRPr lang="en-US" sz="1600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Arial" charset="0"/>
              </a:defRPr>
            </a:lvl2pPr>
            <a:lvl3pPr marL="4572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600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Arial" charset="0"/>
              </a:defRPr>
            </a:lvl3pPr>
            <a:lvl4pPr marL="6858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.AppleSystemUIFont" charset="-120"/>
              <a:buChar char="–"/>
              <a:defRPr lang="en-US" sz="1600" b="0" i="0" kern="1200">
                <a:solidFill>
                  <a:schemeClr val="accent1"/>
                </a:solidFill>
                <a:latin typeface="IBM Plex Sans" charset="0"/>
                <a:ea typeface="+mn-ea"/>
                <a:cs typeface="+mn-cs"/>
              </a:defRPr>
            </a:lvl4pPr>
            <a:lvl5pPr marL="9144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000" b="0" i="0" kern="1200" dirty="0">
                <a:solidFill>
                  <a:schemeClr val="bg2"/>
                </a:solidFill>
                <a:latin typeface="IBM Plex Sans" charset="0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Cognitive Business Decision Support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496E63D-99AF-4CBB-B0E9-0A6B41E90F6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24" y="7818135"/>
            <a:ext cx="566118" cy="228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9376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_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panose="020B0503050000000000" pitchFamily="34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13716000" cy="54864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A59DAB4-D0C1-4455-8D11-29E81FD4CED0}"/>
              </a:ext>
            </a:extLst>
          </p:cNvPr>
          <p:cNvSpPr txBox="1">
            <a:spLocks/>
          </p:cNvSpPr>
          <p:nvPr userDrawn="1"/>
        </p:nvSpPr>
        <p:spPr>
          <a:xfrm>
            <a:off x="457200" y="265176"/>
            <a:ext cx="6583680" cy="2743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tabLst/>
              <a:defRPr lang="en-US" sz="1600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286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LucidaGrande" charset="0"/>
              <a:buChar char="-"/>
              <a:defRPr lang="en-US" sz="1600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Arial" charset="0"/>
              </a:defRPr>
            </a:lvl2pPr>
            <a:lvl3pPr marL="4572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600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Arial" charset="0"/>
              </a:defRPr>
            </a:lvl3pPr>
            <a:lvl4pPr marL="6858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.AppleSystemUIFont" charset="-120"/>
              <a:buChar char="–"/>
              <a:defRPr lang="en-US" sz="1600" b="0" i="0" kern="1200">
                <a:solidFill>
                  <a:schemeClr val="accent1"/>
                </a:solidFill>
                <a:latin typeface="IBM Plex Sans" charset="0"/>
                <a:ea typeface="+mn-ea"/>
                <a:cs typeface="+mn-cs"/>
              </a:defRPr>
            </a:lvl4pPr>
            <a:lvl5pPr marL="9144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000" b="0" i="0" kern="1200" dirty="0">
                <a:solidFill>
                  <a:schemeClr val="bg2"/>
                </a:solidFill>
                <a:latin typeface="IBM Plex Sans" charset="0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Cognitive Business Decision Support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123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-1_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panose="020B0503050000000000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A59DAB4-D0C1-4455-8D11-29E81FD4CED0}"/>
              </a:ext>
            </a:extLst>
          </p:cNvPr>
          <p:cNvSpPr txBox="1">
            <a:spLocks/>
          </p:cNvSpPr>
          <p:nvPr userDrawn="1"/>
        </p:nvSpPr>
        <p:spPr>
          <a:xfrm>
            <a:off x="457200" y="265176"/>
            <a:ext cx="6583680" cy="2743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tabLst/>
              <a:defRPr lang="en-US" sz="1600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286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LucidaGrande" charset="0"/>
              <a:buChar char="-"/>
              <a:defRPr lang="en-US" sz="1600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Arial" charset="0"/>
              </a:defRPr>
            </a:lvl2pPr>
            <a:lvl3pPr marL="4572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600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Arial" charset="0"/>
              </a:defRPr>
            </a:lvl3pPr>
            <a:lvl4pPr marL="6858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.AppleSystemUIFont" charset="-120"/>
              <a:buChar char="–"/>
              <a:defRPr lang="en-US" sz="1600" b="0" i="0" kern="1200">
                <a:solidFill>
                  <a:schemeClr val="accent1"/>
                </a:solidFill>
                <a:latin typeface="IBM Plex Sans" charset="0"/>
                <a:ea typeface="+mn-ea"/>
                <a:cs typeface="+mn-cs"/>
              </a:defRPr>
            </a:lvl4pPr>
            <a:lvl5pPr marL="9144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000" b="0" i="0" kern="1200" dirty="0">
                <a:solidFill>
                  <a:schemeClr val="bg2"/>
                </a:solidFill>
                <a:latin typeface="IBM Plex Sans" charset="0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Cognitive Business Decision Support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607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_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panose="020B0503050000000000" pitchFamily="34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A59DAB4-D0C1-4455-8D11-29E81FD4CED0}"/>
              </a:ext>
            </a:extLst>
          </p:cNvPr>
          <p:cNvSpPr txBox="1">
            <a:spLocks/>
          </p:cNvSpPr>
          <p:nvPr userDrawn="1"/>
        </p:nvSpPr>
        <p:spPr>
          <a:xfrm>
            <a:off x="457200" y="265176"/>
            <a:ext cx="6583680" cy="2743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tabLst/>
              <a:defRPr lang="en-US" sz="1600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286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LucidaGrande" charset="0"/>
              <a:buChar char="-"/>
              <a:defRPr lang="en-US" sz="1600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Arial" charset="0"/>
              </a:defRPr>
            </a:lvl2pPr>
            <a:lvl3pPr marL="4572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600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Arial" charset="0"/>
              </a:defRPr>
            </a:lvl3pPr>
            <a:lvl4pPr marL="6858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.AppleSystemUIFont" charset="-120"/>
              <a:buChar char="–"/>
              <a:defRPr lang="en-US" sz="1600" b="0" i="0" kern="1200">
                <a:solidFill>
                  <a:schemeClr val="accent1"/>
                </a:solidFill>
                <a:latin typeface="IBM Plex Sans" charset="0"/>
                <a:ea typeface="+mn-ea"/>
                <a:cs typeface="+mn-cs"/>
              </a:defRPr>
            </a:lvl4pPr>
            <a:lvl5pPr marL="9144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000" b="0" i="0" kern="1200" dirty="0">
                <a:solidFill>
                  <a:schemeClr val="bg2"/>
                </a:solidFill>
                <a:latin typeface="IBM Plex Sans" charset="0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Cognitive Business Decision Support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11.png"/><Relationship Id="rId4" Type="http://schemas.openxmlformats.org/officeDocument/2006/relationships/slideLayout" Target="../slideLayouts/slideLayout10.xml"/><Relationship Id="rId9" Type="http://schemas.openxmlformats.org/officeDocument/2006/relationships/tags" Target="../tags/tag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6583680" cy="1143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6583680" cy="5486400"/>
          </a:xfrm>
          <a:prstGeom prst="rect">
            <a:avLst/>
          </a:prstGeom>
        </p:spPr>
        <p:txBody>
          <a:bodyPr vert="horz" lIns="0" tIns="228600" rIns="0" bIns="0" rtlCol="0"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lvl="2">
              <a:buSzPct val="80000"/>
              <a:buChar char="–"/>
            </a:pPr>
            <a:r>
              <a:rPr lang="en-US" dirty="0"/>
              <a:t>Third level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>
              <a:buSzPct val="80000"/>
              <a:buChar char="–"/>
            </a:pPr>
            <a:r>
              <a:rPr lang="en-US" dirty="0"/>
              <a:t>Fifth level</a:t>
            </a:r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28075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37" r:id="rId2"/>
    <p:sldLayoutId id="2147483770" r:id="rId3"/>
    <p:sldLayoutId id="2147484015" r:id="rId4"/>
    <p:sldLayoutId id="2147484042" r:id="rId5"/>
    <p:sldLayoutId id="2147484043" r:id="rId6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bg2"/>
          </a:solidFill>
          <a:latin typeface="IBM Plex Sans" panose="020B0503050000000000" pitchFamily="34" charset="0"/>
          <a:ea typeface="IBM Plex Sans" panose="020B0503050000000000" pitchFamily="34" charset="0"/>
          <a:cs typeface="Arial" charset="0"/>
        </a:defRPr>
      </a:lvl1pPr>
    </p:titleStyle>
    <p:bodyStyle>
      <a:lvl1pPr marL="0" indent="0" algn="l" defTabSz="1097280" rtl="0" eaLnBrk="1" latinLnBrk="0" hangingPunct="1">
        <a:lnSpc>
          <a:spcPct val="105000"/>
        </a:lnSpc>
        <a:spcBef>
          <a:spcPts val="600"/>
        </a:spcBef>
        <a:buFontTx/>
        <a:buNone/>
        <a:tabLst/>
        <a:defRPr lang="en-US" sz="2000" b="0" i="0" kern="1200" dirty="0" smtClean="0">
          <a:solidFill>
            <a:schemeClr val="bg2"/>
          </a:solidFill>
          <a:latin typeface="IBM Plex Sans" charset="0"/>
          <a:ea typeface="IBM Plex Sans" charset="0"/>
          <a:cs typeface="Arial" charset="0"/>
        </a:defRPr>
      </a:lvl1pPr>
      <a:lvl2pPr marL="228600" indent="-228600" algn="l" defTabSz="1097280" rtl="0" eaLnBrk="1" latinLnBrk="0" hangingPunct="1">
        <a:lnSpc>
          <a:spcPct val="105000"/>
        </a:lnSpc>
        <a:spcBef>
          <a:spcPts val="600"/>
        </a:spcBef>
        <a:buFont typeface="LucidaGrande" charset="0"/>
        <a:buChar char="-"/>
        <a:defRPr lang="en-US" sz="2000" b="0" i="0" kern="1200" dirty="0" smtClean="0">
          <a:solidFill>
            <a:schemeClr val="bg2"/>
          </a:solidFill>
          <a:latin typeface="IBM Plex Sans" charset="0"/>
          <a:ea typeface="IBM Plex Sans" charset="0"/>
          <a:cs typeface="Arial" charset="0"/>
        </a:defRPr>
      </a:lvl2pPr>
      <a:lvl3pPr marL="457200" indent="-228600" algn="l" defTabSz="1097280" rtl="0" eaLnBrk="1" latinLnBrk="0" hangingPunct="1">
        <a:lnSpc>
          <a:spcPct val="105000"/>
        </a:lnSpc>
        <a:spcBef>
          <a:spcPts val="600"/>
        </a:spcBef>
        <a:buFont typeface="Arial" panose="020B0604020202020204" pitchFamily="34" charset="0"/>
        <a:buChar char="•"/>
        <a:defRPr lang="en-US" sz="2000" b="0" i="0" kern="1200" dirty="0" smtClean="0">
          <a:solidFill>
            <a:schemeClr val="bg2"/>
          </a:solidFill>
          <a:latin typeface="IBM Plex Sans" charset="0"/>
          <a:ea typeface="IBM Plex Sans" charset="0"/>
          <a:cs typeface="Arial" charset="0"/>
        </a:defRPr>
      </a:lvl3pPr>
      <a:lvl4pPr marL="685800" indent="-228600" algn="l" defTabSz="1097280" rtl="0" eaLnBrk="1" latinLnBrk="0" hangingPunct="1">
        <a:lnSpc>
          <a:spcPct val="105000"/>
        </a:lnSpc>
        <a:spcBef>
          <a:spcPts val="600"/>
        </a:spcBef>
        <a:buFont typeface="Wingdings" panose="05000000000000000000" pitchFamily="2" charset="2"/>
        <a:buChar char="q"/>
        <a:defRPr lang="en-US" sz="2000" b="0" i="0" kern="1200" dirty="0" smtClean="0">
          <a:solidFill>
            <a:schemeClr val="bg2"/>
          </a:solidFill>
          <a:latin typeface="IBM Plex Sans" charset="0"/>
          <a:ea typeface="+mn-ea"/>
          <a:cs typeface="+mn-cs"/>
        </a:defRPr>
      </a:lvl4pPr>
      <a:lvl5pPr marL="914400" indent="-228600" algn="l" defTabSz="1097280" rtl="0" eaLnBrk="1" latinLnBrk="0" hangingPunct="1">
        <a:lnSpc>
          <a:spcPct val="105000"/>
        </a:lnSpc>
        <a:spcBef>
          <a:spcPts val="600"/>
        </a:spcBef>
        <a:buFont typeface="Arial" panose="020B0604020202020204" pitchFamily="34" charset="0"/>
        <a:buChar char="•"/>
        <a:defRPr lang="en-US" sz="2000" b="0" i="0" kern="1200" dirty="0">
          <a:solidFill>
            <a:schemeClr val="bg2"/>
          </a:solidFill>
          <a:latin typeface="IBM Plex Sans" charset="0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583680" cy="1143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6583680" cy="5257800"/>
          </a:xfrm>
          <a:prstGeom prst="rect">
            <a:avLst/>
          </a:prstGeom>
        </p:spPr>
        <p:txBody>
          <a:bodyPr vert="horz" lIns="0" tIns="228600" rIns="0" bIns="0" rtlCol="0"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12" y="7818143"/>
            <a:ext cx="566118" cy="228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0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2020 IBM Corporation</a:t>
              </a:r>
              <a:r>
                <a:rPr lang="en-US" sz="799" b="0" i="0" baseline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12 August 2020</a:t>
              </a:fld>
              <a:endPara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6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7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custDataLst>
      <p:tags r:id="rId9"/>
    </p:custDataLst>
    <p:extLst>
      <p:ext uri="{BB962C8B-B14F-4D97-AF65-F5344CB8AC3E}">
        <p14:creationId xmlns:p14="http://schemas.microsoft.com/office/powerpoint/2010/main" val="31910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4041" r:id="rId2"/>
    <p:sldLayoutId id="2147483737" r:id="rId3"/>
    <p:sldLayoutId id="2147483735" r:id="rId4"/>
    <p:sldLayoutId id="2147484028" r:id="rId5"/>
    <p:sldLayoutId id="2147484018" r:id="rId6"/>
    <p:sldLayoutId id="2147484022" r:id="rId7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0" indent="0" algn="l" defTabSz="1097280" rtl="0" eaLnBrk="1" latinLnBrk="0" hangingPunct="1">
        <a:lnSpc>
          <a:spcPct val="105000"/>
        </a:lnSpc>
        <a:spcBef>
          <a:spcPts val="600"/>
        </a:spcBef>
        <a:buFontTx/>
        <a:buNone/>
        <a:tabLst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228600" indent="-228600" algn="l" defTabSz="1097280" rtl="0" eaLnBrk="1" latinLnBrk="0" hangingPunct="1">
        <a:lnSpc>
          <a:spcPct val="105000"/>
        </a:lnSpc>
        <a:spcBef>
          <a:spcPts val="600"/>
        </a:spcBef>
        <a:buFont typeface="Wingdings" panose="05000000000000000000" pitchFamily="2" charset="2"/>
        <a:buChar char="§"/>
        <a:defRPr lang="en-US" sz="2000" b="0" i="0" kern="1200" dirty="0" smtClean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457200" indent="-228600" algn="l" defTabSz="1097280" rtl="0" eaLnBrk="1" latinLnBrk="0" hangingPunct="1">
        <a:lnSpc>
          <a:spcPct val="105000"/>
        </a:lnSpc>
        <a:spcBef>
          <a:spcPts val="600"/>
        </a:spcBef>
        <a:buSzPct val="80000"/>
        <a:buFont typeface="Arial" panose="020B0604020202020204" pitchFamily="34" charset="0"/>
        <a:buChar char="–"/>
        <a:defRPr lang="en-US" sz="2000" b="0" i="0" kern="1200" dirty="0" smtClean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685800" indent="-228600" algn="l" defTabSz="1097280" rtl="0" eaLnBrk="1" latinLnBrk="0" hangingPunct="1">
        <a:lnSpc>
          <a:spcPct val="105000"/>
        </a:lnSpc>
        <a:spcBef>
          <a:spcPts val="600"/>
        </a:spcBef>
        <a:buFont typeface="Arial" panose="020B0604020202020204" pitchFamily="34" charset="0"/>
        <a:buChar char="•"/>
        <a:defRPr lang="en-US" sz="2000" b="0" i="0" kern="1200" dirty="0" smtClean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914400" indent="-228600" algn="l" defTabSz="1097280" rtl="0" eaLnBrk="1" latinLnBrk="0" hangingPunct="1">
        <a:lnSpc>
          <a:spcPct val="105000"/>
        </a:lnSpc>
        <a:spcBef>
          <a:spcPts val="600"/>
        </a:spcBef>
        <a:buSzPct val="80000"/>
        <a:buFont typeface="Arial" panose="020B0604020202020204" pitchFamily="34" charset="0"/>
        <a:buChar char="–"/>
        <a:defRPr lang="en-US" sz="2000" b="0" i="0" kern="1200" dirty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7.xml"/><Relationship Id="rId5" Type="http://schemas.openxmlformats.org/officeDocument/2006/relationships/image" Target="../media/image24.emf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Relationship Id="rId6" Type="http://schemas.openxmlformats.org/officeDocument/2006/relationships/image" Target="../media/image20.wmf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D4B9D2-53CB-42AF-BC71-611A377F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96" dirty="0"/>
              <a:t>Architecting a Modern Data Platform</a:t>
            </a:r>
            <a:br>
              <a:rPr lang="en-US" spc="96" dirty="0"/>
            </a:br>
            <a:br>
              <a:rPr lang="en-US" spc="96" dirty="0"/>
            </a:br>
            <a:r>
              <a:rPr lang="en-US" dirty="0"/>
              <a:t>July 28-30, 2020</a:t>
            </a:r>
            <a:br>
              <a:rPr lang="en-US" dirty="0"/>
            </a:b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3309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AEAE-A673-4C3D-8B3B-E8E1676A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sz="3200" dirty="0">
                <a:latin typeface="IBM Plex Sans" panose="020B0503050203000203" pitchFamily="34" charset="0"/>
                <a:ea typeface="+mj-ea"/>
                <a:cs typeface="+mj-cs"/>
              </a:rPr>
              <a:t>Digital Insight Reference Architecture for enabling data-driven Enterprise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BE9F3C-C7A1-4838-B800-13655CA14629}"/>
              </a:ext>
            </a:extLst>
          </p:cNvPr>
          <p:cNvSpPr txBox="1"/>
          <p:nvPr/>
        </p:nvSpPr>
        <p:spPr>
          <a:xfrm>
            <a:off x="415383" y="7169465"/>
            <a:ext cx="1824191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40" dirty="0">
                <a:solidFill>
                  <a:prstClr val="black"/>
                </a:solidFill>
                <a:latin typeface="IBM Plex Sans" panose="020B0503050000000000" pitchFamily="34" charset="0"/>
              </a:rPr>
              <a:t>1. </a:t>
            </a:r>
            <a:r>
              <a:rPr lang="en-US" sz="1260" b="1" dirty="0">
                <a:solidFill>
                  <a:srgbClr val="5B9BD5">
                    <a:lumMod val="75000"/>
                  </a:srgbClr>
                </a:solidFill>
                <a:latin typeface="IBM Plex Sans" panose="020B0503050000000000" pitchFamily="34" charset="0"/>
              </a:rPr>
              <a:t>Data Source Layer</a:t>
            </a:r>
          </a:p>
          <a:p>
            <a:pPr>
              <a:defRPr/>
            </a:pPr>
            <a:endParaRPr lang="en-US" sz="1200" i="1" dirty="0">
              <a:solidFill>
                <a:prstClr val="black"/>
              </a:solidFill>
              <a:latin typeface="IBM Plex Sans" panose="020B0503050000000000" pitchFamily="34" charset="0"/>
              <a:ea typeface="Helvetica Neue" charset="0"/>
              <a:cs typeface="Helvetica Neue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CF0082A-102B-47C9-BF2A-36218314740C}"/>
              </a:ext>
            </a:extLst>
          </p:cNvPr>
          <p:cNvSpPr txBox="1"/>
          <p:nvPr/>
        </p:nvSpPr>
        <p:spPr>
          <a:xfrm>
            <a:off x="408667" y="7410962"/>
            <a:ext cx="1824191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40" dirty="0">
                <a:solidFill>
                  <a:prstClr val="black"/>
                </a:solidFill>
                <a:latin typeface="IBM Plex Sans" panose="020B0503050203000203" pitchFamily="34" charset="0"/>
              </a:rPr>
              <a:t>2. </a:t>
            </a:r>
            <a:r>
              <a:rPr lang="en-US" sz="1260" b="1" dirty="0">
                <a:solidFill>
                  <a:srgbClr val="5B9BD5">
                    <a:lumMod val="75000"/>
                  </a:srgbClr>
                </a:solidFill>
                <a:latin typeface="IBM Plex Sans" panose="020B0503050203000203" pitchFamily="34" charset="0"/>
              </a:rPr>
              <a:t>Data Fabric</a:t>
            </a:r>
          </a:p>
          <a:p>
            <a:pPr>
              <a:defRPr/>
            </a:pPr>
            <a:endParaRPr lang="en-US" sz="1200" dirty="0">
              <a:solidFill>
                <a:prstClr val="black"/>
              </a:solidFill>
              <a:latin typeface="IBM Plex Sans" panose="020B0503050203000203" pitchFamily="34" charset="0"/>
              <a:ea typeface="Helvetica Neue" charset="0"/>
              <a:cs typeface="Helvetica Neue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0863477-806A-432A-B253-4EFEAFDB6CD6}"/>
              </a:ext>
            </a:extLst>
          </p:cNvPr>
          <p:cNvSpPr txBox="1"/>
          <p:nvPr/>
        </p:nvSpPr>
        <p:spPr>
          <a:xfrm>
            <a:off x="2232857" y="7152179"/>
            <a:ext cx="1824191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40" dirty="0">
                <a:solidFill>
                  <a:prstClr val="black"/>
                </a:solidFill>
                <a:latin typeface="IBM Plex Sans" panose="020B0503050000000000" pitchFamily="34" charset="0"/>
              </a:rPr>
              <a:t>3. </a:t>
            </a:r>
            <a:r>
              <a:rPr lang="en-US" sz="1260" b="1" dirty="0">
                <a:solidFill>
                  <a:srgbClr val="5B9BD5">
                    <a:lumMod val="75000"/>
                  </a:srgbClr>
                </a:solidFill>
                <a:latin typeface="IBM Plex Sans" panose="020B0503050000000000" pitchFamily="34" charset="0"/>
              </a:rPr>
              <a:t>Data Lake</a:t>
            </a:r>
          </a:p>
          <a:p>
            <a:pPr>
              <a:defRPr/>
            </a:pPr>
            <a:endParaRPr lang="en-US" sz="1200" dirty="0">
              <a:solidFill>
                <a:prstClr val="black"/>
              </a:solidFill>
              <a:latin typeface="IBM Plex Sans" panose="020B0503050000000000" pitchFamily="34" charset="0"/>
              <a:ea typeface="Helvetica Neue" charset="0"/>
              <a:cs typeface="Helvetica Neue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A67AA22-6A9A-4FED-921B-AC705D18AA49}"/>
              </a:ext>
            </a:extLst>
          </p:cNvPr>
          <p:cNvSpPr txBox="1"/>
          <p:nvPr/>
        </p:nvSpPr>
        <p:spPr>
          <a:xfrm>
            <a:off x="4264912" y="7169464"/>
            <a:ext cx="1824191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40" dirty="0">
                <a:solidFill>
                  <a:prstClr val="black"/>
                </a:solidFill>
                <a:latin typeface="IBM Plex Sans" panose="020B0503050000000000" pitchFamily="34" charset="0"/>
              </a:rPr>
              <a:t>5. </a:t>
            </a:r>
            <a:r>
              <a:rPr lang="en-US" sz="1260" b="1" dirty="0">
                <a:solidFill>
                  <a:srgbClr val="5B9BD5">
                    <a:lumMod val="75000"/>
                  </a:srgbClr>
                </a:solidFill>
                <a:latin typeface="IBM Plex Sans" panose="020B0503050000000000" pitchFamily="34" charset="0"/>
              </a:rPr>
              <a:t>Content Services</a:t>
            </a:r>
          </a:p>
          <a:p>
            <a:pPr>
              <a:defRPr/>
            </a:pPr>
            <a:endParaRPr lang="en-US" sz="1200" dirty="0">
              <a:solidFill>
                <a:prstClr val="black"/>
              </a:solidFill>
              <a:latin typeface="IBM Plex Sans" panose="020B0503050000000000" pitchFamily="34" charset="0"/>
              <a:ea typeface="Helvetica Neue" charset="0"/>
              <a:cs typeface="Helvetica Neue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01DC474-37F4-4000-BB60-DE35F7EA1E35}"/>
              </a:ext>
            </a:extLst>
          </p:cNvPr>
          <p:cNvSpPr txBox="1"/>
          <p:nvPr/>
        </p:nvSpPr>
        <p:spPr>
          <a:xfrm>
            <a:off x="4268271" y="7378013"/>
            <a:ext cx="2082709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40" dirty="0">
                <a:solidFill>
                  <a:prstClr val="black"/>
                </a:solidFill>
                <a:latin typeface="IBM Plex Sans" panose="020B0503050203000203" pitchFamily="34" charset="0"/>
              </a:rPr>
              <a:t>6</a:t>
            </a:r>
            <a:r>
              <a:rPr lang="en-US" sz="1440" b="1" dirty="0">
                <a:solidFill>
                  <a:prstClr val="black"/>
                </a:solidFill>
                <a:latin typeface="IBM Plex Sans" panose="020B0503050203000203" pitchFamily="34" charset="0"/>
              </a:rPr>
              <a:t>. </a:t>
            </a:r>
            <a:r>
              <a:rPr lang="en-US" sz="1260" b="1" dirty="0">
                <a:solidFill>
                  <a:srgbClr val="5B9BD5">
                    <a:lumMod val="75000"/>
                  </a:srgbClr>
                </a:solidFill>
                <a:latin typeface="IBM Plex Sans" panose="020B0503050203000203" pitchFamily="34" charset="0"/>
              </a:rPr>
              <a:t>Experience Services</a:t>
            </a:r>
          </a:p>
          <a:p>
            <a:pPr>
              <a:defRPr/>
            </a:pPr>
            <a:endParaRPr lang="en-US" sz="1200" dirty="0">
              <a:solidFill>
                <a:prstClr val="black"/>
              </a:solidFill>
              <a:latin typeface="IBM Plex Sans" panose="020B0503050203000203" pitchFamily="34" charset="0"/>
              <a:ea typeface="Helvetica Neue" charset="0"/>
              <a:cs typeface="Helvetica Neue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5E531B3-A9AE-4001-A130-56D938FD9155}"/>
              </a:ext>
            </a:extLst>
          </p:cNvPr>
          <p:cNvSpPr txBox="1"/>
          <p:nvPr/>
        </p:nvSpPr>
        <p:spPr>
          <a:xfrm>
            <a:off x="6378394" y="7182362"/>
            <a:ext cx="2363869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40" dirty="0">
                <a:solidFill>
                  <a:prstClr val="black"/>
                </a:solidFill>
                <a:latin typeface="IBM Plex Sans" panose="020B0503050000000000" pitchFamily="34" charset="0"/>
              </a:rPr>
              <a:t>7. </a:t>
            </a:r>
            <a:r>
              <a:rPr lang="en-US" sz="1260" b="1" dirty="0">
                <a:solidFill>
                  <a:srgbClr val="5B9BD5">
                    <a:lumMod val="75000"/>
                  </a:srgbClr>
                </a:solidFill>
                <a:latin typeface="IBM Plex Sans" panose="020B0503050000000000" pitchFamily="34" charset="0"/>
              </a:rPr>
              <a:t>Orchestration Services</a:t>
            </a:r>
          </a:p>
          <a:p>
            <a:pPr>
              <a:defRPr/>
            </a:pPr>
            <a:endParaRPr lang="en-US" sz="1200" dirty="0">
              <a:solidFill>
                <a:prstClr val="black"/>
              </a:solidFill>
              <a:latin typeface="IBM Plex Sans" panose="020B0503050000000000" pitchFamily="34" charset="0"/>
              <a:ea typeface="Helvetica Neue" charset="0"/>
              <a:cs typeface="Helvetica Neue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ED43D17-CC72-47FD-9934-1E78EB5FE851}"/>
              </a:ext>
            </a:extLst>
          </p:cNvPr>
          <p:cNvSpPr txBox="1"/>
          <p:nvPr/>
        </p:nvSpPr>
        <p:spPr>
          <a:xfrm>
            <a:off x="6378394" y="7378013"/>
            <a:ext cx="2363868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40" dirty="0">
                <a:solidFill>
                  <a:prstClr val="black"/>
                </a:solidFill>
                <a:latin typeface="IBM Plex Sans" panose="020B0503050203000203" pitchFamily="34" charset="0"/>
              </a:rPr>
              <a:t>8. </a:t>
            </a:r>
            <a:r>
              <a:rPr lang="en-US" sz="1260" b="1" dirty="0">
                <a:solidFill>
                  <a:srgbClr val="5B9BD5">
                    <a:lumMod val="75000"/>
                  </a:srgbClr>
                </a:solidFill>
                <a:latin typeface="IBM Plex Sans" panose="020B0503050203000203" pitchFamily="34" charset="0"/>
              </a:rPr>
              <a:t>Platform Management</a:t>
            </a:r>
          </a:p>
          <a:p>
            <a:pPr>
              <a:defRPr/>
            </a:pPr>
            <a:endParaRPr lang="en-US" sz="1200" dirty="0">
              <a:solidFill>
                <a:prstClr val="black"/>
              </a:solidFill>
              <a:latin typeface="IBM Plex Sans" panose="020B0503050203000203" pitchFamily="34" charset="0"/>
              <a:ea typeface="Helvetica Neue" charset="0"/>
              <a:cs typeface="Helvetica Neue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6CF5791-29B1-4EEA-AF38-EAF3605AFB24}"/>
              </a:ext>
            </a:extLst>
          </p:cNvPr>
          <p:cNvSpPr txBox="1"/>
          <p:nvPr/>
        </p:nvSpPr>
        <p:spPr>
          <a:xfrm>
            <a:off x="8541300" y="7182361"/>
            <a:ext cx="1954834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40" dirty="0">
                <a:solidFill>
                  <a:prstClr val="black"/>
                </a:solidFill>
                <a:latin typeface="IBM Plex Sans" panose="020B0503050000000000" pitchFamily="34" charset="0"/>
              </a:rPr>
              <a:t>9. </a:t>
            </a:r>
            <a:r>
              <a:rPr lang="en-US" sz="1260" b="1" dirty="0">
                <a:solidFill>
                  <a:srgbClr val="5B9BD5">
                    <a:lumMod val="75000"/>
                  </a:srgbClr>
                </a:solidFill>
                <a:latin typeface="IBM Plex Sans" panose="020B0503050000000000" pitchFamily="34" charset="0"/>
              </a:rPr>
              <a:t>Security Services</a:t>
            </a:r>
          </a:p>
          <a:p>
            <a:pPr>
              <a:defRPr/>
            </a:pPr>
            <a:endParaRPr lang="en-US" sz="1200" dirty="0">
              <a:solidFill>
                <a:prstClr val="black"/>
              </a:solidFill>
              <a:latin typeface="IBM Plex Sans" panose="020B0503050000000000" pitchFamily="34" charset="0"/>
              <a:ea typeface="Helvetica Neue" charset="0"/>
              <a:cs typeface="Helvetica Neue" charset="0"/>
            </a:endParaRP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BFB1C680-9C16-774F-9CB3-85E9B7ED0A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7515" y="1663456"/>
            <a:ext cx="11602025" cy="5506009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343401BC-97CB-E142-9F54-BD057109B637}"/>
              </a:ext>
            </a:extLst>
          </p:cNvPr>
          <p:cNvSpPr/>
          <p:nvPr/>
        </p:nvSpPr>
        <p:spPr>
          <a:xfrm>
            <a:off x="11830126" y="2158773"/>
            <a:ext cx="2895858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316736">
              <a:buFont typeface="Arial" charset="0"/>
              <a:buChar char="•"/>
              <a:defRPr/>
            </a:pPr>
            <a:r>
              <a:rPr lang="en-AU" sz="1680" dirty="0">
                <a:solidFill>
                  <a:srgbClr val="000000"/>
                </a:solidFill>
                <a:latin typeface="IBM Plex Sans" panose="020B0503050000000000" pitchFamily="34" charset="0"/>
              </a:rPr>
              <a:t>Support hybrid Cloud</a:t>
            </a:r>
          </a:p>
          <a:p>
            <a:pPr marL="342900" indent="-342900" defTabSz="1316736">
              <a:buFont typeface="Arial" charset="0"/>
              <a:buChar char="•"/>
              <a:defRPr/>
            </a:pPr>
            <a:r>
              <a:rPr lang="en-AU" sz="1680" dirty="0">
                <a:solidFill>
                  <a:srgbClr val="000000"/>
                </a:solidFill>
                <a:latin typeface="IBM Plex Sans" panose="020B0503050000000000" pitchFamily="34" charset="0"/>
              </a:rPr>
              <a:t>Microservices</a:t>
            </a:r>
          </a:p>
          <a:p>
            <a:pPr marL="342900" indent="-342900" defTabSz="1316736">
              <a:buFont typeface="Arial" charset="0"/>
              <a:buChar char="•"/>
              <a:defRPr/>
            </a:pPr>
            <a:r>
              <a:rPr lang="en-AU" sz="1680" dirty="0">
                <a:solidFill>
                  <a:srgbClr val="000000"/>
                </a:solidFill>
                <a:latin typeface="IBM Plex Sans" panose="020B0503050000000000" pitchFamily="34" charset="0"/>
              </a:rPr>
              <a:t>Common Data quality check, business rules and validation</a:t>
            </a:r>
          </a:p>
          <a:p>
            <a:pPr marL="342900" indent="-342900" defTabSz="1316736">
              <a:buFont typeface="Arial" charset="0"/>
              <a:buChar char="•"/>
              <a:defRPr/>
            </a:pPr>
            <a:r>
              <a:rPr lang="en-AU" sz="1680" dirty="0">
                <a:solidFill>
                  <a:srgbClr val="000000"/>
                </a:solidFill>
                <a:latin typeface="IBM Plex Sans" panose="020B0503050000000000" pitchFamily="34" charset="0"/>
              </a:rPr>
              <a:t>Single source &amp; version of Truth</a:t>
            </a:r>
          </a:p>
          <a:p>
            <a:pPr marL="342900" indent="-342900" defTabSz="1316736">
              <a:buFont typeface="Arial" charset="0"/>
              <a:buChar char="•"/>
              <a:defRPr/>
            </a:pPr>
            <a:r>
              <a:rPr lang="en-AU" sz="1680" dirty="0">
                <a:solidFill>
                  <a:srgbClr val="000000"/>
                </a:solidFill>
                <a:latin typeface="IBM Plex Sans" panose="020B0503050000000000" pitchFamily="34" charset="0"/>
              </a:rPr>
              <a:t>Analyst sandbox</a:t>
            </a:r>
          </a:p>
          <a:p>
            <a:pPr marL="342900" indent="-342900" defTabSz="1316736">
              <a:buFont typeface="Arial" charset="0"/>
              <a:buChar char="•"/>
              <a:defRPr/>
            </a:pPr>
            <a:r>
              <a:rPr lang="en-AU" sz="1680" dirty="0">
                <a:solidFill>
                  <a:srgbClr val="000000"/>
                </a:solidFill>
                <a:latin typeface="IBM Plex Sans" panose="020B0503050000000000" pitchFamily="34" charset="0"/>
              </a:rPr>
              <a:t>Polyglot storage</a:t>
            </a:r>
          </a:p>
          <a:p>
            <a:pPr marL="342900" indent="-342900" defTabSz="1316736">
              <a:buFont typeface="Arial" charset="0"/>
              <a:buChar char="•"/>
              <a:defRPr/>
            </a:pPr>
            <a:r>
              <a:rPr lang="en-AU" sz="1680" dirty="0">
                <a:solidFill>
                  <a:srgbClr val="000000"/>
                </a:solidFill>
                <a:latin typeface="IBM Plex Sans" panose="020B0503050000000000" pitchFamily="34" charset="0"/>
              </a:rPr>
              <a:t>3 Tiered data architecture</a:t>
            </a:r>
          </a:p>
          <a:p>
            <a:pPr marL="342900" indent="-342900" defTabSz="1316736">
              <a:buFont typeface="Arial" charset="0"/>
              <a:buChar char="•"/>
              <a:defRPr/>
            </a:pPr>
            <a:r>
              <a:rPr lang="en-AU" sz="1680" dirty="0">
                <a:solidFill>
                  <a:srgbClr val="000000"/>
                </a:solidFill>
                <a:latin typeface="IBM Plex Sans" panose="020B0503050000000000" pitchFamily="34" charset="0"/>
              </a:rPr>
              <a:t>API-based access</a:t>
            </a:r>
          </a:p>
          <a:p>
            <a:pPr marL="342900" indent="-342900" defTabSz="1316736">
              <a:buFont typeface="Arial" charset="0"/>
              <a:buChar char="•"/>
              <a:defRPr/>
            </a:pPr>
            <a:r>
              <a:rPr lang="en-AU" sz="1680" dirty="0">
                <a:solidFill>
                  <a:srgbClr val="000000"/>
                </a:solidFill>
                <a:latin typeface="IBM Plex Sans" panose="020B0503050000000000" pitchFamily="34" charset="0"/>
              </a:rPr>
              <a:t>Managed data platform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2D33902-61AC-B448-AD58-E412D444F3F8}"/>
              </a:ext>
            </a:extLst>
          </p:cNvPr>
          <p:cNvSpPr txBox="1"/>
          <p:nvPr/>
        </p:nvSpPr>
        <p:spPr>
          <a:xfrm>
            <a:off x="12043472" y="1928718"/>
            <a:ext cx="2425536" cy="400535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05000"/>
              </a:lnSpc>
              <a:spcBef>
                <a:spcPts val="1200"/>
              </a:spcBef>
              <a:defRPr/>
            </a:pPr>
            <a:r>
              <a:rPr lang="en-AU" sz="1680" b="1" i="1" dirty="0">
                <a:solidFill>
                  <a:prstClr val="black"/>
                </a:solidFill>
                <a:latin typeface="IBM Plex Sans" panose="020B0503050000000000" pitchFamily="34" charset="0"/>
                <a:ea typeface="IBM Plex Sans" charset="0"/>
                <a:cs typeface="IBM Plex Sans" charset="0"/>
              </a:rPr>
              <a:t>Key characteristics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A4E13BF-ECB4-4545-8C9A-EAC86722EB7C}"/>
              </a:ext>
            </a:extLst>
          </p:cNvPr>
          <p:cNvSpPr txBox="1"/>
          <p:nvPr/>
        </p:nvSpPr>
        <p:spPr>
          <a:xfrm>
            <a:off x="2236216" y="7357118"/>
            <a:ext cx="1824191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40" dirty="0">
                <a:solidFill>
                  <a:prstClr val="black"/>
                </a:solidFill>
                <a:latin typeface="IBM Plex Sans" panose="020B0503050203000203" pitchFamily="34" charset="0"/>
              </a:rPr>
              <a:t>4. </a:t>
            </a:r>
            <a:r>
              <a:rPr lang="en-US" sz="1260" b="1" dirty="0">
                <a:solidFill>
                  <a:srgbClr val="5B9BD5">
                    <a:lumMod val="75000"/>
                  </a:srgbClr>
                </a:solidFill>
                <a:latin typeface="IBM Plex Sans" panose="020B0503050203000203" pitchFamily="34" charset="0"/>
              </a:rPr>
              <a:t>Cognitive Services</a:t>
            </a:r>
          </a:p>
          <a:p>
            <a:pPr>
              <a:defRPr/>
            </a:pPr>
            <a:endParaRPr lang="en-US" sz="1200" dirty="0">
              <a:solidFill>
                <a:prstClr val="black"/>
              </a:solidFill>
              <a:latin typeface="IBM Plex Sans" panose="020B0503050203000203" pitchFamily="34" charset="0"/>
              <a:ea typeface="Helvetica Neue" charset="0"/>
              <a:cs typeface="Helvetica Neue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A2F207-0818-40D1-9999-0C6B3B64AA10}"/>
              </a:ext>
            </a:extLst>
          </p:cNvPr>
          <p:cNvSpPr txBox="1"/>
          <p:nvPr/>
        </p:nvSpPr>
        <p:spPr>
          <a:xfrm>
            <a:off x="7015694" y="3565449"/>
            <a:ext cx="1407925" cy="268224"/>
          </a:xfrm>
          <a:prstGeom prst="rect">
            <a:avLst/>
          </a:prstGeom>
          <a:solidFill>
            <a:srgbClr val="D1EDB5"/>
          </a:solidFill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05000"/>
              </a:lnSpc>
              <a:spcBef>
                <a:spcPts val="1200"/>
              </a:spcBef>
              <a:defRPr/>
            </a:pPr>
            <a:r>
              <a:rPr lang="en-US" sz="1320" b="1" dirty="0">
                <a:solidFill>
                  <a:srgbClr val="000000"/>
                </a:solidFill>
                <a:latin typeface="IBM Plex Sans" panose="020B0503050000000000" pitchFamily="34" charset="0"/>
                <a:ea typeface="IBM Plex Sans" charset="0"/>
                <a:cs typeface="Calibri" panose="020F0502020204030204" pitchFamily="34" charset="0"/>
              </a:rPr>
              <a:t>Dimensional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2F169B9-202B-49FC-8085-B257BF2FA5E2}"/>
              </a:ext>
            </a:extLst>
          </p:cNvPr>
          <p:cNvSpPr/>
          <p:nvPr/>
        </p:nvSpPr>
        <p:spPr>
          <a:xfrm>
            <a:off x="6803136" y="3160422"/>
            <a:ext cx="1738164" cy="987143"/>
          </a:xfrm>
          <a:prstGeom prst="roundRect">
            <a:avLst/>
          </a:prstGeom>
          <a:solidFill>
            <a:srgbClr val="D1E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051243"/>
                </a:solidFill>
                <a:latin typeface="IBM Plex Sans" panose="020B0503050000000000" pitchFamily="34" charset="0"/>
                <a:cs typeface="Calibri" panose="020F0502020204030204" pitchFamily="34" charset="0"/>
              </a:rPr>
              <a:t>Dimensional Data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9692DFA-2821-49ED-A749-B77698D46CDF}"/>
              </a:ext>
            </a:extLst>
          </p:cNvPr>
          <p:cNvSpPr/>
          <p:nvPr/>
        </p:nvSpPr>
        <p:spPr>
          <a:xfrm>
            <a:off x="4803648" y="4818534"/>
            <a:ext cx="1738164" cy="987143"/>
          </a:xfrm>
          <a:prstGeom prst="roundRect">
            <a:avLst/>
          </a:prstGeom>
          <a:solidFill>
            <a:srgbClr val="D1E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051243"/>
                </a:solidFill>
                <a:latin typeface="IBM Plex Sans" panose="020B0503050000000000" pitchFamily="34" charset="0"/>
                <a:cs typeface="Calibri" panose="020F0502020204030204" pitchFamily="34" charset="0"/>
              </a:rPr>
              <a:t>Conformed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8255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9078-AE07-4257-92C9-202DB604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IBM Plex Sans" panose="020B0503050000000000" pitchFamily="34" charset="0"/>
              </a:rPr>
              <a:t>IBM Reference architectures – current and past</a:t>
            </a:r>
            <a:br>
              <a:rPr lang="en-US" spc="-72" dirty="0">
                <a:solidFill>
                  <a:schemeClr val="tx1"/>
                </a:solidFill>
                <a:latin typeface="IBM Plex Sans" panose="020B0503050000000000" pitchFamily="34" charset="0"/>
              </a:rPr>
            </a:br>
            <a:endParaRPr lang="en-IN" dirty="0">
              <a:latin typeface="IBM Plex Sans" panose="020B050305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2A30A9-B66B-42E8-A201-3474AEFFAAD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967" y="1461333"/>
            <a:ext cx="5257901" cy="267400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AD0D42F-4F8F-468C-A9FA-6373E04157FB}"/>
              </a:ext>
            </a:extLst>
          </p:cNvPr>
          <p:cNvSpPr/>
          <p:nvPr/>
        </p:nvSpPr>
        <p:spPr>
          <a:xfrm>
            <a:off x="773964" y="4114800"/>
            <a:ext cx="6086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IBM Plex Sans" panose="020B0503050000000000" pitchFamily="34" charset="0"/>
              </a:rPr>
              <a:t>Digital Insights Cognitive Enterprise (DICE)</a:t>
            </a:r>
            <a:endParaRPr lang="en-US" sz="2400" dirty="0">
              <a:latin typeface="IBM Plex Sans" panose="020B0503050000000000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2CE619-9E43-4AB9-AD17-D3F2D9AB7986}"/>
              </a:ext>
            </a:extLst>
          </p:cNvPr>
          <p:cNvSpPr/>
          <p:nvPr/>
        </p:nvSpPr>
        <p:spPr>
          <a:xfrm>
            <a:off x="7707225" y="6035040"/>
            <a:ext cx="64659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IBM Plex Sans" panose="020B0503050000000000" pitchFamily="34" charset="0"/>
              </a:rPr>
              <a:t>Big Data &amp; Analytics (Data Lake) Reference Architecture</a:t>
            </a:r>
            <a:endParaRPr lang="en-US" sz="2400" dirty="0">
              <a:latin typeface="IBM Plex Sans" panose="020B0503050000000000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88B376-DB27-485F-ABB5-72FCEABD5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7967" y="4795973"/>
            <a:ext cx="5192574" cy="259897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485297"/>
                  </a:outerShdw>
                </a:effectLst>
              </a14:hiddenEffects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B78C86-C658-4D77-B82A-7E1D820014CC}"/>
              </a:ext>
            </a:extLst>
          </p:cNvPr>
          <p:cNvSpPr/>
          <p:nvPr/>
        </p:nvSpPr>
        <p:spPr>
          <a:xfrm>
            <a:off x="1602141" y="7402175"/>
            <a:ext cx="40671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IBM Plex Sans" panose="020B0503050000000000" pitchFamily="34" charset="0"/>
              </a:rPr>
              <a:t>BAO Reference Architecture</a:t>
            </a:r>
            <a:endParaRPr lang="en-US" sz="2400" dirty="0">
              <a:latin typeface="IBM Plex Sans" panose="020B050305000000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3DC77D-4455-406D-895D-871BA002823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7827" y="2205371"/>
            <a:ext cx="6564072" cy="38188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99730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9078-AE07-4257-92C9-202DB604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en-US" dirty="0"/>
              <a:t>Industry reference architectures</a:t>
            </a:r>
            <a:endParaRPr lang="en-US" spc="-72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D0D42F-4F8F-468C-A9FA-6373E04157FB}"/>
              </a:ext>
            </a:extLst>
          </p:cNvPr>
          <p:cNvSpPr/>
          <p:nvPr/>
        </p:nvSpPr>
        <p:spPr>
          <a:xfrm>
            <a:off x="773964" y="4114801"/>
            <a:ext cx="60383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IBM Plex Sans" panose="020B0503050000000000" pitchFamily="34" charset="0"/>
              </a:rPr>
              <a:t>IBM Event-driven Architecture</a:t>
            </a:r>
            <a:endParaRPr lang="en-US" sz="2400" dirty="0">
              <a:latin typeface="IBM Plex Sans" panose="020B0503050000000000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2CE619-9E43-4AB9-AD17-D3F2D9AB7986}"/>
              </a:ext>
            </a:extLst>
          </p:cNvPr>
          <p:cNvSpPr/>
          <p:nvPr/>
        </p:nvSpPr>
        <p:spPr>
          <a:xfrm>
            <a:off x="7955280" y="6213455"/>
            <a:ext cx="63848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IBM Plex Sans" panose="020B0503050000000000" pitchFamily="34" charset="0"/>
              </a:rPr>
              <a:t>AWS Utilities Reference Architecture</a:t>
            </a:r>
            <a:endParaRPr lang="en-US" sz="2400" dirty="0">
              <a:latin typeface="IBM Plex Sans" panose="020B050305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78C86-C658-4D77-B82A-7E1D820014CC}"/>
              </a:ext>
            </a:extLst>
          </p:cNvPr>
          <p:cNvSpPr/>
          <p:nvPr/>
        </p:nvSpPr>
        <p:spPr>
          <a:xfrm>
            <a:off x="773965" y="7269480"/>
            <a:ext cx="61297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IBM Plex Sans" panose="020B0503050000000000" pitchFamily="34" charset="0"/>
              </a:rPr>
              <a:t>Azure Big Data Reference Architecture</a:t>
            </a:r>
            <a:endParaRPr lang="en-US" sz="2400" dirty="0">
              <a:latin typeface="IBM Plex Sans" panose="020B050305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82B0CB-9386-404A-8D68-1A28FBDBC3A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8044" y="1508760"/>
            <a:ext cx="4169663" cy="26060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1DD7B3-E546-4113-9143-F08636113B4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640" y="4644162"/>
            <a:ext cx="6530340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C2E68A-42C3-4008-82FC-0EC5FD44D00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5280" y="2081586"/>
            <a:ext cx="6384895" cy="40664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8524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10053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8A24299-7542-4AD6-8FB2-839E99E2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Facilitator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6B184F-1EDE-4ED2-A85A-978B8807B1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Distinguished Engineer &amp; CTO - Data Platforms, Solution/Data Architect, 2xAWS Certified, Azure Certified, GBS</a:t>
            </a:r>
            <a:endParaRPr lang="en-IN" dirty="0"/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0C2C1-456F-48EC-BC6B-7DC8299B92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N" dirty="0"/>
              <a:t>Dan Sutherland</a:t>
            </a:r>
          </a:p>
          <a:p>
            <a:endParaRPr lang="en-US" dirty="0"/>
          </a:p>
        </p:txBody>
      </p:sp>
      <p:pic>
        <p:nvPicPr>
          <p:cNvPr id="8" name="Picture Placeholder 7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D21013AE-4A5E-4B64-A5AE-0C2259E7986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37634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Defining a Reference Architecture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14401" y="7899656"/>
            <a:ext cx="2621910" cy="220571"/>
            <a:chOff x="914400" y="7899655"/>
            <a:chExt cx="2621910" cy="220571"/>
          </a:xfrm>
        </p:grpSpPr>
        <p:sp>
          <p:nvSpPr>
            <p:cNvPr id="7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772">
                <a:defRPr/>
              </a:pPr>
              <a:r>
                <a:rPr lang="en-US" sz="799" dirty="0">
                  <a:solidFill>
                    <a:srgbClr val="000000">
                      <a:alpha val="60000"/>
                    </a:srgbClr>
                  </a:solidFill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dirty="0">
                  <a:solidFill>
                    <a:srgbClr val="000000">
                      <a:alpha val="60000"/>
                    </a:srgb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dirty="0">
                  <a:solidFill>
                    <a:srgbClr val="000000">
                      <a:alpha val="60000"/>
                    </a:srgbClr>
                  </a:solidFill>
                  <a:latin typeface="IBM Plex Sans" charset="0"/>
                  <a:ea typeface="IBM Plex Sans" charset="0"/>
                  <a:cs typeface="IBM Plex Sans" charset="0"/>
                </a:rPr>
                <a:t>2019 IBM Corporation               </a:t>
              </a:r>
            </a:p>
          </p:txBody>
        </p:sp>
        <p:sp>
          <p:nvSpPr>
            <p:cNvPr id="8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28016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64">
                <a:defRPr/>
              </a:pPr>
              <a:r>
                <a:rPr lang="en-US" sz="799" dirty="0">
                  <a:solidFill>
                    <a:srgbClr val="000000">
                      <a:alpha val="60000"/>
                    </a:srgb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>
                  <a:solidFill>
                    <a:srgbClr val="000000">
                      <a:alpha val="60000"/>
                    </a:srgbClr>
                  </a:solidFill>
                  <a:latin typeface="IBM Plex Sans" charset="0"/>
                  <a:ea typeface="IBM Plex Sans" charset="0"/>
                  <a:cs typeface="IBM Plex Sans" charset="0"/>
                </a:rPr>
                <a:pPr defTabSz="914364">
                  <a:defRPr/>
                </a:pPr>
                <a:t>12 August 2020</a:t>
              </a:fld>
              <a:endParaRPr lang="en-US" sz="799" dirty="0">
                <a:solidFill>
                  <a:srgbClr val="000000">
                    <a:alpha val="60000"/>
                  </a:srgb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9" name="Slide Number Placeholder 2"/>
          <p:cNvSpPr txBox="1">
            <a:spLocks/>
          </p:cNvSpPr>
          <p:nvPr/>
        </p:nvSpPr>
        <p:spPr>
          <a:xfrm>
            <a:off x="454859" y="7893792"/>
            <a:ext cx="327880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72">
              <a:defRPr/>
            </a:pPr>
            <a:fld id="{3FD999D4-B456-9943-89B7-30D56181CE18}" type="slidenum">
              <a:rPr lang="en-US" sz="80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pPr defTabSz="685772">
                <a:defRPr/>
              </a:pPr>
              <a:t>3</a:t>
            </a:fld>
            <a:endParaRPr lang="en-US" sz="800" dirty="0">
              <a:solidFill>
                <a:srgbClr val="000000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3886200" y="7900416"/>
            <a:ext cx="2284416" cy="21905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72">
              <a:defRPr/>
            </a:pPr>
            <a:r>
              <a:rPr lang="en-US" sz="799" dirty="0">
                <a:solidFill>
                  <a:srgbClr val="000000">
                    <a:alpha val="60000"/>
                  </a:srgb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1692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D0E125-A744-45B2-A6B6-39FA57E2D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defRPr/>
            </a:pPr>
            <a:r>
              <a:rPr lang="en-AU" altLang="en-US" dirty="0">
                <a:solidFill>
                  <a:srgbClr val="000000"/>
                </a:solidFill>
                <a:latin typeface="IBM Plex Sans" panose="020B0503050000000000" pitchFamily="34" charset="77"/>
              </a:rPr>
              <a:t>When you construct a house or building there are always certain common components, such as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AU" altLang="en-US" dirty="0">
                <a:solidFill>
                  <a:srgbClr val="000000"/>
                </a:solidFill>
                <a:latin typeface="IBM Plex Sans" panose="020B0503050000000000" pitchFamily="34" charset="77"/>
              </a:rPr>
              <a:t>Foundations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AU" kern="0" dirty="0">
                <a:solidFill>
                  <a:srgbClr val="000000"/>
                </a:solidFill>
                <a:latin typeface="IBM Plex Sans" panose="020B0503050000000000" pitchFamily="34" charset="77"/>
                <a:ea typeface="ＭＳ Ｐゴシック" charset="0"/>
                <a:cs typeface="ＭＳ Ｐゴシック" charset="0"/>
              </a:rPr>
              <a:t>Water infrastructure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AU" kern="0" dirty="0">
                <a:solidFill>
                  <a:srgbClr val="000000"/>
                </a:solidFill>
                <a:latin typeface="IBM Plex Sans" panose="020B0503050000000000" pitchFamily="34" charset="77"/>
                <a:ea typeface="ＭＳ Ｐゴシック" charset="0"/>
                <a:cs typeface="ＭＳ Ｐゴシック" charset="0"/>
              </a:rPr>
              <a:t>Electrical infrastructure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AU" kern="0" dirty="0">
                <a:solidFill>
                  <a:srgbClr val="000000"/>
                </a:solidFill>
                <a:latin typeface="IBM Plex Sans" panose="020B0503050000000000" pitchFamily="34" charset="77"/>
                <a:ea typeface="ＭＳ Ｐゴシック" charset="0"/>
                <a:cs typeface="ＭＳ Ｐゴシック" charset="0"/>
              </a:rPr>
              <a:t>Telecommunications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AU" kern="0" dirty="0">
                <a:solidFill>
                  <a:srgbClr val="000000"/>
                </a:solidFill>
                <a:latin typeface="IBM Plex Sans" panose="020B0503050000000000" pitchFamily="34" charset="77"/>
                <a:ea typeface="ＭＳ Ｐゴシック" charset="0"/>
                <a:cs typeface="ＭＳ Ｐゴシック" charset="0"/>
              </a:rPr>
              <a:t>Heating and cooling</a:t>
            </a:r>
          </a:p>
          <a:p>
            <a:pPr>
              <a:lnSpc>
                <a:spcPct val="95000"/>
              </a:lnSpc>
              <a:buClr>
                <a:srgbClr val="0F6DFF"/>
              </a:buClr>
              <a:defRPr/>
            </a:pPr>
            <a:r>
              <a:rPr lang="en-AU" altLang="en-US" dirty="0">
                <a:solidFill>
                  <a:srgbClr val="000000"/>
                </a:solidFill>
                <a:latin typeface="IBM Plex Sans" panose="020B0503050000000000" pitchFamily="34" charset="77"/>
              </a:rPr>
              <a:t>Similarly, there are common components that all data ecosystems share…</a:t>
            </a:r>
          </a:p>
          <a:p>
            <a:pPr>
              <a:lnSpc>
                <a:spcPct val="95000"/>
              </a:lnSpc>
              <a:buClr>
                <a:srgbClr val="0F6DFF"/>
              </a:buClr>
              <a:defRPr/>
            </a:pPr>
            <a:endParaRPr lang="en-AU" dirty="0">
              <a:solidFill>
                <a:srgbClr val="000000"/>
              </a:solidFill>
              <a:latin typeface="IBM Plex Sans" panose="020B0503050000000000" pitchFamily="34" charset="77"/>
            </a:endParaRPr>
          </a:p>
          <a:p>
            <a:pPr>
              <a:lnSpc>
                <a:spcPct val="95000"/>
              </a:lnSpc>
              <a:buClr>
                <a:srgbClr val="0F6DFF"/>
              </a:buClr>
              <a:defRPr/>
            </a:pPr>
            <a:r>
              <a:rPr lang="en-US" b="1" dirty="0">
                <a:solidFill>
                  <a:srgbClr val="000000"/>
                </a:solidFill>
              </a:rPr>
              <a:t>Requirements dictate design, and the Reference Architecture provides the blueprint.</a:t>
            </a:r>
          </a:p>
          <a:p>
            <a:pPr>
              <a:lnSpc>
                <a:spcPct val="95000"/>
              </a:lnSpc>
              <a:buClr>
                <a:srgbClr val="0F6DFF"/>
              </a:buClr>
              <a:defRPr/>
            </a:pP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B4B6E2-E7B7-4639-94A5-DF6B2B41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6583680" cy="1143000"/>
          </a:xfrm>
        </p:spPr>
        <p:txBody>
          <a:bodyPr/>
          <a:lstStyle/>
          <a:p>
            <a:r>
              <a:rPr lang="en-GB" dirty="0">
                <a:solidFill>
                  <a:srgbClr val="191919"/>
                </a:solidFill>
              </a:rPr>
              <a:t>Reference architecture definition</a:t>
            </a:r>
            <a:endParaRPr lang="en-US" dirty="0">
              <a:solidFill>
                <a:srgbClr val="19191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396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25F95D7-6242-49BA-BF13-23F72B07D66D}"/>
              </a:ext>
            </a:extLst>
          </p:cNvPr>
          <p:cNvGrpSpPr/>
          <p:nvPr/>
        </p:nvGrpSpPr>
        <p:grpSpPr>
          <a:xfrm>
            <a:off x="454858" y="2150124"/>
            <a:ext cx="13718342" cy="5256516"/>
            <a:chOff x="454858" y="2058041"/>
            <a:chExt cx="13718342" cy="5256516"/>
          </a:xfrm>
        </p:grpSpPr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F30C8B6C-63E5-43DE-AAAA-FE3E0F0EF5A8}"/>
                </a:ext>
              </a:extLst>
            </p:cNvPr>
            <p:cNvSpPr/>
            <p:nvPr/>
          </p:nvSpPr>
          <p:spPr>
            <a:xfrm>
              <a:off x="454858" y="2058041"/>
              <a:ext cx="13718342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6EEEF87-6181-48F0-8C00-732D05F3B4B7}"/>
                </a:ext>
              </a:extLst>
            </p:cNvPr>
            <p:cNvSpPr/>
            <p:nvPr/>
          </p:nvSpPr>
          <p:spPr>
            <a:xfrm>
              <a:off x="454858" y="2058041"/>
              <a:ext cx="13718342" cy="1051303"/>
            </a:xfrm>
            <a:custGeom>
              <a:avLst/>
              <a:gdLst>
                <a:gd name="connsiteX0" fmla="*/ 0 w 13718342"/>
                <a:gd name="connsiteY0" fmla="*/ 0 h 1051303"/>
                <a:gd name="connsiteX1" fmla="*/ 13718342 w 13718342"/>
                <a:gd name="connsiteY1" fmla="*/ 0 h 1051303"/>
                <a:gd name="connsiteX2" fmla="*/ 13718342 w 13718342"/>
                <a:gd name="connsiteY2" fmla="*/ 1051303 h 1051303"/>
                <a:gd name="connsiteX3" fmla="*/ 0 w 13718342"/>
                <a:gd name="connsiteY3" fmla="*/ 1051303 h 1051303"/>
                <a:gd name="connsiteX4" fmla="*/ 0 w 13718342"/>
                <a:gd name="connsiteY4" fmla="*/ 0 h 1051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8342" h="1051303">
                  <a:moveTo>
                    <a:pt x="0" y="0"/>
                  </a:moveTo>
                  <a:lnTo>
                    <a:pt x="13718342" y="0"/>
                  </a:lnTo>
                  <a:lnTo>
                    <a:pt x="13718342" y="1051303"/>
                  </a:lnTo>
                  <a:lnTo>
                    <a:pt x="0" y="105130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t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2000" b="0" i="0" kern="1200" dirty="0">
                  <a:latin typeface="IBM Plex Sans" panose="020B0503050000000000" pitchFamily="34" charset="0"/>
                </a:rPr>
                <a:t>The Reference Architecture is meant to address the changes caused by the upheaval from the massive move from solely on premise to a hybrid and multi-cloud environment</a:t>
              </a:r>
              <a:endParaRPr lang="en-IN" sz="2000" kern="1200" dirty="0">
                <a:latin typeface="IBM Plex Sans" panose="020B0503050000000000" pitchFamily="34" charset="0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7D276F2E-C93A-4471-80D1-DC3352AB414A}"/>
                </a:ext>
              </a:extLst>
            </p:cNvPr>
            <p:cNvSpPr/>
            <p:nvPr/>
          </p:nvSpPr>
          <p:spPr>
            <a:xfrm>
              <a:off x="454858" y="3109345"/>
              <a:ext cx="13718342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E5163B9-2F4E-44FB-A038-3A5DC7F2C9CF}"/>
                </a:ext>
              </a:extLst>
            </p:cNvPr>
            <p:cNvSpPr/>
            <p:nvPr/>
          </p:nvSpPr>
          <p:spPr>
            <a:xfrm>
              <a:off x="454858" y="3109345"/>
              <a:ext cx="13718342" cy="1051303"/>
            </a:xfrm>
            <a:custGeom>
              <a:avLst/>
              <a:gdLst>
                <a:gd name="connsiteX0" fmla="*/ 0 w 13718342"/>
                <a:gd name="connsiteY0" fmla="*/ 0 h 1051303"/>
                <a:gd name="connsiteX1" fmla="*/ 13718342 w 13718342"/>
                <a:gd name="connsiteY1" fmla="*/ 0 h 1051303"/>
                <a:gd name="connsiteX2" fmla="*/ 13718342 w 13718342"/>
                <a:gd name="connsiteY2" fmla="*/ 1051303 h 1051303"/>
                <a:gd name="connsiteX3" fmla="*/ 0 w 13718342"/>
                <a:gd name="connsiteY3" fmla="*/ 1051303 h 1051303"/>
                <a:gd name="connsiteX4" fmla="*/ 0 w 13718342"/>
                <a:gd name="connsiteY4" fmla="*/ 0 h 1051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8342" h="1051303">
                  <a:moveTo>
                    <a:pt x="0" y="0"/>
                  </a:moveTo>
                  <a:lnTo>
                    <a:pt x="13718342" y="0"/>
                  </a:lnTo>
                  <a:lnTo>
                    <a:pt x="13718342" y="1051303"/>
                  </a:lnTo>
                  <a:lnTo>
                    <a:pt x="0" y="105130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t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2000" b="0" i="0" kern="1200" dirty="0">
                  <a:latin typeface="IBM Plex Sans" panose="020B0503050000000000" pitchFamily="34" charset="0"/>
                </a:rPr>
                <a:t>It is meant to be a common blueprint for the client’s</a:t>
              </a:r>
              <a:r>
                <a:rPr lang="en-AU" sz="2000" b="1" i="0" kern="1200" dirty="0">
                  <a:latin typeface="IBM Plex Sans" panose="020B0503050000000000" pitchFamily="34" charset="0"/>
                </a:rPr>
                <a:t> </a:t>
              </a:r>
              <a:r>
                <a:rPr lang="en-AU" sz="2000" b="0" i="0" kern="1200" dirty="0">
                  <a:latin typeface="IBM Plex Sans" panose="020B0503050000000000" pitchFamily="34" charset="0"/>
                </a:rPr>
                <a:t>complex</a:t>
              </a:r>
              <a:r>
                <a:rPr lang="en-AU" sz="2000" b="1" i="0" kern="1200" dirty="0">
                  <a:latin typeface="IBM Plex Sans" panose="020B0503050000000000" pitchFamily="34" charset="0"/>
                </a:rPr>
                <a:t> </a:t>
              </a:r>
              <a:r>
                <a:rPr lang="en-AU" sz="2000" b="0" i="0" kern="1200" dirty="0">
                  <a:latin typeface="IBM Plex Sans" panose="020B0503050000000000" pitchFamily="34" charset="0"/>
                </a:rPr>
                <a:t>data environments and reflect a modern data architecture</a:t>
              </a:r>
              <a:endParaRPr lang="en-IN" sz="2000" kern="1200" dirty="0">
                <a:latin typeface="IBM Plex Sans" panose="020B0503050000000000" pitchFamily="34" charset="0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94B84B47-AD71-492E-8693-767CA44B0156}"/>
                </a:ext>
              </a:extLst>
            </p:cNvPr>
            <p:cNvSpPr/>
            <p:nvPr/>
          </p:nvSpPr>
          <p:spPr>
            <a:xfrm>
              <a:off x="454858" y="4160648"/>
              <a:ext cx="13718342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B2F72A-913D-4D46-8189-064A8F50F410}"/>
                </a:ext>
              </a:extLst>
            </p:cNvPr>
            <p:cNvSpPr/>
            <p:nvPr/>
          </p:nvSpPr>
          <p:spPr>
            <a:xfrm>
              <a:off x="454858" y="4160648"/>
              <a:ext cx="13718342" cy="1051303"/>
            </a:xfrm>
            <a:custGeom>
              <a:avLst/>
              <a:gdLst>
                <a:gd name="connsiteX0" fmla="*/ 0 w 13718342"/>
                <a:gd name="connsiteY0" fmla="*/ 0 h 1051303"/>
                <a:gd name="connsiteX1" fmla="*/ 13718342 w 13718342"/>
                <a:gd name="connsiteY1" fmla="*/ 0 h 1051303"/>
                <a:gd name="connsiteX2" fmla="*/ 13718342 w 13718342"/>
                <a:gd name="connsiteY2" fmla="*/ 1051303 h 1051303"/>
                <a:gd name="connsiteX3" fmla="*/ 0 w 13718342"/>
                <a:gd name="connsiteY3" fmla="*/ 1051303 h 1051303"/>
                <a:gd name="connsiteX4" fmla="*/ 0 w 13718342"/>
                <a:gd name="connsiteY4" fmla="*/ 0 h 1051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8342" h="1051303">
                  <a:moveTo>
                    <a:pt x="0" y="0"/>
                  </a:moveTo>
                  <a:lnTo>
                    <a:pt x="13718342" y="0"/>
                  </a:lnTo>
                  <a:lnTo>
                    <a:pt x="13718342" y="1051303"/>
                  </a:lnTo>
                  <a:lnTo>
                    <a:pt x="0" y="105130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t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2000" b="0" i="0" kern="1200" dirty="0">
                  <a:latin typeface="IBM Plex Sans" panose="020B0503050000000000" pitchFamily="34" charset="0"/>
                </a:rPr>
                <a:t>The Reference Architecture is a guiding principle-based, layered architecture with clear definitions and recommended usage for each layer and component</a:t>
              </a:r>
              <a:endParaRPr lang="en-IN" sz="2000" kern="1200" dirty="0">
                <a:latin typeface="IBM Plex Sans" panose="020B0503050000000000" pitchFamily="34" charset="0"/>
              </a:endParaRPr>
            </a:p>
          </p:txBody>
        </p:sp>
        <p:sp>
          <p:nvSpPr>
            <p:cNvPr id="15" name="Straight Connector 14">
              <a:extLst>
                <a:ext uri="{FF2B5EF4-FFF2-40B4-BE49-F238E27FC236}">
                  <a16:creationId xmlns:a16="http://schemas.microsoft.com/office/drawing/2014/main" id="{5CDC9D52-FB65-480F-A153-750DD0745ABC}"/>
                </a:ext>
              </a:extLst>
            </p:cNvPr>
            <p:cNvSpPr/>
            <p:nvPr/>
          </p:nvSpPr>
          <p:spPr>
            <a:xfrm>
              <a:off x="454858" y="5211951"/>
              <a:ext cx="13718342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5CE453E-39E3-4912-B901-B5B64586C9C6}"/>
                </a:ext>
              </a:extLst>
            </p:cNvPr>
            <p:cNvSpPr/>
            <p:nvPr/>
          </p:nvSpPr>
          <p:spPr>
            <a:xfrm>
              <a:off x="454858" y="5211951"/>
              <a:ext cx="13718342" cy="1051303"/>
            </a:xfrm>
            <a:custGeom>
              <a:avLst/>
              <a:gdLst>
                <a:gd name="connsiteX0" fmla="*/ 0 w 13718342"/>
                <a:gd name="connsiteY0" fmla="*/ 0 h 1051303"/>
                <a:gd name="connsiteX1" fmla="*/ 13718342 w 13718342"/>
                <a:gd name="connsiteY1" fmla="*/ 0 h 1051303"/>
                <a:gd name="connsiteX2" fmla="*/ 13718342 w 13718342"/>
                <a:gd name="connsiteY2" fmla="*/ 1051303 h 1051303"/>
                <a:gd name="connsiteX3" fmla="*/ 0 w 13718342"/>
                <a:gd name="connsiteY3" fmla="*/ 1051303 h 1051303"/>
                <a:gd name="connsiteX4" fmla="*/ 0 w 13718342"/>
                <a:gd name="connsiteY4" fmla="*/ 0 h 1051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8342" h="1051303">
                  <a:moveTo>
                    <a:pt x="0" y="0"/>
                  </a:moveTo>
                  <a:lnTo>
                    <a:pt x="13718342" y="0"/>
                  </a:lnTo>
                  <a:lnTo>
                    <a:pt x="13718342" y="1051303"/>
                  </a:lnTo>
                  <a:lnTo>
                    <a:pt x="0" y="105130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t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2000" b="0" i="0" kern="1200" dirty="0">
                  <a:latin typeface="IBM Plex Sans" panose="020B0503050000000000" pitchFamily="34" charset="0"/>
                </a:rPr>
                <a:t>The standards and guiding principles in this document can be used to train development teams, communicate the architecture to stakeholders and govern project designs</a:t>
              </a:r>
              <a:endParaRPr lang="en-IN" sz="2000" kern="1200" dirty="0">
                <a:latin typeface="IBM Plex Sans" panose="020B0503050000000000" pitchFamily="34" charset="0"/>
              </a:endParaRPr>
            </a:p>
          </p:txBody>
        </p:sp>
        <p:sp>
          <p:nvSpPr>
            <p:cNvPr id="17" name="Straight Connector 16">
              <a:extLst>
                <a:ext uri="{FF2B5EF4-FFF2-40B4-BE49-F238E27FC236}">
                  <a16:creationId xmlns:a16="http://schemas.microsoft.com/office/drawing/2014/main" id="{4CEEC959-E904-42A7-9A45-F6D8B96A1789}"/>
                </a:ext>
              </a:extLst>
            </p:cNvPr>
            <p:cNvSpPr/>
            <p:nvPr/>
          </p:nvSpPr>
          <p:spPr>
            <a:xfrm>
              <a:off x="454858" y="6263254"/>
              <a:ext cx="13718342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9334445-8093-4E58-9238-F18C28BD5E8C}"/>
                </a:ext>
              </a:extLst>
            </p:cNvPr>
            <p:cNvSpPr/>
            <p:nvPr/>
          </p:nvSpPr>
          <p:spPr>
            <a:xfrm>
              <a:off x="454858" y="6263254"/>
              <a:ext cx="13718342" cy="1051303"/>
            </a:xfrm>
            <a:custGeom>
              <a:avLst/>
              <a:gdLst>
                <a:gd name="connsiteX0" fmla="*/ 0 w 13718342"/>
                <a:gd name="connsiteY0" fmla="*/ 0 h 1051303"/>
                <a:gd name="connsiteX1" fmla="*/ 13718342 w 13718342"/>
                <a:gd name="connsiteY1" fmla="*/ 0 h 1051303"/>
                <a:gd name="connsiteX2" fmla="*/ 13718342 w 13718342"/>
                <a:gd name="connsiteY2" fmla="*/ 1051303 h 1051303"/>
                <a:gd name="connsiteX3" fmla="*/ 0 w 13718342"/>
                <a:gd name="connsiteY3" fmla="*/ 1051303 h 1051303"/>
                <a:gd name="connsiteX4" fmla="*/ 0 w 13718342"/>
                <a:gd name="connsiteY4" fmla="*/ 0 h 1051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8342" h="1051303">
                  <a:moveTo>
                    <a:pt x="0" y="0"/>
                  </a:moveTo>
                  <a:lnTo>
                    <a:pt x="13718342" y="0"/>
                  </a:lnTo>
                  <a:lnTo>
                    <a:pt x="13718342" y="1051303"/>
                  </a:lnTo>
                  <a:lnTo>
                    <a:pt x="0" y="105130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t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2000" b="0" i="0" kern="1200" dirty="0">
                  <a:latin typeface="IBM Plex Sans" panose="020B0503050000000000" pitchFamily="34" charset="0"/>
                </a:rPr>
                <a:t>The Reference Architecture is meant to be a living document and a key governance tool for the client’s data management organization</a:t>
              </a:r>
              <a:endParaRPr lang="en-IN" sz="2000" kern="1200" dirty="0">
                <a:latin typeface="IBM Plex Sans" panose="020B0503050000000000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71B5B7-4C5E-314C-9D98-69F4625B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1097148" fontAlgn="base">
              <a:spcAft>
                <a:spcPct val="0"/>
              </a:spcAft>
              <a:defRPr/>
            </a:pPr>
            <a:r>
              <a:rPr lang="en-US" dirty="0"/>
              <a:t>Reference architecture purpose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A8A269-76BE-4145-AE4A-3521BEDC8E90}"/>
              </a:ext>
            </a:extLst>
          </p:cNvPr>
          <p:cNvSpPr txBox="1">
            <a:spLocks/>
          </p:cNvSpPr>
          <p:nvPr/>
        </p:nvSpPr>
        <p:spPr bwMode="auto">
          <a:xfrm>
            <a:off x="363853" y="1328055"/>
            <a:ext cx="10197467" cy="4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450" tIns="54725" rIns="10945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24000"/>
              </a:lnSpc>
              <a:defRPr/>
            </a:pPr>
            <a:r>
              <a:rPr lang="en-AU" altLang="en-US" dirty="0">
                <a:solidFill>
                  <a:schemeClr val="bg2"/>
                </a:solidFill>
                <a:latin typeface="IBM Plex Sans" panose="020B0503050000000000" pitchFamily="34" charset="77"/>
              </a:rPr>
              <a:t>A Comprehensive Reference Architecture has a Defined Purpose: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13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close up of a blackboard&#10;&#10;Description automatically generated">
            <a:extLst>
              <a:ext uri="{FF2B5EF4-FFF2-40B4-BE49-F238E27FC236}">
                <a16:creationId xmlns:a16="http://schemas.microsoft.com/office/drawing/2014/main" id="{554BF4DA-0759-429E-A62C-DCBA8C2AEA9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42145D-85AB-4DB4-8F35-5BFD28802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defTabSz="9144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B879D"/>
              </a:buClr>
              <a:defRPr/>
            </a:pPr>
            <a:r>
              <a:rPr lang="en-US" altLang="en-GB" dirty="0">
                <a:solidFill>
                  <a:srgbClr val="000000"/>
                </a:solidFill>
                <a:latin typeface="IBM Plex Sans" panose="020B0503050000000000" pitchFamily="34" charset="0"/>
              </a:rPr>
              <a:t>It describes what the major foundational components or candidate building blocks of an end-to-end architecture solution, and it: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B879D"/>
              </a:buClr>
              <a:buFont typeface="Arial" panose="020B0604020202020204" pitchFamily="34" charset="0"/>
              <a:buChar char="•"/>
              <a:defRPr/>
            </a:pPr>
            <a:r>
              <a:rPr lang="en-GB" altLang="en-GB" dirty="0">
                <a:solidFill>
                  <a:srgbClr val="000000"/>
                </a:solidFill>
                <a:latin typeface="IBM Plex Sans" panose="020B0503050000000000" pitchFamily="34" charset="0"/>
              </a:rPr>
              <a:t>Spans all industries and all solution areas.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B879D"/>
              </a:buClr>
              <a:buFont typeface="Arial" panose="020B0604020202020204" pitchFamily="34" charset="0"/>
              <a:buChar char="•"/>
              <a:defRPr/>
            </a:pPr>
            <a:r>
              <a:rPr lang="en-GB" altLang="en-GB" dirty="0">
                <a:solidFill>
                  <a:srgbClr val="000000"/>
                </a:solidFill>
                <a:latin typeface="IBM Plex Sans" panose="020B0503050000000000" pitchFamily="34" charset="0"/>
              </a:rPr>
              <a:t>Provides a common language.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B879D"/>
              </a:buClr>
              <a:buFont typeface="Arial" panose="020B0604020202020204" pitchFamily="34" charset="0"/>
              <a:buChar char="•"/>
              <a:defRPr/>
            </a:pPr>
            <a:r>
              <a:rPr lang="en-US" altLang="en-GB" dirty="0">
                <a:solidFill>
                  <a:srgbClr val="000000"/>
                </a:solidFill>
                <a:latin typeface="IBM Plex Sans" panose="020B0503050000000000" pitchFamily="34" charset="0"/>
              </a:rPr>
              <a:t>Provides a framework for scope identification, roadmap definition, risk assessment, and gap assessment.</a:t>
            </a:r>
            <a:endParaRPr lang="en-GB" altLang="en-GB" dirty="0">
              <a:solidFill>
                <a:srgbClr val="000000"/>
              </a:solidFill>
              <a:latin typeface="IBM Plex Sans" panose="020B0503050000000000" pitchFamily="34" charset="0"/>
            </a:endParaRPr>
          </a:p>
          <a:p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8EDED-05BA-4A54-B0F3-0DAC697180AD}"/>
              </a:ext>
            </a:extLst>
          </p:cNvPr>
          <p:cNvSpPr/>
          <p:nvPr/>
        </p:nvSpPr>
        <p:spPr>
          <a:xfrm>
            <a:off x="280200" y="6682201"/>
            <a:ext cx="6758338" cy="871538"/>
          </a:xfrm>
          <a:prstGeom prst="rect">
            <a:avLst/>
          </a:prstGeom>
          <a:noFill/>
          <a:ln w="1079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457182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B4A0"/>
              </a:buClr>
              <a:buSzTx/>
              <a:buFontTx/>
              <a:buNone/>
              <a:tabLst/>
              <a:defRPr/>
            </a:pPr>
            <a:r>
              <a:rPr kumimoji="0" lang="en-GB" alt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0"/>
              </a:rPr>
              <a:t>A Reference Architecture</a:t>
            </a:r>
            <a:r>
              <a:rPr kumimoji="0" lang="en-US" alt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0"/>
              </a:rPr>
              <a:t> </a:t>
            </a:r>
            <a:r>
              <a:rPr kumimoji="0" lang="en-GB" alt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000000000" pitchFamily="34" charset="0"/>
              </a:rPr>
              <a:t>reduces the complexity, cost, and risk of solution deployment and sets the </a:t>
            </a:r>
            <a:r>
              <a:rPr kumimoji="0" lang="en-GB" altLang="en-GB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foundation for business transformation.</a:t>
            </a:r>
            <a:endParaRPr kumimoji="0" lang="en-US" altLang="en-US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14A3B6B-1F77-4BD2-A248-22736794532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8CF7DD5-46B7-40B5-9B83-0D9483D8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6583680" cy="1143000"/>
          </a:xfrm>
        </p:spPr>
        <p:txBody>
          <a:bodyPr/>
          <a:lstStyle/>
          <a:p>
            <a:r>
              <a:rPr lang="en-US" altLang="en-GB" dirty="0"/>
              <a:t>Why is it Important?</a:t>
            </a:r>
            <a:br>
              <a:rPr lang="en-US" spc="-60" dirty="0">
                <a:solidFill>
                  <a:schemeClr val="tx1"/>
                </a:solidFill>
              </a:rPr>
            </a:b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202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877BD4-0B92-4D9B-AA57-249CAAB41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58" y="1188720"/>
            <a:ext cx="13901222" cy="874335"/>
          </a:xfrm>
        </p:spPr>
        <p:txBody>
          <a:bodyPr/>
          <a:lstStyle/>
          <a:p>
            <a:r>
              <a:rPr lang="en-US" altLang="en-US" dirty="0"/>
              <a:t>Using the Reference Architecture as a sales tool has proven extremely useful in: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909C0-5A40-4A1B-B41A-6C08B5A7D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13898880" cy="1258390"/>
          </a:xfrm>
        </p:spPr>
        <p:txBody>
          <a:bodyPr/>
          <a:lstStyle/>
          <a:p>
            <a:r>
              <a:rPr lang="en-US" altLang="en-GB" dirty="0"/>
              <a:t>Using a Reference Architecture as a sales and delivery tool</a:t>
            </a:r>
            <a:br>
              <a:rPr lang="en-US" altLang="en-GB" dirty="0"/>
            </a:b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DDBB18-C16D-4ADB-BCE6-1A0D0F125B5C}"/>
              </a:ext>
            </a:extLst>
          </p:cNvPr>
          <p:cNvGrpSpPr/>
          <p:nvPr/>
        </p:nvGrpSpPr>
        <p:grpSpPr>
          <a:xfrm>
            <a:off x="2150745" y="1844040"/>
            <a:ext cx="10258426" cy="5941696"/>
            <a:chOff x="1649730" y="1844040"/>
            <a:chExt cx="10258426" cy="5941696"/>
          </a:xfrm>
        </p:grpSpPr>
        <p:sp>
          <p:nvSpPr>
            <p:cNvPr id="38" name="Rectangle 13">
              <a:extLst>
                <a:ext uri="{FF2B5EF4-FFF2-40B4-BE49-F238E27FC236}">
                  <a16:creationId xmlns:a16="http://schemas.microsoft.com/office/drawing/2014/main" id="{62A60C65-4D23-5443-982E-B80F46648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036" y="1844040"/>
              <a:ext cx="3777614" cy="4581526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txBody>
            <a:bodyPr anchor="ctr"/>
            <a:lstStyle>
              <a:lvl1pPr>
                <a:lnSpc>
                  <a:spcPct val="115000"/>
                </a:lnSpc>
                <a:spcBef>
                  <a:spcPct val="50000"/>
                </a:spcBef>
                <a:buClr>
                  <a:srgbClr val="0A5E9D"/>
                </a:buClr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lnSpc>
                  <a:spcPct val="115000"/>
                </a:lnSpc>
                <a:buClr>
                  <a:srgbClr val="0A5E9D"/>
                </a:buClr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lnSpc>
                  <a:spcPct val="115000"/>
                </a:lnSpc>
                <a:buClr>
                  <a:srgbClr val="0A5E9D"/>
                </a:buClr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defRPr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440" dirty="0"/>
            </a:p>
          </p:txBody>
        </p:sp>
        <p:sp>
          <p:nvSpPr>
            <p:cNvPr id="39" name="Rectangle 14">
              <a:extLst>
                <a:ext uri="{FF2B5EF4-FFF2-40B4-BE49-F238E27FC236}">
                  <a16:creationId xmlns:a16="http://schemas.microsoft.com/office/drawing/2014/main" id="{21A795F0-3FFC-C04D-A13E-C3B086EB7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300" y="1844040"/>
              <a:ext cx="2977516" cy="4581526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txBody>
            <a:bodyPr anchor="ctr"/>
            <a:lstStyle>
              <a:lvl1pPr>
                <a:lnSpc>
                  <a:spcPct val="115000"/>
                </a:lnSpc>
                <a:spcBef>
                  <a:spcPct val="50000"/>
                </a:spcBef>
                <a:buClr>
                  <a:srgbClr val="0A5E9D"/>
                </a:buClr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lnSpc>
                  <a:spcPct val="115000"/>
                </a:lnSpc>
                <a:buClr>
                  <a:srgbClr val="0A5E9D"/>
                </a:buClr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lnSpc>
                  <a:spcPct val="115000"/>
                </a:lnSpc>
                <a:buClr>
                  <a:srgbClr val="0A5E9D"/>
                </a:buClr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defRPr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440" dirty="0"/>
            </a:p>
          </p:txBody>
        </p:sp>
        <p:sp>
          <p:nvSpPr>
            <p:cNvPr id="40" name="Rectangle 12">
              <a:extLst>
                <a:ext uri="{FF2B5EF4-FFF2-40B4-BE49-F238E27FC236}">
                  <a16:creationId xmlns:a16="http://schemas.microsoft.com/office/drawing/2014/main" id="{F7B4DCE7-6996-404B-81BF-7BD013447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730" y="1845946"/>
              <a:ext cx="2977516" cy="4581524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anchor="ctr"/>
            <a:lstStyle>
              <a:lvl1pPr>
                <a:lnSpc>
                  <a:spcPct val="115000"/>
                </a:lnSpc>
                <a:spcBef>
                  <a:spcPct val="50000"/>
                </a:spcBef>
                <a:buClr>
                  <a:srgbClr val="0A5E9D"/>
                </a:buClr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lnSpc>
                  <a:spcPct val="115000"/>
                </a:lnSpc>
                <a:buClr>
                  <a:srgbClr val="0A5E9D"/>
                </a:buClr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lnSpc>
                  <a:spcPct val="115000"/>
                </a:lnSpc>
                <a:buClr>
                  <a:srgbClr val="0A5E9D"/>
                </a:buClr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defRPr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440" dirty="0"/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795F5538-5631-C84B-B348-3A3BE33A2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926" y="3419476"/>
              <a:ext cx="2962274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50000"/>
                </a:spcBef>
                <a:buClr>
                  <a:srgbClr val="0A5E9D"/>
                </a:buClr>
                <a:buFont typeface="Wingdings" pitchFamily="2" charset="2"/>
                <a:buChar char="§"/>
                <a:tabLst>
                  <a:tab pos="228600" algn="l"/>
                  <a:tab pos="742950" algn="l"/>
                  <a:tab pos="1200150" algn="l"/>
                  <a:tab pos="1600200" algn="l"/>
                  <a:tab pos="2057400" algn="l"/>
                </a:tabLs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lnSpc>
                  <a:spcPct val="115000"/>
                </a:lnSpc>
                <a:buClr>
                  <a:srgbClr val="0A5E9D"/>
                </a:buClr>
                <a:buFont typeface="Arial" panose="020B0604020202020204" pitchFamily="34" charset="0"/>
                <a:buChar char="–"/>
                <a:tabLst>
                  <a:tab pos="228600" algn="l"/>
                  <a:tab pos="742950" algn="l"/>
                  <a:tab pos="1200150" algn="l"/>
                  <a:tab pos="1600200" algn="l"/>
                  <a:tab pos="2057400" algn="l"/>
                </a:tabLs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lnSpc>
                  <a:spcPct val="115000"/>
                </a:lnSpc>
                <a:buClr>
                  <a:srgbClr val="0A5E9D"/>
                </a:buClr>
                <a:buChar char="•"/>
                <a:tabLst>
                  <a:tab pos="228600" algn="l"/>
                  <a:tab pos="742950" algn="l"/>
                  <a:tab pos="1200150" algn="l"/>
                  <a:tab pos="1600200" algn="l"/>
                  <a:tab pos="2057400" algn="l"/>
                </a:tabLs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tabLst>
                  <a:tab pos="228600" algn="l"/>
                  <a:tab pos="742950" algn="l"/>
                  <a:tab pos="1200150" algn="l"/>
                  <a:tab pos="1600200" algn="l"/>
                  <a:tab pos="2057400" algn="l"/>
                </a:tabLst>
                <a:defRPr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Char char="»"/>
                <a:tabLst>
                  <a:tab pos="228600" algn="l"/>
                  <a:tab pos="742950" algn="l"/>
                  <a:tab pos="1200150" algn="l"/>
                  <a:tab pos="1600200" algn="l"/>
                  <a:tab pos="2057400" algn="l"/>
                </a:tabLst>
                <a:defRPr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tabLst>
                  <a:tab pos="228600" algn="l"/>
                  <a:tab pos="742950" algn="l"/>
                  <a:tab pos="1200150" algn="l"/>
                  <a:tab pos="1600200" algn="l"/>
                  <a:tab pos="2057400" algn="l"/>
                </a:tabLst>
                <a:defRPr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tabLst>
                  <a:tab pos="228600" algn="l"/>
                  <a:tab pos="742950" algn="l"/>
                  <a:tab pos="1200150" algn="l"/>
                  <a:tab pos="1600200" algn="l"/>
                  <a:tab pos="2057400" algn="l"/>
                </a:tabLst>
                <a:defRPr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tabLst>
                  <a:tab pos="228600" algn="l"/>
                  <a:tab pos="742950" algn="l"/>
                  <a:tab pos="1200150" algn="l"/>
                  <a:tab pos="1600200" algn="l"/>
                  <a:tab pos="2057400" algn="l"/>
                </a:tabLst>
                <a:defRPr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tabLst>
                  <a:tab pos="228600" algn="l"/>
                  <a:tab pos="742950" algn="l"/>
                  <a:tab pos="1200150" algn="l"/>
                  <a:tab pos="1600200" algn="l"/>
                  <a:tab pos="2057400" algn="l"/>
                </a:tabLst>
                <a:defRPr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0000CC"/>
                </a:buClr>
                <a:buFontTx/>
                <a:buNone/>
              </a:pPr>
              <a:r>
                <a:rPr lang="en-GB" altLang="en-US" sz="1680" dirty="0">
                  <a:latin typeface="IBM Plex Sans" panose="020B0503050000000000" pitchFamily="34" charset="0"/>
                </a:rPr>
                <a:t>Demonstrating our competency and thought leadership around BI</a:t>
              </a:r>
              <a:endParaRPr lang="en-GB" altLang="en-GB" sz="1920" dirty="0">
                <a:latin typeface="IBM Plex Sans" panose="020B0503050000000000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F46F27F-497F-F54E-B1C3-EC9719D8E58D}"/>
                </a:ext>
              </a:extLst>
            </p:cNvPr>
            <p:cNvSpPr txBox="1"/>
            <p:nvPr/>
          </p:nvSpPr>
          <p:spPr>
            <a:xfrm>
              <a:off x="5082540" y="3419476"/>
              <a:ext cx="3449955" cy="28992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Clr>
                  <a:schemeClr val="tx2"/>
                </a:buClr>
                <a:tabLst>
                  <a:tab pos="274320" algn="l"/>
                  <a:tab pos="891540" algn="l"/>
                  <a:tab pos="1440180" algn="l"/>
                  <a:tab pos="1920240" algn="l"/>
                  <a:tab pos="2468880" algn="l"/>
                </a:tabLst>
                <a:defRPr/>
              </a:pPr>
              <a:r>
                <a:rPr lang="en-GB" sz="1680" dirty="0">
                  <a:latin typeface="IBM Plex Sans" panose="020B0503050000000000" pitchFamily="34" charset="0"/>
                  <a:cs typeface="Arial" charset="0"/>
                </a:rPr>
                <a:t>Making the client think:</a:t>
              </a:r>
            </a:p>
            <a:p>
              <a:pPr marL="285750" indent="-285750">
                <a:buClr>
                  <a:schemeClr val="tx1"/>
                </a:buClr>
                <a:buFont typeface="Arial" panose="020B0604020202020204" pitchFamily="34" charset="0"/>
                <a:buChar char="•"/>
                <a:tabLst>
                  <a:tab pos="274320" algn="l"/>
                  <a:tab pos="891540" algn="l"/>
                  <a:tab pos="1440180" algn="l"/>
                  <a:tab pos="1920240" algn="l"/>
                  <a:tab pos="2468880" algn="l"/>
                </a:tabLst>
                <a:defRPr/>
              </a:pPr>
              <a:r>
                <a:rPr lang="en-GB" sz="1680" dirty="0">
                  <a:latin typeface="IBM Plex Sans" panose="020B0503050000000000" pitchFamily="34" charset="0"/>
                  <a:cs typeface="Arial" charset="0"/>
                </a:rPr>
                <a:t>”Maybe I don’t have all this….”</a:t>
              </a:r>
            </a:p>
            <a:p>
              <a:pPr marL="285750" indent="-285750">
                <a:buClr>
                  <a:schemeClr val="tx1"/>
                </a:buClr>
                <a:buFont typeface="Arial" panose="020B0604020202020204" pitchFamily="34" charset="0"/>
                <a:buChar char="•"/>
                <a:tabLst>
                  <a:tab pos="274320" algn="l"/>
                  <a:tab pos="891540" algn="l"/>
                  <a:tab pos="1440180" algn="l"/>
                  <a:tab pos="1920240" algn="l"/>
                  <a:tab pos="2468880" algn="l"/>
                </a:tabLst>
                <a:defRPr/>
              </a:pPr>
              <a:r>
                <a:rPr lang="en-GB" sz="1680" dirty="0">
                  <a:latin typeface="IBM Plex Sans" panose="020B0503050000000000" pitchFamily="34" charset="0"/>
                  <a:cs typeface="Arial" charset="0"/>
                </a:rPr>
                <a:t>“Maybe I haven’t been approaching this right….”</a:t>
              </a:r>
            </a:p>
            <a:p>
              <a:pPr marL="285750" indent="-285750">
                <a:buClr>
                  <a:schemeClr val="tx1"/>
                </a:buClr>
                <a:buFont typeface="Arial" panose="020B0604020202020204" pitchFamily="34" charset="0"/>
                <a:buChar char="•"/>
                <a:tabLst>
                  <a:tab pos="274320" algn="l"/>
                  <a:tab pos="891540" algn="l"/>
                  <a:tab pos="1440180" algn="l"/>
                  <a:tab pos="1920240" algn="l"/>
                  <a:tab pos="2468880" algn="l"/>
                </a:tabLst>
                <a:defRPr/>
              </a:pPr>
              <a:r>
                <a:rPr lang="en-GB" sz="1680" dirty="0">
                  <a:latin typeface="IBM Plex Sans" panose="020B0503050000000000" pitchFamily="34" charset="0"/>
                  <a:cs typeface="Arial" charset="0"/>
                </a:rPr>
                <a:t>“Maybe I need some outside help…..”</a:t>
              </a:r>
            </a:p>
            <a:p>
              <a:pPr marL="285750" indent="-285750">
                <a:buClr>
                  <a:schemeClr val="tx1"/>
                </a:buClr>
                <a:buFont typeface="Arial" panose="020B0604020202020204" pitchFamily="34" charset="0"/>
                <a:buChar char="•"/>
                <a:tabLst>
                  <a:tab pos="274320" algn="l"/>
                  <a:tab pos="891540" algn="l"/>
                  <a:tab pos="1440180" algn="l"/>
                  <a:tab pos="1920240" algn="l"/>
                  <a:tab pos="2468880" algn="l"/>
                </a:tabLst>
                <a:defRPr/>
              </a:pPr>
              <a:r>
                <a:rPr lang="en-GB" sz="1680" dirty="0">
                  <a:latin typeface="IBM Plex Sans" panose="020B0503050000000000" pitchFamily="34" charset="0"/>
                  <a:cs typeface="Arial" charset="0"/>
                </a:rPr>
                <a:t>“I like this idea of pre-integrated solutions—some one else has gone through the pain so I don’t have to….”</a:t>
              </a:r>
            </a:p>
            <a:p>
              <a:pPr>
                <a:buClr>
                  <a:schemeClr val="tx2"/>
                </a:buClr>
                <a:tabLst>
                  <a:tab pos="274320" algn="l"/>
                  <a:tab pos="891540" algn="l"/>
                  <a:tab pos="1440180" algn="l"/>
                  <a:tab pos="1920240" algn="l"/>
                  <a:tab pos="2468880" algn="l"/>
                </a:tabLst>
                <a:defRPr/>
              </a:pPr>
              <a:endParaRPr lang="en-US" sz="1440" dirty="0">
                <a:latin typeface="IBM Plex Sans" panose="020B0503050000000000" pitchFamily="34" charset="0"/>
                <a:cs typeface="Arial" charset="0"/>
              </a:endParaRPr>
            </a:p>
          </p:txBody>
        </p:sp>
        <p:sp>
          <p:nvSpPr>
            <p:cNvPr id="44" name="Rectangle 9">
              <a:extLst>
                <a:ext uri="{FF2B5EF4-FFF2-40B4-BE49-F238E27FC236}">
                  <a16:creationId xmlns:a16="http://schemas.microsoft.com/office/drawing/2014/main" id="{94DE6F3B-2D11-A04C-8787-B536B7D64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2086" y="3419476"/>
              <a:ext cx="2792730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115000"/>
                </a:lnSpc>
                <a:spcBef>
                  <a:spcPct val="50000"/>
                </a:spcBef>
                <a:buClr>
                  <a:srgbClr val="0A5E9D"/>
                </a:buClr>
                <a:buFont typeface="Wingdings" pitchFamily="2" charset="2"/>
                <a:buChar char="§"/>
                <a:tabLst>
                  <a:tab pos="228600" algn="l"/>
                  <a:tab pos="742950" algn="l"/>
                  <a:tab pos="1200150" algn="l"/>
                  <a:tab pos="1600200" algn="l"/>
                  <a:tab pos="2057400" algn="l"/>
                </a:tabLs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lnSpc>
                  <a:spcPct val="115000"/>
                </a:lnSpc>
                <a:buClr>
                  <a:srgbClr val="0A5E9D"/>
                </a:buClr>
                <a:buFont typeface="Arial" panose="020B0604020202020204" pitchFamily="34" charset="0"/>
                <a:buChar char="–"/>
                <a:tabLst>
                  <a:tab pos="228600" algn="l"/>
                  <a:tab pos="742950" algn="l"/>
                  <a:tab pos="1200150" algn="l"/>
                  <a:tab pos="1600200" algn="l"/>
                  <a:tab pos="2057400" algn="l"/>
                </a:tabLs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lnSpc>
                  <a:spcPct val="115000"/>
                </a:lnSpc>
                <a:buClr>
                  <a:srgbClr val="0A5E9D"/>
                </a:buClr>
                <a:buChar char="•"/>
                <a:tabLst>
                  <a:tab pos="228600" algn="l"/>
                  <a:tab pos="742950" algn="l"/>
                  <a:tab pos="1200150" algn="l"/>
                  <a:tab pos="1600200" algn="l"/>
                  <a:tab pos="2057400" algn="l"/>
                </a:tabLs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tabLst>
                  <a:tab pos="228600" algn="l"/>
                  <a:tab pos="742950" algn="l"/>
                  <a:tab pos="1200150" algn="l"/>
                  <a:tab pos="1600200" algn="l"/>
                  <a:tab pos="2057400" algn="l"/>
                </a:tabLst>
                <a:defRPr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Char char="»"/>
                <a:tabLst>
                  <a:tab pos="228600" algn="l"/>
                  <a:tab pos="742950" algn="l"/>
                  <a:tab pos="1200150" algn="l"/>
                  <a:tab pos="1600200" algn="l"/>
                  <a:tab pos="2057400" algn="l"/>
                </a:tabLst>
                <a:defRPr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tabLst>
                  <a:tab pos="228600" algn="l"/>
                  <a:tab pos="742950" algn="l"/>
                  <a:tab pos="1200150" algn="l"/>
                  <a:tab pos="1600200" algn="l"/>
                  <a:tab pos="2057400" algn="l"/>
                </a:tabLst>
                <a:defRPr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tabLst>
                  <a:tab pos="228600" algn="l"/>
                  <a:tab pos="742950" algn="l"/>
                  <a:tab pos="1200150" algn="l"/>
                  <a:tab pos="1600200" algn="l"/>
                  <a:tab pos="2057400" algn="l"/>
                </a:tabLst>
                <a:defRPr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tabLst>
                  <a:tab pos="228600" algn="l"/>
                  <a:tab pos="742950" algn="l"/>
                  <a:tab pos="1200150" algn="l"/>
                  <a:tab pos="1600200" algn="l"/>
                  <a:tab pos="2057400" algn="l"/>
                </a:tabLst>
                <a:defRPr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tabLst>
                  <a:tab pos="228600" algn="l"/>
                  <a:tab pos="742950" algn="l"/>
                  <a:tab pos="1200150" algn="l"/>
                  <a:tab pos="1600200" algn="l"/>
                  <a:tab pos="2057400" algn="l"/>
                </a:tabLst>
                <a:defRPr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0000CC"/>
                </a:buClr>
                <a:buFontTx/>
                <a:buNone/>
              </a:pPr>
              <a:r>
                <a:rPr lang="en-US" altLang="en-US" sz="1680" dirty="0">
                  <a:latin typeface="IBM Plex Sans" panose="020B0503050000000000" pitchFamily="34" charset="0"/>
                </a:rPr>
                <a:t>Positioning our software products and partnering strategy as being part of a well thought-out, integrated architecture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42273B5-2918-6B47-85B1-0BF3EA3D026C}"/>
                </a:ext>
              </a:extLst>
            </p:cNvPr>
            <p:cNvSpPr/>
            <p:nvPr/>
          </p:nvSpPr>
          <p:spPr>
            <a:xfrm>
              <a:off x="1664970" y="6583680"/>
              <a:ext cx="10243186" cy="120205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440" dirty="0"/>
            </a:p>
          </p:txBody>
        </p:sp>
        <p:sp>
          <p:nvSpPr>
            <p:cNvPr id="46" name="TextBox 12">
              <a:extLst>
                <a:ext uri="{FF2B5EF4-FFF2-40B4-BE49-F238E27FC236}">
                  <a16:creationId xmlns:a16="http://schemas.microsoft.com/office/drawing/2014/main" id="{C44EE16F-6AEE-6B4C-9D94-3125FAAAD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1743" y="6898005"/>
              <a:ext cx="8604884" cy="683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50000"/>
                </a:spcBef>
                <a:buClr>
                  <a:srgbClr val="0A5E9D"/>
                </a:buClr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lnSpc>
                  <a:spcPct val="115000"/>
                </a:lnSpc>
                <a:buClr>
                  <a:srgbClr val="0A5E9D"/>
                </a:buClr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lnSpc>
                  <a:spcPct val="115000"/>
                </a:lnSpc>
                <a:buClr>
                  <a:srgbClr val="0A5E9D"/>
                </a:buClr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defRPr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GB" sz="2400" dirty="0">
                  <a:latin typeface="IBM Plex Sans" panose="020B0503050000000000" pitchFamily="34" charset="0"/>
                </a:rPr>
                <a:t>Include it in sales presentation</a:t>
              </a:r>
              <a:r>
                <a:rPr lang="en-GB" altLang="en-GB" sz="2400" dirty="0">
                  <a:latin typeface="IBM Plex Sans" panose="020B0503050000000000" pitchFamily="34" charset="0"/>
                </a:rPr>
                <a:t>s and in </a:t>
              </a:r>
              <a:r>
                <a:rPr lang="en-US" altLang="en-GB" sz="2400" dirty="0">
                  <a:latin typeface="IBM Plex Sans" panose="020B0503050000000000" pitchFamily="34" charset="0"/>
                </a:rPr>
                <a:t>proposals.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440" dirty="0">
                <a:latin typeface="IBM Plex Sans" panose="020B0503050000000000" pitchFamily="34" charset="0"/>
              </a:endParaRPr>
            </a:p>
          </p:txBody>
        </p:sp>
        <p:pic>
          <p:nvPicPr>
            <p:cNvPr id="47" name="Picture 15" descr="box">
              <a:extLst>
                <a:ext uri="{FF2B5EF4-FFF2-40B4-BE49-F238E27FC236}">
                  <a16:creationId xmlns:a16="http://schemas.microsoft.com/office/drawing/2014/main" id="{BAEC360A-0659-AB43-8A4B-D183FA2FE8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887856"/>
              <a:ext cx="2855596" cy="1565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AutoShape 17" descr="think">
              <a:extLst>
                <a:ext uri="{FF2B5EF4-FFF2-40B4-BE49-F238E27FC236}">
                  <a16:creationId xmlns:a16="http://schemas.microsoft.com/office/drawing/2014/main" id="{092A19B6-0C2C-7D4F-9494-78C2993769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68240" y="1927860"/>
              <a:ext cx="3579496" cy="1541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5000"/>
                </a:lnSpc>
                <a:spcBef>
                  <a:spcPct val="50000"/>
                </a:spcBef>
                <a:buClr>
                  <a:srgbClr val="0A5E9D"/>
                </a:buClr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lnSpc>
                  <a:spcPct val="115000"/>
                </a:lnSpc>
                <a:buClr>
                  <a:srgbClr val="0A5E9D"/>
                </a:buClr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lnSpc>
                  <a:spcPct val="115000"/>
                </a:lnSpc>
                <a:buClr>
                  <a:srgbClr val="0A5E9D"/>
                </a:buClr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defRPr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440" dirty="0"/>
            </a:p>
          </p:txBody>
        </p:sp>
        <p:pic>
          <p:nvPicPr>
            <p:cNvPr id="49" name="Picture 20" descr="think">
              <a:extLst>
                <a:ext uri="{FF2B5EF4-FFF2-40B4-BE49-F238E27FC236}">
                  <a16:creationId xmlns:a16="http://schemas.microsoft.com/office/drawing/2014/main" id="{55C61F1F-6BB5-0F41-9C52-FE0AF0008A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000" y="1895476"/>
              <a:ext cx="3579496" cy="1541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F19F221-2660-274D-B4DC-87860BA6D3C1}"/>
                </a:ext>
              </a:extLst>
            </p:cNvPr>
            <p:cNvSpPr/>
            <p:nvPr/>
          </p:nvSpPr>
          <p:spPr>
            <a:xfrm>
              <a:off x="9138286" y="1899286"/>
              <a:ext cx="2560320" cy="1548764"/>
            </a:xfrm>
            <a:prstGeom prst="rect">
              <a:avLst/>
            </a:prstGeom>
            <a:solidFill>
              <a:srgbClr val="0E7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440" dirty="0"/>
            </a:p>
          </p:txBody>
        </p:sp>
        <p:pic>
          <p:nvPicPr>
            <p:cNvPr id="51" name="Picture 10" descr="j0316317">
              <a:extLst>
                <a:ext uri="{FF2B5EF4-FFF2-40B4-BE49-F238E27FC236}">
                  <a16:creationId xmlns:a16="http://schemas.microsoft.com/office/drawing/2014/main" id="{2344FF5D-4F71-7F4D-825A-7CD8DA1320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8770" y="1944190"/>
              <a:ext cx="2420983" cy="1426464"/>
            </a:xfrm>
            <a:prstGeom prst="round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635250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482E9A3-342F-CE45-9372-525F28323F36}"/>
              </a:ext>
            </a:extLst>
          </p:cNvPr>
          <p:cNvSpPr/>
          <p:nvPr/>
        </p:nvSpPr>
        <p:spPr>
          <a:xfrm>
            <a:off x="4130038" y="2939854"/>
            <a:ext cx="9742910" cy="1349730"/>
          </a:xfrm>
          <a:prstGeom prst="roundRect">
            <a:avLst>
              <a:gd name="adj" fmla="val 2877"/>
            </a:avLst>
          </a:prstGeom>
          <a:noFill/>
          <a:ln w="9525" cap="flat" cmpd="sng" algn="ctr">
            <a:solidFill>
              <a:srgbClr val="FFFFFF">
                <a:lumMod val="75000"/>
              </a:srgbClr>
            </a:solidFill>
            <a:prstDash val="dash"/>
          </a:ln>
          <a:effectLst/>
        </p:spPr>
        <p:txBody>
          <a:bodyPr/>
          <a:lstStyle/>
          <a:p>
            <a:pPr defTabSz="548618">
              <a:spcBef>
                <a:spcPct val="20000"/>
              </a:spcBef>
              <a:buClr>
                <a:srgbClr val="000000"/>
              </a:buClr>
              <a:defRPr/>
            </a:pPr>
            <a:r>
              <a:rPr lang="en-US" sz="1200" b="1" kern="0" dirty="0">
                <a:solidFill>
                  <a:srgbClr val="1D3649"/>
                </a:solidFill>
                <a:latin typeface="IBM Plex Sans" panose="020B0503050000000000" pitchFamily="34" charset="0"/>
                <a:cs typeface="Arial" panose="020B0604020202020204" pitchFamily="34" charset="0"/>
              </a:rPr>
              <a:t>Conceptual Architecture (optional): </a:t>
            </a:r>
          </a:p>
          <a:p>
            <a:pPr marL="131441" indent="-131441" defTabSz="548618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sz="1200" kern="0" dirty="0">
                <a:solidFill>
                  <a:srgbClr val="1D3649"/>
                </a:solidFill>
                <a:latin typeface="IBM Plex Sans" panose="020B0503050000000000" pitchFamily="34" charset="0"/>
                <a:cs typeface="Arial" panose="020B0604020202020204" pitchFamily="34" charset="0"/>
              </a:rPr>
              <a:t>Derived from Digital Insights Platform Reference Architecture as an optional step</a:t>
            </a:r>
          </a:p>
          <a:p>
            <a:pPr marL="131441" indent="-131441" defTabSz="548618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sz="1200" kern="0" dirty="0">
                <a:solidFill>
                  <a:srgbClr val="1D3649"/>
                </a:solidFill>
                <a:latin typeface="IBM Plex Sans" panose="020B0503050000000000" pitchFamily="34" charset="0"/>
                <a:cs typeface="Arial" panose="020B0604020202020204" pitchFamily="34" charset="0"/>
              </a:rPr>
              <a:t>Client and Solution-specific</a:t>
            </a:r>
          </a:p>
          <a:p>
            <a:pPr marL="131441" indent="-131441" defTabSz="548618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sz="1200" kern="0" dirty="0">
                <a:solidFill>
                  <a:srgbClr val="1D3649"/>
                </a:solidFill>
                <a:latin typeface="IBM Plex Sans" panose="020B0503050000000000" pitchFamily="34" charset="0"/>
                <a:cs typeface="Arial" panose="020B0604020202020204" pitchFamily="34" charset="0"/>
              </a:rPr>
              <a:t>Is close to business definitions, business processes, and enterprise standards</a:t>
            </a:r>
          </a:p>
          <a:p>
            <a:pPr marL="131441" indent="-131441" defTabSz="548618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sz="1200" kern="0" dirty="0">
                <a:solidFill>
                  <a:srgbClr val="1D3649"/>
                </a:solidFill>
                <a:latin typeface="IBM Plex Sans" panose="020B0503050000000000" pitchFamily="34" charset="0"/>
                <a:cs typeface="Arial" panose="020B0604020202020204" pitchFamily="34" charset="0"/>
              </a:rPr>
              <a:t>Is stable over time and can be augmented as new business needs arise</a:t>
            </a:r>
          </a:p>
          <a:p>
            <a:pPr marL="131441" indent="-131441" defTabSz="548618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sz="1200" kern="0" dirty="0">
                <a:solidFill>
                  <a:srgbClr val="1D3649"/>
                </a:solidFill>
                <a:latin typeface="IBM Plex Sans" panose="020B0503050000000000" pitchFamily="34" charset="0"/>
                <a:cs typeface="Arial" panose="020B0604020202020204" pitchFamily="34" charset="0"/>
              </a:rPr>
              <a:t>Is owned by data stewards, enterprise data architects, and governance groups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88867D6-6A75-8C4E-9B1B-CE430BE423D6}"/>
              </a:ext>
            </a:extLst>
          </p:cNvPr>
          <p:cNvSpPr/>
          <p:nvPr/>
        </p:nvSpPr>
        <p:spPr>
          <a:xfrm>
            <a:off x="4130038" y="4466685"/>
            <a:ext cx="9742910" cy="1636883"/>
          </a:xfrm>
          <a:prstGeom prst="roundRect">
            <a:avLst>
              <a:gd name="adj" fmla="val 2877"/>
            </a:avLst>
          </a:prstGeom>
          <a:noFill/>
          <a:ln w="9525" cap="flat" cmpd="sng" algn="ctr">
            <a:solidFill>
              <a:srgbClr val="FFFFFF">
                <a:lumMod val="75000"/>
              </a:srgbClr>
            </a:solidFill>
            <a:prstDash val="dash"/>
          </a:ln>
          <a:effectLst/>
        </p:spPr>
        <p:txBody>
          <a:bodyPr/>
          <a:lstStyle/>
          <a:p>
            <a:pPr defTabSz="548618">
              <a:spcBef>
                <a:spcPct val="20000"/>
              </a:spcBef>
              <a:buClr>
                <a:srgbClr val="000000"/>
              </a:buClr>
              <a:defRPr/>
            </a:pPr>
            <a:r>
              <a:rPr lang="en-US" sz="1200" b="1" kern="0" dirty="0">
                <a:solidFill>
                  <a:srgbClr val="1D3649"/>
                </a:solidFill>
                <a:latin typeface="IBM Plex Sans" panose="020B0503050000000000" pitchFamily="34" charset="0"/>
                <a:cs typeface="Arial" panose="020B0604020202020204" pitchFamily="34" charset="0"/>
              </a:rPr>
              <a:t>Logical Architecture: </a:t>
            </a:r>
          </a:p>
          <a:p>
            <a:pPr marL="131441" indent="-131441" defTabSz="548618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sz="1200" kern="0" dirty="0">
                <a:solidFill>
                  <a:srgbClr val="1D3649"/>
                </a:solidFill>
                <a:latin typeface="IBM Plex Sans" panose="020B0503050000000000" pitchFamily="34" charset="0"/>
                <a:cs typeface="Arial" panose="020B0604020202020204" pitchFamily="34" charset="0"/>
              </a:rPr>
              <a:t>Translates conceptual into logical and is client and solution-specific</a:t>
            </a:r>
          </a:p>
          <a:p>
            <a:pPr marL="131441" indent="-131441" defTabSz="548618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sz="1200" kern="0" dirty="0">
                <a:solidFill>
                  <a:srgbClr val="1D3649"/>
                </a:solidFill>
                <a:latin typeface="IBM Plex Sans" panose="020B0503050000000000" pitchFamily="34" charset="0"/>
                <a:cs typeface="Arial" panose="020B0604020202020204" pitchFamily="34" charset="0"/>
              </a:rPr>
              <a:t>Takes into consideration existing data elements, functions, processes, and their relationships</a:t>
            </a:r>
          </a:p>
          <a:p>
            <a:pPr marL="131441" indent="-131441" defTabSz="548618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sz="1200" kern="0" dirty="0">
                <a:solidFill>
                  <a:srgbClr val="1D3649"/>
                </a:solidFill>
                <a:latin typeface="IBM Plex Sans" panose="020B0503050000000000" pitchFamily="34" charset="0"/>
                <a:cs typeface="Arial" panose="020B0604020202020204" pitchFamily="34" charset="0"/>
              </a:rPr>
              <a:t>Is responsible for presenting a view of the enterprise data for user and processes consumption</a:t>
            </a:r>
          </a:p>
          <a:p>
            <a:pPr marL="131441" indent="-131441" defTabSz="548618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sz="1200" kern="0" dirty="0">
                <a:solidFill>
                  <a:srgbClr val="1D3649"/>
                </a:solidFill>
                <a:latin typeface="IBM Plex Sans" panose="020B0503050000000000" pitchFamily="34" charset="0"/>
                <a:cs typeface="Arial" panose="020B0604020202020204" pitchFamily="34" charset="0"/>
              </a:rPr>
              <a:t>Is owned by logical data modelers, enterprise architects, and business analysts</a:t>
            </a:r>
          </a:p>
          <a:p>
            <a:pPr marL="131441" indent="-131441" defTabSz="548618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sz="1200" kern="0" dirty="0">
                <a:solidFill>
                  <a:srgbClr val="1D3649"/>
                </a:solidFill>
                <a:latin typeface="IBM Plex Sans" panose="020B0503050000000000" pitchFamily="34" charset="0"/>
                <a:cs typeface="Arial" panose="020B0604020202020204" pitchFamily="34" charset="0"/>
              </a:rPr>
              <a:t>Is use case/LOB/Business area and/or vendor/tool specific, with the specific data domains, components, and services that are in scope for the solution being defined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C7AFF00-3F9D-AD4A-B57C-B47F41636812}"/>
              </a:ext>
            </a:extLst>
          </p:cNvPr>
          <p:cNvSpPr/>
          <p:nvPr/>
        </p:nvSpPr>
        <p:spPr>
          <a:xfrm>
            <a:off x="4149771" y="6265256"/>
            <a:ext cx="9742910" cy="1348657"/>
          </a:xfrm>
          <a:prstGeom prst="roundRect">
            <a:avLst>
              <a:gd name="adj" fmla="val 2877"/>
            </a:avLst>
          </a:prstGeom>
          <a:noFill/>
          <a:ln w="9525" cap="flat" cmpd="sng" algn="ctr">
            <a:solidFill>
              <a:srgbClr val="FFFFFF">
                <a:lumMod val="75000"/>
              </a:srgbClr>
            </a:solidFill>
            <a:prstDash val="dash"/>
          </a:ln>
          <a:effectLst/>
        </p:spPr>
        <p:txBody>
          <a:bodyPr/>
          <a:lstStyle/>
          <a:p>
            <a:pPr defTabSz="548618">
              <a:spcBef>
                <a:spcPct val="20000"/>
              </a:spcBef>
              <a:buClr>
                <a:srgbClr val="000000"/>
              </a:buClr>
              <a:defRPr/>
            </a:pPr>
            <a:r>
              <a:rPr lang="en-US" sz="1200" b="1" kern="0" dirty="0">
                <a:solidFill>
                  <a:srgbClr val="1D3649"/>
                </a:solidFill>
                <a:latin typeface="IBM Plex Sans" panose="020B0503050000000000" pitchFamily="34" charset="0"/>
                <a:cs typeface="Arial" panose="020B0604020202020204" pitchFamily="34" charset="0"/>
              </a:rPr>
              <a:t>Physical Architecture (project and client-specific): </a:t>
            </a:r>
          </a:p>
          <a:p>
            <a:pPr marL="131441" indent="-131441" defTabSz="548618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sz="1200" kern="0" dirty="0">
                <a:solidFill>
                  <a:srgbClr val="1D3649"/>
                </a:solidFill>
                <a:latin typeface="IBM Plex Sans" panose="020B0503050000000000" pitchFamily="34" charset="0"/>
                <a:cs typeface="Arial" panose="020B0604020202020204" pitchFamily="34" charset="0"/>
              </a:rPr>
              <a:t>Is an implementation specific rendering with all the specifics behind each component being included as part of the physical solution</a:t>
            </a:r>
          </a:p>
          <a:p>
            <a:pPr marL="131441" indent="-131441" defTabSz="548618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sz="1200" kern="0" dirty="0">
                <a:solidFill>
                  <a:srgbClr val="1D3649"/>
                </a:solidFill>
                <a:latin typeface="IBM Plex Sans" panose="020B0503050000000000" pitchFamily="34" charset="0"/>
                <a:cs typeface="Arial" panose="020B0604020202020204" pitchFamily="34" charset="0"/>
              </a:rPr>
              <a:t>Translates the logical architecture into physical structures</a:t>
            </a:r>
          </a:p>
          <a:p>
            <a:pPr marL="131441" indent="-131441" defTabSz="548618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sz="1200" kern="0" dirty="0">
                <a:solidFill>
                  <a:srgbClr val="1D3649"/>
                </a:solidFill>
                <a:latin typeface="IBM Plex Sans" panose="020B0503050000000000" pitchFamily="34" charset="0"/>
                <a:cs typeface="Arial" panose="020B0604020202020204" pitchFamily="34" charset="0"/>
              </a:rPr>
              <a:t>Is designed for optimal performance</a:t>
            </a:r>
          </a:p>
          <a:p>
            <a:pPr marL="131441" indent="-131441" defTabSz="548618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sz="1200" kern="0" dirty="0">
                <a:solidFill>
                  <a:srgbClr val="1D3649"/>
                </a:solidFill>
                <a:latin typeface="IBM Plex Sans" panose="020B0503050000000000" pitchFamily="34" charset="0"/>
                <a:cs typeface="Arial" panose="020B0604020202020204" pitchFamily="34" charset="0"/>
              </a:rPr>
              <a:t>Is usually dynamic and evolves with technology advancements</a:t>
            </a:r>
          </a:p>
          <a:p>
            <a:pPr marL="131441" indent="-131441" defTabSz="548618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sz="1200" kern="0" dirty="0">
                <a:solidFill>
                  <a:srgbClr val="1D3649"/>
                </a:solidFill>
                <a:latin typeface="IBM Plex Sans" panose="020B0503050000000000" pitchFamily="34" charset="0"/>
                <a:cs typeface="Arial" panose="020B0604020202020204" pitchFamily="34" charset="0"/>
              </a:rPr>
              <a:t>Is owned by DBAs, system administrators, and IT architects</a:t>
            </a:r>
          </a:p>
          <a:p>
            <a:pPr defTabSz="548618">
              <a:spcBef>
                <a:spcPct val="20000"/>
              </a:spcBef>
              <a:buClr>
                <a:srgbClr val="000000"/>
              </a:buClr>
              <a:defRPr/>
            </a:pPr>
            <a:endParaRPr lang="en-US" sz="1200" kern="0" dirty="0">
              <a:solidFill>
                <a:srgbClr val="1D3649"/>
              </a:solidFill>
              <a:latin typeface="IBM Plex Sans" panose="020B0503050000000000" pitchFamily="34" charset="0"/>
              <a:cs typeface="Arial" panose="020B0604020202020204" pitchFamily="34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402F1D5-AAF5-3343-A398-B1863020FD4A}"/>
              </a:ext>
            </a:extLst>
          </p:cNvPr>
          <p:cNvSpPr/>
          <p:nvPr/>
        </p:nvSpPr>
        <p:spPr>
          <a:xfrm>
            <a:off x="4130039" y="1442267"/>
            <a:ext cx="9740525" cy="1351312"/>
          </a:xfrm>
          <a:prstGeom prst="roundRect">
            <a:avLst>
              <a:gd name="adj" fmla="val 2877"/>
            </a:avLst>
          </a:prstGeom>
          <a:noFill/>
          <a:ln w="9525" cap="flat" cmpd="sng" algn="ctr">
            <a:solidFill>
              <a:srgbClr val="FFFFFF">
                <a:lumMod val="75000"/>
              </a:srgbClr>
            </a:solidFill>
            <a:prstDash val="dash"/>
          </a:ln>
          <a:effectLst/>
        </p:spPr>
        <p:txBody>
          <a:bodyPr/>
          <a:lstStyle/>
          <a:p>
            <a:pPr defTabSz="548618">
              <a:spcBef>
                <a:spcPct val="20000"/>
              </a:spcBef>
              <a:buClr>
                <a:srgbClr val="000000"/>
              </a:buClr>
              <a:defRPr/>
            </a:pPr>
            <a:r>
              <a:rPr lang="en-US" sz="1200" b="1" kern="0" dirty="0">
                <a:solidFill>
                  <a:srgbClr val="1D3649"/>
                </a:solidFill>
                <a:latin typeface="IBM Plex Sans" panose="020B0503050000000000" pitchFamily="34" charset="0"/>
                <a:cs typeface="Arial" panose="020B0604020202020204" pitchFamily="34" charset="0"/>
              </a:rPr>
              <a:t>Data Platform Reference Architecture: </a:t>
            </a:r>
          </a:p>
          <a:p>
            <a:pPr marL="131441" indent="-131441" defTabSz="548618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sz="1200" kern="0" dirty="0">
                <a:solidFill>
                  <a:srgbClr val="1D3649"/>
                </a:solidFill>
                <a:latin typeface="IBM Plex Sans" panose="020B0503050000000000" pitchFamily="34" charset="0"/>
                <a:cs typeface="Arial" panose="020B0604020202020204" pitchFamily="34" charset="0"/>
              </a:rPr>
              <a:t>It describes what the major foundational components or candidate building blocks of an end-to-end architecture target solution should be.</a:t>
            </a:r>
          </a:p>
          <a:p>
            <a:pPr marL="131441" indent="-131441" defTabSz="548618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sz="1200" kern="0" dirty="0">
                <a:solidFill>
                  <a:srgbClr val="1D3649"/>
                </a:solidFill>
                <a:latin typeface="IBM Plex Sans" panose="020B0503050000000000" pitchFamily="34" charset="0"/>
                <a:cs typeface="Arial" panose="020B0604020202020204" pitchFamily="34" charset="0"/>
              </a:rPr>
              <a:t>It spans all industries and all solution areas.</a:t>
            </a:r>
          </a:p>
          <a:p>
            <a:pPr marL="131441" indent="-131441" defTabSz="548618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sz="1200" kern="0" dirty="0">
                <a:solidFill>
                  <a:srgbClr val="1D3649"/>
                </a:solidFill>
                <a:latin typeface="IBM Plex Sans" panose="020B0503050000000000" pitchFamily="34" charset="0"/>
                <a:cs typeface="Arial" panose="020B0604020202020204" pitchFamily="34" charset="0"/>
              </a:rPr>
              <a:t>It provides a common language for describing architectural components. </a:t>
            </a:r>
          </a:p>
          <a:p>
            <a:pPr marL="131441" indent="-131441" defTabSz="548618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sz="1200" kern="0" dirty="0">
                <a:solidFill>
                  <a:srgbClr val="1D3649"/>
                </a:solidFill>
                <a:latin typeface="IBM Plex Sans" panose="020B0503050000000000" pitchFamily="34" charset="0"/>
                <a:cs typeface="Arial" panose="020B0604020202020204" pitchFamily="34" charset="0"/>
              </a:rPr>
              <a:t>It provides a framework for scope identification, roadmap definition, risk assessment, and gap assessment.</a:t>
            </a:r>
          </a:p>
          <a:p>
            <a:pPr marL="131441" indent="-131441" defTabSz="548618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sz="1200" kern="0" dirty="0">
                <a:solidFill>
                  <a:srgbClr val="1D3649"/>
                </a:solidFill>
                <a:latin typeface="IBM Plex Sans" panose="020B0503050000000000" pitchFamily="34" charset="0"/>
                <a:cs typeface="Arial" panose="020B0604020202020204" pitchFamily="34" charset="0"/>
              </a:rPr>
              <a:t>It provides a common framework for conceptualizing the problem space.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9A0D169-1FB8-2245-9EB1-EF8B393C15F4}"/>
              </a:ext>
            </a:extLst>
          </p:cNvPr>
          <p:cNvGrpSpPr/>
          <p:nvPr/>
        </p:nvGrpSpPr>
        <p:grpSpPr>
          <a:xfrm>
            <a:off x="1147165" y="1531025"/>
            <a:ext cx="2559276" cy="1173792"/>
            <a:chOff x="1002149" y="1044470"/>
            <a:chExt cx="2132730" cy="978160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54738F7-BFB7-BD43-8ED0-97049B450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02149" y="1044470"/>
              <a:ext cx="2132730" cy="978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3" name="TextBox 1">
              <a:extLst>
                <a:ext uri="{FF2B5EF4-FFF2-40B4-BE49-F238E27FC236}">
                  <a16:creationId xmlns:a16="http://schemas.microsoft.com/office/drawing/2014/main" id="{99160BF2-C6F8-714E-8EFC-8CBF8620E6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256026">
              <a:off x="1433514" y="1384285"/>
              <a:ext cx="1270000" cy="298533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defRPr sz="2200">
                  <a:solidFill>
                    <a:schemeClr val="hlink"/>
                  </a:solidFill>
                  <a:latin typeface="Arial" charset="0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charset="0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charset="0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charset="0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 algn="ctr" defTabSz="548618">
                <a:lnSpc>
                  <a:spcPct val="90000"/>
                </a:lnSpc>
                <a:defRPr/>
              </a:pPr>
              <a:r>
                <a:rPr lang="en-US" altLang="en-US" sz="1920" b="1" kern="0" dirty="0">
                  <a:solidFill>
                    <a:srgbClr val="000000"/>
                  </a:solidFill>
                  <a:latin typeface="IBM Plex Sans" panose="020B0503050000000000" pitchFamily="34" charset="0"/>
                  <a:ea typeface="Calibri" charset="0"/>
                  <a:cs typeface="Arial" panose="020B0604020202020204" pitchFamily="34" charset="0"/>
                </a:rPr>
                <a:t>Contextual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590998D-814E-3B44-8CD2-ED134E27F6BC}"/>
              </a:ext>
            </a:extLst>
          </p:cNvPr>
          <p:cNvGrpSpPr/>
          <p:nvPr/>
        </p:nvGrpSpPr>
        <p:grpSpPr>
          <a:xfrm>
            <a:off x="1204250" y="2940392"/>
            <a:ext cx="2353690" cy="1348657"/>
            <a:chOff x="1003542" y="2437035"/>
            <a:chExt cx="1961408" cy="1123881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E8B17A95-40C1-B14C-BD12-2FFF431AF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03542" y="2437035"/>
              <a:ext cx="1961408" cy="1123881"/>
            </a:xfrm>
            <a:prstGeom prst="rect">
              <a:avLst/>
            </a:prstGeom>
            <a:ln>
              <a:noFill/>
            </a:ln>
          </p:spPr>
        </p:pic>
        <p:sp>
          <p:nvSpPr>
            <p:cNvPr id="36" name="TextBox 11">
              <a:extLst>
                <a:ext uri="{FF2B5EF4-FFF2-40B4-BE49-F238E27FC236}">
                  <a16:creationId xmlns:a16="http://schemas.microsoft.com/office/drawing/2014/main" id="{E0FAB962-0F5D-354A-921E-6F7FF8FF23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256026">
              <a:off x="1304002" y="2849710"/>
              <a:ext cx="1360488" cy="298533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defRPr sz="2200">
                  <a:solidFill>
                    <a:schemeClr val="hlink"/>
                  </a:solidFill>
                  <a:latin typeface="Arial" charset="0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charset="0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charset="0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charset="0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 algn="ctr" defTabSz="548618">
                <a:lnSpc>
                  <a:spcPct val="90000"/>
                </a:lnSpc>
                <a:defRPr/>
              </a:pPr>
              <a:r>
                <a:rPr lang="en-US" altLang="en-US" sz="1920" b="1" kern="0" dirty="0">
                  <a:solidFill>
                    <a:srgbClr val="000000"/>
                  </a:solidFill>
                  <a:latin typeface="IBM Plex Sans" panose="020B0503050000000000" pitchFamily="34" charset="0"/>
                  <a:ea typeface="Calibri" charset="0"/>
                  <a:cs typeface="Arial" panose="020B0604020202020204" pitchFamily="34" charset="0"/>
                </a:rPr>
                <a:t>Conceptual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2835EA0-2E0C-7441-B5D7-A6359C39BA3E}"/>
              </a:ext>
            </a:extLst>
          </p:cNvPr>
          <p:cNvGrpSpPr/>
          <p:nvPr/>
        </p:nvGrpSpPr>
        <p:grpSpPr>
          <a:xfrm>
            <a:off x="1301863" y="4610798"/>
            <a:ext cx="2324458" cy="1348657"/>
            <a:chOff x="1084886" y="3876676"/>
            <a:chExt cx="1937048" cy="1123881"/>
          </a:xfrm>
        </p:grpSpPr>
        <p:pic>
          <p:nvPicPr>
            <p:cNvPr id="38" name="Picture 11">
              <a:extLst>
                <a:ext uri="{FF2B5EF4-FFF2-40B4-BE49-F238E27FC236}">
                  <a16:creationId xmlns:a16="http://schemas.microsoft.com/office/drawing/2014/main" id="{621EC05A-77AE-814C-9B78-573EA2A274E5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886" y="3876676"/>
              <a:ext cx="1937048" cy="1123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13">
              <a:extLst>
                <a:ext uri="{FF2B5EF4-FFF2-40B4-BE49-F238E27FC236}">
                  <a16:creationId xmlns:a16="http://schemas.microsoft.com/office/drawing/2014/main" id="{35005BE0-8388-7D42-BA2E-56EF69998E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256026">
              <a:off x="1418410" y="4289350"/>
              <a:ext cx="1270000" cy="298533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defRPr sz="2200">
                  <a:solidFill>
                    <a:schemeClr val="hlink"/>
                  </a:solidFill>
                  <a:latin typeface="Arial" charset="0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charset="0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charset="0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charset="0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 algn="ctr" defTabSz="548618">
                <a:lnSpc>
                  <a:spcPct val="90000"/>
                </a:lnSpc>
                <a:defRPr/>
              </a:pPr>
              <a:r>
                <a:rPr lang="en-US" altLang="en-US" sz="1920" b="1" kern="0" dirty="0">
                  <a:solidFill>
                    <a:srgbClr val="000000"/>
                  </a:solidFill>
                  <a:latin typeface="IBM Plex Sans" panose="020B0503050000000000" pitchFamily="34" charset="0"/>
                  <a:ea typeface="Calibri" charset="0"/>
                  <a:cs typeface="Arial" panose="020B0604020202020204" pitchFamily="34" charset="0"/>
                </a:rPr>
                <a:t>Logical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369A507-68E9-7040-AF5F-11176C0A5C81}"/>
              </a:ext>
            </a:extLst>
          </p:cNvPr>
          <p:cNvGrpSpPr/>
          <p:nvPr/>
        </p:nvGrpSpPr>
        <p:grpSpPr>
          <a:xfrm>
            <a:off x="1301863" y="6265256"/>
            <a:ext cx="2324458" cy="1348657"/>
            <a:chOff x="1084886" y="5414963"/>
            <a:chExt cx="1937048" cy="1123881"/>
          </a:xfrm>
        </p:grpSpPr>
        <p:pic>
          <p:nvPicPr>
            <p:cNvPr id="41" name="Picture 16">
              <a:extLst>
                <a:ext uri="{FF2B5EF4-FFF2-40B4-BE49-F238E27FC236}">
                  <a16:creationId xmlns:a16="http://schemas.microsoft.com/office/drawing/2014/main" id="{86AE2EFC-C0D2-D24F-B3FB-B67F1F26B679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886" y="5414963"/>
              <a:ext cx="1937048" cy="11238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42" name="TextBox 15">
              <a:extLst>
                <a:ext uri="{FF2B5EF4-FFF2-40B4-BE49-F238E27FC236}">
                  <a16:creationId xmlns:a16="http://schemas.microsoft.com/office/drawing/2014/main" id="{4FE23A39-3A11-284A-84A2-FFAD9BCA4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256026">
              <a:off x="1418410" y="5827637"/>
              <a:ext cx="1270000" cy="298533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defRPr sz="2200">
                  <a:solidFill>
                    <a:schemeClr val="hlink"/>
                  </a:solidFill>
                  <a:latin typeface="Arial" charset="0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charset="0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charset="0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charset="0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 algn="ctr" defTabSz="548618">
                <a:lnSpc>
                  <a:spcPct val="90000"/>
                </a:lnSpc>
                <a:defRPr/>
              </a:pPr>
              <a:r>
                <a:rPr lang="en-US" altLang="en-US" sz="1920" b="1" kern="0" dirty="0">
                  <a:solidFill>
                    <a:srgbClr val="000000"/>
                  </a:solidFill>
                  <a:latin typeface="IBM Plex Sans" panose="020B0503050000000000" pitchFamily="34" charset="0"/>
                  <a:ea typeface="Calibri" charset="0"/>
                  <a:cs typeface="Arial" panose="020B0604020202020204" pitchFamily="34" charset="0"/>
                </a:rPr>
                <a:t>Physical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F9F901-8779-406E-B44D-01657362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sz="3400" dirty="0">
                <a:latin typeface="IBM Plex Sans" panose="020B0503050000000000" pitchFamily="34" charset="0"/>
              </a:rPr>
              <a:t>On most projects we follow a Best Practice Architectural Taxonomy</a:t>
            </a:r>
            <a:br>
              <a:rPr lang="en-US" spc="-72" dirty="0">
                <a:solidFill>
                  <a:schemeClr val="tx1"/>
                </a:solidFill>
                <a:latin typeface="IBM Plex Sans" panose="020B0503050000000000" pitchFamily="34" charset="0"/>
              </a:rPr>
            </a:br>
            <a:endParaRPr lang="en-IN" dirty="0">
              <a:latin typeface="IBM Plex Sans" panose="020B0503050000000000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3344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Group 103">
            <a:extLst>
              <a:ext uri="{FF2B5EF4-FFF2-40B4-BE49-F238E27FC236}">
                <a16:creationId xmlns:a16="http://schemas.microsoft.com/office/drawing/2014/main" id="{4FD9AB07-8F1A-3F4C-9817-92A001DECA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3234399"/>
              </p:ext>
            </p:extLst>
          </p:nvPr>
        </p:nvGraphicFramePr>
        <p:xfrm>
          <a:off x="365760" y="1554481"/>
          <a:ext cx="13955395" cy="5600702"/>
        </p:xfrm>
        <a:graphic>
          <a:graphicData uri="http://schemas.openxmlformats.org/drawingml/2006/table">
            <a:tbl>
              <a:tblPr/>
              <a:tblGrid>
                <a:gridCol w="2202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2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2556">
                <a:tc>
                  <a:txBody>
                    <a:bodyPr/>
                    <a:lstStyle>
                      <a:lvl1pPr marL="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7FD4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IBM Plex Sans" panose="020B0503050000000000" pitchFamily="34" charset="0"/>
                          <a:ea typeface="Arial" charset="0"/>
                          <a:cs typeface="Arial" charset="0"/>
                        </a:rPr>
                        <a:t>Types of architecture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49D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GB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IBM Plex Sans" panose="020B0503050000000000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130932" marR="130932" marT="56082" marB="5608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76213" indent="-173038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176213" marR="0" lvl="1" indent="-1730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</a:pPr>
                      <a:r>
                        <a:rPr kumimoji="0" lang="en-US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000000000" pitchFamily="34" charset="0"/>
                          <a:ea typeface="Arial" charset="0"/>
                          <a:cs typeface="Arial" charset="0"/>
                        </a:rPr>
                        <a:t>Functional architecture: </a:t>
                      </a: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000000000" pitchFamily="34" charset="0"/>
                          <a:ea typeface="Arial" charset="0"/>
                          <a:cs typeface="Arial" charset="0"/>
                        </a:rPr>
                        <a:t>It lists all the functions necessary to support processes and data.</a:t>
                      </a:r>
                    </a:p>
                    <a:p>
                      <a:pPr marL="176213" marR="0" lvl="1" indent="-1730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</a:pPr>
                      <a:r>
                        <a:rPr kumimoji="0" lang="en-US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000000000" pitchFamily="34" charset="0"/>
                          <a:ea typeface="Arial" charset="0"/>
                          <a:cs typeface="Arial" charset="0"/>
                        </a:rPr>
                        <a:t>Data architecture: </a:t>
                      </a: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000000000" pitchFamily="34" charset="0"/>
                          <a:ea typeface="Arial" charset="0"/>
                          <a:cs typeface="Arial" charset="0"/>
                        </a:rPr>
                        <a:t>It defines the domain, types, and uses for each layer in the architecture.</a:t>
                      </a:r>
                    </a:p>
                    <a:p>
                      <a:pPr marL="176213" marR="0" lvl="1" indent="-1730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</a:pPr>
                      <a:r>
                        <a:rPr kumimoji="0" lang="en-US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000000000" pitchFamily="34" charset="0"/>
                          <a:ea typeface="Arial" charset="0"/>
                          <a:cs typeface="Arial" charset="0"/>
                        </a:rPr>
                        <a:t>Process architecture: </a:t>
                      </a: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000000000" pitchFamily="34" charset="0"/>
                          <a:ea typeface="Arial" charset="0"/>
                          <a:cs typeface="Arial" charset="0"/>
                        </a:rPr>
                        <a:t>It determines how data and functions interact.</a:t>
                      </a:r>
                    </a:p>
                  </a:txBody>
                  <a:tcPr marL="130932" marR="130932" marT="56082" marB="5608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90000"/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8146">
                <a:tc>
                  <a:txBody>
                    <a:bodyPr/>
                    <a:lstStyle>
                      <a:lvl1pPr marL="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7FD4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IBM Plex Sans" panose="020B0503050000000000" pitchFamily="34" charset="0"/>
                          <a:ea typeface="Arial" charset="0"/>
                          <a:cs typeface="Arial" charset="0"/>
                        </a:rPr>
                        <a:t>Levels of architecture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49D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GB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IBM Plex Sans" panose="020B0503050000000000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130932" marR="130932" marT="56082" marB="5608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76213" indent="-176213">
                        <a:buClr>
                          <a:schemeClr val="tx1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28650" indent="-28575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176213" marR="0" lvl="1" indent="-1762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</a:pPr>
                      <a:r>
                        <a:rPr kumimoji="0" lang="en-US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000000000" pitchFamily="34" charset="0"/>
                          <a:ea typeface="Arial" charset="0"/>
                          <a:cs typeface="Arial" charset="0"/>
                        </a:rPr>
                        <a:t>Conceptual:</a:t>
                      </a:r>
                    </a:p>
                    <a:p>
                      <a:pPr marL="628650" marR="0" lvl="2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Courier New" charset="0"/>
                        <a:buChar char="-"/>
                        <a:tabLst/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000000000" pitchFamily="34" charset="0"/>
                          <a:ea typeface="Arial" charset="0"/>
                          <a:cs typeface="Arial" charset="0"/>
                        </a:rPr>
                        <a:t>It is close to business definitions, business processes, and enterprise standards.</a:t>
                      </a:r>
                    </a:p>
                    <a:p>
                      <a:pPr marL="628650" marR="0" lvl="2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Courier New" charset="0"/>
                        <a:buChar char="-"/>
                        <a:tabLst/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000000000" pitchFamily="34" charset="0"/>
                          <a:ea typeface="Arial" charset="0"/>
                          <a:cs typeface="Arial" charset="0"/>
                        </a:rPr>
                        <a:t>It is stable over time and can be augmented as new business needs arise.</a:t>
                      </a:r>
                    </a:p>
                    <a:p>
                      <a:pPr marL="628650" marR="0" lvl="2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Courier New" charset="0"/>
                        <a:buChar char="-"/>
                        <a:tabLst/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000000000" pitchFamily="34" charset="0"/>
                          <a:ea typeface="Arial" charset="0"/>
                          <a:cs typeface="Arial" charset="0"/>
                        </a:rPr>
                        <a:t>It is owned by data stewards, enterprise data architects, and governance groups.</a:t>
                      </a:r>
                    </a:p>
                    <a:p>
                      <a:pPr marL="176213" marR="0" lvl="1" indent="-1762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</a:pPr>
                      <a:r>
                        <a:rPr kumimoji="0" lang="en-US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000000000" pitchFamily="34" charset="0"/>
                          <a:ea typeface="Arial" charset="0"/>
                          <a:cs typeface="Arial" charset="0"/>
                        </a:rPr>
                        <a:t>Logical:</a:t>
                      </a:r>
                    </a:p>
                    <a:p>
                      <a:pPr marL="628650" marR="0" lvl="2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Courier New" charset="0"/>
                        <a:buChar char="-"/>
                        <a:tabLst/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000000000" pitchFamily="34" charset="0"/>
                          <a:ea typeface="Arial" charset="0"/>
                          <a:cs typeface="Arial" charset="0"/>
                        </a:rPr>
                        <a:t>It translates conceptual design into logical data design.</a:t>
                      </a:r>
                    </a:p>
                    <a:p>
                      <a:pPr marL="628650" marR="0" lvl="2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Courier New" charset="0"/>
                        <a:buChar char="-"/>
                        <a:tabLst/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000000000" pitchFamily="34" charset="0"/>
                          <a:ea typeface="Arial" charset="0"/>
                          <a:cs typeface="Arial" charset="0"/>
                        </a:rPr>
                        <a:t>It takes into consideration existing data elements, functions, processes, and their relationships.</a:t>
                      </a:r>
                    </a:p>
                    <a:p>
                      <a:pPr marL="628650" marR="0" lvl="2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Courier New" charset="0"/>
                        <a:buChar char="-"/>
                        <a:tabLst/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000000000" pitchFamily="34" charset="0"/>
                          <a:ea typeface="Arial" charset="0"/>
                          <a:cs typeface="Arial" charset="0"/>
                        </a:rPr>
                        <a:t>It is responsible for presenting a view of the enterprise data for user and processes consumption.</a:t>
                      </a:r>
                    </a:p>
                    <a:p>
                      <a:pPr marL="628650" marR="0" lvl="2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Courier New" charset="0"/>
                        <a:buChar char="-"/>
                        <a:tabLst/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000000000" pitchFamily="34" charset="0"/>
                          <a:ea typeface="Arial" charset="0"/>
                          <a:cs typeface="Arial" charset="0"/>
                        </a:rPr>
                        <a:t>It is owned by logical data modelers, enterprise architects, and business analysts.</a:t>
                      </a:r>
                    </a:p>
                    <a:p>
                      <a:pPr marL="176213" marR="0" lvl="1" indent="-1762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</a:pPr>
                      <a:r>
                        <a:rPr kumimoji="0" lang="en-US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000000000" pitchFamily="34" charset="0"/>
                          <a:ea typeface="Arial" charset="0"/>
                          <a:cs typeface="Arial" charset="0"/>
                        </a:rPr>
                        <a:t>Physical:</a:t>
                      </a:r>
                    </a:p>
                    <a:p>
                      <a:pPr marL="628650" marR="0" lvl="2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Courier New" charset="0"/>
                        <a:buChar char="-"/>
                        <a:tabLst/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000000000" pitchFamily="34" charset="0"/>
                          <a:ea typeface="Arial" charset="0"/>
                          <a:cs typeface="Arial" charset="0"/>
                        </a:rPr>
                        <a:t>It translates the logical design into physical structures.</a:t>
                      </a:r>
                    </a:p>
                    <a:p>
                      <a:pPr marL="628650" marR="0" lvl="2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Courier New" charset="0"/>
                        <a:buChar char="-"/>
                        <a:tabLst/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000000000" pitchFamily="34" charset="0"/>
                          <a:ea typeface="Arial" charset="0"/>
                          <a:cs typeface="Arial" charset="0"/>
                        </a:rPr>
                        <a:t>It is designed for performance.</a:t>
                      </a:r>
                    </a:p>
                    <a:p>
                      <a:pPr marL="628650" marR="0" lvl="2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Courier New" charset="0"/>
                        <a:buChar char="-"/>
                        <a:tabLst/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000000000" pitchFamily="34" charset="0"/>
                          <a:ea typeface="Arial" charset="0"/>
                          <a:cs typeface="Arial" charset="0"/>
                        </a:rPr>
                        <a:t>It is usually dynamic and evolves with technology advancements.</a:t>
                      </a:r>
                    </a:p>
                    <a:p>
                      <a:pPr marL="628650" marR="0" lvl="2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Courier New" charset="0"/>
                        <a:buChar char="-"/>
                        <a:tabLst/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000000000" pitchFamily="34" charset="0"/>
                          <a:ea typeface="Arial" charset="0"/>
                          <a:cs typeface="Arial" charset="0"/>
                        </a:rPr>
                        <a:t>It is owned by design DBAs, system administrators, and IT architects.</a:t>
                      </a:r>
                    </a:p>
                  </a:txBody>
                  <a:tcPr marL="130932" marR="130932" marT="56082" marB="5608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90000"/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5E2F64C-34AF-42C0-8F48-74C55D34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dirty="0"/>
              <a:t>Architecture types and levels</a:t>
            </a:r>
            <a:br>
              <a:rPr lang="en-US" spc="-72" dirty="0">
                <a:solidFill>
                  <a:schemeClr val="tx1"/>
                </a:solidFill>
              </a:rPr>
            </a:b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50187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1_COVERS" val="gobCBr7v"/>
  <p:tag name="ARTICULATE_DESIGN_ID_3_LIGHT BACKGROUND" val="P2FnHOUN"/>
  <p:tag name="ARTICULATE_DESIGN_ID_2_DARK BACKGROUND" val="aY9Fvwy5"/>
  <p:tag name="ARTICULATE_DESIGN_ID_2_COVERS" val="jgvPz5Ru"/>
  <p:tag name="ARTICULATE_SLIDE_THUMBNAIL_REFRESH" val="1"/>
  <p:tag name="ARTICULATE_SLIDE_COUNT" val="13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VERS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t"/>
      <a:lstStyle>
        <a:defPPr algn="l">
          <a:defRPr sz="2000" dirty="0">
            <a:latin typeface="IBM Plex Sans" panose="020B0503050000000000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91440" tIns="45720" rIns="91440" bIns="45720" rtlCol="0">
        <a:noAutofit/>
      </a:bodyPr>
      <a:lstStyle>
        <a:defPPr algn="l"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Light Background">
  <a:themeElements>
    <a:clrScheme name="Custom 89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6EA6FF"/>
      </a:hlink>
      <a:folHlink>
        <a:srgbClr val="6EA6F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2000" dirty="0">
            <a:latin typeface="IBM Plex Sans" panose="020B0503050000000000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91440" tIns="45720" rIns="91440" bIns="4572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15605</TotalTime>
  <Words>1043</Words>
  <Application>Microsoft Office PowerPoint</Application>
  <PresentationFormat>Custom</PresentationFormat>
  <Paragraphs>126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Regular</vt:lpstr>
      <vt:lpstr>Calibri</vt:lpstr>
      <vt:lpstr>Courier New</vt:lpstr>
      <vt:lpstr>IBM Plex Sans</vt:lpstr>
      <vt:lpstr>LucidaGrande</vt:lpstr>
      <vt:lpstr>Wingdings</vt:lpstr>
      <vt:lpstr>1_COVERS</vt:lpstr>
      <vt:lpstr>3_Light Background</vt:lpstr>
      <vt:lpstr>Architecting a Modern Data Platform  July 28-30, 2020 </vt:lpstr>
      <vt:lpstr>Facilitator</vt:lpstr>
      <vt:lpstr>Defining a Reference Architecture</vt:lpstr>
      <vt:lpstr>Reference architecture definition</vt:lpstr>
      <vt:lpstr>Reference architecture purpose</vt:lpstr>
      <vt:lpstr>Why is it Important? </vt:lpstr>
      <vt:lpstr>Using a Reference Architecture as a sales and delivery tool </vt:lpstr>
      <vt:lpstr>On most projects we follow a Best Practice Architectural Taxonomy </vt:lpstr>
      <vt:lpstr>Architecture types and levels </vt:lpstr>
      <vt:lpstr>Digital Insight Reference Architecture for enabling data-driven Enterprise</vt:lpstr>
      <vt:lpstr>IBM Reference architectures – current and past </vt:lpstr>
      <vt:lpstr>Industry reference architectures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</dc:creator>
  <cp:lastModifiedBy>SURYATAPA BHATTACHARYA</cp:lastModifiedBy>
  <cp:revision>734</cp:revision>
  <cp:lastPrinted>2017-10-24T19:02:10Z</cp:lastPrinted>
  <dcterms:created xsi:type="dcterms:W3CDTF">2017-10-15T17:28:19Z</dcterms:created>
  <dcterms:modified xsi:type="dcterms:W3CDTF">2020-08-12T09:51:33Z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66C41B90-D8AA-41ED-87B9-D20A93B59B3A</vt:lpwstr>
  </property>
  <property fmtid="{D5CDD505-2E9C-101B-9397-08002B2CF9AE}" pid="3" name="ArticulatePath">
    <vt:lpwstr>CBDS ILT Template (T-School NA-Armonk)</vt:lpwstr>
  </property>
</Properties>
</file>