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294" r:id="rId2"/>
    <p:sldId id="258" r:id="rId3"/>
    <p:sldId id="259" r:id="rId4"/>
    <p:sldId id="260" r:id="rId5"/>
    <p:sldId id="261" r:id="rId6"/>
    <p:sldId id="262" r:id="rId7"/>
    <p:sldId id="295" r:id="rId8"/>
    <p:sldId id="263" r:id="rId9"/>
    <p:sldId id="296" r:id="rId10"/>
    <p:sldId id="297" r:id="rId11"/>
    <p:sldId id="298" r:id="rId12"/>
    <p:sldId id="264" r:id="rId13"/>
    <p:sldId id="299" r:id="rId14"/>
    <p:sldId id="265" r:id="rId15"/>
    <p:sldId id="341" r:id="rId16"/>
    <p:sldId id="342" r:id="rId17"/>
    <p:sldId id="343" r:id="rId18"/>
    <p:sldId id="302" r:id="rId19"/>
    <p:sldId id="266" r:id="rId20"/>
    <p:sldId id="303" r:id="rId21"/>
    <p:sldId id="267" r:id="rId22"/>
    <p:sldId id="304" r:id="rId23"/>
    <p:sldId id="306" r:id="rId24"/>
    <p:sldId id="344" r:id="rId25"/>
    <p:sldId id="345" r:id="rId26"/>
    <p:sldId id="308" r:id="rId27"/>
    <p:sldId id="346" r:id="rId28"/>
    <p:sldId id="347" r:id="rId29"/>
    <p:sldId id="268" r:id="rId30"/>
    <p:sldId id="309" r:id="rId31"/>
    <p:sldId id="269" r:id="rId32"/>
    <p:sldId id="348" r:id="rId33"/>
    <p:sldId id="349" r:id="rId34"/>
    <p:sldId id="270" r:id="rId35"/>
    <p:sldId id="310" r:id="rId36"/>
    <p:sldId id="271" r:id="rId37"/>
    <p:sldId id="311" r:id="rId38"/>
    <p:sldId id="272" r:id="rId39"/>
    <p:sldId id="273" r:id="rId40"/>
    <p:sldId id="274" r:id="rId41"/>
    <p:sldId id="312" r:id="rId42"/>
    <p:sldId id="313" r:id="rId43"/>
    <p:sldId id="275" r:id="rId44"/>
    <p:sldId id="314" r:id="rId45"/>
    <p:sldId id="315" r:id="rId46"/>
    <p:sldId id="316" r:id="rId47"/>
    <p:sldId id="317" r:id="rId48"/>
    <p:sldId id="318" r:id="rId49"/>
    <p:sldId id="319" r:id="rId50"/>
    <p:sldId id="276" r:id="rId51"/>
    <p:sldId id="320" r:id="rId52"/>
    <p:sldId id="277" r:id="rId53"/>
    <p:sldId id="350" r:id="rId54"/>
    <p:sldId id="278" r:id="rId55"/>
    <p:sldId id="321" r:id="rId56"/>
    <p:sldId id="322" r:id="rId57"/>
    <p:sldId id="279" r:id="rId58"/>
    <p:sldId id="351" r:id="rId59"/>
    <p:sldId id="280" r:id="rId60"/>
    <p:sldId id="324" r:id="rId61"/>
    <p:sldId id="325" r:id="rId62"/>
    <p:sldId id="281" r:id="rId63"/>
    <p:sldId id="326" r:id="rId64"/>
    <p:sldId id="327" r:id="rId65"/>
    <p:sldId id="282" r:id="rId66"/>
    <p:sldId id="329" r:id="rId67"/>
    <p:sldId id="352" r:id="rId68"/>
    <p:sldId id="353" r:id="rId69"/>
    <p:sldId id="330" r:id="rId70"/>
    <p:sldId id="355" r:id="rId71"/>
    <p:sldId id="354" r:id="rId72"/>
    <p:sldId id="283" r:id="rId73"/>
    <p:sldId id="356" r:id="rId74"/>
    <p:sldId id="357" r:id="rId75"/>
    <p:sldId id="358" r:id="rId76"/>
    <p:sldId id="284" r:id="rId77"/>
    <p:sldId id="359" r:id="rId78"/>
    <p:sldId id="331" r:id="rId79"/>
    <p:sldId id="285" r:id="rId80"/>
    <p:sldId id="286" r:id="rId81"/>
    <p:sldId id="332" r:id="rId82"/>
    <p:sldId id="333" r:id="rId83"/>
    <p:sldId id="334" r:id="rId84"/>
    <p:sldId id="335" r:id="rId85"/>
    <p:sldId id="360" r:id="rId86"/>
    <p:sldId id="287" r:id="rId87"/>
    <p:sldId id="336" r:id="rId88"/>
    <p:sldId id="288" r:id="rId89"/>
    <p:sldId id="289" r:id="rId90"/>
    <p:sldId id="338" r:id="rId91"/>
    <p:sldId id="290" r:id="rId92"/>
    <p:sldId id="361" r:id="rId93"/>
    <p:sldId id="339" r:id="rId94"/>
    <p:sldId id="291" r:id="rId95"/>
    <p:sldId id="340" r:id="rId96"/>
    <p:sldId id="363" r:id="rId97"/>
    <p:sldId id="364" r:id="rId98"/>
    <p:sldId id="362" r:id="rId99"/>
    <p:sldId id="292" r:id="rId100"/>
    <p:sldId id="293" r:id="rId101"/>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42" autoAdjust="0"/>
    <p:restoredTop sz="94660"/>
  </p:normalViewPr>
  <p:slideViewPr>
    <p:cSldViewPr snapToGrid="0">
      <p:cViewPr varScale="1">
        <p:scale>
          <a:sx n="73" d="100"/>
          <a:sy n="73" d="100"/>
        </p:scale>
        <p:origin x="60" y="18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634DE228-AE85-4E04-89A9-15318CE0E89B}" type="datetimeFigureOut">
              <a:rPr lang="en-US" smtClean="0"/>
              <a:pPr/>
              <a:t>8/10/2017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E6403D67-6C38-4307-9352-C4F574E18AA2}" type="slidenum">
              <a:rPr lang="en-US" smtClean="0"/>
              <a:pPr/>
              <a:t>‹#›</a:t>
            </a:fld>
            <a:endParaRPr lang="en-US" dirty="0"/>
          </a:p>
        </p:txBody>
      </p:sp>
    </p:spTree>
    <p:extLst>
      <p:ext uri="{BB962C8B-B14F-4D97-AF65-F5344CB8AC3E}">
        <p14:creationId xmlns:p14="http://schemas.microsoft.com/office/powerpoint/2010/main" val="764173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DC9A462A-27BB-47E3-B458-3CD16C4205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10749876-CB66-4EA5-98CF-212A4BA848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a:extLst>
              <a:ext uri="{FF2B5EF4-FFF2-40B4-BE49-F238E27FC236}">
                <a16:creationId xmlns:a16="http://schemas.microsoft.com/office/drawing/2014/main" id="{AEE6F4F6-6705-4139-8092-7B2DC453DF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58D97-7267-47C8-A49F-C3A3D6A432CB}"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6614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66BA6CEF-523F-4BD2-A62C-C25DD1471E3D}" type="datetime1">
              <a:rPr lang="en-US" smtClean="0"/>
              <a:t>8/10/2017</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5DAB29F9-B162-46A8-A8B6-6B29404C7BBE}"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176749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DF22316-5EFA-45E1-9324-6E1245E8D902}" type="datetime1">
              <a:rPr lang="en-US" smtClean="0"/>
              <a:t>8/10/2017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3373294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8826127B-9B0E-4852-AF9C-01074023D3A8}" type="datetime1">
              <a:rPr lang="en-US" smtClean="0"/>
              <a:t>8/10/2017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8561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76036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45A62A84-4295-4D31-BC29-61F02EFD5630}" type="datetime1">
              <a:rPr lang="en-US" smtClean="0"/>
              <a:t>8/10/2017</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199403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50509532-F8A6-4271-BD4C-FB41ABE7704B}" type="datetime1">
              <a:rPr lang="en-US" smtClean="0"/>
              <a:t>8/10/2017</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5082295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BAB1AA91-686F-4BBD-8EF0-73CD622ADED2}" type="datetime1">
              <a:rPr lang="en-US" smtClean="0"/>
              <a:t>8/10/2017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8471570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971F7328-5EEF-4D1C-A293-BACC88F9955A}" type="datetime1">
              <a:rPr lang="en-US" smtClean="0"/>
              <a:t>8/10/2017</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45086334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07964CFA-9079-4A78-BC3B-623040EF0122}" type="datetime1">
              <a:rPr lang="en-US" smtClean="0"/>
              <a:t>8/10/2017</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56356729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A9A22F76-C178-4A4F-B6BB-927B4457FAB7}" type="datetime1">
              <a:rPr lang="en-US" smtClean="0"/>
              <a:t>8/10/2017</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950458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6DC59838-0932-4878-9D6A-F9E8CA46078B}" type="datetime1">
              <a:rPr lang="en-US" smtClean="0"/>
              <a:t>8/10/2017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60754479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0650B5D5-E2CC-4585-9AC0-9F9BA390E04D}" type="datetime1">
              <a:rPr lang="en-US" smtClean="0"/>
              <a:t>8/10/2017</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124280989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41009FF8-143C-4AF3-8B89-E1B50E1D2A3C}" type="datetime1">
              <a:rPr lang="en-US" smtClean="0"/>
              <a:t>8/10/2017</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3928852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7D70-6B16-4B03-9637-EB524514F7F8}"/>
              </a:ext>
            </a:extLst>
          </p:cNvPr>
          <p:cNvSpPr>
            <a:spLocks noGrp="1"/>
          </p:cNvSpPr>
          <p:nvPr>
            <p:ph type="ctrTitle"/>
          </p:nvPr>
        </p:nvSpPr>
        <p:spPr/>
        <p:txBody>
          <a:bodyPr>
            <a:normAutofit fontScale="90000"/>
          </a:bodyPr>
          <a:lstStyle/>
          <a:p>
            <a:pPr fontAlgn="auto">
              <a:spcAft>
                <a:spcPts val="0"/>
              </a:spcAft>
              <a:defRPr/>
            </a:pPr>
            <a:r>
              <a:rPr lang="en-US" dirty="0"/>
              <a:t>Chapter 12</a:t>
            </a:r>
            <a:br>
              <a:rPr lang="en-US" dirty="0"/>
            </a:br>
            <a:r>
              <a:rPr lang="en-US" dirty="0"/>
              <a:t>JavaFX Graphical User Interfaces: Part 1</a:t>
            </a:r>
          </a:p>
        </p:txBody>
      </p:sp>
      <p:sp>
        <p:nvSpPr>
          <p:cNvPr id="10243" name="Subtitle 2">
            <a:extLst>
              <a:ext uri="{FF2B5EF4-FFF2-40B4-BE49-F238E27FC236}">
                <a16:creationId xmlns:a16="http://schemas.microsoft.com/office/drawing/2014/main" id="{709CAFA5-98F5-4DF3-8DCE-C18D5D5DA4AD}"/>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800" dirty="0"/>
              <a:t>Questions? E-mail paul.deitel@deitel.com</a:t>
            </a:r>
            <a:endParaRPr lang="en-US" altLang="en-US" dirty="0"/>
          </a:p>
        </p:txBody>
      </p:sp>
      <p:sp>
        <p:nvSpPr>
          <p:cNvPr id="4" name="Footer Placeholder 3">
            <a:extLst>
              <a:ext uri="{FF2B5EF4-FFF2-40B4-BE49-F238E27FC236}">
                <a16:creationId xmlns:a16="http://schemas.microsoft.com/office/drawing/2014/main" id="{15046BBC-D2E3-4F64-9D4C-08C70F1C0B81}"/>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0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05A8-FC4A-4BBC-8ECA-FB01BA65F11C}"/>
              </a:ext>
            </a:extLst>
          </p:cNvPr>
          <p:cNvSpPr>
            <a:spLocks noGrp="1"/>
          </p:cNvSpPr>
          <p:nvPr>
            <p:ph type="title"/>
          </p:nvPr>
        </p:nvSpPr>
        <p:spPr/>
        <p:txBody>
          <a:bodyPr>
            <a:noAutofit/>
          </a:bodyPr>
          <a:lstStyle/>
          <a:p>
            <a:pPr>
              <a:defRPr/>
            </a:pPr>
            <a:r>
              <a:rPr lang="en-US" dirty="0">
                <a:solidFill>
                  <a:srgbClr val="24B5A1"/>
                </a:solidFill>
                <a:latin typeface="Calibri" panose="020F0502020204030204" pitchFamily="34" charset="0"/>
              </a:rPr>
              <a:t>12.2 </a:t>
            </a:r>
            <a:r>
              <a:rPr lang="en-US" dirty="0">
                <a:solidFill>
                  <a:srgbClr val="3380E6"/>
                </a:solidFill>
                <a:latin typeface="Calibri" panose="020F0502020204030204" pitchFamily="34" charset="0"/>
              </a:rPr>
              <a:t>JavaFX Scene Builder</a:t>
            </a:r>
          </a:p>
        </p:txBody>
      </p:sp>
      <p:sp>
        <p:nvSpPr>
          <p:cNvPr id="3" name="Text Placeholder 2">
            <a:extLst>
              <a:ext uri="{FF2B5EF4-FFF2-40B4-BE49-F238E27FC236}">
                <a16:creationId xmlns:a16="http://schemas.microsoft.com/office/drawing/2014/main" id="{EECF2C30-0368-4C56-951F-8313DF10F1B9}"/>
              </a:ext>
            </a:extLst>
          </p:cNvPr>
          <p:cNvSpPr>
            <a:spLocks noGrp="1"/>
          </p:cNvSpPr>
          <p:nvPr>
            <p:ph type="body" idx="1"/>
          </p:nvPr>
        </p:nvSpPr>
        <p:spPr/>
        <p:txBody>
          <a:bodyPr>
            <a:normAutofit/>
          </a:bodyPr>
          <a:lstStyle/>
          <a:p>
            <a:pPr>
              <a:lnSpc>
                <a:spcPct val="90000"/>
              </a:lnSpc>
            </a:pPr>
            <a:r>
              <a:rPr lang="en-US" altLang="en-US" dirty="0">
                <a:solidFill>
                  <a:srgbClr val="000000"/>
                </a:solidFill>
              </a:rPr>
              <a:t>JavaFX Scene Builder is a standalone JavaFX GUI visual layout tool that can also be used with various IDEs. </a:t>
            </a:r>
          </a:p>
          <a:p>
            <a:pPr>
              <a:lnSpc>
                <a:spcPct val="90000"/>
              </a:lnSpc>
            </a:pPr>
            <a:r>
              <a:rPr lang="en-US" altLang="en-US" dirty="0">
                <a:solidFill>
                  <a:srgbClr val="000000"/>
                </a:solidFill>
              </a:rPr>
              <a:t>JavaFX Scene Builder enables you to create GUIs by dragging and dropping GUI components from Scene Builder’s library onto a design area, then modifying and styling the GUI—all without writing any code. </a:t>
            </a:r>
          </a:p>
          <a:p>
            <a:pPr>
              <a:lnSpc>
                <a:spcPct val="90000"/>
              </a:lnSpc>
            </a:pPr>
            <a:r>
              <a:rPr lang="en-US" altLang="en-US" dirty="0">
                <a:solidFill>
                  <a:srgbClr val="000000"/>
                </a:solidFill>
              </a:rPr>
              <a:t>JavaFX Scene Builder generates FXML (FX Markup Language)—an XML vocabulary for defining and arranging JavaFX GUI controls without writing any Java code. </a:t>
            </a:r>
          </a:p>
        </p:txBody>
      </p:sp>
      <p:sp>
        <p:nvSpPr>
          <p:cNvPr id="15364" name="Footer Placeholder 3">
            <a:extLst>
              <a:ext uri="{FF2B5EF4-FFF2-40B4-BE49-F238E27FC236}">
                <a16:creationId xmlns:a16="http://schemas.microsoft.com/office/drawing/2014/main" id="{1C1F0E22-BC2B-49E9-AC5B-59786C7235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9112082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7">
            <a:extLst>
              <a:ext uri="{FF2B5EF4-FFF2-40B4-BE49-F238E27FC236}">
                <a16:creationId xmlns:a16="http://schemas.microsoft.com/office/drawing/2014/main" id="{889E3A9C-285C-4E3C-9E2B-B1CF96D51D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0063"/>
            <a:ext cx="12192000" cy="3316287"/>
          </a:xfrm>
          <a:prstGeom prst="rect">
            <a:avLst/>
          </a:prstGeom>
        </p:spPr>
      </p:pic>
      <p:sp>
        <p:nvSpPr>
          <p:cNvPr id="4" name="Footer Placeholder 3">
            <a:extLst>
              <a:ext uri="{FF2B5EF4-FFF2-40B4-BE49-F238E27FC236}">
                <a16:creationId xmlns:a16="http://schemas.microsoft.com/office/drawing/2014/main" id="{F5FCBD2B-17DE-4EAE-AF2D-AAEE7CBF1B9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5289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2E5A-3546-4593-B8ED-8CDC948087DF}"/>
              </a:ext>
            </a:extLst>
          </p:cNvPr>
          <p:cNvSpPr>
            <a:spLocks noGrp="1"/>
          </p:cNvSpPr>
          <p:nvPr>
            <p:ph type="title"/>
          </p:nvPr>
        </p:nvSpPr>
        <p:spPr/>
        <p:txBody>
          <a:bodyPr>
            <a:noAutofit/>
          </a:bodyPr>
          <a:lstStyle/>
          <a:p>
            <a:pPr>
              <a:defRPr/>
            </a:pPr>
            <a:r>
              <a:rPr lang="en-US" dirty="0">
                <a:solidFill>
                  <a:srgbClr val="24B5A1"/>
                </a:solidFill>
                <a:latin typeface="Calibri" panose="020F0502020204030204" pitchFamily="34" charset="0"/>
              </a:rPr>
              <a:t>12.2 </a:t>
            </a:r>
            <a:r>
              <a:rPr lang="en-US" dirty="0">
                <a:solidFill>
                  <a:srgbClr val="3380E6"/>
                </a:solidFill>
                <a:latin typeface="Calibri" panose="020F0502020204030204" pitchFamily="34" charset="0"/>
              </a:rPr>
              <a:t>JavaFX Scene Builder (Cont.)</a:t>
            </a:r>
          </a:p>
        </p:txBody>
      </p:sp>
      <p:sp>
        <p:nvSpPr>
          <p:cNvPr id="16387" name="Text Placeholder 2">
            <a:extLst>
              <a:ext uri="{FF2B5EF4-FFF2-40B4-BE49-F238E27FC236}">
                <a16:creationId xmlns:a16="http://schemas.microsoft.com/office/drawing/2014/main" id="{00F25FC3-D775-4C9E-897D-58B95B125AB9}"/>
              </a:ext>
            </a:extLst>
          </p:cNvPr>
          <p:cNvSpPr>
            <a:spLocks noGrp="1"/>
          </p:cNvSpPr>
          <p:nvPr>
            <p:ph type="body" idx="1"/>
          </p:nvPr>
        </p:nvSpPr>
        <p:spPr/>
        <p:txBody>
          <a:bodyPr/>
          <a:lstStyle/>
          <a:p>
            <a:r>
              <a:rPr lang="en-US" altLang="en-US" dirty="0">
                <a:solidFill>
                  <a:srgbClr val="000000"/>
                </a:solidFill>
              </a:rPr>
              <a:t>The FXML code is separate from the program logic that’s defined in Java source code—this separation of the interface (the GUI) from the implementation (the Java code) makes it easier to debug, modify and maintain JavaFX GUI apps. </a:t>
            </a:r>
          </a:p>
        </p:txBody>
      </p:sp>
      <p:sp>
        <p:nvSpPr>
          <p:cNvPr id="16388" name="Footer Placeholder 3">
            <a:extLst>
              <a:ext uri="{FF2B5EF4-FFF2-40B4-BE49-F238E27FC236}">
                <a16:creationId xmlns:a16="http://schemas.microsoft.com/office/drawing/2014/main" id="{89D85FF8-CF0E-4221-A358-C6B9B70D93E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36736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8">
            <a:extLst>
              <a:ext uri="{FF2B5EF4-FFF2-40B4-BE49-F238E27FC236}">
                <a16:creationId xmlns:a16="http://schemas.microsoft.com/office/drawing/2014/main" id="{FE5F9F5C-9920-48CB-9BD1-9292653B90B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31900"/>
            <a:ext cx="12192000" cy="4392613"/>
          </a:xfrm>
          <a:prstGeom prst="rect">
            <a:avLst/>
          </a:prstGeom>
        </p:spPr>
      </p:pic>
      <p:sp>
        <p:nvSpPr>
          <p:cNvPr id="4" name="Footer Placeholder 3">
            <a:extLst>
              <a:ext uri="{FF2B5EF4-FFF2-40B4-BE49-F238E27FC236}">
                <a16:creationId xmlns:a16="http://schemas.microsoft.com/office/drawing/2014/main" id="{D4ABFFEB-1CB9-4774-BDB9-5DCBC33D565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5167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12.3 </a:t>
            </a:r>
            <a:r>
              <a:rPr lang="en-US" dirty="0">
                <a:solidFill>
                  <a:srgbClr val="3380E6"/>
                </a:solidFill>
                <a:latin typeface="Calibri" panose="020F0502020204030204" pitchFamily="34" charset="0"/>
              </a:rPr>
              <a:t>JavaFX App Window Structure</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altLang="en-US" sz="2800" dirty="0">
                <a:solidFill>
                  <a:srgbClr val="000000"/>
                </a:solidFill>
              </a:rPr>
              <a:t>A JavaFX app window consists of several parts (Fig. 12.1)</a:t>
            </a:r>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232182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9">
            <a:extLst>
              <a:ext uri="{FF2B5EF4-FFF2-40B4-BE49-F238E27FC236}">
                <a16:creationId xmlns:a16="http://schemas.microsoft.com/office/drawing/2014/main" id="{EE0DE94A-EB7C-4A48-96B6-A400D23443F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325"/>
            <a:ext cx="12192000" cy="6735763"/>
          </a:xfrm>
          <a:prstGeom prst="rect">
            <a:avLst/>
          </a:prstGeom>
        </p:spPr>
      </p:pic>
      <p:sp>
        <p:nvSpPr>
          <p:cNvPr id="4" name="Footer Placeholder 3">
            <a:extLst>
              <a:ext uri="{FF2B5EF4-FFF2-40B4-BE49-F238E27FC236}">
                <a16:creationId xmlns:a16="http://schemas.microsoft.com/office/drawing/2014/main" id="{224FD8DF-81EC-4E8C-8405-B2E9B46038B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0949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12.3 </a:t>
            </a:r>
            <a:r>
              <a:rPr lang="en-US" dirty="0">
                <a:solidFill>
                  <a:srgbClr val="3380E6"/>
                </a:solidFill>
                <a:latin typeface="Calibri" panose="020F0502020204030204" pitchFamily="34" charset="0"/>
              </a:rPr>
              <a:t>JavaFX App Window Structure (cont.)</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altLang="en-US" sz="2800" dirty="0">
                <a:solidFill>
                  <a:srgbClr val="000000"/>
                </a:solidFill>
              </a:rPr>
              <a:t>A JavaFX app window consists of several parts (Fig. 12.1)</a:t>
            </a:r>
          </a:p>
          <a:p>
            <a:r>
              <a:rPr lang="en-US" b="1" dirty="0"/>
              <a:t>Controls</a:t>
            </a:r>
            <a:r>
              <a:rPr lang="en-US" dirty="0"/>
              <a:t> are GUI components, such as </a:t>
            </a:r>
            <a:r>
              <a:rPr lang="en-US" dirty="0">
                <a:latin typeface="Consolas" panose="020B0609020204030204" pitchFamily="49" charset="0"/>
              </a:rPr>
              <a:t>Label</a:t>
            </a:r>
            <a:r>
              <a:rPr lang="en-US" dirty="0"/>
              <a:t>s that display text, </a:t>
            </a:r>
            <a:r>
              <a:rPr lang="en-US" dirty="0" err="1">
                <a:latin typeface="Consolas" panose="020B0609020204030204" pitchFamily="49" charset="0"/>
              </a:rPr>
              <a:t>TextField</a:t>
            </a:r>
            <a:r>
              <a:rPr lang="en-US" dirty="0" err="1"/>
              <a:t>s</a:t>
            </a:r>
            <a:r>
              <a:rPr lang="en-US" dirty="0"/>
              <a:t> that enable a program to receive user input, </a:t>
            </a:r>
            <a:r>
              <a:rPr lang="en-US" dirty="0">
                <a:latin typeface="Consolas" panose="020B0609020204030204" pitchFamily="49" charset="0"/>
              </a:rPr>
              <a:t>Button</a:t>
            </a:r>
            <a:r>
              <a:rPr lang="en-US" dirty="0"/>
              <a:t>s that users click to initiate actions, and more. </a:t>
            </a:r>
            <a:endParaRPr lang="en-US" b="1" i="1" dirty="0"/>
          </a:p>
          <a:p>
            <a:r>
              <a:rPr lang="en-US" dirty="0"/>
              <a:t>The window in which a JavaFX app’s GUI is displayed is known as the </a:t>
            </a:r>
            <a:r>
              <a:rPr lang="en-US" b="1" dirty="0"/>
              <a:t>stage</a:t>
            </a:r>
            <a:r>
              <a:rPr lang="en-US" dirty="0"/>
              <a:t> and is an instance of class </a:t>
            </a:r>
            <a:r>
              <a:rPr lang="en-US" b="1" dirty="0">
                <a:latin typeface="Consolas" panose="020B0609020204030204" pitchFamily="49" charset="0"/>
              </a:rPr>
              <a:t>Stage</a:t>
            </a:r>
            <a:r>
              <a:rPr lang="en-US" dirty="0"/>
              <a:t> (package </a:t>
            </a:r>
            <a:r>
              <a:rPr lang="en-US" dirty="0" err="1">
                <a:latin typeface="Consolas" panose="020B0609020204030204" pitchFamily="49" charset="0"/>
              </a:rPr>
              <a:t>javafx.stage</a:t>
            </a:r>
            <a:r>
              <a:rPr lang="en-US" dirty="0"/>
              <a:t>).</a:t>
            </a:r>
          </a:p>
          <a:p>
            <a:r>
              <a:rPr lang="en-US" dirty="0"/>
              <a:t>The stage contains one active </a:t>
            </a:r>
            <a:r>
              <a:rPr lang="en-US" b="1" dirty="0"/>
              <a:t>scene</a:t>
            </a:r>
            <a:r>
              <a:rPr lang="en-US" dirty="0"/>
              <a:t> that defines the GUI as a </a:t>
            </a:r>
            <a:r>
              <a:rPr lang="en-US" b="1" dirty="0"/>
              <a:t>scene graph</a:t>
            </a:r>
            <a:r>
              <a:rPr lang="en-US" dirty="0"/>
              <a:t>—a tree data structure of an app’s visual elements, such as GUI controls, shapes, images, video, text and. </a:t>
            </a:r>
          </a:p>
          <a:p>
            <a:r>
              <a:rPr lang="en-US" dirty="0"/>
              <a:t>The scene is an instance of class </a:t>
            </a:r>
            <a:r>
              <a:rPr lang="en-US" b="1" dirty="0">
                <a:latin typeface="Consolas" panose="020B0609020204030204" pitchFamily="49" charset="0"/>
              </a:rPr>
              <a:t>Scene</a:t>
            </a:r>
            <a:r>
              <a:rPr lang="en-US" dirty="0"/>
              <a:t> (package </a:t>
            </a:r>
            <a:r>
              <a:rPr lang="en-US" dirty="0" err="1">
                <a:latin typeface="Consolas" panose="020B0609020204030204" pitchFamily="49" charset="0"/>
              </a:rPr>
              <a:t>javafx.scene</a:t>
            </a:r>
            <a:r>
              <a:rPr lang="en-US" dirty="0"/>
              <a:t>). </a:t>
            </a:r>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2582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12.3 </a:t>
            </a:r>
            <a:r>
              <a:rPr lang="en-US" dirty="0">
                <a:solidFill>
                  <a:srgbClr val="3380E6"/>
                </a:solidFill>
                <a:latin typeface="Calibri" panose="020F0502020204030204" pitchFamily="34" charset="0"/>
              </a:rPr>
              <a:t>JavaFX App Window Structure (cont.)</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dirty="0"/>
              <a:t>Each visual element in the scene graph is a </a:t>
            </a:r>
            <a:r>
              <a:rPr lang="en-US" b="1" dirty="0"/>
              <a:t>node</a:t>
            </a:r>
            <a:r>
              <a:rPr lang="en-US" dirty="0"/>
              <a:t>—an instance of a subclass of </a:t>
            </a:r>
            <a:r>
              <a:rPr lang="en-US" b="1" dirty="0">
                <a:latin typeface="Consolas" panose="020B0609020204030204" pitchFamily="49" charset="0"/>
              </a:rPr>
              <a:t>Node</a:t>
            </a:r>
            <a:r>
              <a:rPr lang="en-US" dirty="0"/>
              <a:t> (package </a:t>
            </a:r>
            <a:r>
              <a:rPr lang="en-US" dirty="0" err="1">
                <a:latin typeface="Consolas" panose="020B0609020204030204" pitchFamily="49" charset="0"/>
              </a:rPr>
              <a:t>javafx.scene</a:t>
            </a:r>
            <a:r>
              <a:rPr lang="en-US" dirty="0"/>
              <a:t>), which defines common attributes and behaviors for all nodes</a:t>
            </a:r>
          </a:p>
          <a:p>
            <a:r>
              <a:rPr lang="en-US" dirty="0"/>
              <a:t>With the exception of the first node in the scene graph—the </a:t>
            </a:r>
            <a:r>
              <a:rPr lang="en-US" b="1" dirty="0"/>
              <a:t>root node</a:t>
            </a:r>
            <a:r>
              <a:rPr lang="en-US" dirty="0"/>
              <a:t>—each node in the scene graph has one parent. </a:t>
            </a:r>
          </a:p>
          <a:p>
            <a:r>
              <a:rPr lang="en-US" dirty="0"/>
              <a:t>Nodes can have transforms (e.g., moving, rotating and scaling), opacity (whether a node is transparent, partially transparent or opaque), effects (e.g., drop shadows, blurs, reflection and lighting) and more.</a:t>
            </a: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299356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12.3 </a:t>
            </a:r>
            <a:r>
              <a:rPr lang="en-US" dirty="0">
                <a:solidFill>
                  <a:srgbClr val="3380E6"/>
                </a:solidFill>
                <a:latin typeface="Calibri" panose="020F0502020204030204" pitchFamily="34" charset="0"/>
              </a:rPr>
              <a:t>JavaFX App Window Structure (cont.)</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dirty="0"/>
              <a:t>Nodes with children are typically </a:t>
            </a:r>
            <a:r>
              <a:rPr lang="en-US" b="1" dirty="0"/>
              <a:t>layout containers</a:t>
            </a:r>
            <a:r>
              <a:rPr lang="en-US" dirty="0"/>
              <a:t> that arrange their child nodes in the scene. </a:t>
            </a:r>
          </a:p>
          <a:p>
            <a:r>
              <a:rPr lang="en-US" dirty="0"/>
              <a:t>The nodes arranged in a layout container are a combination of controls and, in more complex GUIs, possibly other layout containers. </a:t>
            </a:r>
          </a:p>
          <a:p>
            <a:r>
              <a:rPr lang="en-US" dirty="0"/>
              <a:t>When the user interacts with a </a:t>
            </a:r>
            <a:r>
              <a:rPr lang="en-US" dirty="0" err="1"/>
              <a:t>contro</a:t>
            </a:r>
            <a:r>
              <a:rPr lang="en-US" dirty="0"/>
              <a:t>, the control generates an event. </a:t>
            </a:r>
          </a:p>
          <a:p>
            <a:r>
              <a:rPr lang="en-US" dirty="0"/>
              <a:t>Programs can respond to these events—known as event handling—to specify what should happen when each user interaction occurs. </a:t>
            </a:r>
          </a:p>
          <a:p>
            <a:r>
              <a:rPr lang="en-US" dirty="0"/>
              <a:t>An </a:t>
            </a:r>
            <a:r>
              <a:rPr lang="en-US" b="1" dirty="0"/>
              <a:t>event handler</a:t>
            </a:r>
            <a:r>
              <a:rPr lang="en-US" dirty="0"/>
              <a:t> is a method that responds to a user interaction. An FXML GUI’s event handlers are defined in a so-called </a:t>
            </a:r>
            <a:r>
              <a:rPr lang="en-US" b="1" dirty="0"/>
              <a:t>controller class</a:t>
            </a:r>
            <a:r>
              <a:rPr lang="en-US" dirty="0"/>
              <a:t>.</a:t>
            </a:r>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2659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24B5A1"/>
                </a:solidFill>
                <a:latin typeface="Calibri" panose="020F0502020204030204" pitchFamily="34" charset="0"/>
              </a:rPr>
              <a:t>12.4 </a:t>
            </a:r>
            <a:r>
              <a:rPr lang="en-US" dirty="0">
                <a:solidFill>
                  <a:srgbClr val="3380E6"/>
                </a:solidFill>
                <a:latin typeface="Calibri" panose="020F0502020204030204" pitchFamily="34" charset="0"/>
              </a:rPr>
              <a:t>Welcome App—Displaying Text and an Image</a:t>
            </a: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p:txBody>
          <a:bodyPr/>
          <a:lstStyle/>
          <a:p>
            <a:r>
              <a:rPr lang="en-US" altLang="en-US" dirty="0">
                <a:solidFill>
                  <a:srgbClr val="000000"/>
                </a:solidFill>
              </a:rPr>
              <a:t>In this section, </a:t>
            </a:r>
            <a:r>
              <a:rPr lang="en-US" altLang="en-US" i="1" dirty="0">
                <a:solidFill>
                  <a:srgbClr val="000000"/>
                </a:solidFill>
              </a:rPr>
              <a:t>without writing any code</a:t>
            </a:r>
            <a:r>
              <a:rPr lang="en-US" altLang="en-US" dirty="0">
                <a:solidFill>
                  <a:srgbClr val="000000"/>
                </a:solidFill>
              </a:rPr>
              <a:t> you’ll build a GUI that displays text in a </a:t>
            </a:r>
            <a:r>
              <a:rPr lang="en-US" altLang="en-US" dirty="0">
                <a:solidFill>
                  <a:srgbClr val="0000FF"/>
                </a:solidFill>
                <a:latin typeface="Consolas" panose="020B0609020204030204" pitchFamily="49" charset="0"/>
              </a:rPr>
              <a:t>Label</a:t>
            </a:r>
            <a:r>
              <a:rPr lang="en-US" altLang="en-US" dirty="0">
                <a:solidFill>
                  <a:srgbClr val="000000"/>
                </a:solidFill>
              </a:rPr>
              <a:t> and an image in an </a:t>
            </a:r>
            <a:r>
              <a:rPr lang="en-US" altLang="en-US" dirty="0" err="1">
                <a:solidFill>
                  <a:srgbClr val="0000FF"/>
                </a:solidFill>
                <a:latin typeface="Consolas" panose="020B0609020204030204" pitchFamily="49" charset="0"/>
              </a:rPr>
              <a:t>ImageView</a:t>
            </a:r>
            <a:r>
              <a:rPr lang="en-US" altLang="en-US" dirty="0">
                <a:solidFill>
                  <a:srgbClr val="000000"/>
                </a:solidFill>
              </a:rPr>
              <a:t> (Fig. 12.2).</a:t>
            </a:r>
          </a:p>
          <a:p>
            <a:r>
              <a:rPr lang="en-US" altLang="en-US" dirty="0">
                <a:solidFill>
                  <a:srgbClr val="000000"/>
                </a:solidFill>
              </a:rPr>
              <a:t>You'll use only visual programming techniques to </a:t>
            </a:r>
            <a:r>
              <a:rPr lang="en-US" i="1" dirty="0"/>
              <a:t>drag-and-drop</a:t>
            </a:r>
            <a:r>
              <a:rPr lang="en-US" dirty="0"/>
              <a:t> JavaFX components onto Scene Builder’s content panel—the design area.</a:t>
            </a:r>
          </a:p>
          <a:p>
            <a:r>
              <a:rPr lang="en-US" dirty="0"/>
              <a:t>You’ll use Scene Builder’s </a:t>
            </a:r>
            <a:r>
              <a:rPr lang="en-US" b="1" dirty="0"/>
              <a:t>Inspector</a:t>
            </a:r>
            <a:r>
              <a:rPr lang="en-US" dirty="0"/>
              <a:t> to configure options, such as the </a:t>
            </a:r>
            <a:r>
              <a:rPr lang="en-US" dirty="0">
                <a:latin typeface="Consolas" panose="020B0609020204030204" pitchFamily="49" charset="0"/>
              </a:rPr>
              <a:t>Label</a:t>
            </a:r>
            <a:r>
              <a:rPr lang="en-US" dirty="0"/>
              <a:t>’s text and font size, and the </a:t>
            </a:r>
            <a:r>
              <a:rPr lang="en-US" dirty="0" err="1">
                <a:latin typeface="Consolas" panose="020B0609020204030204" pitchFamily="49" charset="0"/>
              </a:rPr>
              <a:t>ImageView</a:t>
            </a:r>
            <a:r>
              <a:rPr lang="en-US" dirty="0" err="1"/>
              <a:t>’s</a:t>
            </a:r>
            <a:r>
              <a:rPr lang="en-US" dirty="0"/>
              <a:t> image. </a:t>
            </a:r>
          </a:p>
          <a:p>
            <a:r>
              <a:rPr lang="en-US" dirty="0"/>
              <a:t>You’ll view the completed GUI using Scene Builder’s </a:t>
            </a:r>
            <a:r>
              <a:rPr lang="en-US" b="1" dirty="0"/>
              <a:t>Show Preview in Window</a:t>
            </a:r>
            <a:r>
              <a:rPr lang="en-US" dirty="0"/>
              <a:t> option. </a:t>
            </a:r>
          </a:p>
          <a:p>
            <a:endParaRPr lang="en-US" dirty="0"/>
          </a:p>
          <a:p>
            <a:endParaRPr lang="en-US" dirty="0"/>
          </a:p>
          <a:p>
            <a:endParaRPr lang="en-US" altLang="en-US" dirty="0">
              <a:solidFill>
                <a:srgbClr val="000000"/>
              </a:solidFill>
            </a:endParaRP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343931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0">
            <a:extLst>
              <a:ext uri="{FF2B5EF4-FFF2-40B4-BE49-F238E27FC236}">
                <a16:creationId xmlns:a16="http://schemas.microsoft.com/office/drawing/2014/main" id="{9E223918-0F2F-4086-90DC-57968A94301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81025" y="0"/>
            <a:ext cx="11028363" cy="6858000"/>
          </a:xfrm>
          <a:prstGeom prst="rect">
            <a:avLst/>
          </a:prstGeom>
        </p:spPr>
      </p:pic>
      <p:sp>
        <p:nvSpPr>
          <p:cNvPr id="4" name="Footer Placeholder 3">
            <a:extLst>
              <a:ext uri="{FF2B5EF4-FFF2-40B4-BE49-F238E27FC236}">
                <a16:creationId xmlns:a16="http://schemas.microsoft.com/office/drawing/2014/main" id="{F1606130-2B65-4AA0-90F5-08E13E431F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0663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2">
            <a:extLst>
              <a:ext uri="{FF2B5EF4-FFF2-40B4-BE49-F238E27FC236}">
                <a16:creationId xmlns:a16="http://schemas.microsoft.com/office/drawing/2014/main" id="{4FB5F6C3-3C7B-4635-BC39-98C589A32AB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19138" y="0"/>
            <a:ext cx="10752137" cy="6858000"/>
          </a:xfrm>
          <a:prstGeom prst="rect">
            <a:avLst/>
          </a:prstGeom>
        </p:spPr>
      </p:pic>
      <p:sp>
        <p:nvSpPr>
          <p:cNvPr id="4" name="Footer Placeholder 3">
            <a:extLst>
              <a:ext uri="{FF2B5EF4-FFF2-40B4-BE49-F238E27FC236}">
                <a16:creationId xmlns:a16="http://schemas.microsoft.com/office/drawing/2014/main" id="{3CD3285D-58BD-40C8-91D3-5A0D20D6046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7529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24B5A1"/>
                </a:solidFill>
                <a:latin typeface="Calibri" panose="020F0502020204030204" pitchFamily="34" charset="0"/>
              </a:rPr>
              <a:t>12.4.1 </a:t>
            </a:r>
            <a:r>
              <a:rPr lang="en-US" dirty="0">
                <a:solidFill>
                  <a:srgbClr val="3380E6"/>
                </a:solidFill>
                <a:latin typeface="Calibri" panose="020F0502020204030204" pitchFamily="34" charset="0"/>
              </a:rPr>
              <a:t>Opening Scene Builder and Creating the File </a:t>
            </a:r>
            <a:r>
              <a:rPr lang="en-US" dirty="0" err="1">
                <a:solidFill>
                  <a:srgbClr val="3380E6"/>
                </a:solidFill>
                <a:latin typeface="Calibri" panose="020F0502020204030204" pitchFamily="34" charset="0"/>
              </a:rPr>
              <a:t>Welcome.fxml</a:t>
            </a:r>
            <a:endParaRPr lang="en-US" dirty="0">
              <a:solidFill>
                <a:srgbClr val="3380E6"/>
              </a:solidFill>
              <a:latin typeface="Calibri" panose="020F0502020204030204" pitchFamily="34" charset="0"/>
            </a:endParaRP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p:txBody>
          <a:bodyPr/>
          <a:lstStyle/>
          <a:p>
            <a:r>
              <a:rPr lang="en-US" dirty="0"/>
              <a:t>Open Scene Builder so that you can create the FXML file that defines the GUI. The window initially appears as shown in Fig. 12.3. </a:t>
            </a:r>
          </a:p>
          <a:p>
            <a:r>
              <a:rPr lang="en-US" b="1" dirty="0"/>
              <a:t>Untitled</a:t>
            </a:r>
            <a:r>
              <a:rPr lang="en-US" dirty="0"/>
              <a:t> at the top of the window indicates that Scene Builder has created a new FXML file that you have not yet saved. </a:t>
            </a:r>
          </a:p>
          <a:p>
            <a:r>
              <a:rPr lang="en-US" dirty="0"/>
              <a:t>Select </a:t>
            </a:r>
            <a:r>
              <a:rPr lang="en-US" b="1" dirty="0"/>
              <a:t>File &gt; Save</a:t>
            </a:r>
            <a:r>
              <a:rPr lang="en-US" dirty="0"/>
              <a:t> to display the </a:t>
            </a:r>
            <a:r>
              <a:rPr lang="en-US" b="1" dirty="0"/>
              <a:t>Save As</a:t>
            </a:r>
            <a:r>
              <a:rPr lang="en-US" dirty="0"/>
              <a:t> dialog, then select a location in which to store the file, name the file </a:t>
            </a:r>
            <a:r>
              <a:rPr lang="en-US" dirty="0" err="1">
                <a:latin typeface="Consolas" panose="020B0609020204030204" pitchFamily="49" charset="0"/>
              </a:rPr>
              <a:t>Welcome.fxml</a:t>
            </a:r>
            <a:r>
              <a:rPr lang="en-US" dirty="0"/>
              <a:t> and click the </a:t>
            </a:r>
            <a:r>
              <a:rPr lang="en-US" b="1" dirty="0"/>
              <a:t>Save</a:t>
            </a:r>
            <a:r>
              <a:rPr lang="en-US" dirty="0"/>
              <a:t> button.  </a:t>
            </a: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51736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1">
            <a:extLst>
              <a:ext uri="{FF2B5EF4-FFF2-40B4-BE49-F238E27FC236}">
                <a16:creationId xmlns:a16="http://schemas.microsoft.com/office/drawing/2014/main" id="{9B4593E3-6FB1-45E6-A73E-A02532A91F5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50975" y="0"/>
            <a:ext cx="9290050" cy="6858000"/>
          </a:xfrm>
          <a:prstGeom prst="rect">
            <a:avLst/>
          </a:prstGeom>
        </p:spPr>
      </p:pic>
      <p:sp>
        <p:nvSpPr>
          <p:cNvPr id="4" name="Footer Placeholder 3">
            <a:extLst>
              <a:ext uri="{FF2B5EF4-FFF2-40B4-BE49-F238E27FC236}">
                <a16:creationId xmlns:a16="http://schemas.microsoft.com/office/drawing/2014/main" id="{0F715A24-0879-4916-ADF0-1B264C96B47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5840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24B5A1"/>
                </a:solidFill>
                <a:latin typeface="Calibri" panose="020F0502020204030204" pitchFamily="34" charset="0"/>
              </a:rPr>
              <a:t>12.4.2 </a:t>
            </a:r>
            <a:r>
              <a:rPr lang="en-US" dirty="0">
                <a:solidFill>
                  <a:srgbClr val="3380E6"/>
                </a:solidFill>
                <a:latin typeface="Calibri" panose="020F0502020204030204" pitchFamily="34" charset="0"/>
              </a:rPr>
              <a:t>Adding an Image to the Folder Containing </a:t>
            </a:r>
            <a:r>
              <a:rPr lang="en-US" dirty="0" err="1">
                <a:solidFill>
                  <a:srgbClr val="3380E6"/>
                </a:solidFill>
                <a:latin typeface="Calibri" panose="020F0502020204030204" pitchFamily="34" charset="0"/>
              </a:rPr>
              <a:t>Welcome.fxml</a:t>
            </a:r>
            <a:r>
              <a:rPr lang="en-US" dirty="0">
                <a:solidFill>
                  <a:srgbClr val="3380E6"/>
                </a:solidFill>
                <a:latin typeface="Calibri" panose="020F0502020204030204" pitchFamily="34" charset="0"/>
              </a:rPr>
              <a:t> </a:t>
            </a: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p:txBody>
          <a:bodyPr/>
          <a:lstStyle/>
          <a:p>
            <a:r>
              <a:rPr lang="en-US" dirty="0"/>
              <a:t>The image you’ll use for this app (</a:t>
            </a:r>
            <a:r>
              <a:rPr lang="en-US" dirty="0">
                <a:latin typeface="Consolas" panose="020B0609020204030204" pitchFamily="49" charset="0"/>
              </a:rPr>
              <a:t>bug.png</a:t>
            </a:r>
            <a:r>
              <a:rPr lang="en-US" dirty="0"/>
              <a:t>) is located in the images- subfolder of this chapter’s examples folder. </a:t>
            </a:r>
          </a:p>
          <a:p>
            <a:r>
              <a:rPr lang="en-US" dirty="0"/>
              <a:t>To make it easy to find the image when you’re ready to add it to the app, locate the </a:t>
            </a:r>
            <a:r>
              <a:rPr lang="en-US" dirty="0">
                <a:latin typeface="Consolas" panose="020B0609020204030204" pitchFamily="49" charset="0"/>
              </a:rPr>
              <a:t>images</a:t>
            </a:r>
            <a:r>
              <a:rPr lang="en-US" dirty="0"/>
              <a:t> folder on your file system, then copy </a:t>
            </a:r>
            <a:r>
              <a:rPr lang="en-US" dirty="0">
                <a:latin typeface="Consolas" panose="020B0609020204030204" pitchFamily="49" charset="0"/>
              </a:rPr>
              <a:t>bug.png</a:t>
            </a:r>
            <a:r>
              <a:rPr lang="en-US" dirty="0"/>
              <a:t> into the folder where you saved </a:t>
            </a:r>
            <a:r>
              <a:rPr lang="en-US" dirty="0" err="1">
                <a:latin typeface="Consolas" panose="020B0609020204030204" pitchFamily="49" charset="0"/>
              </a:rPr>
              <a:t>Welcome.fxml</a:t>
            </a:r>
            <a:r>
              <a:rPr lang="en-US" dirty="0"/>
              <a:t>. </a:t>
            </a:r>
          </a:p>
          <a:p>
            <a:endParaRPr lang="en-US" altLang="en-US" dirty="0">
              <a:solidFill>
                <a:srgbClr val="000000"/>
              </a:solidFill>
            </a:endParaRP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4217403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12.4.3 </a:t>
            </a:r>
            <a:r>
              <a:rPr lang="en-US" dirty="0">
                <a:solidFill>
                  <a:srgbClr val="3380E6"/>
                </a:solidFill>
                <a:latin typeface="Calibri" panose="020F0502020204030204" pitchFamily="34" charset="0"/>
              </a:rPr>
              <a:t>Creating a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p:txBody>
          <a:bodyPr/>
          <a:lstStyle/>
          <a:p>
            <a:r>
              <a:rPr lang="en-US" dirty="0"/>
              <a:t>You'll use a </a:t>
            </a:r>
            <a:r>
              <a:rPr lang="en-US" b="1" dirty="0" err="1">
                <a:latin typeface="Consolas" panose="020B0609020204030204" pitchFamily="49" charset="0"/>
              </a:rPr>
              <a:t>VBox</a:t>
            </a:r>
            <a:r>
              <a:rPr lang="en-US" b="1" dirty="0"/>
              <a:t> layout container</a:t>
            </a:r>
            <a:r>
              <a:rPr lang="en-US" dirty="0"/>
              <a:t> (package </a:t>
            </a:r>
            <a:r>
              <a:rPr lang="en-US" dirty="0" err="1">
                <a:latin typeface="Consolas" panose="020B0609020204030204" pitchFamily="49" charset="0"/>
              </a:rPr>
              <a:t>javafx.scene.layout</a:t>
            </a:r>
            <a:r>
              <a:rPr lang="en-US" dirty="0"/>
              <a:t>), which will be the scene graph’s root node. </a:t>
            </a:r>
          </a:p>
          <a:p>
            <a:r>
              <a:rPr lang="en-US" dirty="0"/>
              <a:t>Layout containers help you arrange and size GUI components. </a:t>
            </a:r>
          </a:p>
          <a:p>
            <a:r>
              <a:rPr lang="en-US" dirty="0"/>
              <a:t>A </a:t>
            </a:r>
            <a:r>
              <a:rPr lang="en-US" dirty="0" err="1">
                <a:latin typeface="Consolas" panose="020B0609020204030204" pitchFamily="49" charset="0"/>
              </a:rPr>
              <a:t>VBox</a:t>
            </a:r>
            <a:r>
              <a:rPr lang="en-US" dirty="0"/>
              <a:t> arranges its nodes </a:t>
            </a:r>
            <a:r>
              <a:rPr lang="en-US" i="1" dirty="0"/>
              <a:t>vertically</a:t>
            </a:r>
            <a:r>
              <a:rPr lang="en-US" dirty="0"/>
              <a:t> from top to bottom. </a:t>
            </a:r>
          </a:p>
          <a:p>
            <a:r>
              <a:rPr lang="en-US" dirty="0"/>
              <a:t>To add a </a:t>
            </a:r>
            <a:r>
              <a:rPr lang="en-US" dirty="0" err="1">
                <a:latin typeface="Consolas" panose="020B0609020204030204" pitchFamily="49" charset="0"/>
              </a:rPr>
              <a:t>VBox</a:t>
            </a:r>
            <a:r>
              <a:rPr lang="en-US" dirty="0"/>
              <a:t> to Scene Builder’s content panel so you can begin designing the GUI, double-click </a:t>
            </a:r>
            <a:r>
              <a:rPr lang="en-US" dirty="0" err="1">
                <a:latin typeface="Consolas" panose="020B0609020204030204" pitchFamily="49" charset="0"/>
              </a:rPr>
              <a:t>VBox</a:t>
            </a:r>
            <a:r>
              <a:rPr lang="en-US" dirty="0"/>
              <a:t> in the </a:t>
            </a:r>
            <a:r>
              <a:rPr lang="en-US" b="1" dirty="0"/>
              <a:t>Library</a:t>
            </a:r>
            <a:r>
              <a:rPr lang="en-US" dirty="0"/>
              <a:t> window’s </a:t>
            </a:r>
            <a:r>
              <a:rPr lang="en-US" b="1" dirty="0"/>
              <a:t>Containers</a:t>
            </a:r>
            <a:r>
              <a:rPr lang="en-US" dirty="0"/>
              <a:t> section. </a:t>
            </a:r>
          </a:p>
          <a:p>
            <a:pPr lvl="1"/>
            <a:r>
              <a:rPr lang="en-US" dirty="0"/>
              <a:t>You also can drag-and-drop a </a:t>
            </a:r>
            <a:r>
              <a:rPr lang="en-US" dirty="0" err="1">
                <a:latin typeface="Consolas" panose="020B0609020204030204" pitchFamily="49" charset="0"/>
              </a:rPr>
              <a:t>VBox</a:t>
            </a:r>
            <a:r>
              <a:rPr lang="en-US" dirty="0"/>
              <a:t> from the </a:t>
            </a:r>
            <a:r>
              <a:rPr lang="en-US" b="1" dirty="0"/>
              <a:t>Containers</a:t>
            </a:r>
            <a:r>
              <a:rPr lang="en-US" dirty="0"/>
              <a:t> section onto Scene Builder’s content panel.</a:t>
            </a:r>
          </a:p>
          <a:p>
            <a:endParaRPr lang="en-US" altLang="en-US" dirty="0">
              <a:solidFill>
                <a:srgbClr val="000000"/>
              </a:solidFill>
            </a:endParaRP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4228065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12.4.4 </a:t>
            </a:r>
            <a:r>
              <a:rPr lang="en-US" dirty="0">
                <a:solidFill>
                  <a:srgbClr val="3380E6"/>
                </a:solidFill>
                <a:latin typeface="Calibri" panose="020F0502020204030204" pitchFamily="34" charset="0"/>
              </a:rPr>
              <a:t>Configuring the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p:txBody>
          <a:bodyPr/>
          <a:lstStyle/>
          <a:p>
            <a:pPr marL="109537" indent="0">
              <a:buNone/>
            </a:pPr>
            <a:r>
              <a:rPr lang="en-US" sz="2400" b="1" i="1" dirty="0"/>
              <a:t>Specifying the </a:t>
            </a:r>
            <a:r>
              <a:rPr lang="en-US" sz="2400" b="1" i="1" dirty="0" err="1">
                <a:latin typeface="Consolas" panose="020B0609020204030204" pitchFamily="49" charset="0"/>
              </a:rPr>
              <a:t>VBox</a:t>
            </a:r>
            <a:r>
              <a:rPr lang="en-US" sz="2400" b="1" i="1" dirty="0" err="1"/>
              <a:t>’s</a:t>
            </a:r>
            <a:r>
              <a:rPr lang="en-US" sz="2400" b="1" i="1" dirty="0"/>
              <a:t> Alignment</a:t>
            </a:r>
          </a:p>
          <a:p>
            <a:r>
              <a:rPr lang="en-US" sz="2400" dirty="0"/>
              <a:t>A </a:t>
            </a:r>
            <a:r>
              <a:rPr lang="en-US" sz="2400" dirty="0" err="1">
                <a:latin typeface="Consolas" panose="020B0609020204030204" pitchFamily="49" charset="0"/>
              </a:rPr>
              <a:t>VBox</a:t>
            </a:r>
            <a:r>
              <a:rPr lang="en-US" sz="2400" dirty="0" err="1"/>
              <a:t>’s</a:t>
            </a:r>
            <a:r>
              <a:rPr lang="en-US" sz="2400" dirty="0"/>
              <a:t> </a:t>
            </a:r>
            <a:r>
              <a:rPr lang="en-US" sz="2400" b="1" dirty="0"/>
              <a:t>alignment</a:t>
            </a:r>
            <a:r>
              <a:rPr lang="en-US" sz="2400" dirty="0"/>
              <a:t> determines the layout positioning of the </a:t>
            </a:r>
            <a:r>
              <a:rPr lang="en-US" sz="2400" dirty="0" err="1">
                <a:latin typeface="Consolas" panose="020B0609020204030204" pitchFamily="49" charset="0"/>
              </a:rPr>
              <a:t>VBox</a:t>
            </a:r>
            <a:r>
              <a:rPr lang="en-US" sz="2400" dirty="0" err="1"/>
              <a:t>’s</a:t>
            </a:r>
            <a:r>
              <a:rPr lang="en-US" sz="2400" dirty="0"/>
              <a:t> children. </a:t>
            </a:r>
          </a:p>
          <a:p>
            <a:r>
              <a:rPr lang="en-US" sz="2400" dirty="0"/>
              <a:t>We’d like each child to be centered horizontally in the scene, and we’d like both children to be centered vertically, so that there is an equal amount of space above the </a:t>
            </a:r>
            <a:r>
              <a:rPr lang="en-US" sz="2400" dirty="0">
                <a:latin typeface="Consolas" panose="020B0609020204030204" pitchFamily="49" charset="0"/>
              </a:rPr>
              <a:t>Label</a:t>
            </a:r>
            <a:r>
              <a:rPr lang="en-US" sz="2400" dirty="0"/>
              <a:t> and below the </a:t>
            </a:r>
            <a:r>
              <a:rPr lang="en-US" sz="2400" dirty="0" err="1">
                <a:latin typeface="Consolas" panose="020B0609020204030204" pitchFamily="49" charset="0"/>
              </a:rPr>
              <a:t>ImageView</a:t>
            </a:r>
            <a:r>
              <a:rPr lang="en-US" sz="2400" dirty="0"/>
              <a:t>. </a:t>
            </a:r>
          </a:p>
          <a:p>
            <a:pPr lvl="1"/>
            <a:r>
              <a:rPr lang="en-US" sz="2400" dirty="0"/>
              <a:t>Select the </a:t>
            </a:r>
            <a:r>
              <a:rPr lang="en-US" sz="2400" dirty="0" err="1">
                <a:latin typeface="Consolas" panose="020B0609020204030204" pitchFamily="49" charset="0"/>
              </a:rPr>
              <a:t>VBox</a:t>
            </a:r>
            <a:r>
              <a:rPr lang="en-US" sz="2400" dirty="0"/>
              <a:t> in Scene Builder’s content panel by clicking it. Scene Builder displays many </a:t>
            </a:r>
            <a:r>
              <a:rPr lang="en-US" sz="2400" dirty="0" err="1">
                <a:latin typeface="Consolas" panose="020B0609020204030204" pitchFamily="49" charset="0"/>
              </a:rPr>
              <a:t>VBox</a:t>
            </a:r>
            <a:r>
              <a:rPr lang="en-US" sz="2400" dirty="0"/>
              <a:t> properties in the Scene Builder </a:t>
            </a:r>
            <a:r>
              <a:rPr lang="en-US" sz="2400" b="1" dirty="0"/>
              <a:t>Inspector</a:t>
            </a:r>
            <a:r>
              <a:rPr lang="en-US" sz="2400" dirty="0"/>
              <a:t>’s </a:t>
            </a:r>
            <a:r>
              <a:rPr lang="en-US" sz="2400" b="1" dirty="0"/>
              <a:t>Properties</a:t>
            </a:r>
            <a:r>
              <a:rPr lang="en-US" sz="2400" dirty="0"/>
              <a:t> section. </a:t>
            </a:r>
          </a:p>
          <a:p>
            <a:pPr lvl="1"/>
            <a:r>
              <a:rPr lang="en-US" sz="2400" dirty="0"/>
              <a:t>Click the </a:t>
            </a:r>
            <a:r>
              <a:rPr lang="en-US" sz="2400" b="1" dirty="0"/>
              <a:t>Alignment</a:t>
            </a:r>
            <a:r>
              <a:rPr lang="en-US" sz="2400" dirty="0"/>
              <a:t> property’s drop-down list and click </a:t>
            </a:r>
            <a:r>
              <a:rPr lang="en-US" sz="2400" b="1" dirty="0"/>
              <a:t>CENTER</a:t>
            </a:r>
            <a:r>
              <a:rPr lang="en-US" sz="2400" dirty="0"/>
              <a:t> to set the </a:t>
            </a:r>
            <a:r>
              <a:rPr lang="en-US" sz="2400" b="1" dirty="0"/>
              <a:t>Alignment</a:t>
            </a:r>
            <a:r>
              <a:rPr lang="en-US" sz="2400" dirty="0"/>
              <a:t>.</a:t>
            </a:r>
          </a:p>
          <a:p>
            <a:r>
              <a:rPr lang="en-US" sz="2400" dirty="0"/>
              <a:t>Each property value you specify for a JavaFX object is used to set one of that object’s instance variables when JavaFX creates the object at runtime. </a:t>
            </a: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260067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12.4.4 </a:t>
            </a:r>
            <a:r>
              <a:rPr lang="en-US" dirty="0">
                <a:solidFill>
                  <a:srgbClr val="3380E6"/>
                </a:solidFill>
                <a:latin typeface="Calibri" panose="020F0502020204030204" pitchFamily="34" charset="0"/>
              </a:rPr>
              <a:t>Configuring the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 (cont.)</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p:txBody>
          <a:bodyPr/>
          <a:lstStyle/>
          <a:p>
            <a:pPr marL="109537" indent="0">
              <a:buNone/>
            </a:pPr>
            <a:r>
              <a:rPr lang="en-US" sz="2400" b="1" i="1" dirty="0"/>
              <a:t>Specifying the </a:t>
            </a:r>
            <a:r>
              <a:rPr lang="en-US" sz="2400" b="1" i="1" dirty="0" err="1"/>
              <a:t>VBox’s</a:t>
            </a:r>
            <a:r>
              <a:rPr lang="en-US" sz="2400" b="1" i="1" dirty="0"/>
              <a:t> Preferred Size</a:t>
            </a:r>
          </a:p>
          <a:p>
            <a:r>
              <a:rPr lang="en-US" sz="2400" dirty="0"/>
              <a:t>The </a:t>
            </a:r>
            <a:r>
              <a:rPr lang="en-US" sz="2400" b="1" dirty="0"/>
              <a:t>preferred size</a:t>
            </a:r>
            <a:r>
              <a:rPr lang="en-US" sz="2400" dirty="0"/>
              <a:t> (width and height) of the scene graph’s root node is used by the scene to determine its window size when the app begins executing</a:t>
            </a:r>
          </a:p>
          <a:p>
            <a:pPr lvl="1"/>
            <a:r>
              <a:rPr lang="en-US" sz="2400" dirty="0"/>
              <a:t>Select the </a:t>
            </a:r>
            <a:r>
              <a:rPr lang="en-US" sz="2400" dirty="0" err="1">
                <a:latin typeface="Consolas" panose="020B0609020204030204" pitchFamily="49" charset="0"/>
              </a:rPr>
              <a:t>VBox</a:t>
            </a:r>
            <a:r>
              <a:rPr lang="en-US" sz="2400" dirty="0"/>
              <a:t>. </a:t>
            </a:r>
          </a:p>
          <a:p>
            <a:pPr lvl="1"/>
            <a:r>
              <a:rPr lang="en-US" sz="2400" dirty="0"/>
              <a:t>Expand the </a:t>
            </a:r>
            <a:r>
              <a:rPr lang="en-US" sz="2400" b="1" dirty="0"/>
              <a:t>Inspector</a:t>
            </a:r>
            <a:r>
              <a:rPr lang="en-US" sz="2400" dirty="0"/>
              <a:t>’s </a:t>
            </a:r>
            <a:r>
              <a:rPr lang="en-US" sz="2400" b="1" dirty="0"/>
              <a:t>Layout </a:t>
            </a:r>
            <a:r>
              <a:rPr lang="en-US" sz="2400" dirty="0"/>
              <a:t>section by clicking the right arrow next to Layout. </a:t>
            </a:r>
          </a:p>
          <a:p>
            <a:pPr lvl="2"/>
            <a:r>
              <a:rPr lang="en-US" sz="2200" dirty="0"/>
              <a:t>The section expands and the right arrow changes to a down arrow. Clicking the arrow again would collapse the section.</a:t>
            </a:r>
          </a:p>
          <a:p>
            <a:pPr lvl="1"/>
            <a:r>
              <a:rPr lang="en-US" sz="2400" dirty="0"/>
              <a:t>Click the </a:t>
            </a:r>
            <a:r>
              <a:rPr lang="en-US" sz="2400" b="1" dirty="0"/>
              <a:t>Pref Width </a:t>
            </a:r>
            <a:r>
              <a:rPr lang="en-US" sz="2400" dirty="0"/>
              <a:t>property’s text field, type </a:t>
            </a:r>
            <a:r>
              <a:rPr lang="en-US" sz="2400" dirty="0">
                <a:latin typeface="Consolas" panose="020B0609020204030204" pitchFamily="49" charset="0"/>
              </a:rPr>
              <a:t>450</a:t>
            </a:r>
            <a:r>
              <a:rPr lang="en-US" sz="2400" dirty="0"/>
              <a:t> and press </a:t>
            </a:r>
            <a:r>
              <a:rPr lang="en-US" sz="2400" i="1" dirty="0"/>
              <a:t>Enter</a:t>
            </a:r>
            <a:r>
              <a:rPr lang="en-US" sz="2400" dirty="0"/>
              <a:t> to change the preferred width. </a:t>
            </a:r>
          </a:p>
          <a:p>
            <a:pPr lvl="1"/>
            <a:r>
              <a:rPr lang="en-US" sz="2400" dirty="0"/>
              <a:t>Click the </a:t>
            </a:r>
            <a:r>
              <a:rPr lang="en-US" sz="2400" b="1" dirty="0"/>
              <a:t>Pref Height </a:t>
            </a:r>
            <a:r>
              <a:rPr lang="en-US" sz="2400" dirty="0"/>
              <a:t>property’s text field, type </a:t>
            </a:r>
            <a:r>
              <a:rPr lang="en-US" sz="2400" dirty="0">
                <a:latin typeface="Consolas" panose="020B0609020204030204" pitchFamily="49" charset="0"/>
              </a:rPr>
              <a:t>300</a:t>
            </a:r>
            <a:r>
              <a:rPr lang="en-US" sz="2400" dirty="0"/>
              <a:t> and press </a:t>
            </a:r>
            <a:r>
              <a:rPr lang="en-US" sz="2400" i="1" dirty="0"/>
              <a:t>Enter</a:t>
            </a:r>
            <a:r>
              <a:rPr lang="en-US" sz="2400" dirty="0"/>
              <a:t> to change the preferred height. </a:t>
            </a: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204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12.4.5 Adding and Configuring a </a:t>
            </a:r>
            <a:r>
              <a:rPr lang="en-US" dirty="0">
                <a:solidFill>
                  <a:srgbClr val="33B38C"/>
                </a:solidFill>
                <a:latin typeface="Consolas" panose="020B0609020204030204" pitchFamily="49" charset="0"/>
              </a:rPr>
              <a:t>Label</a:t>
            </a:r>
            <a:r>
              <a:rPr lang="en-US" dirty="0">
                <a:solidFill>
                  <a:srgbClr val="33B38C"/>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Adding a Label to the </a:t>
            </a:r>
            <a:r>
              <a:rPr lang="en-US" b="1" i="1" dirty="0" err="1"/>
              <a:t>VBox</a:t>
            </a:r>
            <a:endParaRPr lang="en-US" b="1" i="1" dirty="0"/>
          </a:p>
          <a:p>
            <a:r>
              <a:rPr lang="en-US" dirty="0"/>
              <a:t>Expand the Scene Builder Library window’s </a:t>
            </a:r>
            <a:r>
              <a:rPr lang="en-US" b="1" dirty="0"/>
              <a:t>Controls</a:t>
            </a:r>
            <a:r>
              <a:rPr lang="en-US" dirty="0"/>
              <a:t> section by clicking the right arrow next to </a:t>
            </a:r>
            <a:r>
              <a:rPr lang="en-US" b="1" dirty="0"/>
              <a:t>Controls</a:t>
            </a:r>
            <a:r>
              <a:rPr lang="en-US" dirty="0"/>
              <a:t>, then drag-and-drop a </a:t>
            </a:r>
            <a:r>
              <a:rPr lang="en-US" dirty="0">
                <a:latin typeface="Consolas" panose="020B0609020204030204" pitchFamily="49" charset="0"/>
              </a:rPr>
              <a:t>Label</a:t>
            </a:r>
            <a:r>
              <a:rPr lang="en-US" dirty="0"/>
              <a:t> from the </a:t>
            </a:r>
            <a:r>
              <a:rPr lang="en-US" b="1" dirty="0"/>
              <a:t>Controls</a:t>
            </a:r>
            <a:r>
              <a:rPr lang="en-US" dirty="0"/>
              <a:t> section onto the </a:t>
            </a:r>
            <a:r>
              <a:rPr lang="en-US" dirty="0" err="1">
                <a:latin typeface="Consolas" panose="020B0609020204030204" pitchFamily="49" charset="0"/>
              </a:rPr>
              <a:t>VBox</a:t>
            </a:r>
            <a:r>
              <a:rPr lang="en-US" dirty="0"/>
              <a:t> </a:t>
            </a:r>
          </a:p>
          <a:p>
            <a:pPr lvl="1"/>
            <a:r>
              <a:rPr lang="en-US" dirty="0"/>
              <a:t>Scene Builder automatically centers the </a:t>
            </a:r>
            <a:r>
              <a:rPr lang="en-US" dirty="0">
                <a:latin typeface="Consolas" panose="020B0609020204030204" pitchFamily="49" charset="0"/>
              </a:rPr>
              <a:t>Label</a:t>
            </a:r>
            <a:r>
              <a:rPr lang="en-US" dirty="0"/>
              <a:t> object horizontally and vertically in the </a:t>
            </a:r>
            <a:r>
              <a:rPr lang="en-US" dirty="0" err="1">
                <a:latin typeface="Consolas" panose="020B0609020204030204" pitchFamily="49" charset="0"/>
              </a:rPr>
              <a:t>VBox</a:t>
            </a:r>
            <a:r>
              <a:rPr lang="en-US" dirty="0"/>
              <a:t>, based on the </a:t>
            </a:r>
            <a:r>
              <a:rPr lang="en-US" dirty="0" err="1">
                <a:latin typeface="Consolas" panose="020B0609020204030204" pitchFamily="49" charset="0"/>
              </a:rPr>
              <a:t>VBox</a:t>
            </a:r>
            <a:r>
              <a:rPr lang="en-US" dirty="0" err="1"/>
              <a:t>’s</a:t>
            </a:r>
            <a:r>
              <a:rPr lang="en-US" dirty="0"/>
              <a:t> </a:t>
            </a:r>
            <a:r>
              <a:rPr lang="en-US" b="1" dirty="0"/>
              <a:t>Alignment</a:t>
            </a:r>
            <a:r>
              <a:rPr lang="en-US" dirty="0"/>
              <a:t> property.</a:t>
            </a:r>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530595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12.4.5 Adding and Configuring a </a:t>
            </a:r>
            <a:r>
              <a:rPr lang="en-US" dirty="0">
                <a:solidFill>
                  <a:srgbClr val="33B38C"/>
                </a:solidFill>
                <a:latin typeface="Consolas" panose="020B0609020204030204" pitchFamily="49" charset="0"/>
              </a:rPr>
              <a:t>Label</a:t>
            </a:r>
            <a:r>
              <a:rPr lang="en-US" dirty="0">
                <a:solidFill>
                  <a:srgbClr val="33B38C"/>
                </a:solidFill>
                <a:latin typeface="Calibri" panose="020F0502020204030204" pitchFamily="34" charset="0"/>
                <a:cs typeface="Calibri" panose="020F0502020204030204" pitchFamily="34" charset="0"/>
              </a:rPr>
              <a:t> (cont.)</a:t>
            </a:r>
            <a:r>
              <a:rPr lang="en-US" dirty="0">
                <a:solidFill>
                  <a:srgbClr val="33B38C"/>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Changing the Label’s Text</a:t>
            </a:r>
          </a:p>
          <a:p>
            <a:r>
              <a:rPr lang="en-US" dirty="0"/>
              <a:t>You can set a </a:t>
            </a:r>
            <a:r>
              <a:rPr lang="en-US" dirty="0">
                <a:latin typeface="Consolas" panose="020B0609020204030204" pitchFamily="49" charset="0"/>
              </a:rPr>
              <a:t>Label</a:t>
            </a:r>
            <a:r>
              <a:rPr lang="en-US" dirty="0"/>
              <a:t>’s text either by double clicking it and typing the new text, or by selecting the </a:t>
            </a:r>
            <a:r>
              <a:rPr lang="en-US" dirty="0">
                <a:latin typeface="Consolas" panose="020B0609020204030204" pitchFamily="49" charset="0"/>
              </a:rPr>
              <a:t>Label</a:t>
            </a:r>
            <a:r>
              <a:rPr lang="en-US" dirty="0"/>
              <a:t> and setting its Text property in the </a:t>
            </a:r>
            <a:r>
              <a:rPr lang="en-US" b="1" dirty="0"/>
              <a:t>Inspector</a:t>
            </a:r>
            <a:r>
              <a:rPr lang="en-US" dirty="0"/>
              <a:t>’s </a:t>
            </a:r>
            <a:r>
              <a:rPr lang="en-US" b="1" dirty="0"/>
              <a:t>Properties</a:t>
            </a:r>
            <a:r>
              <a:rPr lang="en-US" dirty="0"/>
              <a:t> section. Set the </a:t>
            </a:r>
            <a:r>
              <a:rPr lang="en-US" dirty="0">
                <a:latin typeface="Consolas" panose="020B0609020204030204" pitchFamily="49" charset="0"/>
              </a:rPr>
              <a:t>Label</a:t>
            </a:r>
            <a:r>
              <a:rPr lang="en-US" dirty="0"/>
              <a:t>’s text to "Welcome to JavaFX!".</a:t>
            </a:r>
          </a:p>
          <a:p>
            <a:pPr marL="109537" indent="0">
              <a:buNone/>
            </a:pPr>
            <a:endParaRPr lang="en-US" dirty="0"/>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43619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12.4.5 Adding and Configuring a </a:t>
            </a:r>
            <a:r>
              <a:rPr lang="en-US" dirty="0">
                <a:solidFill>
                  <a:srgbClr val="33B38C"/>
                </a:solidFill>
                <a:latin typeface="Consolas" panose="020B0609020204030204" pitchFamily="49" charset="0"/>
              </a:rPr>
              <a:t>Label</a:t>
            </a:r>
            <a:r>
              <a:rPr lang="en-US" dirty="0">
                <a:solidFill>
                  <a:srgbClr val="33B38C"/>
                </a:solidFill>
                <a:latin typeface="Calibri" panose="020F0502020204030204" pitchFamily="34" charset="0"/>
                <a:cs typeface="Calibri" panose="020F0502020204030204" pitchFamily="34" charset="0"/>
              </a:rPr>
              <a:t> (cont.)</a:t>
            </a:r>
            <a:r>
              <a:rPr lang="en-US" dirty="0">
                <a:solidFill>
                  <a:srgbClr val="33B38C"/>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Changing the Label’s Font</a:t>
            </a:r>
          </a:p>
          <a:p>
            <a:r>
              <a:rPr lang="en-US" dirty="0"/>
              <a:t>For this app, we set the </a:t>
            </a:r>
            <a:r>
              <a:rPr lang="en-US" dirty="0">
                <a:latin typeface="Consolas" panose="020B0609020204030204" pitchFamily="49" charset="0"/>
              </a:rPr>
              <a:t>Label</a:t>
            </a:r>
            <a:r>
              <a:rPr lang="en-US" dirty="0"/>
              <a:t> to display in a large bold font. </a:t>
            </a:r>
          </a:p>
          <a:p>
            <a:r>
              <a:rPr lang="en-US" dirty="0"/>
              <a:t>Select the </a:t>
            </a:r>
            <a:r>
              <a:rPr lang="en-US" dirty="0">
                <a:latin typeface="Consolas" panose="020B0609020204030204" pitchFamily="49" charset="0"/>
              </a:rPr>
              <a:t>Label</a:t>
            </a:r>
            <a:r>
              <a:rPr lang="en-US" dirty="0"/>
              <a:t>, then in the </a:t>
            </a:r>
            <a:r>
              <a:rPr lang="en-US" b="1" dirty="0"/>
              <a:t>Inspector</a:t>
            </a:r>
            <a:r>
              <a:rPr lang="en-US" dirty="0"/>
              <a:t>’s </a:t>
            </a:r>
            <a:r>
              <a:rPr lang="en-US" b="1" dirty="0"/>
              <a:t>Properties</a:t>
            </a:r>
            <a:r>
              <a:rPr lang="en-US" dirty="0"/>
              <a:t> section, click the value to the right of the </a:t>
            </a:r>
            <a:r>
              <a:rPr lang="en-US" b="1" dirty="0"/>
              <a:t>Font</a:t>
            </a:r>
            <a:r>
              <a:rPr lang="en-US" dirty="0"/>
              <a:t> property. </a:t>
            </a:r>
          </a:p>
          <a:p>
            <a:r>
              <a:rPr lang="en-US" dirty="0"/>
              <a:t>In the window that appears, set the </a:t>
            </a:r>
            <a:r>
              <a:rPr lang="en-US" b="1" dirty="0"/>
              <a:t>Style</a:t>
            </a:r>
            <a:r>
              <a:rPr lang="en-US" dirty="0"/>
              <a:t> property to </a:t>
            </a:r>
            <a:r>
              <a:rPr lang="en-US" b="1" dirty="0"/>
              <a:t>Bold</a:t>
            </a:r>
            <a:r>
              <a:rPr lang="en-US" dirty="0"/>
              <a:t> and the </a:t>
            </a:r>
            <a:r>
              <a:rPr lang="en-US" b="1" dirty="0"/>
              <a:t>Size</a:t>
            </a:r>
            <a:r>
              <a:rPr lang="en-US" dirty="0"/>
              <a:t> property to </a:t>
            </a:r>
            <a:r>
              <a:rPr lang="en-US" b="1" dirty="0"/>
              <a:t>30</a:t>
            </a:r>
            <a:r>
              <a:rPr lang="en-US" dirty="0"/>
              <a:t>. </a:t>
            </a:r>
          </a:p>
          <a:p>
            <a:r>
              <a:rPr lang="en-US" dirty="0"/>
              <a:t>The design should now appear as shown in Fig 12.4.</a:t>
            </a:r>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53272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2">
            <a:extLst>
              <a:ext uri="{FF2B5EF4-FFF2-40B4-BE49-F238E27FC236}">
                <a16:creationId xmlns:a16="http://schemas.microsoft.com/office/drawing/2014/main" id="{A6E91DE0-350C-469E-820F-5A67DE6799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1925" y="0"/>
            <a:ext cx="11868150" cy="6858000"/>
          </a:xfrm>
          <a:prstGeom prst="rect">
            <a:avLst/>
          </a:prstGeom>
        </p:spPr>
      </p:pic>
      <p:sp>
        <p:nvSpPr>
          <p:cNvPr id="4" name="Footer Placeholder 3">
            <a:extLst>
              <a:ext uri="{FF2B5EF4-FFF2-40B4-BE49-F238E27FC236}">
                <a16:creationId xmlns:a16="http://schemas.microsoft.com/office/drawing/2014/main" id="{911D52EC-3E56-46C3-9934-90E2F3011DE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5897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3">
            <a:extLst>
              <a:ext uri="{FF2B5EF4-FFF2-40B4-BE49-F238E27FC236}">
                <a16:creationId xmlns:a16="http://schemas.microsoft.com/office/drawing/2014/main" id="{23C1B141-C1DD-4CE4-8972-A3FA21F09CA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66775"/>
            <a:ext cx="12192000" cy="5122863"/>
          </a:xfrm>
          <a:prstGeom prst="rect">
            <a:avLst/>
          </a:prstGeom>
        </p:spPr>
      </p:pic>
      <p:sp>
        <p:nvSpPr>
          <p:cNvPr id="4" name="Footer Placeholder 3">
            <a:extLst>
              <a:ext uri="{FF2B5EF4-FFF2-40B4-BE49-F238E27FC236}">
                <a16:creationId xmlns:a16="http://schemas.microsoft.com/office/drawing/2014/main" id="{EEAE6FF9-8425-4153-B24F-DA49F8C447A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23108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12.4.6 Adding and Configuring an </a:t>
            </a:r>
            <a:r>
              <a:rPr lang="en-US" dirty="0" err="1">
                <a:solidFill>
                  <a:srgbClr val="33B38C"/>
                </a:solidFill>
                <a:latin typeface="Consolas" panose="020B0609020204030204" pitchFamily="49" charset="0"/>
              </a:rPr>
              <a:t>ImageView</a:t>
            </a:r>
            <a:r>
              <a:rPr lang="en-US" dirty="0">
                <a:solidFill>
                  <a:srgbClr val="33B38C"/>
                </a:solidFill>
                <a:latin typeface="Calibri" panose="020F0502020204030204" pitchFamily="34" charset="0"/>
              </a:rPr>
              <a:t> </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p:txBody>
          <a:bodyPr>
            <a:normAutofit/>
          </a:bodyPr>
          <a:lstStyle/>
          <a:p>
            <a:pPr>
              <a:lnSpc>
                <a:spcPct val="90000"/>
              </a:lnSpc>
            </a:pPr>
            <a:r>
              <a:rPr lang="en-US" altLang="en-US" dirty="0">
                <a:solidFill>
                  <a:srgbClr val="000000"/>
                </a:solidFill>
              </a:rPr>
              <a:t>Drag and drop an </a:t>
            </a:r>
            <a:r>
              <a:rPr lang="en-US" altLang="en-US" dirty="0" err="1">
                <a:solidFill>
                  <a:srgbClr val="000000"/>
                </a:solidFill>
                <a:latin typeface="Consolas" panose="020B0609020204030204" pitchFamily="49" charset="0"/>
              </a:rPr>
              <a:t>ImageView</a:t>
            </a:r>
            <a:r>
              <a:rPr lang="en-US" altLang="en-US" dirty="0">
                <a:solidFill>
                  <a:srgbClr val="000000"/>
                </a:solidFill>
              </a:rPr>
              <a:t> from the Library window’s Controls section to just below the </a:t>
            </a:r>
            <a:r>
              <a:rPr lang="en-US" altLang="en-US" dirty="0">
                <a:solidFill>
                  <a:srgbClr val="000000"/>
                </a:solidFill>
                <a:latin typeface="Consolas" panose="020B0609020204030204" pitchFamily="49" charset="0"/>
              </a:rPr>
              <a:t>Label</a:t>
            </a:r>
            <a:r>
              <a:rPr lang="en-US" altLang="en-US" dirty="0">
                <a:solidFill>
                  <a:srgbClr val="000000"/>
                </a:solidFill>
              </a:rPr>
              <a:t>, as shown in Fig. 12.5. </a:t>
            </a:r>
          </a:p>
          <a:p>
            <a:pPr lvl="1">
              <a:lnSpc>
                <a:spcPct val="90000"/>
              </a:lnSpc>
            </a:pPr>
            <a:r>
              <a:rPr lang="en-US" altLang="en-US" dirty="0">
                <a:solidFill>
                  <a:srgbClr val="000000"/>
                </a:solidFill>
              </a:rPr>
              <a:t>You can also double-click </a:t>
            </a:r>
            <a:r>
              <a:rPr lang="en-US" altLang="en-US" dirty="0" err="1">
                <a:solidFill>
                  <a:srgbClr val="000000"/>
                </a:solidFill>
                <a:latin typeface="Consolas" panose="020B0609020204030204" pitchFamily="49" charset="0"/>
              </a:rPr>
              <a:t>ImageView</a:t>
            </a:r>
            <a:r>
              <a:rPr lang="en-US" altLang="en-US" dirty="0">
                <a:solidFill>
                  <a:srgbClr val="000000"/>
                </a:solidFill>
              </a:rPr>
              <a:t> in the Library window, in which case Scene Builder automatically places the new </a:t>
            </a:r>
            <a:r>
              <a:rPr lang="en-US" altLang="en-US" dirty="0" err="1">
                <a:solidFill>
                  <a:srgbClr val="000000"/>
                </a:solidFill>
                <a:latin typeface="Consolas" panose="020B0609020204030204" pitchFamily="49" charset="0"/>
              </a:rPr>
              <a:t>ImageView</a:t>
            </a:r>
            <a:r>
              <a:rPr lang="en-US" altLang="en-US" dirty="0">
                <a:solidFill>
                  <a:srgbClr val="000000"/>
                </a:solidFill>
              </a:rPr>
              <a:t> object below the </a:t>
            </a:r>
            <a:r>
              <a:rPr lang="en-US" altLang="en-US" dirty="0">
                <a:solidFill>
                  <a:srgbClr val="000000"/>
                </a:solidFill>
                <a:latin typeface="Consolas" panose="020B0609020204030204" pitchFamily="49" charset="0"/>
              </a:rPr>
              <a:t>Label</a:t>
            </a:r>
            <a:r>
              <a:rPr lang="en-US" altLang="en-US" dirty="0">
                <a:solidFill>
                  <a:srgbClr val="000000"/>
                </a:solidFill>
              </a:rPr>
              <a:t>. </a:t>
            </a:r>
          </a:p>
          <a:p>
            <a:pPr>
              <a:lnSpc>
                <a:spcPct val="90000"/>
              </a:lnSpc>
            </a:pPr>
            <a:r>
              <a:rPr lang="en-US" altLang="en-US" dirty="0">
                <a:solidFill>
                  <a:srgbClr val="000000"/>
                </a:solidFill>
              </a:rPr>
              <a:t>You can reorder a </a:t>
            </a:r>
            <a:r>
              <a:rPr lang="en-US" altLang="en-US" dirty="0" err="1">
                <a:solidFill>
                  <a:srgbClr val="000000"/>
                </a:solidFill>
                <a:latin typeface="Consolas" panose="020B0609020204030204" pitchFamily="49" charset="0"/>
              </a:rPr>
              <a:t>VBox</a:t>
            </a:r>
            <a:r>
              <a:rPr lang="en-US" altLang="en-US" dirty="0" err="1">
                <a:solidFill>
                  <a:srgbClr val="000000"/>
                </a:solidFill>
              </a:rPr>
              <a:t>’s</a:t>
            </a:r>
            <a:r>
              <a:rPr lang="en-US" altLang="en-US" dirty="0">
                <a:solidFill>
                  <a:srgbClr val="000000"/>
                </a:solidFill>
              </a:rPr>
              <a:t> controls by dragging them in the </a:t>
            </a:r>
            <a:r>
              <a:rPr lang="en-US" altLang="en-US" dirty="0" err="1">
                <a:solidFill>
                  <a:srgbClr val="000000"/>
                </a:solidFill>
                <a:latin typeface="Consolas" panose="020B0609020204030204" pitchFamily="49" charset="0"/>
              </a:rPr>
              <a:t>VBox</a:t>
            </a:r>
            <a:r>
              <a:rPr lang="en-US" altLang="en-US" dirty="0">
                <a:solidFill>
                  <a:srgbClr val="000000"/>
                </a:solidFill>
              </a:rPr>
              <a:t> or in the Document window’s Hierarchy section (Fig. 12.3). </a:t>
            </a:r>
          </a:p>
          <a:p>
            <a:pPr>
              <a:lnSpc>
                <a:spcPct val="90000"/>
              </a:lnSpc>
            </a:pPr>
            <a:r>
              <a:rPr lang="en-US" altLang="en-US" dirty="0">
                <a:solidFill>
                  <a:srgbClr val="000000"/>
                </a:solidFill>
              </a:rPr>
              <a:t>Scene Builder automatically centers the </a:t>
            </a:r>
            <a:r>
              <a:rPr lang="en-US" altLang="en-US" dirty="0" err="1">
                <a:solidFill>
                  <a:srgbClr val="000000"/>
                </a:solidFill>
                <a:latin typeface="Consolas" panose="020B0609020204030204" pitchFamily="49" charset="0"/>
              </a:rPr>
              <a:t>ImageView</a:t>
            </a:r>
            <a:r>
              <a:rPr lang="en-US" altLang="en-US" dirty="0">
                <a:solidFill>
                  <a:srgbClr val="000000"/>
                </a:solidFill>
              </a:rPr>
              <a:t> horizontally in the </a:t>
            </a:r>
            <a:r>
              <a:rPr lang="en-US" altLang="en-US" dirty="0" err="1">
                <a:solidFill>
                  <a:srgbClr val="000000"/>
                </a:solidFill>
                <a:latin typeface="Consolas" panose="020B0609020204030204" pitchFamily="49" charset="0"/>
              </a:rPr>
              <a:t>VBox</a:t>
            </a:r>
            <a:r>
              <a:rPr lang="en-US" altLang="en-US" dirty="0">
                <a:solidFill>
                  <a:srgbClr val="000000"/>
                </a:solidFill>
              </a:rPr>
              <a:t>. </a:t>
            </a:r>
          </a:p>
          <a:p>
            <a:pPr>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Label</a:t>
            </a:r>
            <a:r>
              <a:rPr lang="en-US" altLang="en-US" dirty="0">
                <a:solidFill>
                  <a:srgbClr val="000000"/>
                </a:solidFill>
              </a:rPr>
              <a:t> and </a:t>
            </a:r>
            <a:r>
              <a:rPr lang="en-US" altLang="en-US" dirty="0" err="1">
                <a:solidFill>
                  <a:srgbClr val="000000"/>
                </a:solidFill>
                <a:latin typeface="Consolas" panose="020B0609020204030204" pitchFamily="49" charset="0"/>
              </a:rPr>
              <a:t>ImageView</a:t>
            </a:r>
            <a:r>
              <a:rPr lang="en-US" altLang="en-US" dirty="0">
                <a:solidFill>
                  <a:srgbClr val="000000"/>
                </a:solidFill>
              </a:rPr>
              <a:t> are centered vertically such that the same amount of space appears above the </a:t>
            </a:r>
            <a:r>
              <a:rPr lang="en-US" altLang="en-US" dirty="0">
                <a:solidFill>
                  <a:srgbClr val="000000"/>
                </a:solidFill>
                <a:latin typeface="Consolas" panose="020B0609020204030204" pitchFamily="49" charset="0"/>
              </a:rPr>
              <a:t>Label</a:t>
            </a:r>
            <a:r>
              <a:rPr lang="en-US" altLang="en-US" dirty="0">
                <a:solidFill>
                  <a:srgbClr val="000000"/>
                </a:solidFill>
              </a:rPr>
              <a:t> and below the </a:t>
            </a:r>
            <a:r>
              <a:rPr lang="en-US" altLang="en-US" dirty="0" err="1">
                <a:solidFill>
                  <a:srgbClr val="000000"/>
                </a:solidFill>
                <a:latin typeface="Consolas" panose="020B0609020204030204" pitchFamily="49" charset="0"/>
              </a:rPr>
              <a:t>ImageView</a:t>
            </a:r>
            <a:r>
              <a:rPr lang="en-US" altLang="en-US" dirty="0">
                <a:solidFill>
                  <a:srgbClr val="000000"/>
                </a:solidFill>
              </a:rPr>
              <a:t>.</a:t>
            </a: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853191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3">
            <a:extLst>
              <a:ext uri="{FF2B5EF4-FFF2-40B4-BE49-F238E27FC236}">
                <a16:creationId xmlns:a16="http://schemas.microsoft.com/office/drawing/2014/main" id="{1E4086F0-B661-4A9E-8397-8FD04AB37D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6513" y="0"/>
            <a:ext cx="12118975" cy="6858000"/>
          </a:xfrm>
          <a:prstGeom prst="rect">
            <a:avLst/>
          </a:prstGeom>
        </p:spPr>
      </p:pic>
      <p:sp>
        <p:nvSpPr>
          <p:cNvPr id="4" name="Footer Placeholder 3">
            <a:extLst>
              <a:ext uri="{FF2B5EF4-FFF2-40B4-BE49-F238E27FC236}">
                <a16:creationId xmlns:a16="http://schemas.microsoft.com/office/drawing/2014/main" id="{FA617F81-2619-40BC-BC86-2344CC988CA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7358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12.4.6 Adding and Configuring an </a:t>
            </a:r>
            <a:r>
              <a:rPr lang="en-US" dirty="0" err="1">
                <a:solidFill>
                  <a:srgbClr val="33B38C"/>
                </a:solidFill>
                <a:latin typeface="Consolas" panose="020B0609020204030204" pitchFamily="49" charset="0"/>
              </a:rPr>
              <a:t>ImageView</a:t>
            </a:r>
            <a:r>
              <a:rPr lang="en-US" dirty="0">
                <a:solidFill>
                  <a:srgbClr val="33B38C"/>
                </a:solidFill>
                <a:latin typeface="Calibri" panose="020F0502020204030204" pitchFamily="34" charset="0"/>
              </a:rPr>
              <a:t> (cont.)</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p:txBody>
          <a:bodyPr>
            <a:normAutofit/>
          </a:bodyPr>
          <a:lstStyle/>
          <a:p>
            <a:r>
              <a:rPr lang="en-US" sz="2800" b="1" i="1" dirty="0"/>
              <a:t>Setting the </a:t>
            </a:r>
            <a:r>
              <a:rPr lang="en-US" sz="2800" b="1" i="1" dirty="0" err="1"/>
              <a:t>ImageView's</a:t>
            </a:r>
            <a:r>
              <a:rPr lang="en-US" sz="2800" b="1" i="1" dirty="0"/>
              <a:t> Image</a:t>
            </a:r>
          </a:p>
          <a:p>
            <a:r>
              <a:rPr lang="en-US" sz="2800" dirty="0"/>
              <a:t>Next you’ll set the image to display:</a:t>
            </a:r>
          </a:p>
          <a:p>
            <a:pPr lvl="1"/>
            <a:r>
              <a:rPr lang="en-US" sz="2600" dirty="0"/>
              <a:t>Select the </a:t>
            </a:r>
            <a:r>
              <a:rPr lang="en-US" sz="2600" dirty="0" err="1">
                <a:latin typeface="Consolas" panose="020B0609020204030204" pitchFamily="49" charset="0"/>
              </a:rPr>
              <a:t>ImageView</a:t>
            </a:r>
            <a:r>
              <a:rPr lang="en-US" sz="2600" dirty="0"/>
              <a:t>, then in the </a:t>
            </a:r>
            <a:r>
              <a:rPr lang="en-US" sz="2600" b="1" dirty="0"/>
              <a:t>Inspector</a:t>
            </a:r>
            <a:r>
              <a:rPr lang="en-US" sz="2600" dirty="0"/>
              <a:t>’s </a:t>
            </a:r>
            <a:r>
              <a:rPr lang="en-US" sz="2600" b="1" dirty="0"/>
              <a:t>Properties</a:t>
            </a:r>
            <a:r>
              <a:rPr lang="en-US" sz="2600" dirty="0"/>
              <a:t> section click the ellipsis (…) button to the right of the </a:t>
            </a:r>
            <a:r>
              <a:rPr lang="en-US" sz="2600" b="1" dirty="0"/>
              <a:t>Image</a:t>
            </a:r>
            <a:r>
              <a:rPr lang="en-US" sz="2600" dirty="0"/>
              <a:t> property. </a:t>
            </a:r>
          </a:p>
          <a:p>
            <a:pPr lvl="2"/>
            <a:r>
              <a:rPr lang="en-US" sz="2400" dirty="0"/>
              <a:t>By default, Scene Builder opens a dialog showing the folder in which the FXML file is saved.</a:t>
            </a:r>
          </a:p>
          <a:p>
            <a:pPr lvl="1"/>
            <a:r>
              <a:rPr lang="en-US" sz="2600" dirty="0"/>
              <a:t>Select the image file, then click </a:t>
            </a:r>
            <a:r>
              <a:rPr lang="en-US" sz="2600" b="1" dirty="0"/>
              <a:t>Open</a:t>
            </a:r>
            <a:r>
              <a:rPr lang="en-US" sz="2600" dirty="0"/>
              <a:t>. </a:t>
            </a:r>
          </a:p>
          <a:p>
            <a:pPr lvl="2"/>
            <a:r>
              <a:rPr lang="en-US" sz="2400" dirty="0"/>
              <a:t>Scene Builder displays the image and resizes the </a:t>
            </a:r>
            <a:r>
              <a:rPr lang="en-US" sz="2400" dirty="0" err="1">
                <a:latin typeface="Consolas" panose="020B0609020204030204" pitchFamily="49" charset="0"/>
              </a:rPr>
              <a:t>ImageView</a:t>
            </a:r>
            <a:r>
              <a:rPr lang="en-US" sz="2400" dirty="0"/>
              <a:t> to match the image’s aspect ratio—that is, the ratio of the image’s width to its height. </a:t>
            </a:r>
          </a:p>
          <a:p>
            <a:pPr>
              <a:lnSpc>
                <a:spcPct val="90000"/>
              </a:lnSpc>
            </a:pPr>
            <a:endParaRPr lang="en-US" altLang="en-US" dirty="0">
              <a:solidFill>
                <a:srgbClr val="000000"/>
              </a:solidFill>
            </a:endParaRP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529201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12.4.6 Adding and Configuring an </a:t>
            </a:r>
            <a:r>
              <a:rPr lang="en-US" dirty="0" err="1">
                <a:solidFill>
                  <a:srgbClr val="33B38C"/>
                </a:solidFill>
                <a:latin typeface="Consolas" panose="020B0609020204030204" pitchFamily="49" charset="0"/>
              </a:rPr>
              <a:t>ImageView</a:t>
            </a:r>
            <a:r>
              <a:rPr lang="en-US" dirty="0">
                <a:solidFill>
                  <a:srgbClr val="33B38C"/>
                </a:solidFill>
                <a:latin typeface="Calibri" panose="020F0502020204030204" pitchFamily="34" charset="0"/>
              </a:rPr>
              <a:t> (cont.)</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p:txBody>
          <a:bodyPr>
            <a:normAutofit fontScale="92500"/>
          </a:bodyPr>
          <a:lstStyle/>
          <a:p>
            <a:pPr marL="109537" indent="0">
              <a:lnSpc>
                <a:spcPct val="90000"/>
              </a:lnSpc>
              <a:buNone/>
            </a:pPr>
            <a:r>
              <a:rPr lang="en-US" altLang="en-US" sz="2800" b="1" i="1" dirty="0">
                <a:solidFill>
                  <a:srgbClr val="000000"/>
                </a:solidFill>
              </a:rPr>
              <a:t>Changing the </a:t>
            </a:r>
            <a:r>
              <a:rPr lang="en-US" altLang="en-US" sz="2800" b="1" i="1" dirty="0" err="1">
                <a:solidFill>
                  <a:srgbClr val="000000"/>
                </a:solidFill>
              </a:rPr>
              <a:t>ImageView’s</a:t>
            </a:r>
            <a:r>
              <a:rPr lang="en-US" altLang="en-US" sz="2800" b="1" i="1" dirty="0">
                <a:solidFill>
                  <a:srgbClr val="000000"/>
                </a:solidFill>
              </a:rPr>
              <a:t> Size</a:t>
            </a:r>
          </a:p>
          <a:p>
            <a:pPr>
              <a:lnSpc>
                <a:spcPct val="90000"/>
              </a:lnSpc>
            </a:pPr>
            <a:r>
              <a:rPr lang="en-US" altLang="en-US" sz="2800" dirty="0">
                <a:solidFill>
                  <a:srgbClr val="000000"/>
                </a:solidFill>
              </a:rPr>
              <a:t>We’d like to display the image at its original size</a:t>
            </a:r>
          </a:p>
          <a:p>
            <a:pPr>
              <a:lnSpc>
                <a:spcPct val="90000"/>
              </a:lnSpc>
            </a:pPr>
            <a:r>
              <a:rPr lang="en-US" altLang="en-US" sz="2800" dirty="0">
                <a:solidFill>
                  <a:srgbClr val="000000"/>
                </a:solidFill>
              </a:rPr>
              <a:t>If you reset the </a:t>
            </a:r>
            <a:r>
              <a:rPr lang="en-US" altLang="en-US" sz="2800" dirty="0" err="1">
                <a:solidFill>
                  <a:srgbClr val="000000"/>
                </a:solidFill>
                <a:latin typeface="Consolas" panose="020B0609020204030204" pitchFamily="49" charset="0"/>
              </a:rPr>
              <a:t>ImageView</a:t>
            </a:r>
            <a:r>
              <a:rPr lang="en-US" altLang="en-US" sz="2800" dirty="0" err="1">
                <a:solidFill>
                  <a:srgbClr val="000000"/>
                </a:solidFill>
              </a:rPr>
              <a:t>’s</a:t>
            </a:r>
            <a:r>
              <a:rPr lang="en-US" altLang="en-US" sz="2800" dirty="0">
                <a:solidFill>
                  <a:srgbClr val="000000"/>
                </a:solidFill>
              </a:rPr>
              <a:t> default </a:t>
            </a:r>
            <a:r>
              <a:rPr lang="en-US" altLang="en-US" sz="2800" b="1" dirty="0">
                <a:solidFill>
                  <a:srgbClr val="000000"/>
                </a:solidFill>
              </a:rPr>
              <a:t>Fit Width </a:t>
            </a:r>
            <a:r>
              <a:rPr lang="en-US" altLang="en-US" sz="2800" dirty="0">
                <a:solidFill>
                  <a:srgbClr val="000000"/>
                </a:solidFill>
              </a:rPr>
              <a:t>and </a:t>
            </a:r>
            <a:r>
              <a:rPr lang="en-US" altLang="en-US" sz="2800" b="1" dirty="0">
                <a:solidFill>
                  <a:srgbClr val="000000"/>
                </a:solidFill>
              </a:rPr>
              <a:t>Fit Height </a:t>
            </a:r>
            <a:r>
              <a:rPr lang="en-US" altLang="en-US" sz="2800" dirty="0">
                <a:solidFill>
                  <a:srgbClr val="000000"/>
                </a:solidFill>
              </a:rPr>
              <a:t>property values, Scene Builder will resize the </a:t>
            </a:r>
            <a:r>
              <a:rPr lang="en-US" altLang="en-US" sz="2800" dirty="0" err="1">
                <a:solidFill>
                  <a:srgbClr val="000000"/>
                </a:solidFill>
                <a:latin typeface="Consolas" panose="020B0609020204030204" pitchFamily="49" charset="0"/>
              </a:rPr>
              <a:t>ImageView</a:t>
            </a:r>
            <a:r>
              <a:rPr lang="en-US" altLang="en-US" sz="2800" dirty="0">
                <a:solidFill>
                  <a:srgbClr val="000000"/>
                </a:solidFill>
              </a:rPr>
              <a:t> to the image’s exact dimensions. </a:t>
            </a:r>
          </a:p>
          <a:p>
            <a:pPr lvl="1">
              <a:lnSpc>
                <a:spcPct val="90000"/>
              </a:lnSpc>
            </a:pPr>
            <a:r>
              <a:rPr lang="en-US" altLang="en-US" sz="2400" dirty="0">
                <a:solidFill>
                  <a:srgbClr val="000000"/>
                </a:solidFill>
              </a:rPr>
              <a:t>Expand the </a:t>
            </a:r>
            <a:r>
              <a:rPr lang="en-US" altLang="en-US" sz="2400" b="1" dirty="0">
                <a:solidFill>
                  <a:srgbClr val="000000"/>
                </a:solidFill>
              </a:rPr>
              <a:t>Inspector</a:t>
            </a:r>
            <a:r>
              <a:rPr lang="en-US" altLang="en-US" sz="2400" dirty="0">
                <a:solidFill>
                  <a:srgbClr val="000000"/>
                </a:solidFill>
              </a:rPr>
              <a:t>’s </a:t>
            </a:r>
            <a:r>
              <a:rPr lang="en-US" altLang="en-US" sz="2400" b="1" dirty="0">
                <a:solidFill>
                  <a:srgbClr val="000000"/>
                </a:solidFill>
              </a:rPr>
              <a:t>Layout</a:t>
            </a:r>
            <a:r>
              <a:rPr lang="en-US" altLang="en-US" sz="2400" dirty="0">
                <a:solidFill>
                  <a:srgbClr val="000000"/>
                </a:solidFill>
              </a:rPr>
              <a:t> section. </a:t>
            </a:r>
          </a:p>
          <a:p>
            <a:pPr lvl="1">
              <a:lnSpc>
                <a:spcPct val="90000"/>
              </a:lnSpc>
            </a:pPr>
            <a:r>
              <a:rPr lang="en-US" altLang="en-US" sz="2400" dirty="0">
                <a:solidFill>
                  <a:srgbClr val="000000"/>
                </a:solidFill>
              </a:rPr>
              <a:t>Hover the mouse over the </a:t>
            </a:r>
            <a:r>
              <a:rPr lang="en-US" altLang="en-US" sz="2400" b="1" dirty="0">
                <a:solidFill>
                  <a:srgbClr val="000000"/>
                </a:solidFill>
              </a:rPr>
              <a:t>Fit Width</a:t>
            </a:r>
            <a:r>
              <a:rPr lang="en-US" altLang="en-US" sz="2400" dirty="0">
                <a:solidFill>
                  <a:srgbClr val="000000"/>
                </a:solidFill>
              </a:rPr>
              <a:t> property’s value. This displays the button to the right property’s value. </a:t>
            </a:r>
          </a:p>
          <a:p>
            <a:pPr lvl="1">
              <a:lnSpc>
                <a:spcPct val="90000"/>
              </a:lnSpc>
            </a:pPr>
            <a:r>
              <a:rPr lang="en-US" altLang="en-US" sz="2400" dirty="0">
                <a:solidFill>
                  <a:srgbClr val="000000"/>
                </a:solidFill>
              </a:rPr>
              <a:t>Click the button and select </a:t>
            </a:r>
            <a:r>
              <a:rPr lang="en-US" altLang="en-US" sz="2400" b="1" dirty="0">
                <a:solidFill>
                  <a:srgbClr val="000000"/>
                </a:solidFill>
              </a:rPr>
              <a:t>Reset to Default </a:t>
            </a:r>
            <a:r>
              <a:rPr lang="en-US" altLang="en-US" sz="2400" dirty="0">
                <a:solidFill>
                  <a:srgbClr val="000000"/>
                </a:solidFill>
              </a:rPr>
              <a:t>to reset the value. </a:t>
            </a:r>
          </a:p>
          <a:p>
            <a:pPr lvl="1">
              <a:lnSpc>
                <a:spcPct val="90000"/>
              </a:lnSpc>
            </a:pPr>
            <a:r>
              <a:rPr lang="en-US" altLang="en-US" sz="2400" dirty="0">
                <a:solidFill>
                  <a:srgbClr val="000000"/>
                </a:solidFill>
              </a:rPr>
              <a:t>Repeat Step 2 to reset the Fit Height property’s value.</a:t>
            </a:r>
          </a:p>
          <a:p>
            <a:pPr>
              <a:lnSpc>
                <a:spcPct val="90000"/>
              </a:lnSpc>
            </a:pPr>
            <a:r>
              <a:rPr lang="en-US" altLang="en-US" sz="2800" dirty="0">
                <a:solidFill>
                  <a:srgbClr val="000000"/>
                </a:solidFill>
              </a:rPr>
              <a:t>Scene Builder’s content panel should now appear as shown in Fig. 12.6. </a:t>
            </a:r>
          </a:p>
          <a:p>
            <a:pPr>
              <a:lnSpc>
                <a:spcPct val="90000"/>
              </a:lnSpc>
            </a:pPr>
            <a:r>
              <a:rPr lang="en-US" altLang="en-US" sz="2800" dirty="0">
                <a:solidFill>
                  <a:srgbClr val="000000"/>
                </a:solidFill>
              </a:rPr>
              <a:t>Save the FXML file by selecting </a:t>
            </a:r>
            <a:r>
              <a:rPr lang="en-US" altLang="en-US" sz="2800" b="1" dirty="0">
                <a:solidFill>
                  <a:srgbClr val="000000"/>
                </a:solidFill>
              </a:rPr>
              <a:t>File &gt; Save</a:t>
            </a:r>
            <a:r>
              <a:rPr lang="en-US" altLang="en-US" sz="2800" dirty="0">
                <a:solidFill>
                  <a:srgbClr val="000000"/>
                </a:solidFill>
              </a:rPr>
              <a:t>. </a:t>
            </a: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87715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4">
            <a:extLst>
              <a:ext uri="{FF2B5EF4-FFF2-40B4-BE49-F238E27FC236}">
                <a16:creationId xmlns:a16="http://schemas.microsoft.com/office/drawing/2014/main" id="{3A7F9B3B-1F73-4BD6-AFE4-D02145BAA87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9450" y="0"/>
            <a:ext cx="10833100" cy="6858000"/>
          </a:xfrm>
          <a:prstGeom prst="rect">
            <a:avLst/>
          </a:prstGeom>
        </p:spPr>
      </p:pic>
      <p:sp>
        <p:nvSpPr>
          <p:cNvPr id="4" name="Footer Placeholder 3">
            <a:extLst>
              <a:ext uri="{FF2B5EF4-FFF2-40B4-BE49-F238E27FC236}">
                <a16:creationId xmlns:a16="http://schemas.microsoft.com/office/drawing/2014/main" id="{82BE0B03-02C6-474F-B132-EF5C4A38DF8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79828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7D9C-4812-408E-9109-AAD4F1D891BC}"/>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12.4.7 Previewing the </a:t>
            </a:r>
            <a:r>
              <a:rPr lang="en-US" dirty="0">
                <a:solidFill>
                  <a:srgbClr val="33B38C"/>
                </a:solidFill>
                <a:latin typeface="Consolas" panose="020B0609020204030204" pitchFamily="49" charset="0"/>
              </a:rPr>
              <a:t>Welcome</a:t>
            </a:r>
            <a:r>
              <a:rPr lang="en-US" dirty="0">
                <a:solidFill>
                  <a:srgbClr val="33B38C"/>
                </a:solidFill>
                <a:latin typeface="Calibri" panose="020F0502020204030204" pitchFamily="34" charset="0"/>
              </a:rPr>
              <a:t> GUI</a:t>
            </a:r>
          </a:p>
        </p:txBody>
      </p:sp>
      <p:sp>
        <p:nvSpPr>
          <p:cNvPr id="45059" name="Text Placeholder 2">
            <a:extLst>
              <a:ext uri="{FF2B5EF4-FFF2-40B4-BE49-F238E27FC236}">
                <a16:creationId xmlns:a16="http://schemas.microsoft.com/office/drawing/2014/main" id="{BF81E480-9821-4101-B42E-9B4844171846}"/>
              </a:ext>
            </a:extLst>
          </p:cNvPr>
          <p:cNvSpPr>
            <a:spLocks noGrp="1"/>
          </p:cNvSpPr>
          <p:nvPr>
            <p:ph type="body" idx="1"/>
          </p:nvPr>
        </p:nvSpPr>
        <p:spPr/>
        <p:txBody>
          <a:bodyPr/>
          <a:lstStyle/>
          <a:p>
            <a:r>
              <a:rPr lang="en-US" altLang="en-US" dirty="0">
                <a:solidFill>
                  <a:srgbClr val="000000"/>
                </a:solidFill>
              </a:rPr>
              <a:t>You can preview what the design will look like in a running application’s window. </a:t>
            </a:r>
          </a:p>
          <a:p>
            <a:r>
              <a:rPr lang="en-US" altLang="en-US" dirty="0">
                <a:solidFill>
                  <a:srgbClr val="000000"/>
                </a:solidFill>
              </a:rPr>
              <a:t>Select </a:t>
            </a:r>
            <a:r>
              <a:rPr lang="en-US" altLang="en-US" b="1" dirty="0">
                <a:solidFill>
                  <a:srgbClr val="000000"/>
                </a:solidFill>
              </a:rPr>
              <a:t>Preview &gt; Show Preview </a:t>
            </a:r>
            <a:r>
              <a:rPr lang="en-US" altLang="en-US" dirty="0">
                <a:solidFill>
                  <a:srgbClr val="000000"/>
                </a:solidFill>
              </a:rPr>
              <a:t>in Window, which displays the window in Fig. 12.7.</a:t>
            </a:r>
          </a:p>
        </p:txBody>
      </p:sp>
      <p:sp>
        <p:nvSpPr>
          <p:cNvPr id="45060" name="Footer Placeholder 3">
            <a:extLst>
              <a:ext uri="{FF2B5EF4-FFF2-40B4-BE49-F238E27FC236}">
                <a16:creationId xmlns:a16="http://schemas.microsoft.com/office/drawing/2014/main" id="{E91FC44F-C851-47EA-94C5-292E20E6B5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147398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5">
            <a:extLst>
              <a:ext uri="{FF2B5EF4-FFF2-40B4-BE49-F238E27FC236}">
                <a16:creationId xmlns:a16="http://schemas.microsoft.com/office/drawing/2014/main" id="{C3B983AC-48BC-470E-9858-4A29482041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46150" y="0"/>
            <a:ext cx="10298113" cy="6858000"/>
          </a:xfrm>
          <a:prstGeom prst="rect">
            <a:avLst/>
          </a:prstGeom>
        </p:spPr>
      </p:pic>
      <p:sp>
        <p:nvSpPr>
          <p:cNvPr id="4" name="Footer Placeholder 3">
            <a:extLst>
              <a:ext uri="{FF2B5EF4-FFF2-40B4-BE49-F238E27FC236}">
                <a16:creationId xmlns:a16="http://schemas.microsoft.com/office/drawing/2014/main" id="{30E34CE8-814F-4FD1-8912-F62B48E2574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16685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23A4-D4C8-4059-A132-3BAAD02D111C}"/>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 </a:t>
            </a:r>
            <a:r>
              <a:rPr lang="en-US" dirty="0">
                <a:solidFill>
                  <a:srgbClr val="3380E6"/>
                </a:solidFill>
                <a:latin typeface="Calibri" panose="020F0502020204030204" pitchFamily="34" charset="0"/>
              </a:rPr>
              <a:t>Tip Calculator App—Introduction to Event Handling </a:t>
            </a:r>
          </a:p>
        </p:txBody>
      </p:sp>
      <p:sp>
        <p:nvSpPr>
          <p:cNvPr id="46083" name="Text Placeholder 2">
            <a:extLst>
              <a:ext uri="{FF2B5EF4-FFF2-40B4-BE49-F238E27FC236}">
                <a16:creationId xmlns:a16="http://schemas.microsoft.com/office/drawing/2014/main" id="{98B5ED63-810E-4DE1-87E3-F573B4222A7E}"/>
              </a:ext>
            </a:extLst>
          </p:cNvPr>
          <p:cNvSpPr>
            <a:spLocks noGrp="1"/>
          </p:cNvSpPr>
          <p:nvPr>
            <p:ph type="body" idx="1"/>
          </p:nvPr>
        </p:nvSpPr>
        <p:spPr/>
        <p:txBody>
          <a:bodyPr/>
          <a:lstStyle/>
          <a:p>
            <a:r>
              <a:rPr lang="en-US" altLang="en-US" dirty="0">
                <a:solidFill>
                  <a:srgbClr val="000000"/>
                </a:solidFill>
              </a:rPr>
              <a:t>The </a:t>
            </a:r>
            <a:r>
              <a:rPr lang="en-US" altLang="en-US" dirty="0">
                <a:solidFill>
                  <a:srgbClr val="000000"/>
                </a:solidFill>
                <a:latin typeface="Calibri" panose="020F0502020204030204" pitchFamily="34" charset="0"/>
              </a:rPr>
              <a:t>Tip Calculator</a:t>
            </a:r>
            <a:r>
              <a:rPr lang="en-US" altLang="en-US" dirty="0">
                <a:solidFill>
                  <a:srgbClr val="000000"/>
                </a:solidFill>
              </a:rPr>
              <a:t> app (Fig. 12.8(a)) calculates and displays a restaurant bill tip and total. </a:t>
            </a:r>
          </a:p>
          <a:p>
            <a:r>
              <a:rPr lang="en-US" altLang="en-US" dirty="0">
                <a:solidFill>
                  <a:srgbClr val="000000"/>
                </a:solidFill>
              </a:rPr>
              <a:t>By default, the app calculates the total with a 15% tip. </a:t>
            </a:r>
          </a:p>
          <a:p>
            <a:r>
              <a:rPr lang="en-US" altLang="en-US" dirty="0">
                <a:solidFill>
                  <a:srgbClr val="000000"/>
                </a:solidFill>
              </a:rPr>
              <a:t>You can specify a tip percentage from 0% to 30% by moving the </a:t>
            </a:r>
            <a:r>
              <a:rPr lang="en-US" altLang="en-US" dirty="0">
                <a:solidFill>
                  <a:srgbClr val="000000"/>
                </a:solidFill>
                <a:latin typeface="Consolas" panose="020B0609020204030204" pitchFamily="49" charset="0"/>
              </a:rPr>
              <a:t>Slider</a:t>
            </a:r>
            <a:r>
              <a:rPr lang="en-US" altLang="en-US" dirty="0">
                <a:solidFill>
                  <a:srgbClr val="000000"/>
                </a:solidFill>
              </a:rPr>
              <a:t> </a:t>
            </a:r>
            <a:r>
              <a:rPr lang="en-US" altLang="en-US" i="1" dirty="0">
                <a:solidFill>
                  <a:srgbClr val="000000"/>
                </a:solidFill>
              </a:rPr>
              <a:t>thumb</a:t>
            </a:r>
            <a:r>
              <a:rPr lang="en-US" altLang="en-US" dirty="0">
                <a:solidFill>
                  <a:srgbClr val="000000"/>
                </a:solidFill>
              </a:rPr>
              <a:t>—this updates the tip percentage (Fig. 12.8(b) and (c)). </a:t>
            </a:r>
          </a:p>
          <a:p>
            <a:r>
              <a:rPr lang="en-US" altLang="en-US" dirty="0">
                <a:solidFill>
                  <a:srgbClr val="000000"/>
                </a:solidFill>
              </a:rPr>
              <a:t>In this section, you’ll build a </a:t>
            </a:r>
            <a:r>
              <a:rPr lang="en-US" altLang="en-US" dirty="0">
                <a:solidFill>
                  <a:srgbClr val="000000"/>
                </a:solidFill>
                <a:latin typeface="Calibri" panose="020F0502020204030204" pitchFamily="34" charset="0"/>
              </a:rPr>
              <a:t>Tip Calculator</a:t>
            </a:r>
            <a:r>
              <a:rPr lang="en-US" altLang="en-US" dirty="0">
                <a:solidFill>
                  <a:srgbClr val="000000"/>
                </a:solidFill>
              </a:rPr>
              <a:t> app using several JavaFX components and learn how to respond to user interactions with the GUI. </a:t>
            </a:r>
          </a:p>
        </p:txBody>
      </p:sp>
      <p:sp>
        <p:nvSpPr>
          <p:cNvPr id="46084" name="Footer Placeholder 3">
            <a:extLst>
              <a:ext uri="{FF2B5EF4-FFF2-40B4-BE49-F238E27FC236}">
                <a16:creationId xmlns:a16="http://schemas.microsoft.com/office/drawing/2014/main" id="{24F67C55-53DB-42E5-8122-40A0C32E111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0461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6">
            <a:extLst>
              <a:ext uri="{FF2B5EF4-FFF2-40B4-BE49-F238E27FC236}">
                <a16:creationId xmlns:a16="http://schemas.microsoft.com/office/drawing/2014/main" id="{965BB46E-DE04-45F1-8B04-7A5AC52608D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438"/>
            <a:ext cx="12192000" cy="6461125"/>
          </a:xfrm>
          <a:prstGeom prst="rect">
            <a:avLst/>
          </a:prstGeom>
        </p:spPr>
      </p:pic>
      <p:sp>
        <p:nvSpPr>
          <p:cNvPr id="4" name="Footer Placeholder 3">
            <a:extLst>
              <a:ext uri="{FF2B5EF4-FFF2-40B4-BE49-F238E27FC236}">
                <a16:creationId xmlns:a16="http://schemas.microsoft.com/office/drawing/2014/main" id="{E8469E8B-3194-411F-95AB-DEF70F37FC4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1218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7">
            <a:extLst>
              <a:ext uri="{FF2B5EF4-FFF2-40B4-BE49-F238E27FC236}">
                <a16:creationId xmlns:a16="http://schemas.microsoft.com/office/drawing/2014/main" id="{5AC7C729-12E8-4D55-AAD0-6E9E1BBF24B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738"/>
            <a:ext cx="12192000" cy="6484937"/>
          </a:xfrm>
          <a:prstGeom prst="rect">
            <a:avLst/>
          </a:prstGeom>
        </p:spPr>
      </p:pic>
      <p:sp>
        <p:nvSpPr>
          <p:cNvPr id="4" name="Footer Placeholder 3">
            <a:extLst>
              <a:ext uri="{FF2B5EF4-FFF2-40B4-BE49-F238E27FC236}">
                <a16:creationId xmlns:a16="http://schemas.microsoft.com/office/drawing/2014/main" id="{ED67E4CE-B100-44AA-BE25-9F4D5A30C7B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4469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4">
            <a:extLst>
              <a:ext uri="{FF2B5EF4-FFF2-40B4-BE49-F238E27FC236}">
                <a16:creationId xmlns:a16="http://schemas.microsoft.com/office/drawing/2014/main" id="{74CC207A-9A97-4B8A-BEDA-591DEA22A2F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6363" y="0"/>
            <a:ext cx="11977687" cy="6858000"/>
          </a:xfrm>
          <a:prstGeom prst="rect">
            <a:avLst/>
          </a:prstGeom>
        </p:spPr>
      </p:pic>
      <p:sp>
        <p:nvSpPr>
          <p:cNvPr id="4" name="Footer Placeholder 3">
            <a:extLst>
              <a:ext uri="{FF2B5EF4-FFF2-40B4-BE49-F238E27FC236}">
                <a16:creationId xmlns:a16="http://schemas.microsoft.com/office/drawing/2014/main" id="{0739D89E-5487-4607-AE5E-DCE2FA9DA1E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0535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8">
            <a:extLst>
              <a:ext uri="{FF2B5EF4-FFF2-40B4-BE49-F238E27FC236}">
                <a16:creationId xmlns:a16="http://schemas.microsoft.com/office/drawing/2014/main" id="{CF4B72C2-9AE5-43DA-9902-CA4975AF1E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5900"/>
            <a:ext cx="12192000" cy="6424613"/>
          </a:xfrm>
          <a:prstGeom prst="rect">
            <a:avLst/>
          </a:prstGeom>
        </p:spPr>
      </p:pic>
      <p:sp>
        <p:nvSpPr>
          <p:cNvPr id="4" name="Footer Placeholder 3">
            <a:extLst>
              <a:ext uri="{FF2B5EF4-FFF2-40B4-BE49-F238E27FC236}">
                <a16:creationId xmlns:a16="http://schemas.microsoft.com/office/drawing/2014/main" id="{12FE9BD2-A9B6-4E86-8CBF-57B1523C311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222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3764-794F-45F4-B7D0-2E590A6B5D32}"/>
              </a:ext>
            </a:extLst>
          </p:cNvPr>
          <p:cNvSpPr>
            <a:spLocks noGrp="1"/>
          </p:cNvSpPr>
          <p:nvPr>
            <p:ph type="title"/>
          </p:nvPr>
        </p:nvSpPr>
        <p:spPr/>
        <p:txBody>
          <a:bodyPr/>
          <a:lstStyle/>
          <a:p>
            <a:pPr>
              <a:defRPr/>
            </a:pPr>
            <a:r>
              <a:rPr lang="en-US" sz="4000" dirty="0">
                <a:solidFill>
                  <a:srgbClr val="33B38C"/>
                </a:solidFill>
                <a:latin typeface="Calibri" panose="020F0502020204030204" pitchFamily="34" charset="0"/>
              </a:rPr>
              <a:t>12.5.2 Technologies Overview</a:t>
            </a:r>
          </a:p>
        </p:txBody>
      </p:sp>
      <p:sp>
        <p:nvSpPr>
          <p:cNvPr id="3" name="Text Placeholder 2">
            <a:extLst>
              <a:ext uri="{FF2B5EF4-FFF2-40B4-BE49-F238E27FC236}">
                <a16:creationId xmlns:a16="http://schemas.microsoft.com/office/drawing/2014/main" id="{0724D57B-24C5-4DEB-A163-C84D2351674F}"/>
              </a:ext>
            </a:extLst>
          </p:cNvPr>
          <p:cNvSpPr>
            <a:spLocks noGrp="1"/>
          </p:cNvSpPr>
          <p:nvPr>
            <p:ph type="body" idx="1"/>
          </p:nvPr>
        </p:nvSpPr>
        <p:spPr/>
        <p:txBody>
          <a:bodyPr>
            <a:normAutofit fontScale="92500"/>
          </a:bodyPr>
          <a:lstStyle/>
          <a:p>
            <a:pPr marL="109537" indent="0">
              <a:lnSpc>
                <a:spcPct val="90000"/>
              </a:lnSpc>
              <a:buNone/>
            </a:pPr>
            <a:r>
              <a:rPr lang="en-US" altLang="en-US" sz="3200" b="1" i="1" dirty="0">
                <a:solidFill>
                  <a:srgbClr val="000000"/>
                </a:solidFill>
              </a:rPr>
              <a:t>Class Application </a:t>
            </a:r>
          </a:p>
          <a:p>
            <a:pPr>
              <a:lnSpc>
                <a:spcPct val="90000"/>
              </a:lnSpc>
            </a:pPr>
            <a:r>
              <a:rPr lang="en-US" altLang="en-US" sz="3200" dirty="0">
                <a:solidFill>
                  <a:srgbClr val="000000"/>
                </a:solidFill>
              </a:rPr>
              <a:t>The class responsible for launching a JavaFX app is a subclass of </a:t>
            </a:r>
            <a:r>
              <a:rPr lang="en-US" altLang="en-US" sz="3200" dirty="0">
                <a:solidFill>
                  <a:srgbClr val="000000"/>
                </a:solidFill>
                <a:latin typeface="Consolas" panose="020B0609020204030204" pitchFamily="49" charset="0"/>
              </a:rPr>
              <a:t>Application</a:t>
            </a:r>
            <a:r>
              <a:rPr lang="en-US" altLang="en-US" sz="3200" dirty="0">
                <a:solidFill>
                  <a:srgbClr val="000000"/>
                </a:solidFill>
              </a:rPr>
              <a:t> (package </a:t>
            </a:r>
            <a:r>
              <a:rPr lang="en-US" altLang="en-US" sz="3200" dirty="0" err="1">
                <a:solidFill>
                  <a:srgbClr val="000000"/>
                </a:solidFill>
                <a:latin typeface="Consolas" panose="020B0609020204030204" pitchFamily="49" charset="0"/>
              </a:rPr>
              <a:t>javafx.application</a:t>
            </a:r>
            <a:r>
              <a:rPr lang="en-US" altLang="en-US" sz="3200" dirty="0">
                <a:solidFill>
                  <a:srgbClr val="000000"/>
                </a:solidFill>
              </a:rPr>
              <a:t>). </a:t>
            </a:r>
          </a:p>
          <a:p>
            <a:pPr>
              <a:lnSpc>
                <a:spcPct val="90000"/>
              </a:lnSpc>
            </a:pPr>
            <a:r>
              <a:rPr lang="en-US" altLang="en-US" sz="3200" dirty="0">
                <a:solidFill>
                  <a:srgbClr val="000000"/>
                </a:solidFill>
              </a:rPr>
              <a:t>When the subclass’s </a:t>
            </a:r>
            <a:r>
              <a:rPr lang="en-US" altLang="en-US" sz="3200" dirty="0">
                <a:solidFill>
                  <a:srgbClr val="000000"/>
                </a:solidFill>
                <a:latin typeface="Consolas" panose="020B0609020204030204" pitchFamily="49" charset="0"/>
              </a:rPr>
              <a:t>main</a:t>
            </a:r>
            <a:r>
              <a:rPr lang="en-US" altLang="en-US" sz="3200" dirty="0">
                <a:solidFill>
                  <a:srgbClr val="000000"/>
                </a:solidFill>
              </a:rPr>
              <a:t> method is called: </a:t>
            </a:r>
          </a:p>
          <a:p>
            <a:pPr lvl="1">
              <a:lnSpc>
                <a:spcPct val="90000"/>
              </a:lnSpc>
            </a:pPr>
            <a:r>
              <a:rPr lang="en-US" altLang="en-US" sz="2800" dirty="0">
                <a:solidFill>
                  <a:srgbClr val="000000"/>
                </a:solidFill>
              </a:rPr>
              <a:t>Method </a:t>
            </a:r>
            <a:r>
              <a:rPr lang="en-US" altLang="en-US" sz="2800" dirty="0">
                <a:solidFill>
                  <a:srgbClr val="000000"/>
                </a:solidFill>
                <a:latin typeface="Consolas" panose="020B0609020204030204" pitchFamily="49" charset="0"/>
              </a:rPr>
              <a:t>main</a:t>
            </a:r>
            <a:r>
              <a:rPr lang="en-US" altLang="en-US" sz="2800" dirty="0">
                <a:solidFill>
                  <a:srgbClr val="000000"/>
                </a:solidFill>
              </a:rPr>
              <a:t> calls class </a:t>
            </a:r>
            <a:r>
              <a:rPr lang="en-US" altLang="en-US" sz="2800" dirty="0">
                <a:solidFill>
                  <a:srgbClr val="000000"/>
                </a:solidFill>
                <a:latin typeface="Consolas" panose="020B0609020204030204" pitchFamily="49" charset="0"/>
              </a:rPr>
              <a:t>Application</a:t>
            </a:r>
            <a:r>
              <a:rPr lang="en-US" altLang="en-US" sz="2800" dirty="0">
                <a:solidFill>
                  <a:srgbClr val="000000"/>
                </a:solidFill>
                <a:latin typeface="Calibri" panose="020F0502020204030204" pitchFamily="34" charset="0"/>
                <a:cs typeface="Calibri" panose="020F0502020204030204" pitchFamily="34" charset="0"/>
              </a:rPr>
              <a:t>’s</a:t>
            </a:r>
            <a:r>
              <a:rPr lang="en-US" altLang="en-US" sz="2800" dirty="0">
                <a:solidFill>
                  <a:srgbClr val="000000"/>
                </a:solidFill>
              </a:rPr>
              <a:t> </a:t>
            </a:r>
            <a:r>
              <a:rPr lang="en-US" altLang="en-US" sz="2800" dirty="0">
                <a:solidFill>
                  <a:srgbClr val="000000"/>
                </a:solidFill>
                <a:latin typeface="Consolas" panose="020B0609020204030204" pitchFamily="49" charset="0"/>
              </a:rPr>
              <a:t>static</a:t>
            </a:r>
            <a:r>
              <a:rPr lang="en-US" altLang="en-US" sz="2800" dirty="0">
                <a:solidFill>
                  <a:srgbClr val="000000"/>
                </a:solidFill>
              </a:rPr>
              <a:t> </a:t>
            </a:r>
            <a:r>
              <a:rPr lang="en-US" altLang="en-US" sz="2800" dirty="0">
                <a:solidFill>
                  <a:srgbClr val="000000"/>
                </a:solidFill>
                <a:latin typeface="Consolas" panose="020B0609020204030204" pitchFamily="49" charset="0"/>
              </a:rPr>
              <a:t>launch</a:t>
            </a:r>
            <a:r>
              <a:rPr lang="en-US" altLang="en-US" sz="2800" dirty="0">
                <a:solidFill>
                  <a:srgbClr val="000000"/>
                </a:solidFill>
              </a:rPr>
              <a:t> method to begin executing the app. </a:t>
            </a:r>
          </a:p>
          <a:p>
            <a:pPr lvl="1">
              <a:lnSpc>
                <a:spcPct val="9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launch</a:t>
            </a:r>
            <a:r>
              <a:rPr lang="en-US" altLang="en-US" sz="2800" dirty="0">
                <a:solidFill>
                  <a:srgbClr val="000000"/>
                </a:solidFill>
              </a:rPr>
              <a:t> method, in turn, causes the JavaFX runtime to create an object of the </a:t>
            </a:r>
            <a:r>
              <a:rPr lang="en-US" altLang="en-US" sz="2800" dirty="0">
                <a:solidFill>
                  <a:srgbClr val="000000"/>
                </a:solidFill>
                <a:latin typeface="Consolas" panose="020B0609020204030204" pitchFamily="49" charset="0"/>
              </a:rPr>
              <a:t>Application</a:t>
            </a:r>
            <a:r>
              <a:rPr lang="en-US" altLang="en-US" sz="2800" dirty="0">
                <a:solidFill>
                  <a:srgbClr val="000000"/>
                </a:solidFill>
              </a:rPr>
              <a:t> subclass and call its </a:t>
            </a:r>
            <a:r>
              <a:rPr lang="en-US" altLang="en-US" sz="2800" dirty="0">
                <a:solidFill>
                  <a:srgbClr val="000000"/>
                </a:solidFill>
                <a:latin typeface="Consolas" panose="020B0609020204030204" pitchFamily="49" charset="0"/>
              </a:rPr>
              <a:t>start</a:t>
            </a:r>
            <a:r>
              <a:rPr lang="en-US" altLang="en-US" sz="2800" dirty="0">
                <a:solidFill>
                  <a:srgbClr val="000000"/>
                </a:solidFill>
              </a:rPr>
              <a:t> method. </a:t>
            </a:r>
          </a:p>
          <a:p>
            <a:pPr lvl="1">
              <a:lnSpc>
                <a:spcPct val="9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Application</a:t>
            </a:r>
            <a:r>
              <a:rPr lang="en-US" altLang="en-US" sz="2800" dirty="0">
                <a:solidFill>
                  <a:srgbClr val="000000"/>
                </a:solidFill>
              </a:rPr>
              <a:t> subclass’s </a:t>
            </a:r>
            <a:r>
              <a:rPr lang="en-US" altLang="en-US" sz="2800" dirty="0">
                <a:solidFill>
                  <a:srgbClr val="000000"/>
                </a:solidFill>
                <a:latin typeface="Consolas" panose="020B0609020204030204" pitchFamily="49" charset="0"/>
              </a:rPr>
              <a:t>start</a:t>
            </a:r>
            <a:r>
              <a:rPr lang="en-US" altLang="en-US" sz="2800" dirty="0">
                <a:solidFill>
                  <a:srgbClr val="000000"/>
                </a:solidFill>
              </a:rPr>
              <a:t> method creates the GUI, attaches it to a </a:t>
            </a:r>
            <a:r>
              <a:rPr lang="en-US" altLang="en-US" sz="2800" dirty="0">
                <a:solidFill>
                  <a:srgbClr val="000000"/>
                </a:solidFill>
                <a:latin typeface="Consolas" panose="020B0609020204030204" pitchFamily="49" charset="0"/>
              </a:rPr>
              <a:t>Scene</a:t>
            </a:r>
            <a:r>
              <a:rPr lang="en-US" altLang="en-US" sz="2800" dirty="0">
                <a:solidFill>
                  <a:srgbClr val="000000"/>
                </a:solidFill>
              </a:rPr>
              <a:t> and places it on the </a:t>
            </a:r>
            <a:r>
              <a:rPr lang="en-US" altLang="en-US" sz="2800" dirty="0">
                <a:solidFill>
                  <a:srgbClr val="000000"/>
                </a:solidFill>
                <a:latin typeface="Consolas" panose="020B0609020204030204" pitchFamily="49" charset="0"/>
              </a:rPr>
              <a:t>Stage</a:t>
            </a:r>
            <a:r>
              <a:rPr lang="en-US" altLang="en-US" sz="2800" dirty="0">
                <a:solidFill>
                  <a:srgbClr val="000000"/>
                </a:solidFill>
              </a:rPr>
              <a:t> that </a:t>
            </a:r>
            <a:r>
              <a:rPr lang="en-US" altLang="en-US" sz="2800" dirty="0">
                <a:solidFill>
                  <a:srgbClr val="000000"/>
                </a:solidFill>
                <a:latin typeface="Consolas" panose="020B0609020204030204" pitchFamily="49" charset="0"/>
              </a:rPr>
              <a:t>start</a:t>
            </a:r>
            <a:r>
              <a:rPr lang="en-US" altLang="en-US" sz="2800" dirty="0">
                <a:solidFill>
                  <a:srgbClr val="000000"/>
                </a:solidFill>
              </a:rPr>
              <a:t> receives as an argument. </a:t>
            </a:r>
          </a:p>
        </p:txBody>
      </p:sp>
      <p:sp>
        <p:nvSpPr>
          <p:cNvPr id="49156" name="Footer Placeholder 3">
            <a:extLst>
              <a:ext uri="{FF2B5EF4-FFF2-40B4-BE49-F238E27FC236}">
                <a16:creationId xmlns:a16="http://schemas.microsoft.com/office/drawing/2014/main" id="{5F8C58B0-158F-4D82-94CE-9EB785BD5C5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519276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3921-CA91-44A0-918B-C7C200940F04}"/>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12.5.2 Technologies Overview (Cont.)</a:t>
            </a:r>
          </a:p>
        </p:txBody>
      </p:sp>
      <p:sp>
        <p:nvSpPr>
          <p:cNvPr id="50179" name="Text Placeholder 2">
            <a:extLst>
              <a:ext uri="{FF2B5EF4-FFF2-40B4-BE49-F238E27FC236}">
                <a16:creationId xmlns:a16="http://schemas.microsoft.com/office/drawing/2014/main" id="{922E4DC8-E717-460B-B2AB-BDB2EC9877FE}"/>
              </a:ext>
            </a:extLst>
          </p:cNvPr>
          <p:cNvSpPr>
            <a:spLocks noGrp="1"/>
          </p:cNvSpPr>
          <p:nvPr>
            <p:ph type="body" idx="1"/>
          </p:nvPr>
        </p:nvSpPr>
        <p:spPr/>
        <p:txBody>
          <a:bodyPr/>
          <a:lstStyle/>
          <a:p>
            <a:pPr marL="109537" indent="0">
              <a:buNone/>
            </a:pPr>
            <a:r>
              <a:rPr lang="en-US" altLang="en-US" sz="2400" b="1" i="1" dirty="0">
                <a:solidFill>
                  <a:srgbClr val="000000"/>
                </a:solidFill>
              </a:rPr>
              <a:t>Arranging JavaFX Components with a </a:t>
            </a:r>
            <a:r>
              <a:rPr lang="en-US" altLang="en-US" sz="2400" b="1" i="1" dirty="0" err="1">
                <a:solidFill>
                  <a:srgbClr val="000000"/>
                </a:solidFill>
              </a:rPr>
              <a:t>GridPane</a:t>
            </a:r>
            <a:r>
              <a:rPr lang="en-US" altLang="en-US" sz="2400" b="1" i="1" dirty="0">
                <a:solidFill>
                  <a:srgbClr val="000000"/>
                </a:solidFill>
              </a:rPr>
              <a:t> </a:t>
            </a:r>
          </a:p>
          <a:p>
            <a:r>
              <a:rPr lang="en-US" altLang="en-US" sz="2400" dirty="0">
                <a:solidFill>
                  <a:srgbClr val="000000"/>
                </a:solidFill>
              </a:rPr>
              <a:t>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(package </a:t>
            </a:r>
            <a:r>
              <a:rPr lang="en-US" altLang="en-US" sz="2400" dirty="0" err="1">
                <a:solidFill>
                  <a:srgbClr val="000000"/>
                </a:solidFill>
                <a:latin typeface="Consolas" panose="020B0609020204030204" pitchFamily="49" charset="0"/>
              </a:rPr>
              <a:t>javafx.scene.layout</a:t>
            </a:r>
            <a:r>
              <a:rPr lang="en-US" altLang="en-US" sz="2400" dirty="0">
                <a:solidFill>
                  <a:srgbClr val="000000"/>
                </a:solidFill>
              </a:rPr>
              <a:t>) arranges JavaFX components into columns and rows in a rectangular grid.</a:t>
            </a:r>
          </a:p>
          <a:p>
            <a:r>
              <a:rPr lang="en-US" altLang="en-US" sz="2400" dirty="0">
                <a:solidFill>
                  <a:srgbClr val="000000"/>
                </a:solidFill>
              </a:rPr>
              <a:t>This app uses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(Fig. 12.9) to arrange views into two columns and five rows. </a:t>
            </a:r>
          </a:p>
          <a:p>
            <a:r>
              <a:rPr lang="en-US" altLang="en-US" sz="2400" dirty="0">
                <a:solidFill>
                  <a:srgbClr val="000000"/>
                </a:solidFill>
              </a:rPr>
              <a:t>Each cell in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can be empty or can hold one or more JavaFX components, including layout containers that arrange other controls. </a:t>
            </a:r>
          </a:p>
          <a:p>
            <a:r>
              <a:rPr lang="en-US" altLang="en-US" sz="2400" dirty="0">
                <a:solidFill>
                  <a:srgbClr val="000000"/>
                </a:solidFill>
              </a:rPr>
              <a:t>Each component in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can span multiple columns or rows, though we did not use that capability in this GUI. </a:t>
            </a:r>
          </a:p>
          <a:p>
            <a:r>
              <a:rPr lang="en-US" altLang="en-US" sz="2400" dirty="0">
                <a:solidFill>
                  <a:srgbClr val="000000"/>
                </a:solidFill>
              </a:rPr>
              <a:t>When you drag a </a:t>
            </a:r>
            <a:r>
              <a:rPr lang="en-US" altLang="en-US" sz="2400" dirty="0" err="1">
                <a:solidFill>
                  <a:srgbClr val="000000"/>
                </a:solidFill>
                <a:latin typeface="Consolas" panose="020B0609020204030204" pitchFamily="49" charset="0"/>
              </a:rPr>
              <a:t>GridPane</a:t>
            </a:r>
            <a:r>
              <a:rPr lang="en-US" altLang="en-US" sz="2400" dirty="0">
                <a:solidFill>
                  <a:srgbClr val="000000"/>
                </a:solidFill>
              </a:rPr>
              <a:t> onto Scene Builder’s content panel, Scene Builder creates the </a:t>
            </a:r>
            <a:r>
              <a:rPr lang="en-US" altLang="en-US" sz="2400" dirty="0" err="1">
                <a:solidFill>
                  <a:srgbClr val="000000"/>
                </a:solidFill>
              </a:rPr>
              <a:t>GridPane</a:t>
            </a:r>
            <a:r>
              <a:rPr lang="en-US" altLang="en-US" sz="2400" dirty="0">
                <a:solidFill>
                  <a:srgbClr val="000000"/>
                </a:solidFill>
              </a:rPr>
              <a:t> with two columns and three rows by default. </a:t>
            </a:r>
          </a:p>
        </p:txBody>
      </p:sp>
      <p:sp>
        <p:nvSpPr>
          <p:cNvPr id="50180" name="Footer Placeholder 3">
            <a:extLst>
              <a:ext uri="{FF2B5EF4-FFF2-40B4-BE49-F238E27FC236}">
                <a16:creationId xmlns:a16="http://schemas.microsoft.com/office/drawing/2014/main" id="{D40C4D16-9DC3-4D5D-9032-7D0C25297FE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00654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9">
            <a:extLst>
              <a:ext uri="{FF2B5EF4-FFF2-40B4-BE49-F238E27FC236}">
                <a16:creationId xmlns:a16="http://schemas.microsoft.com/office/drawing/2014/main" id="{AB427829-4E58-4EED-A09D-1976AF35BF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738"/>
            <a:ext cx="12192000" cy="6486525"/>
          </a:xfrm>
          <a:prstGeom prst="rect">
            <a:avLst/>
          </a:prstGeom>
        </p:spPr>
      </p:pic>
      <p:sp>
        <p:nvSpPr>
          <p:cNvPr id="4" name="Footer Placeholder 3">
            <a:extLst>
              <a:ext uri="{FF2B5EF4-FFF2-40B4-BE49-F238E27FC236}">
                <a16:creationId xmlns:a16="http://schemas.microsoft.com/office/drawing/2014/main" id="{8FAF9E66-69A0-41E8-AE72-AC8F23AB988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92492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AAF1-BD95-4988-B103-EDB153B8775E}"/>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12.5.2 Technologies Overview (Cont.)</a:t>
            </a:r>
          </a:p>
        </p:txBody>
      </p:sp>
      <p:sp>
        <p:nvSpPr>
          <p:cNvPr id="3" name="Text Placeholder 2">
            <a:extLst>
              <a:ext uri="{FF2B5EF4-FFF2-40B4-BE49-F238E27FC236}">
                <a16:creationId xmlns:a16="http://schemas.microsoft.com/office/drawing/2014/main" id="{CC691538-323D-4D2F-A152-B950992CB2C8}"/>
              </a:ext>
            </a:extLst>
          </p:cNvPr>
          <p:cNvSpPr>
            <a:spLocks noGrp="1"/>
          </p:cNvSpPr>
          <p:nvPr>
            <p:ph type="body" idx="1"/>
          </p:nvPr>
        </p:nvSpPr>
        <p:spPr/>
        <p:txBody>
          <a:bodyPr>
            <a:normAutofit/>
          </a:bodyPr>
          <a:lstStyle/>
          <a:p>
            <a:pPr>
              <a:lnSpc>
                <a:spcPct val="90000"/>
              </a:lnSpc>
            </a:pPr>
            <a:r>
              <a:rPr lang="en-US" altLang="en-US" dirty="0">
                <a:solidFill>
                  <a:srgbClr val="000000"/>
                </a:solidFill>
              </a:rPr>
              <a:t>A </a:t>
            </a:r>
            <a:r>
              <a:rPr lang="en-US" altLang="en-US" dirty="0" err="1">
                <a:solidFill>
                  <a:srgbClr val="000000"/>
                </a:solidFill>
                <a:latin typeface="Consolas" panose="020B0609020204030204" pitchFamily="49" charset="0"/>
              </a:rPr>
              <a:t>TextField</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can accept text input or display text.  </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Slider</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represents a value in the range 0.0–100.0 by default and allows the user to select a number in that range by moving the </a:t>
            </a:r>
            <a:r>
              <a:rPr lang="en-US" altLang="en-US" dirty="0">
                <a:solidFill>
                  <a:srgbClr val="000000"/>
                </a:solidFill>
                <a:latin typeface="Consolas" panose="020B0609020204030204" pitchFamily="49" charset="0"/>
              </a:rPr>
              <a:t>Slider</a:t>
            </a:r>
            <a:r>
              <a:rPr lang="en-US" altLang="en-US" dirty="0">
                <a:solidFill>
                  <a:srgbClr val="000000"/>
                </a:solidFill>
              </a:rPr>
              <a:t>’s thumb.</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Button</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allows the user to initiate an action. </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NumberFormat</a:t>
            </a:r>
            <a:r>
              <a:rPr lang="en-US" altLang="en-US" dirty="0">
                <a:solidFill>
                  <a:srgbClr val="000000"/>
                </a:solidFill>
              </a:rPr>
              <a:t> (package </a:t>
            </a:r>
            <a:r>
              <a:rPr lang="en-US" altLang="en-US" dirty="0" err="1">
                <a:solidFill>
                  <a:srgbClr val="000000"/>
                </a:solidFill>
                <a:latin typeface="Consolas" panose="020B0609020204030204" pitchFamily="49" charset="0"/>
              </a:rPr>
              <a:t>java.text</a:t>
            </a:r>
            <a:r>
              <a:rPr lang="en-US" altLang="en-US" dirty="0">
                <a:solidFill>
                  <a:srgbClr val="000000"/>
                </a:solidFill>
              </a:rPr>
              <a:t>) can format locale-specific currency and percentage strings. </a:t>
            </a:r>
          </a:p>
        </p:txBody>
      </p:sp>
      <p:sp>
        <p:nvSpPr>
          <p:cNvPr id="52228" name="Footer Placeholder 3">
            <a:extLst>
              <a:ext uri="{FF2B5EF4-FFF2-40B4-BE49-F238E27FC236}">
                <a16:creationId xmlns:a16="http://schemas.microsoft.com/office/drawing/2014/main" id="{82F02BEF-9BAE-4554-B92D-46DD46E094D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260410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6E4E-A5BE-4AE9-A91A-66C0456D0564}"/>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12.5.2 Technologies Overview (Cont.)</a:t>
            </a:r>
          </a:p>
        </p:txBody>
      </p:sp>
      <p:sp>
        <p:nvSpPr>
          <p:cNvPr id="3" name="Text Placeholder 2">
            <a:extLst>
              <a:ext uri="{FF2B5EF4-FFF2-40B4-BE49-F238E27FC236}">
                <a16:creationId xmlns:a16="http://schemas.microsoft.com/office/drawing/2014/main" id="{2B56305B-BEA7-4F8D-99E8-39B413AE4241}"/>
              </a:ext>
            </a:extLst>
          </p:cNvPr>
          <p:cNvSpPr>
            <a:spLocks noGrp="1"/>
          </p:cNvSpPr>
          <p:nvPr>
            <p:ph type="body" idx="1"/>
          </p:nvPr>
        </p:nvSpPr>
        <p:spPr/>
        <p:txBody>
          <a:bodyPr>
            <a:normAutofit/>
          </a:bodyPr>
          <a:lstStyle/>
          <a:p>
            <a:pPr>
              <a:lnSpc>
                <a:spcPct val="90000"/>
              </a:lnSpc>
            </a:pPr>
            <a:r>
              <a:rPr lang="en-US" altLang="en-US" dirty="0">
                <a:solidFill>
                  <a:srgbClr val="000000"/>
                </a:solidFill>
              </a:rPr>
              <a:t>GUIs are event driven. </a:t>
            </a:r>
          </a:p>
          <a:p>
            <a:pPr lvl="1">
              <a:lnSpc>
                <a:spcPct val="90000"/>
              </a:lnSpc>
            </a:pPr>
            <a:r>
              <a:rPr lang="en-US" altLang="en-US" dirty="0">
                <a:solidFill>
                  <a:srgbClr val="000000"/>
                </a:solidFill>
              </a:rPr>
              <a:t>When the user interacts with a GUI component, the interaction—known as an event—drives the program to perform a task. </a:t>
            </a:r>
          </a:p>
          <a:p>
            <a:pPr>
              <a:lnSpc>
                <a:spcPct val="90000"/>
              </a:lnSpc>
            </a:pPr>
            <a:r>
              <a:rPr lang="en-US" altLang="en-US" dirty="0">
                <a:solidFill>
                  <a:srgbClr val="000000"/>
                </a:solidFill>
              </a:rPr>
              <a:t>The code that performs a task in response to an event is called an event handler.</a:t>
            </a:r>
          </a:p>
          <a:p>
            <a:pPr>
              <a:lnSpc>
                <a:spcPct val="90000"/>
              </a:lnSpc>
            </a:pPr>
            <a:r>
              <a:rPr lang="en-US" altLang="en-US" dirty="0">
                <a:solidFill>
                  <a:srgbClr val="000000"/>
                </a:solidFill>
              </a:rPr>
              <a:t>For certain events you can link a control to its event-handling method by using the </a:t>
            </a:r>
            <a:r>
              <a:rPr lang="en-US" altLang="en-US" b="1" dirty="0">
                <a:solidFill>
                  <a:srgbClr val="000000"/>
                </a:solidFill>
              </a:rPr>
              <a:t>Code </a:t>
            </a:r>
            <a:r>
              <a:rPr lang="en-US" altLang="en-US" dirty="0">
                <a:solidFill>
                  <a:srgbClr val="000000"/>
                </a:solidFill>
              </a:rPr>
              <a:t>section of Scene Builder’s </a:t>
            </a:r>
            <a:r>
              <a:rPr lang="en-US" altLang="en-US" b="1" dirty="0">
                <a:solidFill>
                  <a:srgbClr val="000000"/>
                </a:solidFill>
              </a:rPr>
              <a:t>Inspector</a:t>
            </a:r>
            <a:r>
              <a:rPr lang="en-US" altLang="en-US" dirty="0">
                <a:solidFill>
                  <a:srgbClr val="000000"/>
                </a:solidFill>
              </a:rPr>
              <a:t> window. </a:t>
            </a:r>
          </a:p>
          <a:p>
            <a:pPr>
              <a:lnSpc>
                <a:spcPct val="90000"/>
              </a:lnSpc>
            </a:pPr>
            <a:r>
              <a:rPr lang="en-US" dirty="0"/>
              <a:t>You'll create the event handler entirely in code. </a:t>
            </a:r>
          </a:p>
          <a:p>
            <a:pPr>
              <a:lnSpc>
                <a:spcPct val="90000"/>
              </a:lnSpc>
            </a:pPr>
            <a:endParaRPr lang="en-US" altLang="en-US" dirty="0">
              <a:solidFill>
                <a:srgbClr val="000000"/>
              </a:solidFill>
            </a:endParaRPr>
          </a:p>
        </p:txBody>
      </p:sp>
      <p:sp>
        <p:nvSpPr>
          <p:cNvPr id="53252" name="Footer Placeholder 3">
            <a:extLst>
              <a:ext uri="{FF2B5EF4-FFF2-40B4-BE49-F238E27FC236}">
                <a16:creationId xmlns:a16="http://schemas.microsoft.com/office/drawing/2014/main" id="{99FAA4AC-6D43-4FED-B0C1-4D8D4770CA3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744469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009B-6740-4F30-B03B-DC315A46B725}"/>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12.5.2 Technologies Overview (Cont.)</a:t>
            </a:r>
          </a:p>
        </p:txBody>
      </p:sp>
      <p:sp>
        <p:nvSpPr>
          <p:cNvPr id="3" name="Text Placeholder 2">
            <a:extLst>
              <a:ext uri="{FF2B5EF4-FFF2-40B4-BE49-F238E27FC236}">
                <a16:creationId xmlns:a16="http://schemas.microsoft.com/office/drawing/2014/main" id="{833B9452-DEBF-4771-9F5D-FF55657FDC0E}"/>
              </a:ext>
            </a:extLst>
          </p:cNvPr>
          <p:cNvSpPr>
            <a:spLocks noGrp="1"/>
          </p:cNvSpPr>
          <p:nvPr>
            <p:ph type="body" idx="1"/>
          </p:nvPr>
        </p:nvSpPr>
        <p:spPr/>
        <p:txBody>
          <a:bodyPr>
            <a:normAutofit/>
          </a:bodyPr>
          <a:lstStyle/>
          <a:p>
            <a:pPr>
              <a:lnSpc>
                <a:spcPct val="90000"/>
              </a:lnSpc>
            </a:pPr>
            <a:r>
              <a:rPr lang="en-US" altLang="en-US" dirty="0">
                <a:solidFill>
                  <a:srgbClr val="000000"/>
                </a:solidFill>
              </a:rPr>
              <a:t>You implement the </a:t>
            </a:r>
            <a:r>
              <a:rPr lang="en-US" altLang="en-US" dirty="0" err="1">
                <a:solidFill>
                  <a:srgbClr val="000000"/>
                </a:solidFill>
                <a:latin typeface="Consolas" panose="020B0609020204030204" pitchFamily="49" charset="0"/>
              </a:rPr>
              <a:t>ChangeListener</a:t>
            </a:r>
            <a:r>
              <a:rPr lang="en-US" altLang="en-US" dirty="0">
                <a:solidFill>
                  <a:srgbClr val="000000"/>
                </a:solidFill>
              </a:rPr>
              <a:t> interface (package </a:t>
            </a:r>
            <a:r>
              <a:rPr lang="en-US" altLang="en-US" dirty="0" err="1">
                <a:solidFill>
                  <a:srgbClr val="000000"/>
                </a:solidFill>
                <a:latin typeface="Consolas" panose="020B0609020204030204" pitchFamily="49" charset="0"/>
              </a:rPr>
              <a:t>javafx.beans.value</a:t>
            </a:r>
            <a:r>
              <a:rPr lang="en-US" altLang="en-US" dirty="0">
                <a:solidFill>
                  <a:srgbClr val="000000"/>
                </a:solidFill>
              </a:rPr>
              <a:t>) to respond when the user moves the </a:t>
            </a:r>
            <a:r>
              <a:rPr lang="en-US" altLang="en-US" dirty="0">
                <a:solidFill>
                  <a:srgbClr val="000000"/>
                </a:solidFill>
                <a:latin typeface="Consolas" panose="020B0609020204030204" pitchFamily="49" charset="0"/>
              </a:rPr>
              <a:t>Slider</a:t>
            </a:r>
            <a:r>
              <a:rPr lang="en-US" altLang="en-US" dirty="0">
                <a:solidFill>
                  <a:srgbClr val="000000"/>
                </a:solidFill>
              </a:rPr>
              <a:t>’s thumb. </a:t>
            </a:r>
          </a:p>
          <a:p>
            <a:pPr>
              <a:lnSpc>
                <a:spcPct val="90000"/>
              </a:lnSpc>
            </a:pPr>
            <a:r>
              <a:rPr lang="en-US" altLang="en-US" dirty="0">
                <a:solidFill>
                  <a:srgbClr val="000000"/>
                </a:solidFill>
              </a:rPr>
              <a:t>JavaFX applications in which the GUI is implemented as FXML adhere to the Model-View-Controller (MVC) design pattern, which separates an app’s data (contained in the model) from the app’s GUI (the view) and the app’s processing logic (the controller). </a:t>
            </a:r>
          </a:p>
        </p:txBody>
      </p:sp>
      <p:sp>
        <p:nvSpPr>
          <p:cNvPr id="54276" name="Footer Placeholder 3">
            <a:extLst>
              <a:ext uri="{FF2B5EF4-FFF2-40B4-BE49-F238E27FC236}">
                <a16:creationId xmlns:a16="http://schemas.microsoft.com/office/drawing/2014/main" id="{A8DF718C-6F94-4C9C-9344-0BC6A4665C5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255664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80DE-9A87-4C11-B93C-06A5F3FEBE40}"/>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12.5.2 Technologies Overview (Cont.)</a:t>
            </a:r>
          </a:p>
        </p:txBody>
      </p:sp>
      <p:sp>
        <p:nvSpPr>
          <p:cNvPr id="3" name="Text Placeholder 2">
            <a:extLst>
              <a:ext uri="{FF2B5EF4-FFF2-40B4-BE49-F238E27FC236}">
                <a16:creationId xmlns:a16="http://schemas.microsoft.com/office/drawing/2014/main" id="{9DCC9AFC-CAC8-4829-A9E6-740FE4FBC379}"/>
              </a:ext>
            </a:extLst>
          </p:cNvPr>
          <p:cNvSpPr>
            <a:spLocks noGrp="1"/>
          </p:cNvSpPr>
          <p:nvPr>
            <p:ph type="body" idx="1"/>
          </p:nvPr>
        </p:nvSpPr>
        <p:spPr/>
        <p:txBody>
          <a:bodyPr>
            <a:normAutofit/>
          </a:bodyPr>
          <a:lstStyle/>
          <a:p>
            <a:pPr>
              <a:lnSpc>
                <a:spcPct val="90000"/>
              </a:lnSpc>
            </a:pPr>
            <a:r>
              <a:rPr lang="en-US" altLang="en-US" dirty="0">
                <a:solidFill>
                  <a:srgbClr val="000000"/>
                </a:solidFill>
              </a:rPr>
              <a:t>The controller implements logic for processing user inputs. </a:t>
            </a:r>
          </a:p>
          <a:p>
            <a:pPr>
              <a:lnSpc>
                <a:spcPct val="90000"/>
              </a:lnSpc>
            </a:pPr>
            <a:r>
              <a:rPr lang="en-US" altLang="en-US" dirty="0">
                <a:solidFill>
                  <a:srgbClr val="000000"/>
                </a:solidFill>
              </a:rPr>
              <a:t>The view presents the data stored in the model. </a:t>
            </a:r>
          </a:p>
          <a:p>
            <a:pPr>
              <a:lnSpc>
                <a:spcPct val="90000"/>
              </a:lnSpc>
            </a:pPr>
            <a:r>
              <a:rPr lang="en-US" altLang="en-US" dirty="0">
                <a:solidFill>
                  <a:srgbClr val="000000"/>
                </a:solidFill>
              </a:rPr>
              <a:t>When a user provides input, the controller modifies the model with the given input. </a:t>
            </a:r>
          </a:p>
          <a:p>
            <a:pPr>
              <a:lnSpc>
                <a:spcPct val="90000"/>
              </a:lnSpc>
            </a:pPr>
            <a:r>
              <a:rPr lang="en-US" altLang="en-US" dirty="0">
                <a:solidFill>
                  <a:srgbClr val="000000"/>
                </a:solidFill>
              </a:rPr>
              <a:t>When the model changes, the controller updates the view to present the changed data. </a:t>
            </a:r>
          </a:p>
          <a:p>
            <a:pPr>
              <a:lnSpc>
                <a:spcPct val="90000"/>
              </a:lnSpc>
            </a:pPr>
            <a:r>
              <a:rPr lang="en-US" altLang="en-US" dirty="0">
                <a:solidFill>
                  <a:srgbClr val="000000"/>
                </a:solidFill>
              </a:rPr>
              <a:t>In a simple app, the model and controller are often combined into a single class. </a:t>
            </a:r>
          </a:p>
          <a:p>
            <a:pPr>
              <a:lnSpc>
                <a:spcPct val="90000"/>
              </a:lnSpc>
            </a:pPr>
            <a:r>
              <a:rPr lang="en-US" altLang="en-US" dirty="0">
                <a:solidFill>
                  <a:srgbClr val="000000"/>
                </a:solidFill>
              </a:rPr>
              <a:t>In a JavaFX FXML app, you define the app’s event handlers in a controller class. </a:t>
            </a:r>
          </a:p>
        </p:txBody>
      </p:sp>
      <p:sp>
        <p:nvSpPr>
          <p:cNvPr id="55300" name="Footer Placeholder 3">
            <a:extLst>
              <a:ext uri="{FF2B5EF4-FFF2-40B4-BE49-F238E27FC236}">
                <a16:creationId xmlns:a16="http://schemas.microsoft.com/office/drawing/2014/main" id="{1B09A989-07C2-45E6-91F1-0F17DAEC7AF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000603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5568-C12D-4743-8245-0544CB8D6A50}"/>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12.5.2 Technologies Overview (Cont.)</a:t>
            </a:r>
          </a:p>
        </p:txBody>
      </p:sp>
      <p:sp>
        <p:nvSpPr>
          <p:cNvPr id="3" name="Text Placeholder 2">
            <a:extLst>
              <a:ext uri="{FF2B5EF4-FFF2-40B4-BE49-F238E27FC236}">
                <a16:creationId xmlns:a16="http://schemas.microsoft.com/office/drawing/2014/main" id="{71742DD3-3A79-4551-AA86-DE01588AEE89}"/>
              </a:ext>
            </a:extLst>
          </p:cNvPr>
          <p:cNvSpPr>
            <a:spLocks noGrp="1"/>
          </p:cNvSpPr>
          <p:nvPr>
            <p:ph type="body" idx="1"/>
          </p:nvPr>
        </p:nvSpPr>
        <p:spPr/>
        <p:txBody>
          <a:bodyPr>
            <a:normAutofit/>
          </a:bodyPr>
          <a:lstStyle/>
          <a:p>
            <a:pPr>
              <a:lnSpc>
                <a:spcPct val="90000"/>
              </a:lnSpc>
            </a:pPr>
            <a:r>
              <a:rPr lang="en-US" altLang="en-US" dirty="0">
                <a:solidFill>
                  <a:srgbClr val="000000"/>
                </a:solidFill>
              </a:rPr>
              <a:t>The controller class defines instance variables for interacting with controls programmatically, as well as event-handling methods. </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FXMLLoader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dirty="0">
                <a:solidFill>
                  <a:srgbClr val="000000"/>
                </a:solidFill>
                <a:latin typeface="Consolas" panose="020B0609020204030204" pitchFamily="49" charset="0"/>
              </a:rPr>
              <a:t>load</a:t>
            </a:r>
            <a:r>
              <a:rPr lang="en-US" altLang="en-US" dirty="0">
                <a:solidFill>
                  <a:srgbClr val="000000"/>
                </a:solidFill>
              </a:rPr>
              <a:t> uses the FXML file that represents the app’s GUI to creates the GUI’s scene graph and returns a </a:t>
            </a:r>
            <a:r>
              <a:rPr lang="en-US" altLang="en-US" dirty="0">
                <a:solidFill>
                  <a:srgbClr val="000000"/>
                </a:solidFill>
                <a:latin typeface="Consolas" panose="020B0609020204030204" pitchFamily="49" charset="0"/>
              </a:rPr>
              <a:t>Parent</a:t>
            </a:r>
            <a:r>
              <a:rPr lang="en-US" altLang="en-US" dirty="0">
                <a:solidFill>
                  <a:srgbClr val="000000"/>
                </a:solidFill>
              </a:rPr>
              <a:t> (package </a:t>
            </a:r>
            <a:r>
              <a:rPr lang="en-US" altLang="en-US" dirty="0" err="1">
                <a:solidFill>
                  <a:srgbClr val="000000"/>
                </a:solidFill>
                <a:latin typeface="Consolas" panose="020B0609020204030204" pitchFamily="49" charset="0"/>
              </a:rPr>
              <a:t>javafx.scene</a:t>
            </a:r>
            <a:r>
              <a:rPr lang="en-US" altLang="en-US" dirty="0">
                <a:solidFill>
                  <a:srgbClr val="000000"/>
                </a:solidFill>
              </a:rPr>
              <a:t>) reference to the scene graph’s root node. </a:t>
            </a:r>
          </a:p>
          <a:p>
            <a:pPr>
              <a:lnSpc>
                <a:spcPct val="90000"/>
              </a:lnSpc>
            </a:pPr>
            <a:r>
              <a:rPr lang="en-US" altLang="en-US" dirty="0">
                <a:solidFill>
                  <a:srgbClr val="000000"/>
                </a:solidFill>
              </a:rPr>
              <a:t>It also initializes the controller’s instance variables, and creates and registers the event handlers for any events specified in the FXML.</a:t>
            </a:r>
          </a:p>
        </p:txBody>
      </p:sp>
      <p:sp>
        <p:nvSpPr>
          <p:cNvPr id="56324" name="Footer Placeholder 3">
            <a:extLst>
              <a:ext uri="{FF2B5EF4-FFF2-40B4-BE49-F238E27FC236}">
                <a16:creationId xmlns:a16="http://schemas.microsoft.com/office/drawing/2014/main" id="{D7ABE4E3-AC85-4BAD-9B13-77DA790A71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15843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6A4F-6DB9-45C0-B62F-0C8287E6D8D1}"/>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a:t>
            </a:r>
          </a:p>
        </p:txBody>
      </p:sp>
      <p:sp>
        <p:nvSpPr>
          <p:cNvPr id="3" name="Text Placeholder 2">
            <a:extLst>
              <a:ext uri="{FF2B5EF4-FFF2-40B4-BE49-F238E27FC236}">
                <a16:creationId xmlns:a16="http://schemas.microsoft.com/office/drawing/2014/main" id="{9330B090-A6FC-4E89-B275-AB5DD08E9BA7}"/>
              </a:ext>
            </a:extLst>
          </p:cNvPr>
          <p:cNvSpPr>
            <a:spLocks noGrp="1"/>
          </p:cNvSpPr>
          <p:nvPr>
            <p:ph type="body" idx="1"/>
          </p:nvPr>
        </p:nvSpPr>
        <p:spPr/>
        <p:txBody>
          <a:bodyPr>
            <a:normAutofit/>
          </a:bodyPr>
          <a:lstStyle/>
          <a:p>
            <a:pPr>
              <a:lnSpc>
                <a:spcPct val="90000"/>
              </a:lnSpc>
            </a:pPr>
            <a:r>
              <a:rPr lang="en-US" altLang="en-US" dirty="0">
                <a:solidFill>
                  <a:srgbClr val="000000"/>
                </a:solidFill>
              </a:rPr>
              <a:t>If a control or layout will be manipulated programmatically in the controller class, you must provide a name for that control or layout. Each object’s name is specified via its </a:t>
            </a:r>
            <a:r>
              <a:rPr lang="en-US" altLang="en-US" dirty="0" err="1">
                <a:solidFill>
                  <a:srgbClr val="000000"/>
                </a:solidFill>
                <a:latin typeface="Helvetica-Neue"/>
              </a:rPr>
              <a:t>fx:id</a:t>
            </a:r>
            <a:r>
              <a:rPr lang="en-US" altLang="en-US" dirty="0">
                <a:solidFill>
                  <a:srgbClr val="000000"/>
                </a:solidFill>
              </a:rPr>
              <a:t> property. You can set this property’s value by selecting a component in your scene, then expanding the </a:t>
            </a:r>
            <a:r>
              <a:rPr lang="en-US" altLang="en-US" dirty="0">
                <a:solidFill>
                  <a:srgbClr val="000000"/>
                </a:solidFill>
                <a:latin typeface="Helvetica-Neue"/>
              </a:rPr>
              <a:t>Inspector</a:t>
            </a:r>
            <a:r>
              <a:rPr lang="en-US" altLang="en-US" dirty="0">
                <a:solidFill>
                  <a:srgbClr val="000000"/>
                </a:solidFill>
              </a:rPr>
              <a:t> window’s </a:t>
            </a:r>
            <a:r>
              <a:rPr lang="en-US" altLang="en-US" dirty="0">
                <a:solidFill>
                  <a:srgbClr val="000000"/>
                </a:solidFill>
                <a:latin typeface="Helvetica-Neue"/>
              </a:rPr>
              <a:t>Code</a:t>
            </a:r>
            <a:r>
              <a:rPr lang="en-US" altLang="en-US" dirty="0">
                <a:solidFill>
                  <a:srgbClr val="000000"/>
                </a:solidFill>
              </a:rPr>
              <a:t> section—the </a:t>
            </a:r>
            <a:r>
              <a:rPr lang="en-US" altLang="en-US" dirty="0" err="1">
                <a:solidFill>
                  <a:srgbClr val="000000"/>
                </a:solidFill>
                <a:latin typeface="Helvetica-Neue"/>
              </a:rPr>
              <a:t>fx:id</a:t>
            </a:r>
            <a:r>
              <a:rPr lang="en-US" altLang="en-US" dirty="0">
                <a:solidFill>
                  <a:srgbClr val="000000"/>
                </a:solidFill>
              </a:rPr>
              <a:t> property appears at the top. </a:t>
            </a:r>
          </a:p>
          <a:p>
            <a:pPr>
              <a:lnSpc>
                <a:spcPct val="90000"/>
              </a:lnSpc>
            </a:pPr>
            <a:r>
              <a:rPr lang="en-US" altLang="en-US" dirty="0">
                <a:solidFill>
                  <a:srgbClr val="000000"/>
                </a:solidFill>
              </a:rPr>
              <a:t>Figure 12.10 shows the </a:t>
            </a:r>
            <a:r>
              <a:rPr lang="en-US" altLang="en-US" dirty="0" err="1">
                <a:solidFill>
                  <a:srgbClr val="000000"/>
                </a:solidFill>
                <a:latin typeface="Calibri" panose="020F0502020204030204" pitchFamily="34" charset="0"/>
              </a:rPr>
              <a:t>fx:id</a:t>
            </a:r>
            <a:r>
              <a:rPr lang="en-US" altLang="en-US" dirty="0">
                <a:solidFill>
                  <a:srgbClr val="000000"/>
                </a:solidFill>
              </a:rPr>
              <a:t> properties of the </a:t>
            </a:r>
            <a:r>
              <a:rPr lang="en-US" altLang="en-US" dirty="0">
                <a:solidFill>
                  <a:srgbClr val="000000"/>
                </a:solidFill>
                <a:latin typeface="Calibri" panose="020F0502020204030204" pitchFamily="34" charset="0"/>
              </a:rPr>
              <a:t>Tip Calculator</a:t>
            </a:r>
            <a:r>
              <a:rPr lang="en-US" altLang="en-US" dirty="0">
                <a:solidFill>
                  <a:srgbClr val="000000"/>
                </a:solidFill>
              </a:rPr>
              <a:t>’s programmatically manipulated controls. </a:t>
            </a:r>
          </a:p>
          <a:p>
            <a:pPr>
              <a:lnSpc>
                <a:spcPct val="90000"/>
              </a:lnSpc>
            </a:pPr>
            <a:r>
              <a:rPr lang="en-US" altLang="en-US" dirty="0">
                <a:solidFill>
                  <a:srgbClr val="000000"/>
                </a:solidFill>
              </a:rPr>
              <a:t>For clarity, our naming convention is to use the control’s class name in the </a:t>
            </a:r>
            <a:r>
              <a:rPr lang="en-US" altLang="en-US" dirty="0" err="1">
                <a:solidFill>
                  <a:srgbClr val="000000"/>
                </a:solidFill>
                <a:latin typeface="Calibri" panose="020F0502020204030204" pitchFamily="34" charset="0"/>
              </a:rPr>
              <a:t>fx:id</a:t>
            </a:r>
            <a:r>
              <a:rPr lang="en-US" altLang="en-US" dirty="0">
                <a:solidFill>
                  <a:srgbClr val="000000"/>
                </a:solidFill>
              </a:rPr>
              <a:t> property. </a:t>
            </a:r>
          </a:p>
        </p:txBody>
      </p:sp>
      <p:sp>
        <p:nvSpPr>
          <p:cNvPr id="57348" name="Footer Placeholder 3">
            <a:extLst>
              <a:ext uri="{FF2B5EF4-FFF2-40B4-BE49-F238E27FC236}">
                <a16:creationId xmlns:a16="http://schemas.microsoft.com/office/drawing/2014/main" id="{F63685C4-FA35-44F0-B3E8-3A2DFCAE75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40898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5">
            <a:extLst>
              <a:ext uri="{FF2B5EF4-FFF2-40B4-BE49-F238E27FC236}">
                <a16:creationId xmlns:a16="http://schemas.microsoft.com/office/drawing/2014/main" id="{522AEEA2-9FEF-441E-A31E-EF3A42E64C4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00050"/>
            <a:ext cx="12192000" cy="6056313"/>
          </a:xfrm>
          <a:prstGeom prst="rect">
            <a:avLst/>
          </a:prstGeom>
        </p:spPr>
      </p:pic>
      <p:sp>
        <p:nvSpPr>
          <p:cNvPr id="4" name="Footer Placeholder 3">
            <a:extLst>
              <a:ext uri="{FF2B5EF4-FFF2-40B4-BE49-F238E27FC236}">
                <a16:creationId xmlns:a16="http://schemas.microsoft.com/office/drawing/2014/main" id="{70AA6C2E-E857-43E3-B1E3-EDAFAFCA79E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749013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0">
            <a:extLst>
              <a:ext uri="{FF2B5EF4-FFF2-40B4-BE49-F238E27FC236}">
                <a16:creationId xmlns:a16="http://schemas.microsoft.com/office/drawing/2014/main" id="{2BD74C15-C7FE-43D9-B43B-28D427F3845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04813"/>
            <a:ext cx="12192000" cy="6048375"/>
          </a:xfrm>
          <a:prstGeom prst="rect">
            <a:avLst/>
          </a:prstGeom>
        </p:spPr>
      </p:pic>
      <p:sp>
        <p:nvSpPr>
          <p:cNvPr id="4" name="Footer Placeholder 3">
            <a:extLst>
              <a:ext uri="{FF2B5EF4-FFF2-40B4-BE49-F238E27FC236}">
                <a16:creationId xmlns:a16="http://schemas.microsoft.com/office/drawing/2014/main" id="{7E2CF3B5-45B7-4B46-BB2F-5880A77041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79467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971B-30F4-4692-B664-C54540E13786}"/>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59395" name="Text Placeholder 2">
            <a:extLst>
              <a:ext uri="{FF2B5EF4-FFF2-40B4-BE49-F238E27FC236}">
                <a16:creationId xmlns:a16="http://schemas.microsoft.com/office/drawing/2014/main" id="{81A982DD-0864-4B17-9271-C8406611A8DA}"/>
              </a:ext>
            </a:extLst>
          </p:cNvPr>
          <p:cNvSpPr>
            <a:spLocks noGrp="1"/>
          </p:cNvSpPr>
          <p:nvPr>
            <p:ph type="body" idx="1"/>
          </p:nvPr>
        </p:nvSpPr>
        <p:spPr/>
        <p:txBody>
          <a:bodyPr/>
          <a:lstStyle/>
          <a:p>
            <a:r>
              <a:rPr lang="en-US" dirty="0"/>
              <a:t>Open Scene Builder to create a new FXML file. Then, select </a:t>
            </a:r>
            <a:r>
              <a:rPr lang="en-US" b="1" dirty="0"/>
              <a:t>File &gt; Save </a:t>
            </a:r>
            <a:r>
              <a:rPr lang="en-US" dirty="0"/>
              <a:t>to display the </a:t>
            </a:r>
            <a:r>
              <a:rPr lang="en-US" b="1" dirty="0"/>
              <a:t>Save A</a:t>
            </a:r>
            <a:r>
              <a:rPr lang="en-US" dirty="0"/>
              <a:t>s dialog, specify the location in which to store the file, name the file </a:t>
            </a:r>
            <a:r>
              <a:rPr lang="en-US" dirty="0" err="1">
                <a:latin typeface="Consolas" panose="020B0609020204030204" pitchFamily="49" charset="0"/>
              </a:rPr>
              <a:t>TipCalculator.fxml</a:t>
            </a:r>
            <a:r>
              <a:rPr lang="en-US" dirty="0"/>
              <a:t> and click the </a:t>
            </a:r>
            <a:r>
              <a:rPr lang="en-US" b="1" dirty="0"/>
              <a:t>Save</a:t>
            </a:r>
            <a:r>
              <a:rPr lang="en-US" dirty="0"/>
              <a:t> button. </a:t>
            </a:r>
          </a:p>
          <a:p>
            <a:r>
              <a:rPr lang="en-US" dirty="0"/>
              <a:t>Drag a </a:t>
            </a:r>
            <a:r>
              <a:rPr lang="en-US" dirty="0" err="1">
                <a:latin typeface="Consolas" panose="020B0609020204030204" pitchFamily="49" charset="0"/>
              </a:rPr>
              <a:t>GridPane</a:t>
            </a:r>
            <a:r>
              <a:rPr lang="en-US" dirty="0"/>
              <a:t> from the </a:t>
            </a:r>
            <a:r>
              <a:rPr lang="en-US" b="1" dirty="0"/>
              <a:t>Library</a:t>
            </a:r>
            <a:r>
              <a:rPr lang="en-US" dirty="0"/>
              <a:t> window’s </a:t>
            </a:r>
            <a:r>
              <a:rPr lang="en-US" b="1" dirty="0"/>
              <a:t>Containers</a:t>
            </a:r>
            <a:r>
              <a:rPr lang="en-US" dirty="0"/>
              <a:t> section onto Scene Builder’s content panel. </a:t>
            </a:r>
          </a:p>
          <a:p>
            <a:r>
              <a:rPr lang="en-US" dirty="0"/>
              <a:t>By default, the </a:t>
            </a:r>
            <a:r>
              <a:rPr lang="en-US" dirty="0" err="1">
                <a:latin typeface="Consolas" panose="020B0609020204030204" pitchFamily="49" charset="0"/>
              </a:rPr>
              <a:t>GridPane</a:t>
            </a:r>
            <a:r>
              <a:rPr lang="en-US" dirty="0"/>
              <a:t> contains two columns and three rows as shown in Fig. 12.11</a:t>
            </a:r>
            <a:endParaRPr lang="en-US" altLang="en-US" dirty="0">
              <a:solidFill>
                <a:srgbClr val="000000"/>
              </a:solidFill>
            </a:endParaRPr>
          </a:p>
          <a:p>
            <a:r>
              <a:rPr lang="en-US" altLang="en-US" dirty="0">
                <a:solidFill>
                  <a:srgbClr val="000000"/>
                </a:solidFill>
              </a:rPr>
              <a:t>By default, the </a:t>
            </a:r>
            <a:r>
              <a:rPr lang="en-US" altLang="en-US" dirty="0" err="1">
                <a:solidFill>
                  <a:srgbClr val="000000"/>
                </a:solidFill>
                <a:latin typeface="Consolas" panose="020B0609020204030204" pitchFamily="49" charset="0"/>
              </a:rPr>
              <a:t>GridPane</a:t>
            </a:r>
            <a:r>
              <a:rPr lang="en-US" altLang="en-US" dirty="0">
                <a:solidFill>
                  <a:srgbClr val="000000"/>
                </a:solidFill>
              </a:rPr>
              <a:t> contains two columns and three rows. You can add a row above or below an existing row by right clicking a row and selecting </a:t>
            </a:r>
            <a:r>
              <a:rPr lang="en-US" altLang="en-US" b="1" dirty="0">
                <a:solidFill>
                  <a:srgbClr val="000000"/>
                </a:solidFill>
              </a:rPr>
              <a:t>Grid Pane &gt; Add Row Above </a:t>
            </a:r>
            <a:r>
              <a:rPr lang="en-US" altLang="en-US" dirty="0">
                <a:solidFill>
                  <a:srgbClr val="000000"/>
                </a:solidFill>
              </a:rPr>
              <a:t>or </a:t>
            </a:r>
            <a:r>
              <a:rPr lang="en-US" altLang="en-US" b="1" dirty="0">
                <a:solidFill>
                  <a:srgbClr val="000000"/>
                </a:solidFill>
              </a:rPr>
              <a:t>Grid Pane &gt; Add Row Below</a:t>
            </a:r>
            <a:r>
              <a:rPr lang="en-US" altLang="en-US" dirty="0">
                <a:solidFill>
                  <a:srgbClr val="000000"/>
                </a:solidFill>
              </a:rPr>
              <a:t>. </a:t>
            </a:r>
          </a:p>
          <a:p>
            <a:r>
              <a:rPr lang="en-US" altLang="en-US" dirty="0">
                <a:solidFill>
                  <a:srgbClr val="000000"/>
                </a:solidFill>
              </a:rPr>
              <a:t>You can delete a row or column by right clicking the tab containing its row or column number and selecting </a:t>
            </a:r>
            <a:r>
              <a:rPr lang="en-US" altLang="en-US" b="1" dirty="0">
                <a:solidFill>
                  <a:srgbClr val="000000"/>
                </a:solidFill>
              </a:rPr>
              <a:t>Delete</a:t>
            </a:r>
            <a:r>
              <a:rPr lang="en-US" altLang="en-US" dirty="0">
                <a:solidFill>
                  <a:srgbClr val="000000"/>
                </a:solidFill>
              </a:rPr>
              <a:t>. </a:t>
            </a:r>
          </a:p>
          <a:p>
            <a:r>
              <a:rPr lang="en-US" altLang="en-US" dirty="0">
                <a:solidFill>
                  <a:srgbClr val="000000"/>
                </a:solidFill>
              </a:rPr>
              <a:t>After adding two rows, the </a:t>
            </a:r>
            <a:r>
              <a:rPr lang="en-US" altLang="en-US" dirty="0" err="1">
                <a:solidFill>
                  <a:srgbClr val="000000"/>
                </a:solidFill>
                <a:latin typeface="Consolas" panose="020B0609020204030204" pitchFamily="49" charset="0"/>
              </a:rPr>
              <a:t>GridPane</a:t>
            </a:r>
            <a:r>
              <a:rPr lang="en-US" altLang="en-US" dirty="0">
                <a:solidFill>
                  <a:srgbClr val="000000"/>
                </a:solidFill>
              </a:rPr>
              <a:t> should appear as shown in Fig. 12.11. </a:t>
            </a:r>
          </a:p>
        </p:txBody>
      </p:sp>
      <p:sp>
        <p:nvSpPr>
          <p:cNvPr id="59396" name="Footer Placeholder 3">
            <a:extLst>
              <a:ext uri="{FF2B5EF4-FFF2-40B4-BE49-F238E27FC236}">
                <a16:creationId xmlns:a16="http://schemas.microsoft.com/office/drawing/2014/main" id="{3F6A6398-ACF0-4FB1-B62A-5F14DB0BAD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172390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1">
            <a:extLst>
              <a:ext uri="{FF2B5EF4-FFF2-40B4-BE49-F238E27FC236}">
                <a16:creationId xmlns:a16="http://schemas.microsoft.com/office/drawing/2014/main" id="{96C38CD1-8FEE-4243-A6A3-FF1FDE2BB4C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03238" y="0"/>
            <a:ext cx="11183937" cy="6858000"/>
          </a:xfrm>
          <a:prstGeom prst="rect">
            <a:avLst/>
          </a:prstGeom>
        </p:spPr>
      </p:pic>
      <p:sp>
        <p:nvSpPr>
          <p:cNvPr id="4" name="Footer Placeholder 3">
            <a:extLst>
              <a:ext uri="{FF2B5EF4-FFF2-40B4-BE49-F238E27FC236}">
                <a16:creationId xmlns:a16="http://schemas.microsoft.com/office/drawing/2014/main" id="{AE1D2F44-364A-49C3-A825-6FAFD8EC01F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00930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971B-30F4-4692-B664-C54540E13786}"/>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59395" name="Text Placeholder 2">
            <a:extLst>
              <a:ext uri="{FF2B5EF4-FFF2-40B4-BE49-F238E27FC236}">
                <a16:creationId xmlns:a16="http://schemas.microsoft.com/office/drawing/2014/main" id="{81A982DD-0864-4B17-9271-C8406611A8DA}"/>
              </a:ext>
            </a:extLst>
          </p:cNvPr>
          <p:cNvSpPr>
            <a:spLocks noGrp="1"/>
          </p:cNvSpPr>
          <p:nvPr>
            <p:ph type="body" idx="1"/>
          </p:nvPr>
        </p:nvSpPr>
        <p:spPr/>
        <p:txBody>
          <a:bodyPr/>
          <a:lstStyle/>
          <a:p>
            <a:r>
              <a:rPr lang="en-US" altLang="en-US" dirty="0">
                <a:solidFill>
                  <a:srgbClr val="000000"/>
                </a:solidFill>
              </a:rPr>
              <a:t>By default, the </a:t>
            </a:r>
            <a:r>
              <a:rPr lang="en-US" altLang="en-US" dirty="0" err="1">
                <a:solidFill>
                  <a:srgbClr val="000000"/>
                </a:solidFill>
                <a:latin typeface="Consolas" panose="020B0609020204030204" pitchFamily="49" charset="0"/>
              </a:rPr>
              <a:t>GridPane</a:t>
            </a:r>
            <a:r>
              <a:rPr lang="en-US" altLang="en-US" dirty="0">
                <a:solidFill>
                  <a:srgbClr val="000000"/>
                </a:solidFill>
              </a:rPr>
              <a:t> contains two columns and three rows. </a:t>
            </a:r>
          </a:p>
          <a:p>
            <a:r>
              <a:rPr lang="en-US" altLang="en-US" dirty="0">
                <a:solidFill>
                  <a:srgbClr val="000000"/>
                </a:solidFill>
              </a:rPr>
              <a:t>You can add a row above or below an existing row by right clicking a row and selecting </a:t>
            </a:r>
            <a:r>
              <a:rPr lang="en-US" altLang="en-US" b="1" dirty="0">
                <a:solidFill>
                  <a:srgbClr val="000000"/>
                </a:solidFill>
              </a:rPr>
              <a:t>Grid Pane &gt; Add Row Above </a:t>
            </a:r>
            <a:r>
              <a:rPr lang="en-US" altLang="en-US" dirty="0">
                <a:solidFill>
                  <a:srgbClr val="000000"/>
                </a:solidFill>
              </a:rPr>
              <a:t>or </a:t>
            </a:r>
            <a:r>
              <a:rPr lang="en-US" altLang="en-US" b="1" dirty="0">
                <a:solidFill>
                  <a:srgbClr val="000000"/>
                </a:solidFill>
              </a:rPr>
              <a:t>Grid Pane &gt; Add Row Below</a:t>
            </a:r>
            <a:r>
              <a:rPr lang="en-US" altLang="en-US" dirty="0">
                <a:solidFill>
                  <a:srgbClr val="000000"/>
                </a:solidFill>
              </a:rPr>
              <a:t>. </a:t>
            </a:r>
          </a:p>
          <a:p>
            <a:r>
              <a:rPr lang="en-US" altLang="en-US" dirty="0">
                <a:solidFill>
                  <a:srgbClr val="000000"/>
                </a:solidFill>
              </a:rPr>
              <a:t>You can delete a row or column by right clicking the tab containing its row or column number and selecting </a:t>
            </a:r>
            <a:r>
              <a:rPr lang="en-US" altLang="en-US" b="1" dirty="0">
                <a:solidFill>
                  <a:srgbClr val="000000"/>
                </a:solidFill>
              </a:rPr>
              <a:t>Delete</a:t>
            </a:r>
            <a:r>
              <a:rPr lang="en-US" altLang="en-US" dirty="0">
                <a:solidFill>
                  <a:srgbClr val="000000"/>
                </a:solidFill>
              </a:rPr>
              <a:t>. </a:t>
            </a:r>
          </a:p>
          <a:p>
            <a:r>
              <a:rPr lang="en-US" altLang="en-US" dirty="0">
                <a:solidFill>
                  <a:srgbClr val="000000"/>
                </a:solidFill>
              </a:rPr>
              <a:t>After adding two rows, the </a:t>
            </a:r>
            <a:r>
              <a:rPr lang="en-US" altLang="en-US" dirty="0" err="1">
                <a:solidFill>
                  <a:srgbClr val="000000"/>
                </a:solidFill>
                <a:latin typeface="Consolas" panose="020B0609020204030204" pitchFamily="49" charset="0"/>
              </a:rPr>
              <a:t>GridPane</a:t>
            </a:r>
            <a:r>
              <a:rPr lang="en-US" altLang="en-US" dirty="0">
                <a:solidFill>
                  <a:srgbClr val="000000"/>
                </a:solidFill>
              </a:rPr>
              <a:t> should appear as shown in Fig. 12.12. </a:t>
            </a:r>
          </a:p>
        </p:txBody>
      </p:sp>
      <p:sp>
        <p:nvSpPr>
          <p:cNvPr id="59396" name="Footer Placeholder 3">
            <a:extLst>
              <a:ext uri="{FF2B5EF4-FFF2-40B4-BE49-F238E27FC236}">
                <a16:creationId xmlns:a16="http://schemas.microsoft.com/office/drawing/2014/main" id="{3F6A6398-ACF0-4FB1-B62A-5F14DB0BAD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199781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2">
            <a:extLst>
              <a:ext uri="{FF2B5EF4-FFF2-40B4-BE49-F238E27FC236}">
                <a16:creationId xmlns:a16="http://schemas.microsoft.com/office/drawing/2014/main" id="{E744EAF2-6381-4388-A263-BFCA86E43A9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4625" y="0"/>
            <a:ext cx="11842750" cy="6858000"/>
          </a:xfrm>
          <a:prstGeom prst="rect">
            <a:avLst/>
          </a:prstGeom>
        </p:spPr>
      </p:pic>
      <p:sp>
        <p:nvSpPr>
          <p:cNvPr id="4" name="Footer Placeholder 3">
            <a:extLst>
              <a:ext uri="{FF2B5EF4-FFF2-40B4-BE49-F238E27FC236}">
                <a16:creationId xmlns:a16="http://schemas.microsoft.com/office/drawing/2014/main" id="{CA198A45-E4B4-49E8-B3FD-8650E086844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348402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250F-96D3-4EFF-B5B5-EB62A4AB77A0}"/>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61443" name="Text Placeholder 2">
            <a:extLst>
              <a:ext uri="{FF2B5EF4-FFF2-40B4-BE49-F238E27FC236}">
                <a16:creationId xmlns:a16="http://schemas.microsoft.com/office/drawing/2014/main" id="{B2F3EE66-B1B6-4424-B3C4-6EE4FE05CC4C}"/>
              </a:ext>
            </a:extLst>
          </p:cNvPr>
          <p:cNvSpPr>
            <a:spLocks noGrp="1"/>
          </p:cNvSpPr>
          <p:nvPr>
            <p:ph type="body" idx="1"/>
          </p:nvPr>
        </p:nvSpPr>
        <p:spPr/>
        <p:txBody>
          <a:bodyPr/>
          <a:lstStyle/>
          <a:p>
            <a:r>
              <a:rPr lang="en-US" altLang="en-US" dirty="0">
                <a:solidFill>
                  <a:srgbClr val="000000"/>
                </a:solidFill>
              </a:rPr>
              <a:t>You’ll now add the controls to the </a:t>
            </a:r>
            <a:r>
              <a:rPr lang="en-US" altLang="en-US" dirty="0" err="1">
                <a:solidFill>
                  <a:srgbClr val="000000"/>
                </a:solidFill>
                <a:latin typeface="Consolas" panose="020B0609020204030204" pitchFamily="49" charset="0"/>
              </a:rPr>
              <a:t>GridPane</a:t>
            </a:r>
            <a:r>
              <a:rPr lang="en-US" altLang="en-US" dirty="0">
                <a:solidFill>
                  <a:srgbClr val="000000"/>
                </a:solidFill>
              </a:rPr>
              <a:t>. </a:t>
            </a:r>
          </a:p>
          <a:p>
            <a:r>
              <a:rPr lang="en-US" altLang="en-US" dirty="0">
                <a:solidFill>
                  <a:srgbClr val="000000"/>
                </a:solidFill>
              </a:rPr>
              <a:t>For those that have </a:t>
            </a:r>
            <a:r>
              <a:rPr lang="en-US" altLang="en-US" b="1" dirty="0" err="1">
                <a:solidFill>
                  <a:srgbClr val="000000"/>
                </a:solidFill>
                <a:latin typeface="Calibri" panose="020F0502020204030204" pitchFamily="34" charset="0"/>
              </a:rPr>
              <a:t>fx:id</a:t>
            </a:r>
            <a:r>
              <a:rPr lang="en-US" altLang="en-US" b="1" dirty="0" err="1">
                <a:solidFill>
                  <a:srgbClr val="000000"/>
                </a:solidFill>
              </a:rPr>
              <a:t>s</a:t>
            </a:r>
            <a:r>
              <a:rPr lang="en-US" altLang="en-US" dirty="0">
                <a:solidFill>
                  <a:srgbClr val="000000"/>
                </a:solidFill>
              </a:rPr>
              <a:t>, while the control is selected, set its </a:t>
            </a:r>
            <a:r>
              <a:rPr lang="en-US" altLang="en-US" b="1" dirty="0" err="1">
                <a:solidFill>
                  <a:srgbClr val="000000"/>
                </a:solidFill>
                <a:latin typeface="Calibri" panose="020F0502020204030204" pitchFamily="34" charset="0"/>
              </a:rPr>
              <a:t>fx:id</a:t>
            </a:r>
            <a:r>
              <a:rPr lang="en-US" altLang="en-US" dirty="0">
                <a:solidFill>
                  <a:srgbClr val="000000"/>
                </a:solidFill>
              </a:rPr>
              <a:t> property in the </a:t>
            </a:r>
            <a:r>
              <a:rPr lang="en-US" altLang="en-US" b="1" dirty="0">
                <a:solidFill>
                  <a:srgbClr val="000000"/>
                </a:solidFill>
                <a:latin typeface="Calibri" panose="020F0502020204030204" pitchFamily="34" charset="0"/>
              </a:rPr>
              <a:t>Inspector</a:t>
            </a:r>
            <a:r>
              <a:rPr lang="en-US" altLang="en-US" dirty="0">
                <a:solidFill>
                  <a:srgbClr val="000000"/>
                </a:solidFill>
              </a:rPr>
              <a:t> window’s </a:t>
            </a:r>
            <a:r>
              <a:rPr lang="en-US" altLang="en-US" b="1" dirty="0">
                <a:solidFill>
                  <a:srgbClr val="000000"/>
                </a:solidFill>
                <a:latin typeface="Calibri" panose="020F0502020204030204" pitchFamily="34" charset="0"/>
              </a:rPr>
              <a:t>Code</a:t>
            </a:r>
            <a:r>
              <a:rPr lang="en-US" altLang="en-US" dirty="0">
                <a:solidFill>
                  <a:srgbClr val="000000"/>
                </a:solidFill>
              </a:rPr>
              <a:t> section. </a:t>
            </a:r>
          </a:p>
          <a:p>
            <a:r>
              <a:rPr lang="en-US" altLang="en-US" dirty="0">
                <a:solidFill>
                  <a:srgbClr val="000000"/>
                </a:solidFill>
              </a:rPr>
              <a:t>Perform the following steps:</a:t>
            </a:r>
          </a:p>
          <a:p>
            <a:pPr lvl="1"/>
            <a:r>
              <a:rPr lang="en-US" altLang="en-US" dirty="0">
                <a:solidFill>
                  <a:srgbClr val="000000"/>
                </a:solidFill>
              </a:rPr>
              <a:t>Drag </a:t>
            </a:r>
            <a:r>
              <a:rPr lang="en-US" altLang="en-US" dirty="0">
                <a:solidFill>
                  <a:srgbClr val="000000"/>
                </a:solidFill>
                <a:latin typeface="Consolas" panose="020B0609020204030204" pitchFamily="49" charset="0"/>
              </a:rPr>
              <a:t>Label</a:t>
            </a:r>
            <a:r>
              <a:rPr lang="en-US" altLang="en-US" dirty="0">
                <a:solidFill>
                  <a:srgbClr val="000000"/>
                </a:solidFill>
              </a:rPr>
              <a:t>s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the first four rows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0. </a:t>
            </a:r>
          </a:p>
          <a:p>
            <a:pPr lvl="1"/>
            <a:r>
              <a:rPr lang="en-US" altLang="en-US" dirty="0">
                <a:solidFill>
                  <a:srgbClr val="000000"/>
                </a:solidFill>
              </a:rPr>
              <a:t>As you add each </a:t>
            </a:r>
            <a:r>
              <a:rPr lang="en-US" altLang="en-US" dirty="0">
                <a:solidFill>
                  <a:srgbClr val="000000"/>
                </a:solidFill>
                <a:latin typeface="Consolas" panose="020B0609020204030204" pitchFamily="49" charset="0"/>
              </a:rPr>
              <a:t>Label</a:t>
            </a:r>
            <a:r>
              <a:rPr lang="en-US" altLang="en-US" dirty="0">
                <a:solidFill>
                  <a:srgbClr val="000000"/>
                </a:solidFill>
              </a:rPr>
              <a:t>, set its text as shown Fig. 12.10.</a:t>
            </a:r>
          </a:p>
        </p:txBody>
      </p:sp>
      <p:sp>
        <p:nvSpPr>
          <p:cNvPr id="61444" name="Footer Placeholder 3">
            <a:extLst>
              <a:ext uri="{FF2B5EF4-FFF2-40B4-BE49-F238E27FC236}">
                <a16:creationId xmlns:a16="http://schemas.microsoft.com/office/drawing/2014/main" id="{A7EEEB24-4945-4822-9293-70106E1CD1E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61410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39C6-2D83-4B33-BF89-6BA2E64617E9}"/>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62467" name="Text Placeholder 2">
            <a:extLst>
              <a:ext uri="{FF2B5EF4-FFF2-40B4-BE49-F238E27FC236}">
                <a16:creationId xmlns:a16="http://schemas.microsoft.com/office/drawing/2014/main" id="{D85F49EB-71EE-436F-9096-A2ED165AE327}"/>
              </a:ext>
            </a:extLst>
          </p:cNvPr>
          <p:cNvSpPr>
            <a:spLocks noGrp="1"/>
          </p:cNvSpPr>
          <p:nvPr>
            <p:ph type="body" idx="1"/>
          </p:nvPr>
        </p:nvSpPr>
        <p:spPr/>
        <p:txBody>
          <a:bodyPr/>
          <a:lstStyle/>
          <a:p>
            <a:r>
              <a:rPr lang="en-US" altLang="en-US" dirty="0">
                <a:solidFill>
                  <a:srgbClr val="000000"/>
                </a:solidFill>
              </a:rPr>
              <a:t>Drag </a:t>
            </a:r>
            <a:r>
              <a:rPr lang="en-US" altLang="en-US" dirty="0" err="1">
                <a:solidFill>
                  <a:srgbClr val="000000"/>
                </a:solidFill>
                <a:latin typeface="Consolas" panose="020B0609020204030204" pitchFamily="49" charset="0"/>
              </a:rPr>
              <a:t>TextField</a:t>
            </a:r>
            <a:r>
              <a:rPr lang="en-US" altLang="en-US" dirty="0" err="1">
                <a:solidFill>
                  <a:srgbClr val="000000"/>
                </a:solidFill>
              </a:rPr>
              <a:t>s</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rows 0, 2 and 3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1</a:t>
            </a:r>
          </a:p>
          <a:p>
            <a:r>
              <a:rPr lang="en-US" altLang="en-US" dirty="0">
                <a:solidFill>
                  <a:srgbClr val="000000"/>
                </a:solidFill>
              </a:rPr>
              <a:t>Drag a horizontal </a:t>
            </a:r>
            <a:r>
              <a:rPr lang="en-US" altLang="en-US" dirty="0">
                <a:solidFill>
                  <a:srgbClr val="000000"/>
                </a:solidFill>
                <a:latin typeface="Consolas" panose="020B0609020204030204" pitchFamily="49" charset="0"/>
              </a:rPr>
              <a:t>Slider</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 1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1</a:t>
            </a:r>
          </a:p>
          <a:p>
            <a:r>
              <a:rPr lang="en-US" altLang="en-US" dirty="0">
                <a:solidFill>
                  <a:srgbClr val="000000"/>
                </a:solidFill>
              </a:rPr>
              <a:t>Adding a </a:t>
            </a:r>
            <a:r>
              <a:rPr lang="en-US" altLang="en-US" dirty="0">
                <a:solidFill>
                  <a:srgbClr val="000000"/>
                </a:solidFill>
                <a:latin typeface="Consolas" panose="020B0609020204030204" pitchFamily="49" charset="0"/>
              </a:rPr>
              <a:t>Button</a:t>
            </a:r>
            <a:r>
              <a:rPr lang="en-US" altLang="en-US" dirty="0">
                <a:solidFill>
                  <a:srgbClr val="000000"/>
                </a:solidFill>
              </a:rPr>
              <a:t>. Drag a </a:t>
            </a:r>
            <a:r>
              <a:rPr lang="en-US" altLang="en-US" dirty="0">
                <a:solidFill>
                  <a:srgbClr val="000000"/>
                </a:solidFill>
                <a:latin typeface="Consolas" panose="020B0609020204030204" pitchFamily="49" charset="0"/>
              </a:rPr>
              <a:t>Button</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 4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right column. You can set the </a:t>
            </a:r>
            <a:r>
              <a:rPr lang="en-US" altLang="en-US" dirty="0">
                <a:solidFill>
                  <a:srgbClr val="000000"/>
                </a:solidFill>
                <a:latin typeface="Consolas" panose="020B0609020204030204" pitchFamily="49" charset="0"/>
              </a:rPr>
              <a:t>Button</a:t>
            </a:r>
            <a:r>
              <a:rPr lang="en-US" altLang="en-US" dirty="0">
                <a:solidFill>
                  <a:srgbClr val="000000"/>
                </a:solidFill>
              </a:rPr>
              <a:t>’s text by double clicking it, or by selecting the </a:t>
            </a:r>
            <a:r>
              <a:rPr lang="en-US" altLang="en-US" dirty="0">
                <a:solidFill>
                  <a:srgbClr val="000000"/>
                </a:solidFill>
                <a:latin typeface="Consolas" panose="020B0609020204030204" pitchFamily="49" charset="0"/>
              </a:rPr>
              <a:t>Button</a:t>
            </a:r>
            <a:r>
              <a:rPr lang="en-US" altLang="en-US" dirty="0">
                <a:solidFill>
                  <a:srgbClr val="000000"/>
                </a:solidFill>
              </a:rPr>
              <a:t>, then setting its </a:t>
            </a:r>
            <a:r>
              <a:rPr lang="en-US" altLang="en-US" dirty="0">
                <a:solidFill>
                  <a:srgbClr val="000000"/>
                </a:solidFill>
                <a:latin typeface="Calibri" panose="020F0502020204030204" pitchFamily="34" charset="0"/>
              </a:rPr>
              <a:t>Text</a:t>
            </a:r>
            <a:r>
              <a:rPr lang="en-US" altLang="en-US" dirty="0">
                <a:solidFill>
                  <a:srgbClr val="000000"/>
                </a:solidFill>
              </a:rPr>
              <a:t> property in the </a:t>
            </a:r>
            <a:r>
              <a:rPr lang="en-US" altLang="en-US" dirty="0">
                <a:solidFill>
                  <a:srgbClr val="000000"/>
                </a:solidFill>
                <a:latin typeface="Calibri" panose="020F0502020204030204" pitchFamily="34" charset="0"/>
              </a:rPr>
              <a:t>Inspector</a:t>
            </a:r>
            <a:r>
              <a:rPr lang="en-US" altLang="en-US" dirty="0">
                <a:solidFill>
                  <a:srgbClr val="000000"/>
                </a:solidFill>
              </a:rPr>
              <a:t> window’s </a:t>
            </a:r>
            <a:r>
              <a:rPr lang="en-US" altLang="en-US" dirty="0">
                <a:solidFill>
                  <a:srgbClr val="000000"/>
                </a:solidFill>
                <a:latin typeface="Calibri" panose="020F0502020204030204" pitchFamily="34" charset="0"/>
              </a:rPr>
              <a:t>Properties</a:t>
            </a:r>
            <a:r>
              <a:rPr lang="en-US" altLang="en-US" dirty="0">
                <a:solidFill>
                  <a:srgbClr val="000000"/>
                </a:solidFill>
              </a:rPr>
              <a:t> section.</a:t>
            </a:r>
          </a:p>
          <a:p>
            <a:r>
              <a:rPr lang="en-US" altLang="en-US" dirty="0">
                <a:solidFill>
                  <a:srgbClr val="000000"/>
                </a:solidFill>
              </a:rPr>
              <a:t>The </a:t>
            </a:r>
            <a:r>
              <a:rPr lang="en-US" altLang="en-US" dirty="0" err="1">
                <a:solidFill>
                  <a:srgbClr val="000000"/>
                </a:solidFill>
                <a:latin typeface="Consolas" panose="020B0609020204030204" pitchFamily="49" charset="0"/>
              </a:rPr>
              <a:t>GridPane</a:t>
            </a:r>
            <a:r>
              <a:rPr lang="en-US" altLang="en-US" dirty="0">
                <a:solidFill>
                  <a:srgbClr val="000000"/>
                </a:solidFill>
              </a:rPr>
              <a:t> should appear as shown in Fig. 12.13. </a:t>
            </a:r>
          </a:p>
          <a:p>
            <a:pPr marL="109537" indent="0">
              <a:buNone/>
            </a:pPr>
            <a:endParaRPr lang="en-US" altLang="en-US" dirty="0">
              <a:solidFill>
                <a:srgbClr val="000000"/>
              </a:solidFill>
            </a:endParaRPr>
          </a:p>
        </p:txBody>
      </p:sp>
      <p:sp>
        <p:nvSpPr>
          <p:cNvPr id="62468" name="Footer Placeholder 3">
            <a:extLst>
              <a:ext uri="{FF2B5EF4-FFF2-40B4-BE49-F238E27FC236}">
                <a16:creationId xmlns:a16="http://schemas.microsoft.com/office/drawing/2014/main" id="{36B72559-8179-49EB-BD76-604A9F8508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903341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3">
            <a:extLst>
              <a:ext uri="{FF2B5EF4-FFF2-40B4-BE49-F238E27FC236}">
                <a16:creationId xmlns:a16="http://schemas.microsoft.com/office/drawing/2014/main" id="{3587984F-7D85-44C7-B032-C41171136AA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1750" y="0"/>
            <a:ext cx="12128500" cy="6858000"/>
          </a:xfrm>
          <a:prstGeom prst="rect">
            <a:avLst/>
          </a:prstGeom>
        </p:spPr>
      </p:pic>
      <p:sp>
        <p:nvSpPr>
          <p:cNvPr id="4" name="Footer Placeholder 3">
            <a:extLst>
              <a:ext uri="{FF2B5EF4-FFF2-40B4-BE49-F238E27FC236}">
                <a16:creationId xmlns:a16="http://schemas.microsoft.com/office/drawing/2014/main" id="{4FF10154-24A3-44C2-85E3-A17B8A88FEE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465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39C6-2D83-4B33-BF89-6BA2E64617E9}"/>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62467" name="Text Placeholder 2">
            <a:extLst>
              <a:ext uri="{FF2B5EF4-FFF2-40B4-BE49-F238E27FC236}">
                <a16:creationId xmlns:a16="http://schemas.microsoft.com/office/drawing/2014/main" id="{D85F49EB-71EE-436F-9096-A2ED165AE327}"/>
              </a:ext>
            </a:extLst>
          </p:cNvPr>
          <p:cNvSpPr>
            <a:spLocks noGrp="1"/>
          </p:cNvSpPr>
          <p:nvPr>
            <p:ph type="body" idx="1"/>
          </p:nvPr>
        </p:nvSpPr>
        <p:spPr/>
        <p:txBody>
          <a:bodyPr/>
          <a:lstStyle/>
          <a:p>
            <a:pPr marL="109537" indent="0">
              <a:buNone/>
            </a:pPr>
            <a:r>
              <a:rPr lang="en-US" altLang="en-US" sz="2400" b="1" i="1" dirty="0">
                <a:solidFill>
                  <a:srgbClr val="000000"/>
                </a:solidFill>
              </a:rPr>
              <a:t>Sizing the </a:t>
            </a:r>
            <a:r>
              <a:rPr lang="en-US" altLang="en-US" sz="2400" b="1" i="1" dirty="0" err="1">
                <a:solidFill>
                  <a:srgbClr val="000000"/>
                </a:solidFill>
              </a:rPr>
              <a:t>GridPane</a:t>
            </a:r>
            <a:r>
              <a:rPr lang="en-US" altLang="en-US" sz="2400" b="1" i="1" dirty="0">
                <a:solidFill>
                  <a:srgbClr val="000000"/>
                </a:solidFill>
              </a:rPr>
              <a:t> to Fit Its Contents</a:t>
            </a:r>
          </a:p>
          <a:p>
            <a:r>
              <a:rPr lang="en-US" altLang="en-US" sz="2400" dirty="0">
                <a:solidFill>
                  <a:srgbClr val="000000"/>
                </a:solidFill>
              </a:rPr>
              <a:t>When you begin designing a GUI by adding a layout, Scene Builder sets the layout object’s </a:t>
            </a:r>
            <a:r>
              <a:rPr lang="en-US" altLang="en-US" sz="2400" b="1" dirty="0">
                <a:solidFill>
                  <a:srgbClr val="000000"/>
                </a:solidFill>
              </a:rPr>
              <a:t>Pref Width </a:t>
            </a:r>
            <a:r>
              <a:rPr lang="en-US" altLang="en-US" sz="2400" dirty="0">
                <a:solidFill>
                  <a:srgbClr val="000000"/>
                </a:solidFill>
              </a:rPr>
              <a:t>property to </a:t>
            </a:r>
            <a:r>
              <a:rPr lang="en-US" altLang="en-US" sz="2400" b="1" dirty="0">
                <a:solidFill>
                  <a:srgbClr val="000000"/>
                </a:solidFill>
              </a:rPr>
              <a:t>600</a:t>
            </a:r>
            <a:r>
              <a:rPr lang="en-US" altLang="en-US" sz="2400" dirty="0">
                <a:solidFill>
                  <a:srgbClr val="000000"/>
                </a:solidFill>
              </a:rPr>
              <a:t> and </a:t>
            </a:r>
            <a:r>
              <a:rPr lang="en-US" altLang="en-US" sz="2400" b="1" dirty="0">
                <a:solidFill>
                  <a:srgbClr val="000000"/>
                </a:solidFill>
              </a:rPr>
              <a:t>Pref Height </a:t>
            </a:r>
            <a:r>
              <a:rPr lang="en-US" altLang="en-US" sz="2400" dirty="0">
                <a:solidFill>
                  <a:srgbClr val="000000"/>
                </a:solidFill>
              </a:rPr>
              <a:t>property to </a:t>
            </a:r>
            <a:r>
              <a:rPr lang="en-US" altLang="en-US" sz="2400" b="1" dirty="0">
                <a:solidFill>
                  <a:srgbClr val="000000"/>
                </a:solidFill>
              </a:rPr>
              <a:t>400</a:t>
            </a:r>
            <a:endParaRPr lang="en-US" altLang="en-US" sz="2400" dirty="0">
              <a:solidFill>
                <a:srgbClr val="000000"/>
              </a:solidFill>
            </a:endParaRPr>
          </a:p>
          <a:p>
            <a:r>
              <a:rPr lang="en-US" altLang="en-US" sz="2400" dirty="0">
                <a:solidFill>
                  <a:srgbClr val="000000"/>
                </a:solidFill>
              </a:rPr>
              <a:t>We’d like the layout’s size to be computed, based on the layout’s contents. </a:t>
            </a:r>
          </a:p>
          <a:p>
            <a:pPr lvl="1"/>
            <a:r>
              <a:rPr lang="en-US" altLang="en-US" sz="2000" dirty="0">
                <a:solidFill>
                  <a:srgbClr val="000000"/>
                </a:solidFill>
              </a:rPr>
              <a:t>Select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by clicking inside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but not on any of the controls you’ve placed into its columns and rows. </a:t>
            </a:r>
          </a:p>
          <a:p>
            <a:pPr lvl="2"/>
            <a:r>
              <a:rPr lang="en-US" altLang="en-US" sz="2000" dirty="0">
                <a:solidFill>
                  <a:srgbClr val="000000"/>
                </a:solidFill>
              </a:rPr>
              <a:t>Sometimes, easier to select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in the </a:t>
            </a:r>
            <a:r>
              <a:rPr lang="en-US" altLang="en-US" sz="2000" b="1" dirty="0">
                <a:solidFill>
                  <a:srgbClr val="000000"/>
                </a:solidFill>
              </a:rPr>
              <a:t>Document</a:t>
            </a:r>
            <a:r>
              <a:rPr lang="en-US" altLang="en-US" sz="2000" dirty="0">
                <a:solidFill>
                  <a:srgbClr val="000000"/>
                </a:solidFill>
              </a:rPr>
              <a:t> window’s </a:t>
            </a:r>
            <a:r>
              <a:rPr lang="en-US" altLang="en-US" sz="2000" b="1" dirty="0">
                <a:solidFill>
                  <a:srgbClr val="000000"/>
                </a:solidFill>
              </a:rPr>
              <a:t>Hierarchy</a:t>
            </a:r>
            <a:r>
              <a:rPr lang="en-US" altLang="en-US" sz="2000" dirty="0">
                <a:solidFill>
                  <a:srgbClr val="000000"/>
                </a:solidFill>
              </a:rPr>
              <a:t> section. </a:t>
            </a:r>
          </a:p>
          <a:p>
            <a:pPr lvl="1"/>
            <a:r>
              <a:rPr lang="en-US" altLang="en-US" sz="2000" dirty="0">
                <a:solidFill>
                  <a:srgbClr val="000000"/>
                </a:solidFill>
              </a:rPr>
              <a:t>In the </a:t>
            </a:r>
            <a:r>
              <a:rPr lang="en-US" altLang="en-US" sz="2000" b="1" dirty="0">
                <a:solidFill>
                  <a:srgbClr val="000000"/>
                </a:solidFill>
              </a:rPr>
              <a:t>Inspector</a:t>
            </a:r>
            <a:r>
              <a:rPr lang="en-US" altLang="en-US" sz="2000" dirty="0">
                <a:solidFill>
                  <a:srgbClr val="000000"/>
                </a:solidFill>
              </a:rPr>
              <a:t>’s Layout section, reset the </a:t>
            </a:r>
            <a:r>
              <a:rPr lang="en-US" altLang="en-US" sz="2000" b="1" dirty="0">
                <a:solidFill>
                  <a:srgbClr val="000000"/>
                </a:solidFill>
              </a:rPr>
              <a:t>Pref Width </a:t>
            </a:r>
            <a:r>
              <a:rPr lang="en-US" altLang="en-US" sz="2000" dirty="0">
                <a:solidFill>
                  <a:srgbClr val="000000"/>
                </a:solidFill>
              </a:rPr>
              <a:t>and </a:t>
            </a:r>
            <a:r>
              <a:rPr lang="en-US" altLang="en-US" sz="2000" b="1" dirty="0">
                <a:solidFill>
                  <a:srgbClr val="000000"/>
                </a:solidFill>
              </a:rPr>
              <a:t>Pref Height </a:t>
            </a:r>
            <a:r>
              <a:rPr lang="en-US" altLang="en-US" sz="2000" dirty="0">
                <a:solidFill>
                  <a:srgbClr val="000000"/>
                </a:solidFill>
              </a:rPr>
              <a:t>property values to their defaults (as you did in Section 12.4.4). </a:t>
            </a:r>
          </a:p>
          <a:p>
            <a:pPr lvl="2"/>
            <a:r>
              <a:rPr lang="en-US" altLang="en-US" sz="2000" dirty="0">
                <a:solidFill>
                  <a:srgbClr val="000000"/>
                </a:solidFill>
              </a:rPr>
              <a:t>Sets both properties’ values to </a:t>
            </a:r>
            <a:r>
              <a:rPr lang="en-US" altLang="en-US" sz="2000" b="1" dirty="0">
                <a:solidFill>
                  <a:srgbClr val="000000"/>
                </a:solidFill>
              </a:rPr>
              <a:t>USE_COMPUTED_SIZE</a:t>
            </a:r>
            <a:r>
              <a:rPr lang="en-US" altLang="en-US" sz="2000" dirty="0">
                <a:solidFill>
                  <a:srgbClr val="000000"/>
                </a:solidFill>
              </a:rPr>
              <a:t>, so the layout calculates its own size.</a:t>
            </a:r>
          </a:p>
          <a:p>
            <a:r>
              <a:rPr lang="en-US" altLang="en-US" sz="2400" dirty="0">
                <a:solidFill>
                  <a:srgbClr val="000000"/>
                </a:solidFill>
              </a:rPr>
              <a:t>The layout now appears as shown in Fig. 12.14. </a:t>
            </a:r>
          </a:p>
        </p:txBody>
      </p:sp>
      <p:sp>
        <p:nvSpPr>
          <p:cNvPr id="62468" name="Footer Placeholder 3">
            <a:extLst>
              <a:ext uri="{FF2B5EF4-FFF2-40B4-BE49-F238E27FC236}">
                <a16:creationId xmlns:a16="http://schemas.microsoft.com/office/drawing/2014/main" id="{36B72559-8179-49EB-BD76-604A9F8508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173649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4">
            <a:extLst>
              <a:ext uri="{FF2B5EF4-FFF2-40B4-BE49-F238E27FC236}">
                <a16:creationId xmlns:a16="http://schemas.microsoft.com/office/drawing/2014/main" id="{CEDBBB3A-E596-4A3B-B234-BF0B6087555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19100"/>
            <a:ext cx="12192000" cy="6019800"/>
          </a:xfrm>
          <a:prstGeom prst="rect">
            <a:avLst/>
          </a:prstGeom>
        </p:spPr>
      </p:pic>
      <p:sp>
        <p:nvSpPr>
          <p:cNvPr id="4" name="Footer Placeholder 3">
            <a:extLst>
              <a:ext uri="{FF2B5EF4-FFF2-40B4-BE49-F238E27FC236}">
                <a16:creationId xmlns:a16="http://schemas.microsoft.com/office/drawing/2014/main" id="{6F28EB9F-42EF-448B-8CA4-0FA20ECAB09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6979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6">
            <a:extLst>
              <a:ext uri="{FF2B5EF4-FFF2-40B4-BE49-F238E27FC236}">
                <a16:creationId xmlns:a16="http://schemas.microsoft.com/office/drawing/2014/main" id="{CCC7113E-5F76-4483-89D4-A4F0EC642E8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338" y="0"/>
            <a:ext cx="11871325" cy="6858000"/>
          </a:xfrm>
          <a:prstGeom prst="rect">
            <a:avLst/>
          </a:prstGeom>
        </p:spPr>
      </p:pic>
      <p:sp>
        <p:nvSpPr>
          <p:cNvPr id="4" name="Footer Placeholder 3">
            <a:extLst>
              <a:ext uri="{FF2B5EF4-FFF2-40B4-BE49-F238E27FC236}">
                <a16:creationId xmlns:a16="http://schemas.microsoft.com/office/drawing/2014/main" id="{A59CA1F8-763D-443E-AC4C-9E0B8A91E0C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76811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5543-788B-41AD-BA97-4A41A985F04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65539" name="Text Placeholder 2">
            <a:extLst>
              <a:ext uri="{FF2B5EF4-FFF2-40B4-BE49-F238E27FC236}">
                <a16:creationId xmlns:a16="http://schemas.microsoft.com/office/drawing/2014/main" id="{8EDD797B-E736-428B-BC2E-27E2D8C481B1}"/>
              </a:ext>
            </a:extLst>
          </p:cNvPr>
          <p:cNvSpPr>
            <a:spLocks noGrp="1"/>
          </p:cNvSpPr>
          <p:nvPr>
            <p:ph type="body" idx="1"/>
          </p:nvPr>
        </p:nvSpPr>
        <p:spPr/>
        <p:txBody>
          <a:bodyPr/>
          <a:lstStyle/>
          <a:p>
            <a:r>
              <a:rPr lang="en-US" dirty="0"/>
              <a:t>A </a:t>
            </a:r>
            <a:r>
              <a:rPr lang="en-US" dirty="0" err="1">
                <a:latin typeface="Consolas" panose="020B0609020204030204" pitchFamily="49" charset="0"/>
              </a:rPr>
              <a:t>GridPane</a:t>
            </a:r>
            <a:r>
              <a:rPr lang="en-US" dirty="0"/>
              <a:t> column’s contents are left-aligned by default. </a:t>
            </a:r>
          </a:p>
          <a:p>
            <a:r>
              <a:rPr lang="en-US" dirty="0"/>
              <a:t>To right-align the contents of column 0, select it by clicking the tab at the top or bottom of the column, then in the Inspector’s </a:t>
            </a:r>
            <a:r>
              <a:rPr lang="en-US" b="1" dirty="0"/>
              <a:t>Layout</a:t>
            </a:r>
            <a:r>
              <a:rPr lang="en-US" dirty="0"/>
              <a:t> section, set the </a:t>
            </a:r>
            <a:r>
              <a:rPr lang="en-US" b="1" dirty="0" err="1"/>
              <a:t>Halignment</a:t>
            </a:r>
            <a:r>
              <a:rPr lang="en-US" dirty="0"/>
              <a:t> (horizontal alignment) property to </a:t>
            </a:r>
            <a:r>
              <a:rPr lang="en-US" b="1" dirty="0"/>
              <a:t>RIGHT</a:t>
            </a:r>
            <a:r>
              <a:rPr lang="en-US" dirty="0"/>
              <a:t>.</a:t>
            </a:r>
          </a:p>
        </p:txBody>
      </p:sp>
      <p:sp>
        <p:nvSpPr>
          <p:cNvPr id="65540" name="Footer Placeholder 3">
            <a:extLst>
              <a:ext uri="{FF2B5EF4-FFF2-40B4-BE49-F238E27FC236}">
                <a16:creationId xmlns:a16="http://schemas.microsoft.com/office/drawing/2014/main" id="{0CCD6ECB-1638-4431-8FC8-8C7AEAD1AA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428226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C19B-C9BC-4DAE-8A45-724EF2487092}"/>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66563" name="Text Placeholder 2">
            <a:extLst>
              <a:ext uri="{FF2B5EF4-FFF2-40B4-BE49-F238E27FC236}">
                <a16:creationId xmlns:a16="http://schemas.microsoft.com/office/drawing/2014/main" id="{BA284832-0F3B-4D28-A417-5906B988A8AE}"/>
              </a:ext>
            </a:extLst>
          </p:cNvPr>
          <p:cNvSpPr>
            <a:spLocks noGrp="1"/>
          </p:cNvSpPr>
          <p:nvPr>
            <p:ph type="body" idx="1"/>
          </p:nvPr>
        </p:nvSpPr>
        <p:spPr/>
        <p:txBody>
          <a:bodyPr/>
          <a:lstStyle/>
          <a:p>
            <a:r>
              <a:rPr lang="en-US" dirty="0"/>
              <a:t>By default, Scene Builder sets each </a:t>
            </a:r>
            <a:r>
              <a:rPr lang="en-US" dirty="0" err="1">
                <a:latin typeface="Consolas" panose="020B0609020204030204" pitchFamily="49" charset="0"/>
              </a:rPr>
              <a:t>GridPane</a:t>
            </a:r>
            <a:r>
              <a:rPr lang="en-US" dirty="0"/>
              <a:t> column’s width to 100 pixels and each row’s height to 30 pixels to ensure that you can easily drag controls into the </a:t>
            </a:r>
            <a:r>
              <a:rPr lang="en-US" dirty="0" err="1">
                <a:latin typeface="Consolas" panose="020B0609020204030204" pitchFamily="49" charset="0"/>
              </a:rPr>
              <a:t>GridPane</a:t>
            </a:r>
            <a:r>
              <a:rPr lang="en-US" dirty="0" err="1"/>
              <a:t>’s</a:t>
            </a:r>
            <a:r>
              <a:rPr lang="en-US" dirty="0"/>
              <a:t> cells. In this app, we sized each column to fit its contents. </a:t>
            </a:r>
          </a:p>
          <a:p>
            <a:pPr lvl="1"/>
            <a:r>
              <a:rPr lang="en-US" dirty="0"/>
              <a:t>Select the column 0 by clicking the tab at the top or bottom of the column, then in the </a:t>
            </a:r>
            <a:r>
              <a:rPr lang="en-US" b="1" dirty="0"/>
              <a:t>Inspector</a:t>
            </a:r>
            <a:r>
              <a:rPr lang="en-US" dirty="0"/>
              <a:t>’s </a:t>
            </a:r>
            <a:r>
              <a:rPr lang="en-US" b="1" dirty="0"/>
              <a:t>Layout</a:t>
            </a:r>
            <a:r>
              <a:rPr lang="en-US" dirty="0"/>
              <a:t> section, reset the </a:t>
            </a:r>
            <a:r>
              <a:rPr lang="en-US" b="1" dirty="0"/>
              <a:t>Pref Width </a:t>
            </a:r>
            <a:r>
              <a:rPr lang="en-US" dirty="0"/>
              <a:t>property to its default size (that is, </a:t>
            </a:r>
            <a:r>
              <a:rPr lang="en-US" b="1" dirty="0"/>
              <a:t>USE_COMPUTED_SIZE</a:t>
            </a:r>
            <a:r>
              <a:rPr lang="en-US" dirty="0"/>
              <a:t>) to indicate that the column’s width should be based on its widest child—the </a:t>
            </a:r>
            <a:r>
              <a:rPr lang="en-US" b="1" dirty="0"/>
              <a:t>Amount</a:t>
            </a:r>
            <a:r>
              <a:rPr lang="en-US" dirty="0"/>
              <a:t> </a:t>
            </a:r>
            <a:r>
              <a:rPr lang="en-US" dirty="0">
                <a:latin typeface="Consolas" panose="020B0609020204030204" pitchFamily="49" charset="0"/>
              </a:rPr>
              <a:t>Label</a:t>
            </a:r>
            <a:r>
              <a:rPr lang="en-US" dirty="0"/>
              <a:t> in this case. </a:t>
            </a:r>
          </a:p>
          <a:p>
            <a:pPr lvl="1"/>
            <a:r>
              <a:rPr lang="en-US" dirty="0"/>
              <a:t>Repeat this process for column 1. </a:t>
            </a:r>
          </a:p>
          <a:p>
            <a:r>
              <a:rPr lang="en-US" dirty="0"/>
              <a:t>The </a:t>
            </a:r>
            <a:r>
              <a:rPr lang="en-US" dirty="0" err="1">
                <a:latin typeface="Consolas" panose="020B0609020204030204" pitchFamily="49" charset="0"/>
              </a:rPr>
              <a:t>GridPane</a:t>
            </a:r>
            <a:r>
              <a:rPr lang="en-US" dirty="0"/>
              <a:t> should appear as shown in Fig 12.15. </a:t>
            </a:r>
          </a:p>
        </p:txBody>
      </p:sp>
      <p:sp>
        <p:nvSpPr>
          <p:cNvPr id="66564" name="Footer Placeholder 3">
            <a:extLst>
              <a:ext uri="{FF2B5EF4-FFF2-40B4-BE49-F238E27FC236}">
                <a16:creationId xmlns:a16="http://schemas.microsoft.com/office/drawing/2014/main" id="{099CF1B3-B09C-4C44-9D35-1CFFA1781A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87117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5">
            <a:extLst>
              <a:ext uri="{FF2B5EF4-FFF2-40B4-BE49-F238E27FC236}">
                <a16:creationId xmlns:a16="http://schemas.microsoft.com/office/drawing/2014/main" id="{D22C30BA-D8D2-420B-B820-CE285C0613A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9900"/>
            <a:ext cx="12192000" cy="5916613"/>
          </a:xfrm>
          <a:prstGeom prst="rect">
            <a:avLst/>
          </a:prstGeom>
        </p:spPr>
      </p:pic>
      <p:sp>
        <p:nvSpPr>
          <p:cNvPr id="4" name="Footer Placeholder 3">
            <a:extLst>
              <a:ext uri="{FF2B5EF4-FFF2-40B4-BE49-F238E27FC236}">
                <a16:creationId xmlns:a16="http://schemas.microsoft.com/office/drawing/2014/main" id="{EDA46DBC-6E5B-4244-84BD-535E468E5CA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064110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EFC8-465F-4734-8D00-E05AF020DF0D}"/>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D3B70FD0-F00A-4398-93DA-B3A18E19C5C5}"/>
              </a:ext>
            </a:extLst>
          </p:cNvPr>
          <p:cNvSpPr>
            <a:spLocks noGrp="1"/>
          </p:cNvSpPr>
          <p:nvPr>
            <p:ph type="body" idx="1"/>
          </p:nvPr>
        </p:nvSpPr>
        <p:spPr/>
        <p:txBody>
          <a:bodyPr>
            <a:normAutofit/>
          </a:bodyPr>
          <a:lstStyle/>
          <a:p>
            <a:r>
              <a:rPr lang="en-US" dirty="0"/>
              <a:t>By default, Scene Builder sets a </a:t>
            </a:r>
            <a:r>
              <a:rPr lang="en-US" dirty="0">
                <a:latin typeface="Consolas" panose="020B0609020204030204" pitchFamily="49" charset="0"/>
              </a:rPr>
              <a:t>Button</a:t>
            </a:r>
            <a:r>
              <a:rPr lang="en-US" dirty="0"/>
              <a:t>’s width based on its text. </a:t>
            </a:r>
          </a:p>
          <a:p>
            <a:r>
              <a:rPr lang="en-US" dirty="0"/>
              <a:t>For this app, we chose to make the Button the same width as the other controls in the </a:t>
            </a:r>
            <a:r>
              <a:rPr lang="en-US" dirty="0" err="1">
                <a:latin typeface="Consolas" panose="020B0609020204030204" pitchFamily="49" charset="0"/>
              </a:rPr>
              <a:t>GridPane</a:t>
            </a:r>
            <a:r>
              <a:rPr lang="en-US" dirty="0" err="1"/>
              <a:t>’s</a:t>
            </a:r>
            <a:r>
              <a:rPr lang="en-US" dirty="0"/>
              <a:t> right column. </a:t>
            </a:r>
          </a:p>
          <a:p>
            <a:r>
              <a:rPr lang="en-US" dirty="0"/>
              <a:t>To do so, select the </a:t>
            </a:r>
            <a:r>
              <a:rPr lang="en-US" dirty="0">
                <a:latin typeface="Consolas" panose="020B0609020204030204" pitchFamily="49" charset="0"/>
              </a:rPr>
              <a:t>Button</a:t>
            </a:r>
            <a:r>
              <a:rPr lang="en-US" dirty="0"/>
              <a:t>, then in the </a:t>
            </a:r>
            <a:r>
              <a:rPr lang="en-US" b="1" dirty="0"/>
              <a:t>Inspector</a:t>
            </a:r>
            <a:r>
              <a:rPr lang="en-US" dirty="0"/>
              <a:t>’s </a:t>
            </a:r>
            <a:r>
              <a:rPr lang="en-US" b="1" dirty="0"/>
              <a:t>Layout</a:t>
            </a:r>
            <a:r>
              <a:rPr lang="en-US" dirty="0"/>
              <a:t> section, set the </a:t>
            </a:r>
            <a:r>
              <a:rPr lang="en-US" b="1" dirty="0"/>
              <a:t>Max Width</a:t>
            </a:r>
            <a:r>
              <a:rPr lang="en-US" dirty="0"/>
              <a:t> property to </a:t>
            </a:r>
            <a:r>
              <a:rPr lang="en-US" b="1" dirty="0"/>
              <a:t>MAX_VALUE</a:t>
            </a:r>
            <a:r>
              <a:rPr lang="en-US" dirty="0"/>
              <a:t>. </a:t>
            </a:r>
          </a:p>
          <a:p>
            <a:pPr lvl="1"/>
            <a:r>
              <a:rPr lang="en-US" dirty="0"/>
              <a:t>The </a:t>
            </a:r>
            <a:r>
              <a:rPr lang="en-US" dirty="0">
                <a:latin typeface="Consolas" panose="020B0609020204030204" pitchFamily="49" charset="0"/>
              </a:rPr>
              <a:t>Button</a:t>
            </a:r>
            <a:r>
              <a:rPr lang="en-US" dirty="0"/>
              <a:t>’s width grows to fill the column’s width.</a:t>
            </a:r>
          </a:p>
        </p:txBody>
      </p:sp>
      <p:sp>
        <p:nvSpPr>
          <p:cNvPr id="68612" name="Footer Placeholder 3">
            <a:extLst>
              <a:ext uri="{FF2B5EF4-FFF2-40B4-BE49-F238E27FC236}">
                <a16:creationId xmlns:a16="http://schemas.microsoft.com/office/drawing/2014/main" id="{36B8B1E9-FEA3-4889-910F-A315BF10D61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1642796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3EB1-3A32-46A2-9D2F-858F2386C386}"/>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861C468F-5223-4F20-83D5-9A1F99E70E70}"/>
              </a:ext>
            </a:extLst>
          </p:cNvPr>
          <p:cNvSpPr>
            <a:spLocks noGrp="1"/>
          </p:cNvSpPr>
          <p:nvPr>
            <p:ph type="body" idx="1"/>
          </p:nvPr>
        </p:nvSpPr>
        <p:spPr/>
        <p:txBody>
          <a:bodyPr>
            <a:normAutofit/>
          </a:bodyPr>
          <a:lstStyle/>
          <a:p>
            <a:r>
              <a:rPr lang="en-US" dirty="0"/>
              <a:t>Preview the GUI by selecting </a:t>
            </a:r>
            <a:r>
              <a:rPr lang="en-US" b="1" dirty="0"/>
              <a:t>Preview &gt; Show Preview in Window</a:t>
            </a:r>
            <a:r>
              <a:rPr lang="en-US" dirty="0"/>
              <a:t>. </a:t>
            </a:r>
          </a:p>
          <a:p>
            <a:r>
              <a:rPr lang="en-US" dirty="0"/>
              <a:t>As you can see in Fig. 12.16, </a:t>
            </a:r>
          </a:p>
          <a:p>
            <a:pPr lvl="1"/>
            <a:r>
              <a:rPr lang="en-US" dirty="0"/>
              <a:t>There’s no space between the </a:t>
            </a:r>
            <a:r>
              <a:rPr lang="en-US" dirty="0">
                <a:latin typeface="Consolas" panose="020B0609020204030204" pitchFamily="49" charset="0"/>
              </a:rPr>
              <a:t>Label</a:t>
            </a:r>
            <a:r>
              <a:rPr lang="en-US" dirty="0"/>
              <a:t>s in the left column and the controls in the right column. </a:t>
            </a:r>
          </a:p>
          <a:p>
            <a:pPr lvl="1"/>
            <a:r>
              <a:rPr lang="en-US" dirty="0"/>
              <a:t>There’s no space around the </a:t>
            </a:r>
            <a:r>
              <a:rPr lang="en-US" dirty="0" err="1">
                <a:latin typeface="Consolas" panose="020B0609020204030204" pitchFamily="49" charset="0"/>
              </a:rPr>
              <a:t>GridPane</a:t>
            </a:r>
            <a:r>
              <a:rPr lang="en-US" dirty="0"/>
              <a:t>, because by default the </a:t>
            </a:r>
            <a:r>
              <a:rPr lang="en-US" dirty="0">
                <a:latin typeface="Consolas" panose="020B0609020204030204" pitchFamily="49" charset="0"/>
              </a:rPr>
              <a:t>Stage</a:t>
            </a:r>
            <a:r>
              <a:rPr lang="en-US" dirty="0"/>
              <a:t> is sized to fit the Scene’s contents. Thus, many of the controls touch the window’s borders. </a:t>
            </a:r>
          </a:p>
          <a:p>
            <a:r>
              <a:rPr lang="en-US" dirty="0"/>
              <a:t>You’ll fix these issues in the next step.</a:t>
            </a:r>
          </a:p>
        </p:txBody>
      </p:sp>
      <p:sp>
        <p:nvSpPr>
          <p:cNvPr id="69636" name="Footer Placeholder 3">
            <a:extLst>
              <a:ext uri="{FF2B5EF4-FFF2-40B4-BE49-F238E27FC236}">
                <a16:creationId xmlns:a16="http://schemas.microsoft.com/office/drawing/2014/main" id="{9C2697E7-EA61-44B0-BD33-6E3877706D4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7740190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6">
            <a:extLst>
              <a:ext uri="{FF2B5EF4-FFF2-40B4-BE49-F238E27FC236}">
                <a16:creationId xmlns:a16="http://schemas.microsoft.com/office/drawing/2014/main" id="{F41D193A-9DEF-4662-87EF-9609F1AB921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73088"/>
            <a:ext cx="12192000" cy="5711825"/>
          </a:xfrm>
          <a:prstGeom prst="rect">
            <a:avLst/>
          </a:prstGeom>
        </p:spPr>
      </p:pic>
      <p:sp>
        <p:nvSpPr>
          <p:cNvPr id="4" name="Footer Placeholder 3">
            <a:extLst>
              <a:ext uri="{FF2B5EF4-FFF2-40B4-BE49-F238E27FC236}">
                <a16:creationId xmlns:a16="http://schemas.microsoft.com/office/drawing/2014/main" id="{95B97CCB-27EB-4BDE-90A4-A7371553A57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898016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The space between a node’s contents and its top, right, bottom and left edges is known as the padding, which separates the contents from the node’s edges. </a:t>
            </a:r>
          </a:p>
          <a:p>
            <a:r>
              <a:rPr lang="en-US" altLang="en-US" dirty="0">
                <a:solidFill>
                  <a:srgbClr val="000000"/>
                </a:solidFill>
              </a:rPr>
              <a:t>Since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size determines the Stage’s window size,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padding separates its children from the window’s edges.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7942704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To set the padding, select the </a:t>
            </a:r>
            <a:r>
              <a:rPr lang="en-US" altLang="en-US" dirty="0" err="1">
                <a:solidFill>
                  <a:srgbClr val="000000"/>
                </a:solidFill>
                <a:latin typeface="Consolas" panose="020B0609020204030204" pitchFamily="49" charset="0"/>
              </a:rPr>
              <a:t>GridPane</a:t>
            </a:r>
            <a:r>
              <a:rPr lang="en-US" altLang="en-US" dirty="0">
                <a:solidFill>
                  <a:srgbClr val="000000"/>
                </a:solidFill>
              </a:rPr>
              <a:t>, then in the </a:t>
            </a:r>
            <a:r>
              <a:rPr lang="en-US" altLang="en-US" b="1" dirty="0">
                <a:solidFill>
                  <a:srgbClr val="000000"/>
                </a:solidFill>
              </a:rPr>
              <a:t>Inspector</a:t>
            </a:r>
            <a:r>
              <a:rPr lang="en-US" altLang="en-US" dirty="0">
                <a:solidFill>
                  <a:srgbClr val="000000"/>
                </a:solidFill>
              </a:rPr>
              <a:t>’s </a:t>
            </a:r>
            <a:r>
              <a:rPr lang="en-US" altLang="en-US" b="1" dirty="0">
                <a:solidFill>
                  <a:srgbClr val="000000"/>
                </a:solidFill>
              </a:rPr>
              <a:t>Layout</a:t>
            </a:r>
            <a:r>
              <a:rPr lang="en-US" altLang="en-US" dirty="0">
                <a:solidFill>
                  <a:srgbClr val="000000"/>
                </a:solidFill>
              </a:rPr>
              <a:t> section, set the </a:t>
            </a:r>
            <a:r>
              <a:rPr lang="en-US" altLang="en-US" b="1" dirty="0">
                <a:solidFill>
                  <a:srgbClr val="000000"/>
                </a:solidFill>
              </a:rPr>
              <a:t>Padding</a:t>
            </a:r>
            <a:r>
              <a:rPr lang="en-US" altLang="en-US" dirty="0">
                <a:solidFill>
                  <a:srgbClr val="000000"/>
                </a:solidFill>
              </a:rPr>
              <a:t> property’s four values (which represent the </a:t>
            </a:r>
            <a:r>
              <a:rPr lang="en-US" altLang="en-US" b="1" dirty="0">
                <a:solidFill>
                  <a:srgbClr val="000000"/>
                </a:solidFill>
              </a:rPr>
              <a:t>TOP</a:t>
            </a:r>
            <a:r>
              <a:rPr lang="en-US" altLang="en-US" dirty="0">
                <a:solidFill>
                  <a:srgbClr val="000000"/>
                </a:solidFill>
              </a:rPr>
              <a:t>, </a:t>
            </a:r>
            <a:r>
              <a:rPr lang="en-US" altLang="en-US" b="1" dirty="0">
                <a:solidFill>
                  <a:srgbClr val="000000"/>
                </a:solidFill>
              </a:rPr>
              <a:t>RIGHT</a:t>
            </a:r>
            <a:r>
              <a:rPr lang="en-US" altLang="en-US" dirty="0">
                <a:solidFill>
                  <a:srgbClr val="000000"/>
                </a:solidFill>
              </a:rPr>
              <a:t>, </a:t>
            </a:r>
            <a:r>
              <a:rPr lang="en-US" altLang="en-US" b="1" dirty="0">
                <a:solidFill>
                  <a:srgbClr val="000000"/>
                </a:solidFill>
              </a:rPr>
              <a:t>BOTTOM</a:t>
            </a:r>
            <a:r>
              <a:rPr lang="en-US" altLang="en-US" dirty="0">
                <a:solidFill>
                  <a:srgbClr val="000000"/>
                </a:solidFill>
              </a:rPr>
              <a:t> and </a:t>
            </a:r>
            <a:r>
              <a:rPr lang="en-US" altLang="en-US" b="1" dirty="0">
                <a:solidFill>
                  <a:srgbClr val="000000"/>
                </a:solidFill>
              </a:rPr>
              <a:t>LEFT</a:t>
            </a:r>
            <a:r>
              <a:rPr lang="en-US" altLang="en-US" dirty="0">
                <a:solidFill>
                  <a:srgbClr val="000000"/>
                </a:solidFill>
              </a:rPr>
              <a:t>) to </a:t>
            </a:r>
            <a:r>
              <a:rPr lang="en-US" altLang="en-US" b="1" dirty="0">
                <a:solidFill>
                  <a:srgbClr val="000000"/>
                </a:solidFill>
              </a:rPr>
              <a:t>14</a:t>
            </a:r>
          </a:p>
          <a:p>
            <a:pPr lvl="1"/>
            <a:r>
              <a:rPr lang="en-US" altLang="en-US" dirty="0">
                <a:solidFill>
                  <a:srgbClr val="000000"/>
                </a:solidFill>
              </a:rPr>
              <a:t>The recommended distance between a control’s edge and the </a:t>
            </a:r>
            <a:r>
              <a:rPr lang="en-US" altLang="en-US" dirty="0">
                <a:solidFill>
                  <a:srgbClr val="000000"/>
                </a:solidFill>
                <a:latin typeface="Consolas" panose="020B0609020204030204" pitchFamily="49" charset="0"/>
              </a:rPr>
              <a:t>Scene</a:t>
            </a:r>
            <a:r>
              <a:rPr lang="en-US" altLang="en-US" dirty="0">
                <a:solidFill>
                  <a:srgbClr val="000000"/>
                </a:solidFill>
              </a:rPr>
              <a:t>’s edge. </a:t>
            </a:r>
          </a:p>
          <a:p>
            <a:r>
              <a:rPr lang="en-US" altLang="en-US" dirty="0">
                <a:solidFill>
                  <a:srgbClr val="000000"/>
                </a:solidFill>
              </a:rPr>
              <a:t>You can specify the default amount of space between a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columns and rows with its </a:t>
            </a:r>
            <a:r>
              <a:rPr lang="en-US" altLang="en-US" b="1" dirty="0" err="1">
                <a:solidFill>
                  <a:srgbClr val="000000"/>
                </a:solidFill>
              </a:rPr>
              <a:t>Hgap</a:t>
            </a:r>
            <a:r>
              <a:rPr lang="en-US" altLang="en-US" dirty="0">
                <a:solidFill>
                  <a:srgbClr val="000000"/>
                </a:solidFill>
              </a:rPr>
              <a:t> (horizontal gap) and </a:t>
            </a:r>
            <a:r>
              <a:rPr lang="en-US" altLang="en-US" b="1" dirty="0" err="1">
                <a:solidFill>
                  <a:srgbClr val="000000"/>
                </a:solidFill>
              </a:rPr>
              <a:t>Vgap</a:t>
            </a:r>
            <a:r>
              <a:rPr lang="en-US" altLang="en-US" dirty="0">
                <a:solidFill>
                  <a:srgbClr val="000000"/>
                </a:solidFill>
              </a:rPr>
              <a:t> (vertical gap) properties, respectively. </a:t>
            </a:r>
          </a:p>
          <a:p>
            <a:pPr lvl="1"/>
            <a:r>
              <a:rPr lang="en-US" altLang="en-US" dirty="0">
                <a:solidFill>
                  <a:srgbClr val="000000"/>
                </a:solidFill>
              </a:rPr>
              <a:t>Because Scene Builder sets each </a:t>
            </a:r>
            <a:r>
              <a:rPr lang="en-US" altLang="en-US" dirty="0" err="1">
                <a:solidFill>
                  <a:srgbClr val="000000"/>
                </a:solidFill>
                <a:latin typeface="Consolas" panose="020B0609020204030204" pitchFamily="49" charset="0"/>
              </a:rPr>
              <a:t>GridPane</a:t>
            </a:r>
            <a:r>
              <a:rPr lang="en-US" altLang="en-US" dirty="0">
                <a:solidFill>
                  <a:srgbClr val="000000"/>
                </a:solidFill>
              </a:rPr>
              <a:t> row’s height to 30 pixels—which is greater than the heights of this app’s controls—there’s already some vertical space between the components.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42929900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To specify the horizontal gap between the columns, select the </a:t>
            </a:r>
            <a:r>
              <a:rPr lang="en-US" altLang="en-US" dirty="0" err="1">
                <a:solidFill>
                  <a:srgbClr val="000000"/>
                </a:solidFill>
                <a:latin typeface="Consolas" panose="020B0609020204030204" pitchFamily="49" charset="0"/>
              </a:rPr>
              <a:t>GridPane</a:t>
            </a:r>
            <a:r>
              <a:rPr lang="en-US" altLang="en-US" dirty="0">
                <a:solidFill>
                  <a:srgbClr val="000000"/>
                </a:solidFill>
              </a:rPr>
              <a:t> in the </a:t>
            </a:r>
            <a:r>
              <a:rPr lang="en-US" altLang="en-US" b="1" dirty="0">
                <a:solidFill>
                  <a:srgbClr val="000000"/>
                </a:solidFill>
              </a:rPr>
              <a:t>Document</a:t>
            </a:r>
            <a:r>
              <a:rPr lang="en-US" altLang="en-US" dirty="0">
                <a:solidFill>
                  <a:srgbClr val="000000"/>
                </a:solidFill>
              </a:rPr>
              <a:t> window’s </a:t>
            </a:r>
            <a:r>
              <a:rPr lang="en-US" altLang="en-US" b="1" dirty="0">
                <a:solidFill>
                  <a:srgbClr val="000000"/>
                </a:solidFill>
              </a:rPr>
              <a:t>Hierarchy</a:t>
            </a:r>
            <a:r>
              <a:rPr lang="en-US" altLang="en-US" dirty="0">
                <a:solidFill>
                  <a:srgbClr val="000000"/>
                </a:solidFill>
              </a:rPr>
              <a:t> section</a:t>
            </a:r>
          </a:p>
          <a:p>
            <a:r>
              <a:rPr lang="en-US" altLang="en-US" dirty="0">
                <a:solidFill>
                  <a:srgbClr val="000000"/>
                </a:solidFill>
              </a:rPr>
              <a:t>In the </a:t>
            </a:r>
            <a:r>
              <a:rPr lang="en-US" altLang="en-US" b="1" dirty="0">
                <a:solidFill>
                  <a:srgbClr val="000000"/>
                </a:solidFill>
              </a:rPr>
              <a:t>Inspector</a:t>
            </a:r>
            <a:r>
              <a:rPr lang="en-US" altLang="en-US" dirty="0">
                <a:solidFill>
                  <a:srgbClr val="000000"/>
                </a:solidFill>
              </a:rPr>
              <a:t>’s </a:t>
            </a:r>
            <a:r>
              <a:rPr lang="en-US" altLang="en-US" b="1" dirty="0">
                <a:solidFill>
                  <a:srgbClr val="000000"/>
                </a:solidFill>
              </a:rPr>
              <a:t>Layout</a:t>
            </a:r>
            <a:r>
              <a:rPr lang="en-US" altLang="en-US" dirty="0">
                <a:solidFill>
                  <a:srgbClr val="000000"/>
                </a:solidFill>
              </a:rPr>
              <a:t> section, set the </a:t>
            </a:r>
            <a:r>
              <a:rPr lang="en-US" altLang="en-US" b="1" dirty="0" err="1">
                <a:solidFill>
                  <a:srgbClr val="000000"/>
                </a:solidFill>
              </a:rPr>
              <a:t>Hgap</a:t>
            </a:r>
            <a:r>
              <a:rPr lang="en-US" altLang="en-US" dirty="0">
                <a:solidFill>
                  <a:srgbClr val="000000"/>
                </a:solidFill>
              </a:rPr>
              <a:t> property to </a:t>
            </a:r>
            <a:r>
              <a:rPr lang="en-US" altLang="en-US" b="1" dirty="0">
                <a:solidFill>
                  <a:srgbClr val="000000"/>
                </a:solidFill>
              </a:rPr>
              <a:t>8</a:t>
            </a:r>
            <a:endParaRPr lang="en-US" altLang="en-US" dirty="0">
              <a:solidFill>
                <a:srgbClr val="000000"/>
              </a:solidFill>
            </a:endParaRPr>
          </a:p>
          <a:p>
            <a:pPr lvl="1"/>
            <a:r>
              <a:rPr lang="en-US" altLang="en-US" dirty="0">
                <a:solidFill>
                  <a:srgbClr val="000000"/>
                </a:solidFill>
              </a:rPr>
              <a:t>Recommended distance between controls. </a:t>
            </a:r>
          </a:p>
          <a:p>
            <a:r>
              <a:rPr lang="en-US" altLang="en-US" dirty="0">
                <a:solidFill>
                  <a:srgbClr val="000000"/>
                </a:solidFill>
              </a:rPr>
              <a:t>If you’d like to precisely control the vertical space between components, you can reset each row’s </a:t>
            </a:r>
            <a:r>
              <a:rPr lang="en-US" altLang="en-US" b="1" dirty="0">
                <a:solidFill>
                  <a:srgbClr val="000000"/>
                </a:solidFill>
              </a:rPr>
              <a:t>Pref Height </a:t>
            </a:r>
            <a:r>
              <a:rPr lang="en-US" altLang="en-US" dirty="0">
                <a:solidFill>
                  <a:srgbClr val="000000"/>
                </a:solidFill>
              </a:rPr>
              <a:t>to its default value, then set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a:t>
            </a:r>
            <a:r>
              <a:rPr lang="en-US" altLang="en-US" b="1" dirty="0" err="1">
                <a:solidFill>
                  <a:srgbClr val="000000"/>
                </a:solidFill>
              </a:rPr>
              <a:t>Vgap</a:t>
            </a:r>
            <a:r>
              <a:rPr lang="en-US" altLang="en-US" dirty="0">
                <a:solidFill>
                  <a:srgbClr val="000000"/>
                </a:solidFill>
              </a:rPr>
              <a:t> property.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511758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altLang="en-US" sz="2500" dirty="0">
                <a:solidFill>
                  <a:srgbClr val="000000"/>
                </a:solidFill>
              </a:rPr>
              <a:t>You can type in a </a:t>
            </a:r>
            <a:r>
              <a:rPr lang="en-US" altLang="en-US" sz="2500" dirty="0" err="1">
                <a:solidFill>
                  <a:srgbClr val="000000"/>
                </a:solidFill>
                <a:latin typeface="Consolas" panose="020B0609020204030204" pitchFamily="49" charset="0"/>
              </a:rPr>
              <a:t>TextField</a:t>
            </a:r>
            <a:r>
              <a:rPr lang="en-US" altLang="en-US" sz="2500" dirty="0">
                <a:solidFill>
                  <a:srgbClr val="000000"/>
                </a:solidFill>
              </a:rPr>
              <a:t> only if it’s “in focus”—that is, it’s the control that the user is interacting with. </a:t>
            </a:r>
          </a:p>
          <a:p>
            <a:r>
              <a:rPr lang="en-US" altLang="en-US" sz="2500" dirty="0">
                <a:solidFill>
                  <a:srgbClr val="000000"/>
                </a:solidFill>
              </a:rPr>
              <a:t>When you click an interactive control, it receives the focus. </a:t>
            </a:r>
          </a:p>
          <a:p>
            <a:r>
              <a:rPr lang="en-US" altLang="en-US" sz="2500" dirty="0">
                <a:solidFill>
                  <a:srgbClr val="000000"/>
                </a:solidFill>
              </a:rPr>
              <a:t>When you press the </a:t>
            </a:r>
            <a:r>
              <a:rPr lang="en-US" altLang="en-US" sz="2500" i="1" dirty="0">
                <a:solidFill>
                  <a:srgbClr val="000000"/>
                </a:solidFill>
              </a:rPr>
              <a:t>Tab</a:t>
            </a:r>
            <a:r>
              <a:rPr lang="en-US" altLang="en-US" sz="2500" dirty="0">
                <a:solidFill>
                  <a:srgbClr val="000000"/>
                </a:solidFill>
              </a:rPr>
              <a:t> key, the focus transfers from the current focusable control to the next in the order the controls were added to the GUI. </a:t>
            </a:r>
          </a:p>
          <a:p>
            <a:r>
              <a:rPr lang="en-US" sz="2500" dirty="0"/>
              <a:t>In this app, the </a:t>
            </a:r>
            <a:r>
              <a:rPr lang="en-US" sz="2500" dirty="0" err="1">
                <a:latin typeface="Consolas" panose="020B0609020204030204" pitchFamily="49" charset="0"/>
              </a:rPr>
              <a:t>tipTextField</a:t>
            </a:r>
            <a:r>
              <a:rPr lang="en-US" sz="2500" dirty="0"/>
              <a:t> and </a:t>
            </a:r>
            <a:r>
              <a:rPr lang="en-US" sz="2500" dirty="0" err="1">
                <a:latin typeface="Consolas" panose="020B0609020204030204" pitchFamily="49" charset="0"/>
              </a:rPr>
              <a:t>totalTextField</a:t>
            </a:r>
            <a:r>
              <a:rPr lang="en-US" sz="2500" dirty="0"/>
              <a:t> are neither editable nor focusable. </a:t>
            </a:r>
          </a:p>
          <a:p>
            <a:r>
              <a:rPr lang="en-US" sz="2500" dirty="0"/>
              <a:t>Select both </a:t>
            </a:r>
            <a:r>
              <a:rPr lang="en-US" sz="2500" dirty="0" err="1">
                <a:latin typeface="Consolas" panose="020B0609020204030204" pitchFamily="49" charset="0"/>
              </a:rPr>
              <a:t>TextField</a:t>
            </a:r>
            <a:r>
              <a:rPr lang="en-US" sz="2500" dirty="0" err="1"/>
              <a:t>s</a:t>
            </a:r>
            <a:r>
              <a:rPr lang="en-US" sz="2500" dirty="0"/>
              <a:t>, then in the </a:t>
            </a:r>
            <a:r>
              <a:rPr lang="en-US" sz="2500" b="1" dirty="0"/>
              <a:t>Inspector</a:t>
            </a:r>
            <a:r>
              <a:rPr lang="en-US" sz="2500" dirty="0"/>
              <a:t>’s </a:t>
            </a:r>
            <a:r>
              <a:rPr lang="en-US" sz="2500" b="1" dirty="0"/>
              <a:t>Properties</a:t>
            </a:r>
            <a:r>
              <a:rPr lang="en-US" sz="2500" dirty="0"/>
              <a:t> section uncheck the </a:t>
            </a:r>
            <a:r>
              <a:rPr lang="en-US" sz="2500" b="1" dirty="0"/>
              <a:t>Editable</a:t>
            </a:r>
            <a:r>
              <a:rPr lang="en-US" sz="2500" dirty="0"/>
              <a:t> and </a:t>
            </a:r>
            <a:r>
              <a:rPr lang="en-US" sz="2500" b="1" dirty="0"/>
              <a:t>Focus Traversable </a:t>
            </a:r>
            <a:r>
              <a:rPr lang="en-US" sz="2500" dirty="0"/>
              <a:t>properties. </a:t>
            </a:r>
          </a:p>
          <a:p>
            <a:r>
              <a:rPr lang="en-US" sz="2500" dirty="0"/>
              <a:t>To select multiple controls at once, you can click the first (in the </a:t>
            </a:r>
            <a:r>
              <a:rPr lang="en-US" sz="2500" b="1" dirty="0"/>
              <a:t>Document</a:t>
            </a:r>
            <a:r>
              <a:rPr lang="en-US" sz="2500" dirty="0"/>
              <a:t> window’s </a:t>
            </a:r>
            <a:r>
              <a:rPr lang="en-US" sz="2500" b="1" dirty="0"/>
              <a:t>Hierarchy</a:t>
            </a:r>
            <a:r>
              <a:rPr lang="en-US" sz="2500" dirty="0"/>
              <a:t> section or in the content panel), then hold the </a:t>
            </a:r>
            <a:r>
              <a:rPr lang="en-US" sz="2500" i="1" dirty="0"/>
              <a:t>Shift</a:t>
            </a:r>
            <a:r>
              <a:rPr lang="en-US" sz="2500" dirty="0"/>
              <a:t> key and click each of the others. </a:t>
            </a: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40726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4C15-C887-4B61-8465-A1A527C58C6D}"/>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12.1 </a:t>
            </a:r>
            <a:r>
              <a:rPr lang="en-US" dirty="0">
                <a:solidFill>
                  <a:srgbClr val="3380E6"/>
                </a:solidFill>
                <a:latin typeface="Calibri" panose="020F0502020204030204" pitchFamily="34" charset="0"/>
              </a:rPr>
              <a:t>Introduction</a:t>
            </a:r>
          </a:p>
        </p:txBody>
      </p:sp>
      <p:sp>
        <p:nvSpPr>
          <p:cNvPr id="12291" name="Text Placeholder 2">
            <a:extLst>
              <a:ext uri="{FF2B5EF4-FFF2-40B4-BE49-F238E27FC236}">
                <a16:creationId xmlns:a16="http://schemas.microsoft.com/office/drawing/2014/main" id="{5883723B-1E44-4C6B-9088-62F51BB909F9}"/>
              </a:ext>
            </a:extLst>
          </p:cNvPr>
          <p:cNvSpPr>
            <a:spLocks noGrp="1"/>
          </p:cNvSpPr>
          <p:nvPr>
            <p:ph type="body" idx="1"/>
          </p:nvPr>
        </p:nvSpPr>
        <p:spPr/>
        <p:txBody>
          <a:bodyPr/>
          <a:lstStyle/>
          <a:p>
            <a:r>
              <a:rPr lang="en-US" altLang="en-US" dirty="0">
                <a:solidFill>
                  <a:srgbClr val="000000"/>
                </a:solidFill>
              </a:rPr>
              <a:t>A graphical user interface (GUI) presents a user-friendly mechanism for interacting with an app. A GUI (pronounced “GOO-</a:t>
            </a:r>
            <a:r>
              <a:rPr lang="en-US" altLang="en-US" dirty="0" err="1">
                <a:solidFill>
                  <a:srgbClr val="000000"/>
                </a:solidFill>
              </a:rPr>
              <a:t>ee</a:t>
            </a:r>
            <a:r>
              <a:rPr lang="en-US" altLang="en-US" dirty="0">
                <a:solidFill>
                  <a:srgbClr val="000000"/>
                </a:solidFill>
              </a:rPr>
              <a:t>”) gives an app a distinctive “look-and-feel.” </a:t>
            </a:r>
          </a:p>
          <a:p>
            <a:r>
              <a:rPr lang="en-US" altLang="en-US" dirty="0">
                <a:solidFill>
                  <a:srgbClr val="000000"/>
                </a:solidFill>
              </a:rPr>
              <a:t>GUIs are built from GUI components—sometimes called controls or widgets. </a:t>
            </a:r>
          </a:p>
        </p:txBody>
      </p:sp>
      <p:sp>
        <p:nvSpPr>
          <p:cNvPr id="12292" name="Footer Placeholder 3">
            <a:extLst>
              <a:ext uri="{FF2B5EF4-FFF2-40B4-BE49-F238E27FC236}">
                <a16:creationId xmlns:a16="http://schemas.microsoft.com/office/drawing/2014/main" id="{411391D4-76A1-4368-95F4-8CE4DB6B9BD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415617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dirty="0"/>
              <a:t>By default, a </a:t>
            </a:r>
            <a:r>
              <a:rPr lang="en-US" dirty="0">
                <a:latin typeface="Consolas" panose="020B0609020204030204" pitchFamily="49" charset="0"/>
              </a:rPr>
              <a:t>Slider</a:t>
            </a:r>
            <a:r>
              <a:rPr lang="en-US" dirty="0"/>
              <a:t>’s range is 0.0 to 100.0 and its initial value is 0.0. </a:t>
            </a:r>
          </a:p>
          <a:p>
            <a:r>
              <a:rPr lang="en-US" dirty="0"/>
              <a:t>This app allows only integer tip percentages in the range 0 to 30 with a default of 15. </a:t>
            </a:r>
          </a:p>
          <a:p>
            <a:r>
              <a:rPr lang="en-US" dirty="0"/>
              <a:t>Select the </a:t>
            </a:r>
            <a:r>
              <a:rPr lang="en-US" dirty="0">
                <a:latin typeface="Consolas" panose="020B0609020204030204" pitchFamily="49" charset="0"/>
              </a:rPr>
              <a:t>Slider</a:t>
            </a:r>
            <a:r>
              <a:rPr lang="en-US" dirty="0"/>
              <a:t>, then in the </a:t>
            </a:r>
            <a:r>
              <a:rPr lang="en-US" b="1" dirty="0"/>
              <a:t>Inspector</a:t>
            </a:r>
            <a:r>
              <a:rPr lang="en-US" dirty="0"/>
              <a:t>’s </a:t>
            </a:r>
            <a:r>
              <a:rPr lang="en-US" b="1" dirty="0"/>
              <a:t>Properties</a:t>
            </a:r>
            <a:r>
              <a:rPr lang="en-US" dirty="0"/>
              <a:t> section, set the </a:t>
            </a:r>
            <a:r>
              <a:rPr lang="en-US" b="1" dirty="0"/>
              <a:t>Max</a:t>
            </a:r>
            <a:r>
              <a:rPr lang="en-US" dirty="0"/>
              <a:t> property to </a:t>
            </a:r>
            <a:r>
              <a:rPr lang="en-US" b="1" dirty="0"/>
              <a:t>30</a:t>
            </a:r>
            <a:r>
              <a:rPr lang="en-US" dirty="0"/>
              <a:t> and the </a:t>
            </a:r>
            <a:r>
              <a:rPr lang="en-US" b="1" dirty="0"/>
              <a:t>Value</a:t>
            </a:r>
            <a:r>
              <a:rPr lang="en-US" dirty="0"/>
              <a:t> property to </a:t>
            </a:r>
            <a:r>
              <a:rPr lang="en-US" b="1" dirty="0"/>
              <a:t>15</a:t>
            </a:r>
            <a:r>
              <a:rPr lang="en-US" dirty="0"/>
              <a:t>. </a:t>
            </a:r>
          </a:p>
          <a:p>
            <a:r>
              <a:rPr lang="en-US" dirty="0"/>
              <a:t>Set the </a:t>
            </a:r>
            <a:r>
              <a:rPr lang="en-US" b="1" dirty="0"/>
              <a:t>Block Increment </a:t>
            </a:r>
            <a:r>
              <a:rPr lang="en-US" dirty="0"/>
              <a:t>property to 5</a:t>
            </a:r>
          </a:p>
          <a:p>
            <a:pPr lvl="1"/>
            <a:r>
              <a:rPr lang="en-US" dirty="0"/>
              <a:t>The amount by which the </a:t>
            </a:r>
            <a:r>
              <a:rPr lang="en-US" b="1" dirty="0"/>
              <a:t>Value</a:t>
            </a:r>
            <a:r>
              <a:rPr lang="en-US" dirty="0"/>
              <a:t> property increases or decreases when the user clicks between an end of the </a:t>
            </a:r>
            <a:r>
              <a:rPr lang="en-US" dirty="0">
                <a:latin typeface="Consolas" panose="020B0609020204030204" pitchFamily="49" charset="0"/>
              </a:rPr>
              <a:t>Slider</a:t>
            </a:r>
            <a:r>
              <a:rPr lang="en-US" dirty="0"/>
              <a:t> and the </a:t>
            </a:r>
            <a:r>
              <a:rPr lang="en-US" dirty="0">
                <a:latin typeface="Consolas" panose="020B0609020204030204" pitchFamily="49" charset="0"/>
              </a:rPr>
              <a:t>Slider</a:t>
            </a:r>
            <a:r>
              <a:rPr lang="en-US" dirty="0"/>
              <a:t>’s thumb. </a:t>
            </a:r>
          </a:p>
          <a:p>
            <a:r>
              <a:rPr lang="en-US" dirty="0"/>
              <a:t>Save the FXML file by selecting </a:t>
            </a:r>
            <a:r>
              <a:rPr lang="en-US" b="1" dirty="0"/>
              <a:t>File &gt; Save.</a:t>
            </a:r>
          </a:p>
          <a:p>
            <a:r>
              <a:rPr lang="en-US" dirty="0"/>
              <a:t>We’ll restrict the </a:t>
            </a:r>
            <a:r>
              <a:rPr lang="en-US" dirty="0">
                <a:latin typeface="Consolas" panose="020B0609020204030204" pitchFamily="49" charset="0"/>
              </a:rPr>
              <a:t>Slider</a:t>
            </a:r>
            <a:r>
              <a:rPr lang="en-US" dirty="0"/>
              <a:t>’s values to integers when we respond to its events in Java code</a:t>
            </a:r>
          </a:p>
          <a:p>
            <a:endParaRPr lang="en-US" altLang="en-US" sz="2500" dirty="0">
              <a:solidFill>
                <a:srgbClr val="000000"/>
              </a:solidFill>
            </a:endParaRP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99377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altLang="en-US" sz="2500" dirty="0">
                <a:solidFill>
                  <a:srgbClr val="000000"/>
                </a:solidFill>
              </a:rPr>
              <a:t>Select </a:t>
            </a:r>
            <a:r>
              <a:rPr lang="en-US" altLang="en-US" sz="2500" dirty="0">
                <a:solidFill>
                  <a:srgbClr val="000000"/>
                </a:solidFill>
                <a:latin typeface="Calibri" panose="020F0502020204030204" pitchFamily="34" charset="0"/>
              </a:rPr>
              <a:t>Preview &gt; Show Preview in Window</a:t>
            </a:r>
            <a:r>
              <a:rPr lang="en-US" altLang="en-US" sz="2500" dirty="0">
                <a:solidFill>
                  <a:srgbClr val="000000"/>
                </a:solidFill>
              </a:rPr>
              <a:t> to view the final GUI (Fig. 12.16). </a:t>
            </a:r>
          </a:p>
          <a:p>
            <a:r>
              <a:rPr lang="en-US" altLang="en-US" sz="2500" dirty="0">
                <a:solidFill>
                  <a:srgbClr val="000000"/>
                </a:solidFill>
              </a:rPr>
              <a:t>When we discuss the </a:t>
            </a:r>
            <a:r>
              <a:rPr lang="en-US" altLang="en-US" sz="2500" dirty="0" err="1">
                <a:solidFill>
                  <a:srgbClr val="000000"/>
                </a:solidFill>
                <a:latin typeface="Consolas" panose="020B0609020204030204" pitchFamily="49" charset="0"/>
              </a:rPr>
              <a:t>TipCalculatorController</a:t>
            </a:r>
            <a:r>
              <a:rPr lang="en-US" altLang="en-US" sz="2500" dirty="0">
                <a:solidFill>
                  <a:srgbClr val="000000"/>
                </a:solidFill>
              </a:rPr>
              <a:t> class in Section 12.5.5, we’ll show how to specify the </a:t>
            </a:r>
            <a:r>
              <a:rPr lang="en-US" altLang="en-US" sz="2500" dirty="0">
                <a:solidFill>
                  <a:srgbClr val="000000"/>
                </a:solidFill>
                <a:latin typeface="Calibri" panose="020F0502020204030204" pitchFamily="34" charset="0"/>
              </a:rPr>
              <a:t>Calculate</a:t>
            </a:r>
            <a:r>
              <a:rPr lang="en-US" altLang="en-US" sz="2500" dirty="0">
                <a:solidFill>
                  <a:srgbClr val="000000"/>
                </a:solidFill>
              </a:rPr>
              <a:t> </a:t>
            </a:r>
            <a:r>
              <a:rPr lang="en-US" altLang="en-US" sz="2500" dirty="0">
                <a:solidFill>
                  <a:srgbClr val="000000"/>
                </a:solidFill>
                <a:latin typeface="Consolas" panose="020B0609020204030204" pitchFamily="49" charset="0"/>
              </a:rPr>
              <a:t>Button</a:t>
            </a:r>
            <a:r>
              <a:rPr lang="en-US" altLang="en-US" sz="2500" dirty="0">
                <a:solidFill>
                  <a:srgbClr val="000000"/>
                </a:solidFill>
              </a:rPr>
              <a:t>’s event handler in the FXML file. </a:t>
            </a: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01634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7">
            <a:extLst>
              <a:ext uri="{FF2B5EF4-FFF2-40B4-BE49-F238E27FC236}">
                <a16:creationId xmlns:a16="http://schemas.microsoft.com/office/drawing/2014/main" id="{4D22D040-C25A-4B31-B00C-C5E96F93DE1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7013"/>
            <a:ext cx="12192000" cy="6403975"/>
          </a:xfrm>
          <a:prstGeom prst="rect">
            <a:avLst/>
          </a:prstGeom>
        </p:spPr>
      </p:pic>
      <p:sp>
        <p:nvSpPr>
          <p:cNvPr id="4" name="Footer Placeholder 3">
            <a:extLst>
              <a:ext uri="{FF2B5EF4-FFF2-40B4-BE49-F238E27FC236}">
                <a16:creationId xmlns:a16="http://schemas.microsoft.com/office/drawing/2014/main" id="{E215A495-3A19-4942-A746-09B2D47992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090779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sz="2800" dirty="0"/>
              <a:t>To ensure that an object of the controller class is created when the app loads the FXML file at runtime, you must specify the controller class’s name in the FXML file:</a:t>
            </a:r>
          </a:p>
          <a:p>
            <a:pPr lvl="1"/>
            <a:r>
              <a:rPr lang="en-US" sz="2400" dirty="0"/>
              <a:t>Expand Scene Builder </a:t>
            </a:r>
            <a:r>
              <a:rPr lang="en-US" sz="2400" b="1" dirty="0"/>
              <a:t>Document</a:t>
            </a:r>
            <a:r>
              <a:rPr lang="en-US" sz="2400" dirty="0"/>
              <a:t> window’s </a:t>
            </a:r>
            <a:r>
              <a:rPr lang="en-US" sz="2400" b="1" dirty="0"/>
              <a:t>Controller</a:t>
            </a:r>
            <a:r>
              <a:rPr lang="en-US" sz="2400" dirty="0"/>
              <a:t> section (located below the </a:t>
            </a:r>
            <a:r>
              <a:rPr lang="en-US" sz="2400" b="1" dirty="0"/>
              <a:t>Hierarchy</a:t>
            </a:r>
            <a:r>
              <a:rPr lang="en-US" sz="2400" dirty="0"/>
              <a:t> section in ).</a:t>
            </a:r>
          </a:p>
          <a:p>
            <a:pPr lvl="1"/>
            <a:r>
              <a:rPr lang="en-US" sz="2400" dirty="0"/>
              <a:t>In the </a:t>
            </a:r>
            <a:r>
              <a:rPr lang="en-US" sz="2400" b="1" dirty="0"/>
              <a:t>Controller Class</a:t>
            </a:r>
            <a:r>
              <a:rPr lang="en-US" sz="2400" dirty="0"/>
              <a:t> field, type </a:t>
            </a:r>
            <a:r>
              <a:rPr lang="en-US" sz="2400" dirty="0" err="1">
                <a:latin typeface="Consolas" panose="020B0609020204030204" pitchFamily="49" charset="0"/>
              </a:rPr>
              <a:t>TipCalculatorController</a:t>
            </a:r>
            <a:endParaRPr lang="en-US" sz="2400" dirty="0">
              <a:latin typeface="Consolas" panose="020B0609020204030204" pitchFamily="49" charset="0"/>
            </a:endParaRPr>
          </a:p>
          <a:p>
            <a:pPr lvl="2"/>
            <a:r>
              <a:rPr lang="en-US" sz="2200" dirty="0"/>
              <a:t>By convention, the controller class’s name starts with the same name as the FXML file (</a:t>
            </a:r>
            <a:r>
              <a:rPr lang="en-US" sz="2200" dirty="0" err="1">
                <a:latin typeface="Consolas" panose="020B0609020204030204" pitchFamily="49" charset="0"/>
              </a:rPr>
              <a:t>TipCalculator</a:t>
            </a:r>
            <a:r>
              <a:rPr lang="en-US" sz="2200" dirty="0"/>
              <a:t>) and ends with </a:t>
            </a:r>
            <a:r>
              <a:rPr lang="en-US" sz="2200" dirty="0">
                <a:latin typeface="Consolas" panose="020B0609020204030204" pitchFamily="49" charset="0"/>
              </a:rPr>
              <a:t>Controller</a:t>
            </a:r>
            <a:r>
              <a:rPr lang="en-US" sz="2200" dirty="0"/>
              <a:t>.</a:t>
            </a: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1728604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dirty="0"/>
              <a:t>You can specify in the FXML file the names of the methods that will be called to handle specific control’s events</a:t>
            </a:r>
          </a:p>
          <a:p>
            <a:r>
              <a:rPr lang="en-US" dirty="0"/>
              <a:t>When you select a control, the </a:t>
            </a:r>
            <a:r>
              <a:rPr lang="en-US" b="1" dirty="0"/>
              <a:t>Inspector</a:t>
            </a:r>
            <a:r>
              <a:rPr lang="en-US" dirty="0"/>
              <a:t> window’s </a:t>
            </a:r>
            <a:r>
              <a:rPr lang="en-US" b="1" dirty="0"/>
              <a:t>Code</a:t>
            </a:r>
            <a:r>
              <a:rPr lang="en-US" dirty="0"/>
              <a:t> section shows all the events for which you can specify event handlers in the FXML file. </a:t>
            </a:r>
          </a:p>
          <a:p>
            <a:r>
              <a:rPr lang="en-US" dirty="0"/>
              <a:t>When the user clicks a </a:t>
            </a:r>
            <a:r>
              <a:rPr lang="en-US" dirty="0">
                <a:latin typeface="Consolas" panose="020B0609020204030204" pitchFamily="49" charset="0"/>
              </a:rPr>
              <a:t>Button</a:t>
            </a:r>
            <a:r>
              <a:rPr lang="en-US" dirty="0"/>
              <a:t>, the method specified in the </a:t>
            </a:r>
            <a:r>
              <a:rPr lang="en-US" b="1" dirty="0"/>
              <a:t>On Action </a:t>
            </a:r>
            <a:r>
              <a:rPr lang="en-US" dirty="0"/>
              <a:t>field is called</a:t>
            </a:r>
          </a:p>
          <a:p>
            <a:pPr lvl="1"/>
            <a:r>
              <a:rPr lang="en-US" dirty="0"/>
              <a:t>This method is defined in the controller class you specify in Scene Builder’s </a:t>
            </a:r>
            <a:r>
              <a:rPr lang="en-US" b="1" dirty="0"/>
              <a:t>Controller</a:t>
            </a:r>
            <a:r>
              <a:rPr lang="en-US" dirty="0"/>
              <a:t> window. </a:t>
            </a:r>
          </a:p>
          <a:p>
            <a:r>
              <a:rPr lang="en-US" dirty="0"/>
              <a:t>Enter </a:t>
            </a:r>
            <a:r>
              <a:rPr lang="en-US" dirty="0" err="1">
                <a:latin typeface="Consolas" panose="020B0609020204030204" pitchFamily="49" charset="0"/>
              </a:rPr>
              <a:t>calculateButtonPressed</a:t>
            </a:r>
            <a:r>
              <a:rPr lang="en-US" dirty="0"/>
              <a:t> in the </a:t>
            </a:r>
            <a:r>
              <a:rPr lang="en-US" b="1" dirty="0"/>
              <a:t>On Action </a:t>
            </a:r>
            <a:r>
              <a:rPr lang="en-US" dirty="0"/>
              <a:t>field.</a:t>
            </a: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921431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dirty="0"/>
              <a:t>You can have Scene Builder generate the initial controller class containing the variables you’ll use to interact with controls programmatically and the empty </a:t>
            </a:r>
            <a:r>
              <a:rPr lang="en-US" b="1" dirty="0"/>
              <a:t>Calculate Button </a:t>
            </a:r>
            <a:r>
              <a:rPr lang="en-US" dirty="0"/>
              <a:t>event handler. </a:t>
            </a:r>
          </a:p>
          <a:p>
            <a:pPr lvl="1"/>
            <a:r>
              <a:rPr lang="en-US" dirty="0"/>
              <a:t>Scene Builder calls this the “controller skeleton.” </a:t>
            </a:r>
          </a:p>
          <a:p>
            <a:r>
              <a:rPr lang="en-US" dirty="0"/>
              <a:t>Select </a:t>
            </a:r>
            <a:r>
              <a:rPr lang="en-US" b="1" dirty="0"/>
              <a:t>View &gt; Show Sample Controller Skeleton </a:t>
            </a:r>
            <a:r>
              <a:rPr lang="en-US" dirty="0"/>
              <a:t>to generate the skeleton in Fig. 12.18. </a:t>
            </a:r>
          </a:p>
          <a:p>
            <a:r>
              <a:rPr lang="en-US" dirty="0"/>
              <a:t>The sample class has the class name you specified, a variable for each control that has an </a:t>
            </a:r>
            <a:r>
              <a:rPr lang="en-US" b="1" dirty="0" err="1"/>
              <a:t>fx:id</a:t>
            </a:r>
            <a:r>
              <a:rPr lang="en-US" dirty="0"/>
              <a:t> and an empty </a:t>
            </a:r>
            <a:r>
              <a:rPr lang="en-US" b="1" dirty="0"/>
              <a:t>Calculate Button </a:t>
            </a:r>
            <a:r>
              <a:rPr lang="en-US" dirty="0"/>
              <a:t>event handler. </a:t>
            </a:r>
          </a:p>
          <a:p>
            <a:r>
              <a:rPr lang="en-US" dirty="0"/>
              <a:t>You can click the </a:t>
            </a:r>
            <a:r>
              <a:rPr lang="en-US" b="1" dirty="0"/>
              <a:t>Copy</a:t>
            </a:r>
            <a:r>
              <a:rPr lang="en-US" dirty="0"/>
              <a:t> button, then paste the contents into a file named </a:t>
            </a:r>
            <a:r>
              <a:rPr lang="en-US" dirty="0">
                <a:latin typeface="Consolas" panose="020B0609020204030204" pitchFamily="49" charset="0"/>
              </a:rPr>
              <a:t>TipCalculatorController.java</a:t>
            </a:r>
            <a:r>
              <a:rPr lang="en-US" dirty="0"/>
              <a:t> in the same folder as the </a:t>
            </a:r>
            <a:r>
              <a:rPr lang="en-US" dirty="0" err="1"/>
              <a:t>TipCalculator.fxml</a:t>
            </a:r>
            <a:r>
              <a:rPr lang="en-US" dirty="0"/>
              <a:t> file you created in this section.   </a:t>
            </a: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7066652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8">
            <a:extLst>
              <a:ext uri="{FF2B5EF4-FFF2-40B4-BE49-F238E27FC236}">
                <a16:creationId xmlns:a16="http://schemas.microsoft.com/office/drawing/2014/main" id="{23F33790-3918-4ACC-AA21-1B5274E504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35113" y="0"/>
            <a:ext cx="9121775" cy="6858000"/>
          </a:xfrm>
          <a:prstGeom prst="rect">
            <a:avLst/>
          </a:prstGeom>
        </p:spPr>
      </p:pic>
      <p:sp>
        <p:nvSpPr>
          <p:cNvPr id="4" name="Footer Placeholder 3">
            <a:extLst>
              <a:ext uri="{FF2B5EF4-FFF2-40B4-BE49-F238E27FC236}">
                <a16:creationId xmlns:a16="http://schemas.microsoft.com/office/drawing/2014/main" id="{3133569E-4BE6-4EC4-9E7F-2A81ECEE7DD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220288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74BE-E641-4F0D-8B8C-300C4A5E30CD}"/>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12.5.4 </a:t>
            </a:r>
            <a:r>
              <a:rPr lang="en-US" dirty="0" err="1">
                <a:solidFill>
                  <a:srgbClr val="33B38C"/>
                </a:solidFill>
                <a:latin typeface="Calibri" panose="020F0502020204030204" pitchFamily="34" charset="0"/>
              </a:rPr>
              <a:t>TipCalculator</a:t>
            </a:r>
            <a:r>
              <a:rPr lang="en-US" dirty="0">
                <a:solidFill>
                  <a:srgbClr val="33B38C"/>
                </a:solidFill>
                <a:latin typeface="Calibri" panose="020F0502020204030204" pitchFamily="34" charset="0"/>
              </a:rPr>
              <a:t> Class</a:t>
            </a:r>
          </a:p>
        </p:txBody>
      </p:sp>
      <p:sp>
        <p:nvSpPr>
          <p:cNvPr id="75779" name="Text Placeholder 2">
            <a:extLst>
              <a:ext uri="{FF2B5EF4-FFF2-40B4-BE49-F238E27FC236}">
                <a16:creationId xmlns:a16="http://schemas.microsoft.com/office/drawing/2014/main" id="{DA15706E-04E6-4DFD-B87F-95B8EBC9DC4B}"/>
              </a:ext>
            </a:extLst>
          </p:cNvPr>
          <p:cNvSpPr>
            <a:spLocks noGrp="1"/>
          </p:cNvSpPr>
          <p:nvPr>
            <p:ph type="body" idx="1"/>
          </p:nvPr>
        </p:nvSpPr>
        <p:spPr/>
        <p:txBody>
          <a:bodyPr/>
          <a:lstStyle/>
          <a:p>
            <a:r>
              <a:rPr lang="en-US" altLang="en-US" dirty="0">
                <a:solidFill>
                  <a:srgbClr val="000000"/>
                </a:solidFill>
              </a:rPr>
              <a:t>A simple JavaFX FXML-based app has two Java source-code files</a:t>
            </a:r>
          </a:p>
          <a:p>
            <a:r>
              <a:rPr lang="en-US" altLang="en-US" dirty="0">
                <a:solidFill>
                  <a:srgbClr val="000000"/>
                </a:solidFill>
                <a:latin typeface="Consolas" panose="020B0609020204030204" pitchFamily="49" charset="0"/>
              </a:rPr>
              <a:t>TipCalculator.java</a:t>
            </a:r>
            <a:r>
              <a:rPr lang="en-US" altLang="en-US" dirty="0">
                <a:solidFill>
                  <a:srgbClr val="000000"/>
                </a:solidFill>
              </a:rPr>
              <a:t>—This file contains the </a:t>
            </a:r>
            <a:r>
              <a:rPr lang="en-US" altLang="en-US" dirty="0" err="1">
                <a:solidFill>
                  <a:srgbClr val="000000"/>
                </a:solidFill>
                <a:latin typeface="Consolas" panose="020B0609020204030204" pitchFamily="49" charset="0"/>
              </a:rPr>
              <a:t>TipCalculator</a:t>
            </a:r>
            <a:r>
              <a:rPr lang="en-US" altLang="en-US" dirty="0">
                <a:solidFill>
                  <a:srgbClr val="000000"/>
                </a:solidFill>
              </a:rPr>
              <a:t> class, which declares the </a:t>
            </a:r>
            <a:r>
              <a:rPr lang="en-US" altLang="en-US" dirty="0">
                <a:solidFill>
                  <a:srgbClr val="000000"/>
                </a:solidFill>
                <a:latin typeface="Consolas" panose="020B0609020204030204" pitchFamily="49" charset="0"/>
              </a:rPr>
              <a:t>main</a:t>
            </a:r>
            <a:r>
              <a:rPr lang="en-US" altLang="en-US" dirty="0">
                <a:solidFill>
                  <a:srgbClr val="000000"/>
                </a:solidFill>
              </a:rPr>
              <a:t> method that loads the FXML file to create the GUI and attaches the GUI to a </a:t>
            </a:r>
            <a:r>
              <a:rPr lang="en-US" altLang="en-US" dirty="0">
                <a:solidFill>
                  <a:srgbClr val="000000"/>
                </a:solidFill>
                <a:latin typeface="Consolas" panose="020B0609020204030204" pitchFamily="49" charset="0"/>
              </a:rPr>
              <a:t>Scene</a:t>
            </a:r>
            <a:r>
              <a:rPr lang="en-US" altLang="en-US" dirty="0">
                <a:solidFill>
                  <a:srgbClr val="000000"/>
                </a:solidFill>
              </a:rPr>
              <a:t> displayed on the app’s </a:t>
            </a:r>
            <a:r>
              <a:rPr lang="en-US" altLang="en-US" dirty="0">
                <a:solidFill>
                  <a:srgbClr val="000000"/>
                </a:solidFill>
                <a:latin typeface="Consolas" panose="020B0609020204030204" pitchFamily="49" charset="0"/>
              </a:rPr>
              <a:t>Stage</a:t>
            </a:r>
            <a:r>
              <a:rPr lang="en-US" altLang="en-US" dirty="0">
                <a:solidFill>
                  <a:srgbClr val="000000"/>
                </a:solidFill>
              </a:rPr>
              <a:t>. </a:t>
            </a:r>
          </a:p>
          <a:p>
            <a:r>
              <a:rPr lang="en-US" altLang="en-US" dirty="0">
                <a:solidFill>
                  <a:srgbClr val="000000"/>
                </a:solidFill>
                <a:latin typeface="Consolas" panose="020B0609020204030204" pitchFamily="49" charset="0"/>
              </a:rPr>
              <a:t>TipCalculatorController.java</a:t>
            </a:r>
            <a:r>
              <a:rPr lang="en-US" altLang="en-US" dirty="0">
                <a:solidFill>
                  <a:srgbClr val="000000"/>
                </a:solidFill>
              </a:rPr>
              <a:t>—This file contains the </a:t>
            </a:r>
            <a:r>
              <a:rPr lang="en-US" altLang="en-US" dirty="0" err="1">
                <a:solidFill>
                  <a:srgbClr val="000000"/>
                </a:solidFill>
                <a:latin typeface="Consolas" panose="020B0609020204030204" pitchFamily="49" charset="0"/>
              </a:rPr>
              <a:t>TipCalculatorController</a:t>
            </a:r>
            <a:r>
              <a:rPr lang="en-US" altLang="en-US" dirty="0">
                <a:solidFill>
                  <a:srgbClr val="000000"/>
                </a:solidFill>
              </a:rPr>
              <a:t> class, where you’ll specify the </a:t>
            </a:r>
            <a:r>
              <a:rPr lang="en-US" altLang="en-US" dirty="0">
                <a:solidFill>
                  <a:srgbClr val="000000"/>
                </a:solidFill>
                <a:latin typeface="Consolas" panose="020B0609020204030204" pitchFamily="49" charset="0"/>
              </a:rPr>
              <a:t>Slider</a:t>
            </a:r>
            <a:r>
              <a:rPr lang="en-US" altLang="en-US" dirty="0">
                <a:solidFill>
                  <a:srgbClr val="000000"/>
                </a:solidFill>
              </a:rPr>
              <a:t> and </a:t>
            </a:r>
            <a:r>
              <a:rPr lang="en-US" altLang="en-US" dirty="0">
                <a:solidFill>
                  <a:srgbClr val="000000"/>
                </a:solidFill>
                <a:latin typeface="Consolas" panose="020B0609020204030204" pitchFamily="49" charset="0"/>
              </a:rPr>
              <a:t>Button</a:t>
            </a:r>
            <a:r>
              <a:rPr lang="en-US" altLang="en-US" dirty="0">
                <a:solidFill>
                  <a:srgbClr val="000000"/>
                </a:solidFill>
              </a:rPr>
              <a:t> controls’ event handlers.</a:t>
            </a:r>
          </a:p>
        </p:txBody>
      </p:sp>
      <p:sp>
        <p:nvSpPr>
          <p:cNvPr id="75780" name="Footer Placeholder 3">
            <a:extLst>
              <a:ext uri="{FF2B5EF4-FFF2-40B4-BE49-F238E27FC236}">
                <a16:creationId xmlns:a16="http://schemas.microsoft.com/office/drawing/2014/main" id="{C3D0D15D-2619-45AB-A208-F3632D6E72F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444664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74BE-E641-4F0D-8B8C-300C4A5E30CD}"/>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12.5.4 </a:t>
            </a:r>
            <a:r>
              <a:rPr lang="en-US" dirty="0" err="1">
                <a:solidFill>
                  <a:srgbClr val="33B38C"/>
                </a:solidFill>
                <a:latin typeface="Calibri" panose="020F0502020204030204" pitchFamily="34" charset="0"/>
              </a:rPr>
              <a:t>TipCalculator</a:t>
            </a:r>
            <a:r>
              <a:rPr lang="en-US" dirty="0">
                <a:solidFill>
                  <a:srgbClr val="33B38C"/>
                </a:solidFill>
                <a:latin typeface="Calibri" panose="020F0502020204030204" pitchFamily="34" charset="0"/>
              </a:rPr>
              <a:t> Class</a:t>
            </a:r>
          </a:p>
        </p:txBody>
      </p:sp>
      <p:sp>
        <p:nvSpPr>
          <p:cNvPr id="75779" name="Text Placeholder 2">
            <a:extLst>
              <a:ext uri="{FF2B5EF4-FFF2-40B4-BE49-F238E27FC236}">
                <a16:creationId xmlns:a16="http://schemas.microsoft.com/office/drawing/2014/main" id="{DA15706E-04E6-4DFD-B87F-95B8EBC9DC4B}"/>
              </a:ext>
            </a:extLst>
          </p:cNvPr>
          <p:cNvSpPr>
            <a:spLocks noGrp="1"/>
          </p:cNvSpPr>
          <p:nvPr>
            <p:ph type="body" idx="1"/>
          </p:nvPr>
        </p:nvSpPr>
        <p:spPr/>
        <p:txBody>
          <a:bodyPr/>
          <a:lstStyle/>
          <a:p>
            <a:r>
              <a:rPr lang="en-US" dirty="0"/>
              <a:t>Fig. 12.19 presents class </a:t>
            </a:r>
            <a:r>
              <a:rPr lang="en-US" dirty="0" err="1">
                <a:latin typeface="Consolas" panose="020B0609020204030204" pitchFamily="49" charset="0"/>
              </a:rPr>
              <a:t>TipCalculator</a:t>
            </a:r>
            <a:r>
              <a:rPr lang="en-US" dirty="0"/>
              <a:t>. </a:t>
            </a:r>
          </a:p>
          <a:p>
            <a:r>
              <a:rPr lang="en-US" dirty="0"/>
              <a:t>The starting point for a JavaFX app is an </a:t>
            </a:r>
            <a:r>
              <a:rPr lang="en-US" dirty="0">
                <a:latin typeface="Consolas" panose="020B0609020204030204" pitchFamily="49" charset="0"/>
              </a:rPr>
              <a:t>Application</a:t>
            </a:r>
            <a:r>
              <a:rPr lang="en-US" dirty="0"/>
              <a:t> subclass, so class </a:t>
            </a:r>
            <a:r>
              <a:rPr lang="en-US" dirty="0" err="1">
                <a:latin typeface="Consolas" panose="020B0609020204030204" pitchFamily="49" charset="0"/>
              </a:rPr>
              <a:t>TipCalculator</a:t>
            </a:r>
            <a:r>
              <a:rPr lang="en-US" dirty="0"/>
              <a:t> extends </a:t>
            </a:r>
            <a:r>
              <a:rPr lang="en-US" dirty="0">
                <a:latin typeface="Consolas" panose="020B0609020204030204" pitchFamily="49" charset="0"/>
              </a:rPr>
              <a:t>Application</a:t>
            </a:r>
            <a:r>
              <a:rPr lang="en-US" dirty="0"/>
              <a:t> (line 9). </a:t>
            </a:r>
          </a:p>
          <a:p>
            <a:r>
              <a:rPr lang="en-US" dirty="0">
                <a:latin typeface="Consolas" panose="020B0609020204030204" pitchFamily="49" charset="0"/>
              </a:rPr>
              <a:t>main</a:t>
            </a:r>
            <a:r>
              <a:rPr lang="en-US" dirty="0"/>
              <a:t> calls class </a:t>
            </a:r>
            <a:r>
              <a:rPr lang="en-US" dirty="0">
                <a:latin typeface="Consolas" panose="020B0609020204030204" pitchFamily="49" charset="0"/>
              </a:rPr>
              <a:t>Application</a:t>
            </a:r>
            <a:r>
              <a:rPr lang="en-US" dirty="0"/>
              <a:t>’s static </a:t>
            </a:r>
            <a:r>
              <a:rPr lang="en-US" dirty="0">
                <a:latin typeface="Consolas" panose="020B0609020204030204" pitchFamily="49" charset="0"/>
              </a:rPr>
              <a:t>launch</a:t>
            </a:r>
            <a:r>
              <a:rPr lang="en-US" dirty="0"/>
              <a:t> method (line 23) to initialize the JavaFX runtime and to begin executing the app. </a:t>
            </a:r>
          </a:p>
          <a:p>
            <a:r>
              <a:rPr lang="en-US" dirty="0"/>
              <a:t>This causes the JavaFX runtime to create an object of the </a:t>
            </a:r>
            <a:r>
              <a:rPr lang="en-US" dirty="0" err="1">
                <a:latin typeface="Consolas" panose="020B0609020204030204" pitchFamily="49" charset="0"/>
              </a:rPr>
              <a:t>TipCalculator</a:t>
            </a:r>
            <a:r>
              <a:rPr lang="en-US" dirty="0"/>
              <a:t> class and calls its </a:t>
            </a:r>
            <a:r>
              <a:rPr lang="en-US" dirty="0">
                <a:latin typeface="Consolas" panose="020B0609020204030204" pitchFamily="49" charset="0"/>
              </a:rPr>
              <a:t>start</a:t>
            </a:r>
            <a:r>
              <a:rPr lang="en-US" dirty="0"/>
              <a:t> method (lines 10–19), passing the </a:t>
            </a:r>
            <a:r>
              <a:rPr lang="en-US" dirty="0">
                <a:latin typeface="Consolas" panose="020B0609020204030204" pitchFamily="49" charset="0"/>
              </a:rPr>
              <a:t>Stage</a:t>
            </a:r>
            <a:r>
              <a:rPr lang="en-US" dirty="0"/>
              <a:t> object representing the window in which the app will be displayed. </a:t>
            </a:r>
          </a:p>
          <a:p>
            <a:r>
              <a:rPr lang="en-US" dirty="0"/>
              <a:t>The JavaFX runtime creates the window.  </a:t>
            </a:r>
          </a:p>
          <a:p>
            <a:endParaRPr lang="en-US" altLang="en-US" dirty="0">
              <a:solidFill>
                <a:srgbClr val="000000"/>
              </a:solidFill>
            </a:endParaRPr>
          </a:p>
        </p:txBody>
      </p:sp>
      <p:sp>
        <p:nvSpPr>
          <p:cNvPr id="75780" name="Footer Placeholder 3">
            <a:extLst>
              <a:ext uri="{FF2B5EF4-FFF2-40B4-BE49-F238E27FC236}">
                <a16:creationId xmlns:a16="http://schemas.microsoft.com/office/drawing/2014/main" id="{C3D0D15D-2619-45AB-A208-F3632D6E72F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54800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9">
            <a:extLst>
              <a:ext uri="{FF2B5EF4-FFF2-40B4-BE49-F238E27FC236}">
                <a16:creationId xmlns:a16="http://schemas.microsoft.com/office/drawing/2014/main" id="{C68F0A32-A8DA-4476-A3D5-DA4A4E2779B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4" name="Footer Placeholder 3">
            <a:extLst>
              <a:ext uri="{FF2B5EF4-FFF2-40B4-BE49-F238E27FC236}">
                <a16:creationId xmlns:a16="http://schemas.microsoft.com/office/drawing/2014/main" id="{233C1FDE-6984-448C-8315-4DA11976533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034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7">
            <a:extLst>
              <a:ext uri="{FF2B5EF4-FFF2-40B4-BE49-F238E27FC236}">
                <a16:creationId xmlns:a16="http://schemas.microsoft.com/office/drawing/2014/main" id="{F61F6FD6-6C6D-45C2-9169-98F6C43CFE0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22400"/>
            <a:ext cx="12192000" cy="4011613"/>
          </a:xfrm>
          <a:prstGeom prst="rect">
            <a:avLst/>
          </a:prstGeom>
        </p:spPr>
      </p:pic>
      <p:sp>
        <p:nvSpPr>
          <p:cNvPr id="4" name="Footer Placeholder 3">
            <a:extLst>
              <a:ext uri="{FF2B5EF4-FFF2-40B4-BE49-F238E27FC236}">
                <a16:creationId xmlns:a16="http://schemas.microsoft.com/office/drawing/2014/main" id="{C49D0550-3E9F-4066-B774-D7B57B2F15E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137196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0">
            <a:extLst>
              <a:ext uri="{FF2B5EF4-FFF2-40B4-BE49-F238E27FC236}">
                <a16:creationId xmlns:a16="http://schemas.microsoft.com/office/drawing/2014/main" id="{7DFB2134-D031-4579-9870-AF6BAFFB80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4" name="Footer Placeholder 3">
            <a:extLst>
              <a:ext uri="{FF2B5EF4-FFF2-40B4-BE49-F238E27FC236}">
                <a16:creationId xmlns:a16="http://schemas.microsoft.com/office/drawing/2014/main" id="{756D1180-9BA6-4620-9E97-6B460AE48D5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234248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AE33-50FB-4107-87E7-CEC6308540B2}"/>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12.5.4 </a:t>
            </a:r>
            <a:r>
              <a:rPr lang="en-US" dirty="0" err="1">
                <a:solidFill>
                  <a:srgbClr val="33B38C"/>
                </a:solidFill>
                <a:latin typeface="Calibri" panose="020F0502020204030204" pitchFamily="34" charset="0"/>
              </a:rPr>
              <a:t>TipCalculator</a:t>
            </a:r>
            <a:r>
              <a:rPr lang="en-US" dirty="0">
                <a:solidFill>
                  <a:srgbClr val="33B38C"/>
                </a:solidFill>
                <a:latin typeface="Calibri" panose="020F0502020204030204" pitchFamily="34" charset="0"/>
              </a:rPr>
              <a:t> Class (Cont.)</a:t>
            </a:r>
          </a:p>
        </p:txBody>
      </p:sp>
      <p:sp>
        <p:nvSpPr>
          <p:cNvPr id="78851" name="Text Placeholder 2">
            <a:extLst>
              <a:ext uri="{FF2B5EF4-FFF2-40B4-BE49-F238E27FC236}">
                <a16:creationId xmlns:a16="http://schemas.microsoft.com/office/drawing/2014/main" id="{FEBF4780-1245-44C0-A681-8B600566038E}"/>
              </a:ext>
            </a:extLst>
          </p:cNvPr>
          <p:cNvSpPr>
            <a:spLocks noGrp="1"/>
          </p:cNvSpPr>
          <p:nvPr>
            <p:ph type="body" idx="1"/>
          </p:nvPr>
        </p:nvSpPr>
        <p:spPr/>
        <p:txBody>
          <a:bodyPr/>
          <a:lstStyle/>
          <a:p>
            <a:r>
              <a:rPr lang="en-US" altLang="en-US" dirty="0">
                <a:solidFill>
                  <a:srgbClr val="000000"/>
                </a:solidFill>
              </a:rPr>
              <a:t>Method </a:t>
            </a:r>
            <a:r>
              <a:rPr lang="en-US" altLang="en-US" dirty="0">
                <a:solidFill>
                  <a:srgbClr val="000000"/>
                </a:solidFill>
                <a:latin typeface="Consolas" panose="020B0609020204030204" pitchFamily="49" charset="0"/>
              </a:rPr>
              <a:t>start</a:t>
            </a:r>
            <a:r>
              <a:rPr lang="en-US" altLang="en-US" dirty="0">
                <a:solidFill>
                  <a:srgbClr val="000000"/>
                </a:solidFill>
              </a:rPr>
              <a:t> (lines 11–19) creates the GUI, attaches it to a </a:t>
            </a:r>
            <a:r>
              <a:rPr lang="en-US" altLang="en-US" dirty="0">
                <a:solidFill>
                  <a:srgbClr val="000000"/>
                </a:solidFill>
                <a:latin typeface="Consolas" panose="020B0609020204030204" pitchFamily="49" charset="0"/>
              </a:rPr>
              <a:t>Scene</a:t>
            </a:r>
            <a:r>
              <a:rPr lang="en-US" altLang="en-US" dirty="0">
                <a:solidFill>
                  <a:srgbClr val="000000"/>
                </a:solidFill>
              </a:rPr>
              <a:t> and places it on the </a:t>
            </a:r>
            <a:r>
              <a:rPr lang="en-US" altLang="en-US" dirty="0">
                <a:solidFill>
                  <a:srgbClr val="000000"/>
                </a:solidFill>
                <a:latin typeface="Consolas" panose="020B0609020204030204" pitchFamily="49" charset="0"/>
              </a:rPr>
              <a:t>Stage</a:t>
            </a:r>
            <a:r>
              <a:rPr lang="en-US" altLang="en-US" dirty="0">
                <a:solidFill>
                  <a:srgbClr val="000000"/>
                </a:solidFill>
              </a:rPr>
              <a:t> that method </a:t>
            </a:r>
            <a:r>
              <a:rPr lang="en-US" altLang="en-US" dirty="0">
                <a:solidFill>
                  <a:srgbClr val="000000"/>
                </a:solidFill>
                <a:latin typeface="Consolas" panose="020B0609020204030204" pitchFamily="49" charset="0"/>
              </a:rPr>
              <a:t>start</a:t>
            </a:r>
            <a:r>
              <a:rPr lang="en-US" altLang="en-US" dirty="0">
                <a:solidFill>
                  <a:srgbClr val="000000"/>
                </a:solidFill>
              </a:rPr>
              <a:t> receives as an argument. </a:t>
            </a:r>
          </a:p>
          <a:p>
            <a:r>
              <a:rPr lang="en-US" altLang="en-US" dirty="0">
                <a:solidFill>
                  <a:srgbClr val="000000"/>
                </a:solidFill>
              </a:rPr>
              <a:t>Lines 12–13 use class </a:t>
            </a:r>
            <a:r>
              <a:rPr lang="en-US" altLang="en-US" dirty="0" err="1">
                <a:solidFill>
                  <a:srgbClr val="000000"/>
                </a:solidFill>
                <a:latin typeface="Consolas" panose="020B0609020204030204" pitchFamily="49" charset="0"/>
              </a:rPr>
              <a:t>FXMLLoader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dirty="0">
                <a:solidFill>
                  <a:srgbClr val="000000"/>
                </a:solidFill>
                <a:latin typeface="Consolas" panose="020B0609020204030204" pitchFamily="49" charset="0"/>
              </a:rPr>
              <a:t>load</a:t>
            </a:r>
            <a:r>
              <a:rPr lang="en-US" altLang="en-US" dirty="0">
                <a:solidFill>
                  <a:srgbClr val="000000"/>
                </a:solidFill>
              </a:rPr>
              <a:t> to create the GUI’s scene graph. This method: </a:t>
            </a:r>
          </a:p>
          <a:p>
            <a:pPr lvl="1"/>
            <a:r>
              <a:rPr lang="en-US" altLang="en-US" dirty="0">
                <a:solidFill>
                  <a:srgbClr val="000000"/>
                </a:solidFill>
              </a:rPr>
              <a:t>Returns a </a:t>
            </a:r>
            <a:r>
              <a:rPr lang="en-US" altLang="en-US" dirty="0">
                <a:solidFill>
                  <a:srgbClr val="000000"/>
                </a:solidFill>
                <a:latin typeface="Consolas" panose="020B0609020204030204" pitchFamily="49" charset="0"/>
              </a:rPr>
              <a:t>Parent</a:t>
            </a:r>
            <a:r>
              <a:rPr lang="en-US" altLang="en-US" dirty="0">
                <a:solidFill>
                  <a:srgbClr val="000000"/>
                </a:solidFill>
              </a:rPr>
              <a:t> (package </a:t>
            </a:r>
            <a:r>
              <a:rPr lang="en-US" altLang="en-US" dirty="0" err="1">
                <a:solidFill>
                  <a:srgbClr val="000000"/>
                </a:solidFill>
                <a:latin typeface="Consolas" panose="020B0609020204030204" pitchFamily="49" charset="0"/>
              </a:rPr>
              <a:t>javafx.scene</a:t>
            </a:r>
            <a:r>
              <a:rPr lang="en-US" altLang="en-US" dirty="0">
                <a:solidFill>
                  <a:srgbClr val="000000"/>
                </a:solidFill>
              </a:rPr>
              <a:t>) reference to the scene graph’s root node—the GUI’s </a:t>
            </a:r>
            <a:r>
              <a:rPr lang="en-US" altLang="en-US" dirty="0" err="1">
                <a:solidFill>
                  <a:srgbClr val="000000"/>
                </a:solidFill>
                <a:latin typeface="Consolas" panose="020B0609020204030204" pitchFamily="49" charset="0"/>
              </a:rPr>
              <a:t>GridPane</a:t>
            </a:r>
            <a:r>
              <a:rPr lang="en-US" altLang="en-US" dirty="0">
                <a:solidFill>
                  <a:srgbClr val="000000"/>
                </a:solidFill>
              </a:rPr>
              <a:t> in this app.</a:t>
            </a:r>
          </a:p>
          <a:p>
            <a:pPr lvl="1"/>
            <a:r>
              <a:rPr lang="en-US" altLang="en-US" dirty="0">
                <a:solidFill>
                  <a:srgbClr val="000000"/>
                </a:solidFill>
              </a:rPr>
              <a:t>Creates an object of the </a:t>
            </a:r>
            <a:r>
              <a:rPr lang="en-US" altLang="en-US" dirty="0" err="1">
                <a:solidFill>
                  <a:srgbClr val="000000"/>
                </a:solidFill>
                <a:latin typeface="Consolas" panose="020B0609020204030204" pitchFamily="49" charset="0"/>
              </a:rPr>
              <a:t>TipCalculatorController</a:t>
            </a:r>
            <a:r>
              <a:rPr lang="en-US" altLang="en-US" dirty="0">
                <a:solidFill>
                  <a:srgbClr val="000000"/>
                </a:solidFill>
              </a:rPr>
              <a:t> class that we specified in the FXML file.</a:t>
            </a:r>
          </a:p>
          <a:p>
            <a:pPr lvl="1"/>
            <a:r>
              <a:rPr lang="en-US" altLang="en-US" dirty="0">
                <a:solidFill>
                  <a:srgbClr val="000000"/>
                </a:solidFill>
              </a:rPr>
              <a:t>Initializes the controller’s instance variables for the components that are manipulated programmatically.</a:t>
            </a:r>
          </a:p>
          <a:p>
            <a:pPr lvl="1"/>
            <a:r>
              <a:rPr lang="en-US" altLang="en-US" dirty="0">
                <a:solidFill>
                  <a:srgbClr val="000000"/>
                </a:solidFill>
              </a:rPr>
              <a:t>Registers the event handlers specified in the FXML to the appropriate controls.</a:t>
            </a:r>
          </a:p>
          <a:p>
            <a:pPr lvl="2"/>
            <a:r>
              <a:rPr lang="en-US" altLang="en-US" dirty="0">
                <a:solidFill>
                  <a:srgbClr val="000000"/>
                </a:solidFill>
              </a:rPr>
              <a:t>Enables the controls to call the corresponding methods when the user interacts with the app. </a:t>
            </a:r>
          </a:p>
        </p:txBody>
      </p:sp>
      <p:sp>
        <p:nvSpPr>
          <p:cNvPr id="78852" name="Footer Placeholder 3">
            <a:extLst>
              <a:ext uri="{FF2B5EF4-FFF2-40B4-BE49-F238E27FC236}">
                <a16:creationId xmlns:a16="http://schemas.microsoft.com/office/drawing/2014/main" id="{5A4F4605-8F42-4C7E-BC12-8B593131568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2804306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633E-D47D-41D8-B6C1-320015977BDA}"/>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12.5.4 </a:t>
            </a:r>
            <a:r>
              <a:rPr lang="en-US" dirty="0" err="1">
                <a:solidFill>
                  <a:srgbClr val="33B38C"/>
                </a:solidFill>
                <a:latin typeface="Calibri" panose="020F0502020204030204" pitchFamily="34" charset="0"/>
              </a:rPr>
              <a:t>TipCalculator</a:t>
            </a:r>
            <a:r>
              <a:rPr lang="en-US" dirty="0">
                <a:solidFill>
                  <a:srgbClr val="33B38C"/>
                </a:solidFill>
                <a:latin typeface="Calibri" panose="020F0502020204030204" pitchFamily="34" charset="0"/>
              </a:rPr>
              <a:t> Class (Cont.)</a:t>
            </a:r>
          </a:p>
        </p:txBody>
      </p:sp>
      <p:sp>
        <p:nvSpPr>
          <p:cNvPr id="79875" name="Text Placeholder 2">
            <a:extLst>
              <a:ext uri="{FF2B5EF4-FFF2-40B4-BE49-F238E27FC236}">
                <a16:creationId xmlns:a16="http://schemas.microsoft.com/office/drawing/2014/main" id="{E59FFEEE-C603-45C1-8AA2-D33D167CD61F}"/>
              </a:ext>
            </a:extLst>
          </p:cNvPr>
          <p:cNvSpPr>
            <a:spLocks noGrp="1"/>
          </p:cNvSpPr>
          <p:nvPr>
            <p:ph type="body" idx="1"/>
          </p:nvPr>
        </p:nvSpPr>
        <p:spPr/>
        <p:txBody>
          <a:bodyPr/>
          <a:lstStyle/>
          <a:p>
            <a:r>
              <a:rPr lang="en-US" dirty="0"/>
              <a:t>To display the GUI, you must attach it to a </a:t>
            </a:r>
            <a:r>
              <a:rPr lang="en-US" dirty="0">
                <a:latin typeface="Consolas" panose="020B0609020204030204" pitchFamily="49" charset="0"/>
              </a:rPr>
              <a:t>Scene</a:t>
            </a:r>
            <a:r>
              <a:rPr lang="en-US" dirty="0"/>
              <a:t>, then attach the </a:t>
            </a:r>
            <a:r>
              <a:rPr lang="en-US" dirty="0">
                <a:latin typeface="Consolas" panose="020B0609020204030204" pitchFamily="49" charset="0"/>
              </a:rPr>
              <a:t>Scene</a:t>
            </a:r>
            <a:r>
              <a:rPr lang="en-US" dirty="0"/>
              <a:t> to the </a:t>
            </a:r>
            <a:r>
              <a:rPr lang="en-US" dirty="0">
                <a:latin typeface="Consolas" panose="020B0609020204030204" pitchFamily="49" charset="0"/>
              </a:rPr>
              <a:t>Stage</a:t>
            </a:r>
            <a:r>
              <a:rPr lang="en-US" dirty="0"/>
              <a:t> that method start receives as an argument. </a:t>
            </a:r>
          </a:p>
          <a:p>
            <a:r>
              <a:rPr lang="en-US" dirty="0"/>
              <a:t>To attach the GUI to a </a:t>
            </a:r>
            <a:r>
              <a:rPr lang="en-US" dirty="0">
                <a:latin typeface="Consolas" panose="020B0609020204030204" pitchFamily="49" charset="0"/>
              </a:rPr>
              <a:t>Scene</a:t>
            </a:r>
            <a:r>
              <a:rPr lang="en-US" dirty="0"/>
              <a:t>, line 15 creates a </a:t>
            </a:r>
            <a:r>
              <a:rPr lang="en-US" dirty="0">
                <a:latin typeface="Consolas" panose="020B0609020204030204" pitchFamily="49" charset="0"/>
              </a:rPr>
              <a:t>Scene</a:t>
            </a:r>
            <a:r>
              <a:rPr lang="en-US" dirty="0"/>
              <a:t>, passing </a:t>
            </a:r>
            <a:r>
              <a:rPr lang="en-US" dirty="0">
                <a:latin typeface="Consolas" panose="020B0609020204030204" pitchFamily="49" charset="0"/>
              </a:rPr>
              <a:t>root</a:t>
            </a:r>
            <a:r>
              <a:rPr lang="en-US" dirty="0"/>
              <a:t> (the scene graph’s root node) as an argument to the constructor. </a:t>
            </a:r>
          </a:p>
          <a:p>
            <a:pPr lvl="1"/>
            <a:r>
              <a:rPr lang="en-US" dirty="0"/>
              <a:t>By default, the </a:t>
            </a:r>
            <a:r>
              <a:rPr lang="en-US" dirty="0">
                <a:latin typeface="Consolas" panose="020B0609020204030204" pitchFamily="49" charset="0"/>
              </a:rPr>
              <a:t>Scene</a:t>
            </a:r>
            <a:r>
              <a:rPr lang="en-US" dirty="0"/>
              <a:t>’s size is determined by the size of the scene graph’s root node. </a:t>
            </a:r>
          </a:p>
          <a:p>
            <a:r>
              <a:rPr lang="en-US" dirty="0"/>
              <a:t>Line 16 uses </a:t>
            </a:r>
            <a:r>
              <a:rPr lang="en-US" dirty="0">
                <a:latin typeface="Consolas" panose="020B0609020204030204" pitchFamily="49" charset="0"/>
              </a:rPr>
              <a:t>Stage</a:t>
            </a:r>
            <a:r>
              <a:rPr lang="en-US" dirty="0"/>
              <a:t> method </a:t>
            </a:r>
            <a:r>
              <a:rPr lang="en-US" dirty="0" err="1">
                <a:latin typeface="Consolas" panose="020B0609020204030204" pitchFamily="49" charset="0"/>
              </a:rPr>
              <a:t>setTitle</a:t>
            </a:r>
            <a:r>
              <a:rPr lang="en-US" dirty="0"/>
              <a:t> to specify the text that appears in the </a:t>
            </a:r>
            <a:r>
              <a:rPr lang="en-US" dirty="0">
                <a:latin typeface="Consolas" panose="020B0609020204030204" pitchFamily="49" charset="0"/>
              </a:rPr>
              <a:t>Stage</a:t>
            </a:r>
            <a:r>
              <a:rPr lang="en-US" dirty="0"/>
              <a:t> window’s title bar. </a:t>
            </a:r>
          </a:p>
          <a:p>
            <a:r>
              <a:rPr lang="en-US" dirty="0"/>
              <a:t>Line 17 calls </a:t>
            </a:r>
            <a:r>
              <a:rPr lang="en-US" dirty="0">
                <a:latin typeface="Consolas" panose="020B0609020204030204" pitchFamily="49" charset="0"/>
              </a:rPr>
              <a:t>Stage</a:t>
            </a:r>
            <a:r>
              <a:rPr lang="en-US" dirty="0"/>
              <a:t> method </a:t>
            </a:r>
            <a:r>
              <a:rPr lang="en-US" dirty="0" err="1">
                <a:latin typeface="Consolas" panose="020B0609020204030204" pitchFamily="49" charset="0"/>
              </a:rPr>
              <a:t>setScene</a:t>
            </a:r>
            <a:r>
              <a:rPr lang="en-US" dirty="0"/>
              <a:t> to place the </a:t>
            </a:r>
            <a:r>
              <a:rPr lang="en-US" dirty="0">
                <a:latin typeface="Consolas" panose="020B0609020204030204" pitchFamily="49" charset="0"/>
              </a:rPr>
              <a:t>Scene</a:t>
            </a:r>
            <a:r>
              <a:rPr lang="en-US" dirty="0"/>
              <a:t> onto the </a:t>
            </a:r>
            <a:r>
              <a:rPr lang="en-US" dirty="0">
                <a:latin typeface="Consolas" panose="020B0609020204030204" pitchFamily="49" charset="0"/>
              </a:rPr>
              <a:t>Stage</a:t>
            </a:r>
            <a:r>
              <a:rPr lang="en-US" dirty="0"/>
              <a:t>. </a:t>
            </a:r>
          </a:p>
          <a:p>
            <a:r>
              <a:rPr lang="en-US" dirty="0"/>
              <a:t>Line 18 calls </a:t>
            </a:r>
            <a:r>
              <a:rPr lang="en-US" dirty="0">
                <a:latin typeface="Consolas" panose="020B0609020204030204" pitchFamily="49" charset="0"/>
              </a:rPr>
              <a:t>Stage</a:t>
            </a:r>
            <a:r>
              <a:rPr lang="en-US" dirty="0"/>
              <a:t> method </a:t>
            </a:r>
            <a:r>
              <a:rPr lang="en-US" dirty="0">
                <a:latin typeface="Consolas" panose="020B0609020204030204" pitchFamily="49" charset="0"/>
              </a:rPr>
              <a:t>show</a:t>
            </a:r>
            <a:r>
              <a:rPr lang="en-US" dirty="0"/>
              <a:t> to display the </a:t>
            </a:r>
            <a:r>
              <a:rPr lang="en-US" dirty="0">
                <a:latin typeface="Consolas" panose="020B0609020204030204" pitchFamily="49" charset="0"/>
              </a:rPr>
              <a:t>Stage</a:t>
            </a:r>
            <a:r>
              <a:rPr lang="en-US" dirty="0"/>
              <a:t> window. </a:t>
            </a:r>
          </a:p>
        </p:txBody>
      </p:sp>
      <p:sp>
        <p:nvSpPr>
          <p:cNvPr id="79876" name="Footer Placeholder 3">
            <a:extLst>
              <a:ext uri="{FF2B5EF4-FFF2-40B4-BE49-F238E27FC236}">
                <a16:creationId xmlns:a16="http://schemas.microsoft.com/office/drawing/2014/main" id="{28677B9E-A0AA-4483-A7C5-42B7E1F37F0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9232818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5A8E-82B9-4703-99CD-E8409A6FAC64}"/>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a:t>
            </a:r>
          </a:p>
        </p:txBody>
      </p:sp>
      <p:sp>
        <p:nvSpPr>
          <p:cNvPr id="80899" name="Text Placeholder 2">
            <a:extLst>
              <a:ext uri="{FF2B5EF4-FFF2-40B4-BE49-F238E27FC236}">
                <a16:creationId xmlns:a16="http://schemas.microsoft.com/office/drawing/2014/main" id="{7880E7D7-D035-4AEF-957E-40A89716990E}"/>
              </a:ext>
            </a:extLst>
          </p:cNvPr>
          <p:cNvSpPr>
            <a:spLocks noGrp="1"/>
          </p:cNvSpPr>
          <p:nvPr>
            <p:ph type="body" idx="1"/>
          </p:nvPr>
        </p:nvSpPr>
        <p:spPr/>
        <p:txBody>
          <a:bodyPr/>
          <a:lstStyle/>
          <a:p>
            <a:r>
              <a:rPr lang="en-US" altLang="en-US" dirty="0">
                <a:solidFill>
                  <a:srgbClr val="000000"/>
                </a:solidFill>
              </a:rPr>
              <a:t>Figures 12.20–12.23 present the class </a:t>
            </a:r>
            <a:r>
              <a:rPr lang="en-US" altLang="en-US" dirty="0" err="1">
                <a:solidFill>
                  <a:srgbClr val="000000"/>
                </a:solidFill>
                <a:latin typeface="Consolas" panose="020B0609020204030204" pitchFamily="49" charset="0"/>
              </a:rPr>
              <a:t>TipCalculatorController</a:t>
            </a:r>
            <a:endParaRPr lang="en-US" altLang="en-US" dirty="0">
              <a:solidFill>
                <a:srgbClr val="000000"/>
              </a:solidFill>
              <a:latin typeface="Consolas" panose="020B0609020204030204" pitchFamily="49" charset="0"/>
            </a:endParaRPr>
          </a:p>
          <a:p>
            <a:endParaRPr lang="en-US" altLang="en-US" dirty="0">
              <a:solidFill>
                <a:srgbClr val="000000"/>
              </a:solidFill>
            </a:endParaRPr>
          </a:p>
        </p:txBody>
      </p:sp>
      <p:sp>
        <p:nvSpPr>
          <p:cNvPr id="80900" name="Footer Placeholder 3">
            <a:extLst>
              <a:ext uri="{FF2B5EF4-FFF2-40B4-BE49-F238E27FC236}">
                <a16:creationId xmlns:a16="http://schemas.microsoft.com/office/drawing/2014/main" id="{F2EC0C47-FCAF-4AA7-8230-8D01185C3D1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7301878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CDD-7720-43BB-8F77-871E66CA8665}"/>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192D3446-D794-4250-BEC9-CC7C679D7D5B}"/>
              </a:ext>
            </a:extLst>
          </p:cNvPr>
          <p:cNvSpPr>
            <a:spLocks noGrp="1"/>
          </p:cNvSpPr>
          <p:nvPr>
            <p:ph type="body" idx="1"/>
          </p:nvPr>
        </p:nvSpPr>
        <p:spPr/>
        <p:txBody>
          <a:bodyPr>
            <a:normAutofit/>
          </a:bodyPr>
          <a:lstStyle/>
          <a:p>
            <a:pPr>
              <a:lnSpc>
                <a:spcPct val="90000"/>
              </a:lnSpc>
            </a:pPr>
            <a:r>
              <a:rPr lang="en-US" altLang="en-US" dirty="0">
                <a:solidFill>
                  <a:srgbClr val="000000"/>
                </a:solidFill>
              </a:rPr>
              <a:t>Figure 12.20 shows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import</a:t>
            </a:r>
            <a:r>
              <a:rPr lang="en-US" altLang="en-US" dirty="0">
                <a:solidFill>
                  <a:srgbClr val="000000"/>
                </a:solidFill>
              </a:rPr>
              <a:t>s.</a:t>
            </a:r>
          </a:p>
          <a:p>
            <a:pPr>
              <a:lnSpc>
                <a:spcPct val="90000"/>
              </a:lnSpc>
            </a:pPr>
            <a:r>
              <a:rPr lang="en-US" altLang="en-US" dirty="0">
                <a:solidFill>
                  <a:srgbClr val="000000"/>
                </a:solidFill>
              </a:rPr>
              <a:t>The </a:t>
            </a:r>
            <a:r>
              <a:rPr lang="en-US" altLang="en-US" dirty="0" err="1">
                <a:solidFill>
                  <a:srgbClr val="000000"/>
                </a:solidFill>
                <a:latin typeface="Consolas" panose="020B0609020204030204" pitchFamily="49" charset="0"/>
              </a:rPr>
              <a:t>RoundingMode</a:t>
            </a:r>
            <a:r>
              <a:rPr lang="en-US" altLang="en-US" dirty="0">
                <a:solidFill>
                  <a:srgbClr val="000000"/>
                </a:solidFill>
              </a:rPr>
              <a:t> </a:t>
            </a:r>
            <a:r>
              <a:rPr lang="en-US" altLang="en-US" dirty="0" err="1">
                <a:solidFill>
                  <a:srgbClr val="000000"/>
                </a:solidFill>
                <a:latin typeface="Consolas" panose="020B0609020204030204" pitchFamily="49" charset="0"/>
              </a:rPr>
              <a:t>enum</a:t>
            </a:r>
            <a:r>
              <a:rPr lang="en-US" altLang="en-US" dirty="0">
                <a:solidFill>
                  <a:srgbClr val="000000"/>
                </a:solidFill>
              </a:rPr>
              <a:t> of package </a:t>
            </a:r>
            <a:r>
              <a:rPr lang="en-US" altLang="en-US" dirty="0" err="1">
                <a:solidFill>
                  <a:srgbClr val="000000"/>
                </a:solidFill>
                <a:latin typeface="Consolas" panose="020B0609020204030204" pitchFamily="49" charset="0"/>
              </a:rPr>
              <a:t>java.math</a:t>
            </a:r>
            <a:r>
              <a:rPr lang="en-US" altLang="en-US" dirty="0">
                <a:solidFill>
                  <a:srgbClr val="000000"/>
                </a:solidFill>
              </a:rPr>
              <a:t> is used to specify how </a:t>
            </a:r>
            <a:r>
              <a:rPr lang="en-US" altLang="en-US" dirty="0" err="1">
                <a:solidFill>
                  <a:srgbClr val="000000"/>
                </a:solidFill>
                <a:latin typeface="Consolas" panose="020B0609020204030204" pitchFamily="49" charset="0"/>
              </a:rPr>
              <a:t>BigDecimal</a:t>
            </a:r>
            <a:r>
              <a:rPr lang="en-US" altLang="en-US" dirty="0">
                <a:solidFill>
                  <a:srgbClr val="000000"/>
                </a:solidFill>
              </a:rPr>
              <a:t> values are rounded during calculations or when formatting floating-point numbers as </a:t>
            </a:r>
            <a:r>
              <a:rPr lang="en-US" altLang="en-US" dirty="0">
                <a:solidFill>
                  <a:srgbClr val="000000"/>
                </a:solidFill>
                <a:latin typeface="Consolas" panose="020B0609020204030204" pitchFamily="49" charset="0"/>
              </a:rPr>
              <a:t>String</a:t>
            </a:r>
            <a:r>
              <a:rPr lang="en-US" altLang="en-US" dirty="0">
                <a:solidFill>
                  <a:srgbClr val="000000"/>
                </a:solidFill>
              </a:rPr>
              <a:t>s.</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NumberFormat</a:t>
            </a:r>
            <a:r>
              <a:rPr lang="en-US" altLang="en-US" dirty="0">
                <a:solidFill>
                  <a:srgbClr val="000000"/>
                </a:solidFill>
              </a:rPr>
              <a:t> of package </a:t>
            </a:r>
            <a:r>
              <a:rPr lang="en-US" altLang="en-US" dirty="0" err="1">
                <a:solidFill>
                  <a:srgbClr val="000000"/>
                </a:solidFill>
                <a:latin typeface="Consolas" panose="020B0609020204030204" pitchFamily="49" charset="0"/>
              </a:rPr>
              <a:t>java.text</a:t>
            </a:r>
            <a:r>
              <a:rPr lang="en-US" altLang="en-US" dirty="0">
                <a:solidFill>
                  <a:srgbClr val="000000"/>
                </a:solidFill>
              </a:rPr>
              <a:t> provides numeric formatting capabilities, such as locale-specific currency and percentage formats. </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Button</a:t>
            </a:r>
            <a:r>
              <a:rPr lang="en-US" altLang="en-US" dirty="0">
                <a:solidFill>
                  <a:srgbClr val="000000"/>
                </a:solidFill>
              </a:rPr>
              <a:t>’s event handler receives an </a:t>
            </a:r>
            <a:r>
              <a:rPr lang="en-US" altLang="en-US" dirty="0" err="1">
                <a:solidFill>
                  <a:srgbClr val="000000"/>
                </a:solidFill>
                <a:latin typeface="Consolas" panose="020B0609020204030204" pitchFamily="49" charset="0"/>
              </a:rPr>
              <a:t>ActionEvent</a:t>
            </a:r>
            <a:r>
              <a:rPr lang="en-US" altLang="en-US" dirty="0">
                <a:solidFill>
                  <a:srgbClr val="000000"/>
                </a:solidFill>
              </a:rPr>
              <a:t>, which indicates that the </a:t>
            </a:r>
            <a:r>
              <a:rPr lang="en-US" altLang="en-US" dirty="0">
                <a:solidFill>
                  <a:srgbClr val="000000"/>
                </a:solidFill>
                <a:latin typeface="Consolas" panose="020B0609020204030204" pitchFamily="49" charset="0"/>
              </a:rPr>
              <a:t>Button</a:t>
            </a:r>
            <a:r>
              <a:rPr lang="en-US" altLang="en-US" dirty="0">
                <a:solidFill>
                  <a:srgbClr val="000000"/>
                </a:solidFill>
              </a:rPr>
              <a:t> was clicked. Many JavaFX controls support </a:t>
            </a:r>
            <a:r>
              <a:rPr lang="en-US" altLang="en-US" dirty="0" err="1">
                <a:solidFill>
                  <a:srgbClr val="000000"/>
                </a:solidFill>
                <a:latin typeface="Consolas" panose="020B0609020204030204" pitchFamily="49" charset="0"/>
              </a:rPr>
              <a:t>ActionEvent</a:t>
            </a:r>
            <a:r>
              <a:rPr lang="en-US" altLang="en-US" dirty="0" err="1">
                <a:solidFill>
                  <a:srgbClr val="000000"/>
                </a:solidFill>
              </a:rPr>
              <a:t>s</a:t>
            </a:r>
            <a:r>
              <a:rPr lang="en-US" altLang="en-US" dirty="0">
                <a:solidFill>
                  <a:srgbClr val="000000"/>
                </a:solidFill>
              </a:rPr>
              <a:t>.</a:t>
            </a:r>
          </a:p>
          <a:p>
            <a:pPr>
              <a:lnSpc>
                <a:spcPct val="90000"/>
              </a:lnSpc>
            </a:pPr>
            <a:endParaRPr lang="en-US" altLang="en-US" dirty="0">
              <a:solidFill>
                <a:srgbClr val="000000"/>
              </a:solidFill>
            </a:endParaRPr>
          </a:p>
          <a:p>
            <a:pPr>
              <a:lnSpc>
                <a:spcPct val="90000"/>
              </a:lnSpc>
            </a:pPr>
            <a:endParaRPr lang="en-US" altLang="en-US" dirty="0">
              <a:solidFill>
                <a:srgbClr val="000000"/>
              </a:solidFill>
            </a:endParaRPr>
          </a:p>
        </p:txBody>
      </p:sp>
      <p:sp>
        <p:nvSpPr>
          <p:cNvPr id="83972" name="Footer Placeholder 3">
            <a:extLst>
              <a:ext uri="{FF2B5EF4-FFF2-40B4-BE49-F238E27FC236}">
                <a16:creationId xmlns:a16="http://schemas.microsoft.com/office/drawing/2014/main" id="{E94C6C2E-7E26-47F4-8D19-E35C71BC60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6648713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CDD-7720-43BB-8F77-871E66CA8665}"/>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192D3446-D794-4250-BEC9-CC7C679D7D5B}"/>
              </a:ext>
            </a:extLst>
          </p:cNvPr>
          <p:cNvSpPr>
            <a:spLocks noGrp="1"/>
          </p:cNvSpPr>
          <p:nvPr>
            <p:ph type="body" idx="1"/>
          </p:nvPr>
        </p:nvSpPr>
        <p:spPr/>
        <p:txBody>
          <a:bodyPr>
            <a:normAutofit/>
          </a:bodyPr>
          <a:lstStyle/>
          <a:p>
            <a:pPr>
              <a:lnSpc>
                <a:spcPct val="90000"/>
              </a:lnSpc>
            </a:pPr>
            <a:r>
              <a:rPr lang="en-US" altLang="en-US" dirty="0" err="1">
                <a:solidFill>
                  <a:srgbClr val="000000"/>
                </a:solidFill>
                <a:latin typeface="Consolas" panose="020B0609020204030204" pitchFamily="49" charset="0"/>
              </a:rPr>
              <a:t>ChangeListener</a:t>
            </a:r>
            <a:r>
              <a:rPr lang="en-US" altLang="en-US" dirty="0">
                <a:solidFill>
                  <a:srgbClr val="000000"/>
                </a:solidFill>
              </a:rPr>
              <a:t> and </a:t>
            </a:r>
            <a:r>
              <a:rPr lang="en-US" altLang="en-US" dirty="0" err="1">
                <a:solidFill>
                  <a:srgbClr val="000000"/>
                </a:solidFill>
                <a:latin typeface="Consolas" panose="020B0609020204030204" pitchFamily="49" charset="0"/>
              </a:rPr>
              <a:t>ObservableValue</a:t>
            </a:r>
            <a:r>
              <a:rPr lang="en-US" altLang="en-US" dirty="0">
                <a:solidFill>
                  <a:srgbClr val="000000"/>
                </a:solidFill>
              </a:rPr>
              <a:t> are used to respond to </a:t>
            </a:r>
            <a:r>
              <a:rPr lang="en-US" altLang="en-US" dirty="0">
                <a:solidFill>
                  <a:srgbClr val="000000"/>
                </a:solidFill>
                <a:latin typeface="Consolas" panose="020B0609020204030204" pitchFamily="49" charset="0"/>
              </a:rPr>
              <a:t>Slider</a:t>
            </a:r>
            <a:r>
              <a:rPr lang="en-US" altLang="en-US" dirty="0">
                <a:solidFill>
                  <a:srgbClr val="000000"/>
                </a:solidFill>
              </a:rPr>
              <a:t> events.</a:t>
            </a:r>
          </a:p>
          <a:p>
            <a:pPr>
              <a:lnSpc>
                <a:spcPct val="90000"/>
              </a:lnSpc>
            </a:pPr>
            <a:r>
              <a:rPr lang="en-US" dirty="0"/>
              <a:t>The annotation </a:t>
            </a:r>
            <a:r>
              <a:rPr lang="en-US" dirty="0">
                <a:latin typeface="Consolas" panose="020B0609020204030204" pitchFamily="49" charset="0"/>
              </a:rPr>
              <a:t>FXML</a:t>
            </a:r>
            <a:r>
              <a:rPr lang="en-US" dirty="0"/>
              <a:t> (package </a:t>
            </a:r>
            <a:r>
              <a:rPr lang="en-US" dirty="0" err="1">
                <a:latin typeface="Consolas" panose="020B0609020204030204" pitchFamily="49" charset="0"/>
              </a:rPr>
              <a:t>javafx.fxml</a:t>
            </a:r>
            <a:r>
              <a:rPr lang="en-US" dirty="0"/>
              <a:t>) is used in a JavaFX controller class’s code to mark instance variables that should refer to JavaFX components in the GUI’s FXML file and methods that can respond to the events of JavaFX components in the GUI’s FXML file. </a:t>
            </a:r>
          </a:p>
          <a:p>
            <a:pPr>
              <a:lnSpc>
                <a:spcPct val="90000"/>
              </a:lnSpc>
            </a:pPr>
            <a:r>
              <a:rPr lang="en-US" altLang="en-US" dirty="0">
                <a:solidFill>
                  <a:srgbClr val="000000"/>
                </a:solidFill>
              </a:rPr>
              <a:t>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contains many JavaFX control classes.</a:t>
            </a:r>
          </a:p>
          <a:p>
            <a:pPr>
              <a:lnSpc>
                <a:spcPct val="90000"/>
              </a:lnSpc>
            </a:pPr>
            <a:endParaRPr lang="en-US" altLang="en-US" dirty="0">
              <a:solidFill>
                <a:srgbClr val="000000"/>
              </a:solidFill>
            </a:endParaRPr>
          </a:p>
          <a:p>
            <a:pPr>
              <a:lnSpc>
                <a:spcPct val="90000"/>
              </a:lnSpc>
            </a:pPr>
            <a:endParaRPr lang="en-US" altLang="en-US" dirty="0">
              <a:solidFill>
                <a:srgbClr val="000000"/>
              </a:solidFill>
            </a:endParaRPr>
          </a:p>
        </p:txBody>
      </p:sp>
      <p:sp>
        <p:nvSpPr>
          <p:cNvPr id="83972" name="Footer Placeholder 3">
            <a:extLst>
              <a:ext uri="{FF2B5EF4-FFF2-40B4-BE49-F238E27FC236}">
                <a16:creationId xmlns:a16="http://schemas.microsoft.com/office/drawing/2014/main" id="{E94C6C2E-7E26-47F4-8D19-E35C71BC60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5631579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1">
            <a:extLst>
              <a:ext uri="{FF2B5EF4-FFF2-40B4-BE49-F238E27FC236}">
                <a16:creationId xmlns:a16="http://schemas.microsoft.com/office/drawing/2014/main" id="{CA9FF97C-8F29-4EC4-BB53-0A7F41C59E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4B01F3DD-27D6-4937-972E-D192915353A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095726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ECC1-2626-4FAD-910A-4B8B4366E5F6}"/>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84995" name="Text Placeholder 2">
            <a:extLst>
              <a:ext uri="{FF2B5EF4-FFF2-40B4-BE49-F238E27FC236}">
                <a16:creationId xmlns:a16="http://schemas.microsoft.com/office/drawing/2014/main" id="{2DA31B44-9256-49E0-8EB1-42D489B345A4}"/>
              </a:ext>
            </a:extLst>
          </p:cNvPr>
          <p:cNvSpPr>
            <a:spLocks noGrp="1"/>
          </p:cNvSpPr>
          <p:nvPr>
            <p:ph type="body" idx="1"/>
          </p:nvPr>
        </p:nvSpPr>
        <p:spPr/>
        <p:txBody>
          <a:bodyPr/>
          <a:lstStyle/>
          <a:p>
            <a:r>
              <a:rPr lang="en-US" altLang="en-US" dirty="0">
                <a:solidFill>
                  <a:srgbClr val="000000"/>
                </a:solidFill>
              </a:rPr>
              <a:t>Fig. 12.21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and instance variables. </a:t>
            </a:r>
          </a:p>
          <a:p>
            <a:pPr>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@FXML</a:t>
            </a:r>
            <a:r>
              <a:rPr lang="en-US" altLang="en-US" dirty="0">
                <a:solidFill>
                  <a:srgbClr val="000000"/>
                </a:solidFill>
              </a:rPr>
              <a:t> annotation preceding an instance variable indicates that the variable’s name can be used in the FXML file that describes the app’s GUI. </a:t>
            </a:r>
          </a:p>
          <a:p>
            <a:pPr>
              <a:lnSpc>
                <a:spcPct val="90000"/>
              </a:lnSpc>
            </a:pPr>
            <a:r>
              <a:rPr lang="en-US" altLang="en-US" dirty="0">
                <a:solidFill>
                  <a:srgbClr val="000000"/>
                </a:solidFill>
              </a:rPr>
              <a:t>The variable names that you specify in the controller class must precisely match the </a:t>
            </a:r>
            <a:r>
              <a:rPr lang="en-US" altLang="en-US" dirty="0" err="1">
                <a:solidFill>
                  <a:srgbClr val="000000"/>
                </a:solidFill>
                <a:latin typeface="Calibri" panose="020F0502020204030204" pitchFamily="34" charset="0"/>
              </a:rPr>
              <a:t>fx:id</a:t>
            </a:r>
            <a:r>
              <a:rPr lang="en-US" altLang="en-US" dirty="0">
                <a:solidFill>
                  <a:srgbClr val="000000"/>
                </a:solidFill>
              </a:rPr>
              <a:t> values you specified when building the GUI. </a:t>
            </a:r>
          </a:p>
          <a:p>
            <a:pPr>
              <a:lnSpc>
                <a:spcPct val="90000"/>
              </a:lnSpc>
            </a:pPr>
            <a:r>
              <a:rPr lang="en-US" altLang="en-US" dirty="0">
                <a:solidFill>
                  <a:srgbClr val="000000"/>
                </a:solidFill>
              </a:rPr>
              <a:t>When the </a:t>
            </a:r>
            <a:r>
              <a:rPr lang="en-US" altLang="en-US" dirty="0" err="1">
                <a:solidFill>
                  <a:srgbClr val="000000"/>
                </a:solidFill>
                <a:latin typeface="Consolas" panose="020B0609020204030204" pitchFamily="49" charset="0"/>
              </a:rPr>
              <a:t>FXMLLoader</a:t>
            </a:r>
            <a:r>
              <a:rPr lang="en-US" altLang="en-US" dirty="0">
                <a:solidFill>
                  <a:srgbClr val="000000"/>
                </a:solidFill>
              </a:rPr>
              <a:t> loads an FXML file to create a GUI, it also initializes each of the controller’s instance variables that are declared with </a:t>
            </a:r>
            <a:r>
              <a:rPr lang="en-US" altLang="en-US" dirty="0">
                <a:solidFill>
                  <a:srgbClr val="000000"/>
                </a:solidFill>
                <a:latin typeface="Consolas" panose="020B0609020204030204" pitchFamily="49" charset="0"/>
              </a:rPr>
              <a:t>@FXML</a:t>
            </a:r>
            <a:r>
              <a:rPr lang="en-US" altLang="en-US" dirty="0">
                <a:solidFill>
                  <a:srgbClr val="000000"/>
                </a:solidFill>
              </a:rPr>
              <a:t> to ensure that they refer to the corresponding GUI components in the FXML file.</a:t>
            </a:r>
          </a:p>
        </p:txBody>
      </p:sp>
      <p:sp>
        <p:nvSpPr>
          <p:cNvPr id="84996" name="Footer Placeholder 3">
            <a:extLst>
              <a:ext uri="{FF2B5EF4-FFF2-40B4-BE49-F238E27FC236}">
                <a16:creationId xmlns:a16="http://schemas.microsoft.com/office/drawing/2014/main" id="{3ED439EC-C667-4138-B48F-441A9AE4D92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603146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2">
            <a:extLst>
              <a:ext uri="{FF2B5EF4-FFF2-40B4-BE49-F238E27FC236}">
                <a16:creationId xmlns:a16="http://schemas.microsoft.com/office/drawing/2014/main" id="{9EB3B2FE-1770-47E1-AC32-1D76F0D7478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71380A12-0AE6-46A4-96A6-50871952C7E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1391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3">
            <a:extLst>
              <a:ext uri="{FF2B5EF4-FFF2-40B4-BE49-F238E27FC236}">
                <a16:creationId xmlns:a16="http://schemas.microsoft.com/office/drawing/2014/main" id="{FD2CE405-9606-4A77-9BD3-373F1B6DCC3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4" name="Footer Placeholder 3">
            <a:extLst>
              <a:ext uri="{FF2B5EF4-FFF2-40B4-BE49-F238E27FC236}">
                <a16:creationId xmlns:a16="http://schemas.microsoft.com/office/drawing/2014/main" id="{2C7DC09D-F684-4C35-A3F9-2AF8A779361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8481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D387-835F-4E7B-A369-590936FBE1B9}"/>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12.1 </a:t>
            </a:r>
            <a:r>
              <a:rPr lang="en-US" dirty="0">
                <a:solidFill>
                  <a:srgbClr val="3380E6"/>
                </a:solidFill>
                <a:latin typeface="Calibri" panose="020F0502020204030204" pitchFamily="34" charset="0"/>
              </a:rPr>
              <a:t>Introduction (Cont.)</a:t>
            </a:r>
          </a:p>
        </p:txBody>
      </p:sp>
      <p:sp>
        <p:nvSpPr>
          <p:cNvPr id="14339" name="Text Placeholder 2">
            <a:extLst>
              <a:ext uri="{FF2B5EF4-FFF2-40B4-BE49-F238E27FC236}">
                <a16:creationId xmlns:a16="http://schemas.microsoft.com/office/drawing/2014/main" id="{ABB9565C-D86C-467C-8227-660286C533E0}"/>
              </a:ext>
            </a:extLst>
          </p:cNvPr>
          <p:cNvSpPr>
            <a:spLocks noGrp="1"/>
          </p:cNvSpPr>
          <p:nvPr>
            <p:ph type="body" idx="1"/>
          </p:nvPr>
        </p:nvSpPr>
        <p:spPr/>
        <p:txBody>
          <a:bodyPr/>
          <a:lstStyle/>
          <a:p>
            <a:r>
              <a:rPr lang="en-US" altLang="en-US" dirty="0">
                <a:solidFill>
                  <a:srgbClr val="000000"/>
                </a:solidFill>
              </a:rPr>
              <a:t>Providing different apps with consistent, intuitive user-interface components gives users a sense of familiarity with a new app, so that they can learn it more quickly and use it more productively.</a:t>
            </a:r>
          </a:p>
          <a:p>
            <a:r>
              <a:rPr lang="en-US" altLang="en-US" dirty="0">
                <a:solidFill>
                  <a:srgbClr val="000000"/>
                </a:solidFill>
              </a:rPr>
              <a:t>Java’s GUI, graphics and multimedia API of the future is JavaFX. </a:t>
            </a:r>
          </a:p>
        </p:txBody>
      </p:sp>
      <p:sp>
        <p:nvSpPr>
          <p:cNvPr id="14340" name="Footer Placeholder 3">
            <a:extLst>
              <a:ext uri="{FF2B5EF4-FFF2-40B4-BE49-F238E27FC236}">
                <a16:creationId xmlns:a16="http://schemas.microsoft.com/office/drawing/2014/main" id="{3344A97F-FB29-435E-BDFB-E35CDE92C3B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4925119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altLang="en-US" dirty="0">
                <a:solidFill>
                  <a:srgbClr val="000000"/>
                </a:solidFill>
              </a:rPr>
              <a:t>Figure 12.22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calculateButtonPressed</a:t>
            </a:r>
            <a:r>
              <a:rPr lang="en-US" altLang="en-US" dirty="0">
                <a:solidFill>
                  <a:srgbClr val="000000"/>
                </a:solidFill>
              </a:rPr>
              <a:t> method, which is called with the user clicks the </a:t>
            </a:r>
            <a:r>
              <a:rPr lang="en-US" altLang="en-US" dirty="0">
                <a:solidFill>
                  <a:srgbClr val="000000"/>
                </a:solidFill>
                <a:latin typeface="Calibri" panose="020F0502020204030204" pitchFamily="34" charset="0"/>
              </a:rPr>
              <a:t>Calculate</a:t>
            </a:r>
            <a:r>
              <a:rPr lang="en-US" altLang="en-US" dirty="0">
                <a:solidFill>
                  <a:srgbClr val="000000"/>
                </a:solidFill>
              </a:rPr>
              <a:t> </a:t>
            </a:r>
            <a:r>
              <a:rPr lang="en-US" altLang="en-US" dirty="0">
                <a:solidFill>
                  <a:srgbClr val="000000"/>
                </a:solidFill>
                <a:latin typeface="Consolas" panose="020B0609020204030204" pitchFamily="49" charset="0"/>
              </a:rPr>
              <a:t>Button</a:t>
            </a:r>
            <a:r>
              <a:rPr lang="en-US" altLang="en-US" dirty="0">
                <a:solidFill>
                  <a:srgbClr val="000000"/>
                </a:solidFill>
              </a:rPr>
              <a:t>. </a:t>
            </a:r>
          </a:p>
          <a:p>
            <a:r>
              <a:rPr lang="en-US" altLang="en-US" dirty="0">
                <a:solidFill>
                  <a:srgbClr val="000000"/>
                </a:solidFill>
              </a:rPr>
              <a:t>The </a:t>
            </a:r>
            <a:r>
              <a:rPr lang="en-US" altLang="en-US" dirty="0">
                <a:solidFill>
                  <a:srgbClr val="000000"/>
                </a:solidFill>
                <a:latin typeface="Consolas" panose="020B0609020204030204" pitchFamily="49" charset="0"/>
              </a:rPr>
              <a:t>@FXML</a:t>
            </a:r>
            <a:r>
              <a:rPr lang="en-US" altLang="en-US" dirty="0">
                <a:solidFill>
                  <a:srgbClr val="000000"/>
                </a:solidFill>
              </a:rPr>
              <a:t> annotation preceding a method indicates that the method can be used to specify a control’s event handler in the FXML file that describes the app’s GUI.</a:t>
            </a:r>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4881654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4">
            <a:extLst>
              <a:ext uri="{FF2B5EF4-FFF2-40B4-BE49-F238E27FC236}">
                <a16:creationId xmlns:a16="http://schemas.microsoft.com/office/drawing/2014/main" id="{E5D5A7F2-725F-4C6B-A9BB-4BB1255A4AF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1BF8D4CF-F572-4B8F-92C4-3CAF454425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17384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dirty="0"/>
              <a:t>When the </a:t>
            </a:r>
            <a:r>
              <a:rPr lang="en-US" dirty="0" err="1">
                <a:latin typeface="Consolas" panose="020B0609020204030204" pitchFamily="49" charset="0"/>
              </a:rPr>
              <a:t>FXMLLoader</a:t>
            </a:r>
            <a:r>
              <a:rPr lang="en-US" dirty="0"/>
              <a:t> loads </a:t>
            </a:r>
            <a:r>
              <a:rPr lang="en-US" dirty="0" err="1">
                <a:latin typeface="Consolas" panose="020B0609020204030204" pitchFamily="49" charset="0"/>
              </a:rPr>
              <a:t>TipCalculator.fxml</a:t>
            </a:r>
            <a:r>
              <a:rPr lang="en-US" dirty="0"/>
              <a:t> to create the GUI, it creates and registers an event handler for the </a:t>
            </a:r>
            <a:r>
              <a:rPr lang="en-US" b="1" dirty="0"/>
              <a:t>Calculate</a:t>
            </a:r>
            <a:r>
              <a:rPr lang="en-US" dirty="0"/>
              <a:t> </a:t>
            </a:r>
            <a:r>
              <a:rPr lang="en-US" dirty="0">
                <a:latin typeface="Consolas" panose="020B0609020204030204" pitchFamily="49" charset="0"/>
              </a:rPr>
              <a:t>Button</a:t>
            </a:r>
            <a:r>
              <a:rPr lang="en-US" dirty="0"/>
              <a:t>’s </a:t>
            </a:r>
            <a:r>
              <a:rPr lang="en-US" dirty="0" err="1">
                <a:latin typeface="Consolas" panose="020B0609020204030204" pitchFamily="49" charset="0"/>
              </a:rPr>
              <a:t>ActionEvent</a:t>
            </a:r>
            <a:r>
              <a:rPr lang="en-US" dirty="0"/>
              <a:t>. </a:t>
            </a:r>
          </a:p>
          <a:p>
            <a:r>
              <a:rPr lang="en-US" dirty="0"/>
              <a:t>The event handler for this event must implement interface </a:t>
            </a:r>
            <a:r>
              <a:rPr lang="en-US" b="1" dirty="0" err="1">
                <a:latin typeface="Consolas" panose="020B0609020204030204" pitchFamily="49" charset="0"/>
              </a:rPr>
              <a:t>EventHandler</a:t>
            </a:r>
            <a:r>
              <a:rPr lang="en-US" b="1" dirty="0">
                <a:latin typeface="Consolas" panose="020B0609020204030204" pitchFamily="49" charset="0"/>
              </a:rPr>
              <a:t>&lt;</a:t>
            </a:r>
            <a:r>
              <a:rPr lang="en-US" b="1" dirty="0" err="1">
                <a:latin typeface="Consolas" panose="020B0609020204030204" pitchFamily="49" charset="0"/>
              </a:rPr>
              <a:t>ActionEvent</a:t>
            </a:r>
            <a:endParaRPr lang="en-US" b="1" dirty="0">
              <a:latin typeface="Consolas" panose="020B0609020204030204" pitchFamily="49" charset="0"/>
            </a:endParaRPr>
          </a:p>
          <a:p>
            <a:r>
              <a:rPr lang="en-US" dirty="0"/>
              <a:t>This interface contains a </a:t>
            </a:r>
            <a:r>
              <a:rPr lang="en-US" dirty="0">
                <a:latin typeface="Consolas" panose="020B0609020204030204" pitchFamily="49" charset="0"/>
              </a:rPr>
              <a:t>handle</a:t>
            </a:r>
            <a:r>
              <a:rPr lang="en-US" dirty="0"/>
              <a:t> method that returns </a:t>
            </a:r>
            <a:r>
              <a:rPr lang="en-US" dirty="0">
                <a:latin typeface="Consolas" panose="020B0609020204030204" pitchFamily="49" charset="0"/>
              </a:rPr>
              <a:t>void</a:t>
            </a:r>
            <a:r>
              <a:rPr lang="en-US" dirty="0"/>
              <a:t> and receives an </a:t>
            </a:r>
            <a:r>
              <a:rPr lang="en-US" dirty="0" err="1">
                <a:latin typeface="Consolas" panose="020B0609020204030204" pitchFamily="49" charset="0"/>
              </a:rPr>
              <a:t>ActionEvent</a:t>
            </a:r>
            <a:r>
              <a:rPr lang="en-US" dirty="0"/>
              <a:t> parameter. </a:t>
            </a:r>
          </a:p>
          <a:p>
            <a:r>
              <a:rPr lang="en-US" dirty="0"/>
              <a:t>This method’s body, in turn, calls method </a:t>
            </a:r>
            <a:r>
              <a:rPr lang="en-US" dirty="0" err="1">
                <a:latin typeface="Consolas" panose="020B0609020204030204" pitchFamily="49" charset="0"/>
              </a:rPr>
              <a:t>calculateButtonPressed</a:t>
            </a:r>
            <a:r>
              <a:rPr lang="en-US" dirty="0"/>
              <a:t> when the user clicks the </a:t>
            </a:r>
            <a:r>
              <a:rPr lang="en-US" b="1" dirty="0"/>
              <a:t>Calculate</a:t>
            </a:r>
            <a:r>
              <a:rPr lang="en-US" dirty="0"/>
              <a:t> </a:t>
            </a:r>
            <a:r>
              <a:rPr lang="en-US" dirty="0">
                <a:latin typeface="Consolas" panose="020B0609020204030204" pitchFamily="49" charset="0"/>
              </a:rPr>
              <a:t>Button</a:t>
            </a:r>
            <a:r>
              <a:rPr lang="en-US" dirty="0"/>
              <a:t>. </a:t>
            </a:r>
          </a:p>
          <a:p>
            <a:r>
              <a:rPr lang="en-US" dirty="0" err="1">
                <a:latin typeface="Consolas" panose="020B0609020204030204" pitchFamily="49" charset="0"/>
              </a:rPr>
              <a:t>FXMLLoader</a:t>
            </a:r>
            <a:r>
              <a:rPr lang="en-US" dirty="0"/>
              <a:t> performs similar tasks for every event listener you specify via the Scene Builder </a:t>
            </a:r>
            <a:r>
              <a:rPr lang="en-US" b="1" dirty="0"/>
              <a:t>Inspector</a:t>
            </a:r>
            <a:r>
              <a:rPr lang="en-US" dirty="0"/>
              <a:t> window’s </a:t>
            </a:r>
            <a:r>
              <a:rPr lang="en-US" b="1" dirty="0"/>
              <a:t>Code</a:t>
            </a:r>
            <a:r>
              <a:rPr lang="en-US" dirty="0"/>
              <a:t> section. </a:t>
            </a:r>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0091420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910-C51F-4760-9104-42F8DD679DEE}"/>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90115" name="Text Placeholder 2">
            <a:extLst>
              <a:ext uri="{FF2B5EF4-FFF2-40B4-BE49-F238E27FC236}">
                <a16:creationId xmlns:a16="http://schemas.microsoft.com/office/drawing/2014/main" id="{A2F9386A-1168-412C-80AB-0544E3F03C0B}"/>
              </a:ext>
            </a:extLst>
          </p:cNvPr>
          <p:cNvSpPr>
            <a:spLocks noGrp="1"/>
          </p:cNvSpPr>
          <p:nvPr>
            <p:ph type="body" idx="1"/>
          </p:nvPr>
        </p:nvSpPr>
        <p:spPr/>
        <p:txBody>
          <a:bodyPr/>
          <a:lstStyle/>
          <a:p>
            <a:r>
              <a:rPr lang="en-US" altLang="en-US" dirty="0">
                <a:solidFill>
                  <a:srgbClr val="000000"/>
                </a:solidFill>
              </a:rPr>
              <a:t>Figure 12.23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initialize</a:t>
            </a:r>
            <a:r>
              <a:rPr lang="en-US" altLang="en-US" dirty="0">
                <a:solidFill>
                  <a:srgbClr val="000000"/>
                </a:solidFill>
              </a:rPr>
              <a:t> method. </a:t>
            </a:r>
          </a:p>
          <a:p>
            <a:r>
              <a:rPr lang="en-US" altLang="en-US" dirty="0">
                <a:solidFill>
                  <a:srgbClr val="000000"/>
                </a:solidFill>
              </a:rPr>
              <a:t>When the </a:t>
            </a:r>
            <a:r>
              <a:rPr lang="en-US" altLang="en-US" dirty="0" err="1">
                <a:solidFill>
                  <a:srgbClr val="000000"/>
                </a:solidFill>
                <a:latin typeface="Consolas" panose="020B0609020204030204" pitchFamily="49" charset="0"/>
              </a:rPr>
              <a:t>FXMLLoader</a:t>
            </a:r>
            <a:r>
              <a:rPr lang="en-US" altLang="en-US" dirty="0">
                <a:solidFill>
                  <a:srgbClr val="000000"/>
                </a:solidFill>
              </a:rPr>
              <a:t> creates an object of a controller class, it determines whether the class contains an </a:t>
            </a:r>
            <a:r>
              <a:rPr lang="en-US" altLang="en-US" dirty="0">
                <a:solidFill>
                  <a:srgbClr val="000000"/>
                </a:solidFill>
                <a:latin typeface="Consolas" panose="020B0609020204030204" pitchFamily="49" charset="0"/>
              </a:rPr>
              <a:t>initialize</a:t>
            </a:r>
            <a:r>
              <a:rPr lang="en-US" altLang="en-US" dirty="0">
                <a:solidFill>
                  <a:srgbClr val="000000"/>
                </a:solidFill>
              </a:rPr>
              <a:t> method with no parameters and, if so, calls that method to initialize the controller. </a:t>
            </a:r>
          </a:p>
          <a:p>
            <a:r>
              <a:rPr lang="en-US" altLang="en-US" dirty="0">
                <a:solidFill>
                  <a:srgbClr val="000000"/>
                </a:solidFill>
              </a:rPr>
              <a:t>This method can be used to configure the controller before the GUI is displayed. </a:t>
            </a:r>
          </a:p>
        </p:txBody>
      </p:sp>
      <p:sp>
        <p:nvSpPr>
          <p:cNvPr id="90116" name="Footer Placeholder 3">
            <a:extLst>
              <a:ext uri="{FF2B5EF4-FFF2-40B4-BE49-F238E27FC236}">
                <a16:creationId xmlns:a16="http://schemas.microsoft.com/office/drawing/2014/main" id="{50518A5A-06EB-4B67-90DC-1BC561A09F1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5118427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5">
            <a:extLst>
              <a:ext uri="{FF2B5EF4-FFF2-40B4-BE49-F238E27FC236}">
                <a16:creationId xmlns:a16="http://schemas.microsoft.com/office/drawing/2014/main" id="{41503548-9728-4A19-A50C-3EA11DDB62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4" name="Footer Placeholder 3">
            <a:extLst>
              <a:ext uri="{FF2B5EF4-FFF2-40B4-BE49-F238E27FC236}">
                <a16:creationId xmlns:a16="http://schemas.microsoft.com/office/drawing/2014/main" id="{CAC2225F-3F6B-438E-87C2-B72D8ECED0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95135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fontScale="92500"/>
          </a:bodyPr>
          <a:lstStyle/>
          <a:p>
            <a:pPr>
              <a:lnSpc>
                <a:spcPct val="90000"/>
              </a:lnSpc>
            </a:pPr>
            <a:r>
              <a:rPr lang="en-US" altLang="en-US" sz="2500" dirty="0">
                <a:solidFill>
                  <a:srgbClr val="000000"/>
                </a:solidFill>
              </a:rPr>
              <a:t>Each JavaFX control has properties and some generate events when they change. </a:t>
            </a:r>
          </a:p>
          <a:p>
            <a:pPr>
              <a:lnSpc>
                <a:spcPct val="90000"/>
              </a:lnSpc>
            </a:pPr>
            <a:r>
              <a:rPr lang="en-US" altLang="en-US" sz="2500" dirty="0">
                <a:solidFill>
                  <a:srgbClr val="000000"/>
                </a:solidFill>
              </a:rPr>
              <a:t>For such events, you must manually register as the event handler an object that implements the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rPr>
              <a:t> interface (package </a:t>
            </a:r>
            <a:r>
              <a:rPr lang="en-US" altLang="en-US" sz="2500" dirty="0" err="1">
                <a:solidFill>
                  <a:srgbClr val="000000"/>
                </a:solidFill>
                <a:latin typeface="Consolas" panose="020B0609020204030204" pitchFamily="49" charset="0"/>
              </a:rPr>
              <a:t>javafx.beans.value</a:t>
            </a:r>
            <a:r>
              <a:rPr lang="en-US" altLang="en-US" sz="2500" dirty="0">
                <a:solidFill>
                  <a:srgbClr val="000000"/>
                </a:solidFill>
              </a:rPr>
              <a:t>). </a:t>
            </a:r>
          </a:p>
          <a:p>
            <a:pPr lvl="1">
              <a:lnSpc>
                <a:spcPct val="90000"/>
              </a:lnSpc>
            </a:pPr>
            <a:r>
              <a:rPr lang="en-US" altLang="en-US" sz="2100" dirty="0" err="1">
                <a:solidFill>
                  <a:srgbClr val="000000"/>
                </a:solidFill>
                <a:latin typeface="Consolas" panose="020B0609020204030204" pitchFamily="49" charset="0"/>
              </a:rPr>
              <a:t>ChangeListener</a:t>
            </a:r>
            <a:r>
              <a:rPr lang="en-US" altLang="en-US" sz="2100" dirty="0">
                <a:solidFill>
                  <a:srgbClr val="000000"/>
                </a:solidFill>
              </a:rPr>
              <a:t> is a generic type that’s specialized with the property’s type. </a:t>
            </a:r>
          </a:p>
          <a:p>
            <a:pPr>
              <a:lnSpc>
                <a:spcPct val="90000"/>
              </a:lnSpc>
            </a:pPr>
            <a:r>
              <a:rPr lang="en-US" altLang="en-US" sz="2500" dirty="0">
                <a:solidFill>
                  <a:srgbClr val="000000"/>
                </a:solidFill>
              </a:rPr>
              <a:t>The call to </a:t>
            </a:r>
            <a:r>
              <a:rPr lang="en-US" altLang="en-US" sz="2500" dirty="0" err="1">
                <a:solidFill>
                  <a:srgbClr val="000000"/>
                </a:solidFill>
                <a:latin typeface="Consolas" panose="020B0609020204030204" pitchFamily="49" charset="0"/>
              </a:rPr>
              <a:t>valueProperty</a:t>
            </a:r>
            <a:r>
              <a:rPr lang="en-US" altLang="en-US" sz="2500" dirty="0">
                <a:solidFill>
                  <a:srgbClr val="000000"/>
                </a:solidFill>
              </a:rPr>
              <a:t> (line 63) returns a </a:t>
            </a:r>
            <a:r>
              <a:rPr lang="en-US" altLang="en-US" sz="2500" dirty="0" err="1">
                <a:solidFill>
                  <a:srgbClr val="000000"/>
                </a:solidFill>
                <a:latin typeface="Consolas" panose="020B0609020204030204" pitchFamily="49" charset="0"/>
              </a:rPr>
              <a:t>DoubleProperty</a:t>
            </a:r>
            <a:r>
              <a:rPr lang="en-US" altLang="en-US" sz="2500" dirty="0">
                <a:solidFill>
                  <a:srgbClr val="000000"/>
                </a:solidFill>
              </a:rPr>
              <a:t> (package </a:t>
            </a:r>
            <a:r>
              <a:rPr lang="en-US" altLang="en-US" sz="2500" dirty="0" err="1">
                <a:solidFill>
                  <a:srgbClr val="000000"/>
                </a:solidFill>
                <a:latin typeface="Consolas" panose="020B0609020204030204" pitchFamily="49" charset="0"/>
              </a:rPr>
              <a:t>javax.beans.property</a:t>
            </a:r>
            <a:r>
              <a:rPr lang="en-US" altLang="en-US" sz="2500" dirty="0">
                <a:solidFill>
                  <a:srgbClr val="000000"/>
                </a:solidFill>
              </a:rPr>
              <a:t>) that represents the </a:t>
            </a:r>
            <a:r>
              <a:rPr lang="en-US" altLang="en-US" sz="2500" dirty="0">
                <a:solidFill>
                  <a:srgbClr val="000000"/>
                </a:solidFill>
                <a:latin typeface="Consolas" panose="020B0609020204030204" pitchFamily="49" charset="0"/>
              </a:rPr>
              <a:t>Slider</a:t>
            </a:r>
            <a:r>
              <a:rPr lang="en-US" altLang="en-US" sz="2500" dirty="0">
                <a:solidFill>
                  <a:srgbClr val="000000"/>
                </a:solidFill>
              </a:rPr>
              <a:t>’s value. </a:t>
            </a:r>
          </a:p>
          <a:p>
            <a:pPr lvl="1">
              <a:lnSpc>
                <a:spcPct val="90000"/>
              </a:lnSpc>
            </a:pPr>
            <a:r>
              <a:rPr lang="en-US" altLang="en-US" sz="2100" dirty="0">
                <a:solidFill>
                  <a:srgbClr val="000000"/>
                </a:solidFill>
              </a:rPr>
              <a:t>A </a:t>
            </a:r>
            <a:r>
              <a:rPr lang="en-US" altLang="en-US" sz="2100" dirty="0" err="1">
                <a:solidFill>
                  <a:srgbClr val="000000"/>
                </a:solidFill>
                <a:latin typeface="Consolas" panose="020B0609020204030204" pitchFamily="49" charset="0"/>
              </a:rPr>
              <a:t>DoubleProperty</a:t>
            </a:r>
            <a:r>
              <a:rPr lang="en-US" altLang="en-US" sz="2100" dirty="0">
                <a:solidFill>
                  <a:srgbClr val="000000"/>
                </a:solidFill>
              </a:rPr>
              <a:t> is an </a:t>
            </a:r>
            <a:r>
              <a:rPr lang="en-US" altLang="en-US" sz="2100" dirty="0" err="1">
                <a:solidFill>
                  <a:srgbClr val="000000"/>
                </a:solidFill>
                <a:latin typeface="Consolas" panose="020B0609020204030204" pitchFamily="49" charset="0"/>
              </a:rPr>
              <a:t>ObservableValue</a:t>
            </a:r>
            <a:r>
              <a:rPr lang="en-US" altLang="en-US" sz="2100" dirty="0">
                <a:solidFill>
                  <a:srgbClr val="000000"/>
                </a:solidFill>
                <a:latin typeface="Consolas" panose="020B0609020204030204" pitchFamily="49" charset="0"/>
              </a:rPr>
              <a:t>&lt;Number&gt;</a:t>
            </a:r>
            <a:r>
              <a:rPr lang="en-US" altLang="en-US" sz="2100" dirty="0">
                <a:solidFill>
                  <a:srgbClr val="000000"/>
                </a:solidFill>
              </a:rPr>
              <a:t> that can notify listeners when a value changes. </a:t>
            </a:r>
          </a:p>
          <a:p>
            <a:pPr>
              <a:lnSpc>
                <a:spcPct val="90000"/>
              </a:lnSpc>
            </a:pPr>
            <a:r>
              <a:rPr lang="en-US" altLang="en-US" sz="2500" dirty="0">
                <a:solidFill>
                  <a:srgbClr val="000000"/>
                </a:solidFill>
              </a:rPr>
              <a:t>Each class that implements interface </a:t>
            </a:r>
            <a:r>
              <a:rPr lang="en-US" altLang="en-US" sz="2500" dirty="0" err="1">
                <a:solidFill>
                  <a:srgbClr val="000000"/>
                </a:solidFill>
                <a:latin typeface="Consolas" panose="020B0609020204030204" pitchFamily="49" charset="0"/>
              </a:rPr>
              <a:t>ObservableValue</a:t>
            </a:r>
            <a:r>
              <a:rPr lang="en-US" altLang="en-US" sz="2500" dirty="0">
                <a:solidFill>
                  <a:srgbClr val="000000"/>
                </a:solidFill>
              </a:rPr>
              <a:t> provides method </a:t>
            </a:r>
            <a:r>
              <a:rPr lang="en-US" altLang="en-US" sz="2500" dirty="0" err="1">
                <a:solidFill>
                  <a:srgbClr val="000000"/>
                </a:solidFill>
                <a:latin typeface="Consolas" panose="020B0609020204030204" pitchFamily="49" charset="0"/>
              </a:rPr>
              <a:t>addListener</a:t>
            </a:r>
            <a:r>
              <a:rPr lang="en-US" altLang="en-US" sz="2500" dirty="0">
                <a:solidFill>
                  <a:srgbClr val="000000"/>
                </a:solidFill>
              </a:rPr>
              <a:t> (called on line 63) to register an event-handler that implements interface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rPr>
              <a:t>. </a:t>
            </a:r>
          </a:p>
          <a:p>
            <a:pPr lvl="1">
              <a:lnSpc>
                <a:spcPct val="90000"/>
              </a:lnSpc>
            </a:pPr>
            <a:r>
              <a:rPr lang="en-US" altLang="en-US" sz="2100" dirty="0">
                <a:solidFill>
                  <a:srgbClr val="000000"/>
                </a:solidFill>
              </a:rPr>
              <a:t>For a </a:t>
            </a:r>
            <a:r>
              <a:rPr lang="en-US" altLang="en-US" sz="2100" dirty="0">
                <a:solidFill>
                  <a:srgbClr val="000000"/>
                </a:solidFill>
                <a:latin typeface="Consolas" panose="020B0609020204030204" pitchFamily="49" charset="0"/>
              </a:rPr>
              <a:t>Slider</a:t>
            </a:r>
            <a:r>
              <a:rPr lang="en-US" altLang="en-US" sz="2100" dirty="0">
                <a:solidFill>
                  <a:srgbClr val="000000"/>
                </a:solidFill>
              </a:rPr>
              <a:t>’s value, </a:t>
            </a:r>
            <a:r>
              <a:rPr lang="en-US" altLang="en-US" sz="2100" dirty="0" err="1">
                <a:solidFill>
                  <a:srgbClr val="000000"/>
                </a:solidFill>
                <a:latin typeface="Consolas" panose="020B0609020204030204" pitchFamily="49" charset="0"/>
              </a:rPr>
              <a:t>addListener</a:t>
            </a:r>
            <a:r>
              <a:rPr lang="en-US" altLang="en-US" sz="2100" dirty="0" err="1">
                <a:solidFill>
                  <a:srgbClr val="000000"/>
                </a:solidFill>
              </a:rPr>
              <a:t>’s</a:t>
            </a:r>
            <a:r>
              <a:rPr lang="en-US" altLang="en-US" sz="2100" dirty="0">
                <a:solidFill>
                  <a:srgbClr val="000000"/>
                </a:solidFill>
              </a:rPr>
              <a:t> argument is an object that implements </a:t>
            </a:r>
            <a:r>
              <a:rPr lang="en-US" altLang="en-US" sz="2100" dirty="0" err="1">
                <a:solidFill>
                  <a:srgbClr val="000000"/>
                </a:solidFill>
                <a:latin typeface="Consolas" panose="020B0609020204030204" pitchFamily="49" charset="0"/>
              </a:rPr>
              <a:t>ChangeListener</a:t>
            </a:r>
            <a:r>
              <a:rPr lang="en-US" altLang="en-US" sz="2100" dirty="0">
                <a:solidFill>
                  <a:srgbClr val="000000"/>
                </a:solidFill>
                <a:latin typeface="Consolas" panose="020B0609020204030204" pitchFamily="49" charset="0"/>
              </a:rPr>
              <a:t>&lt;Number&gt;</a:t>
            </a:r>
            <a:r>
              <a:rPr lang="en-US" altLang="en-US" sz="2100" dirty="0">
                <a:solidFill>
                  <a:srgbClr val="000000"/>
                </a:solidFill>
              </a:rPr>
              <a:t>, because the </a:t>
            </a:r>
            <a:r>
              <a:rPr lang="en-US" altLang="en-US" sz="2100" dirty="0">
                <a:solidFill>
                  <a:srgbClr val="000000"/>
                </a:solidFill>
                <a:latin typeface="Consolas" panose="020B0609020204030204" pitchFamily="49" charset="0"/>
              </a:rPr>
              <a:t>Slider</a:t>
            </a:r>
            <a:r>
              <a:rPr lang="en-US" altLang="en-US" sz="2100" dirty="0">
                <a:solidFill>
                  <a:srgbClr val="000000"/>
                </a:solidFill>
              </a:rPr>
              <a:t>’s value is a numeric value. </a:t>
            </a:r>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603835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a:bodyPr>
          <a:lstStyle/>
          <a:p>
            <a:pPr>
              <a:lnSpc>
                <a:spcPct val="90000"/>
              </a:lnSpc>
            </a:pPr>
            <a:r>
              <a:rPr lang="en-US" altLang="en-US" sz="2500" dirty="0">
                <a:solidFill>
                  <a:srgbClr val="000000"/>
                </a:solidFill>
              </a:rPr>
              <a:t>If an event handler is not reused, you often define it as an instance of an anonymous inner class</a:t>
            </a:r>
          </a:p>
          <a:p>
            <a:pPr>
              <a:lnSpc>
                <a:spcPct val="90000"/>
              </a:lnSpc>
            </a:pPr>
            <a:r>
              <a:rPr lang="en-US" altLang="en-US" sz="2500" dirty="0">
                <a:solidFill>
                  <a:srgbClr val="000000"/>
                </a:solidFill>
              </a:rPr>
              <a:t>The argument in lines 64–72 is one statement that </a:t>
            </a:r>
          </a:p>
          <a:p>
            <a:pPr lvl="1">
              <a:lnSpc>
                <a:spcPct val="90000"/>
              </a:lnSpc>
            </a:pPr>
            <a:r>
              <a:rPr lang="en-US" altLang="en-US" sz="2100" dirty="0">
                <a:solidFill>
                  <a:srgbClr val="000000"/>
                </a:solidFill>
              </a:rPr>
              <a:t>declares the event listener’s class, </a:t>
            </a:r>
          </a:p>
          <a:p>
            <a:pPr lvl="1">
              <a:lnSpc>
                <a:spcPct val="90000"/>
              </a:lnSpc>
            </a:pPr>
            <a:r>
              <a:rPr lang="en-US" altLang="en-US" sz="2100" dirty="0">
                <a:solidFill>
                  <a:srgbClr val="000000"/>
                </a:solidFill>
              </a:rPr>
              <a:t>creates an object of that class and </a:t>
            </a:r>
          </a:p>
          <a:p>
            <a:pPr lvl="1">
              <a:lnSpc>
                <a:spcPct val="90000"/>
              </a:lnSpc>
            </a:pPr>
            <a:r>
              <a:rPr lang="en-US" altLang="en-US" sz="2100" dirty="0">
                <a:solidFill>
                  <a:srgbClr val="000000"/>
                </a:solidFill>
              </a:rPr>
              <a:t>registers it as the listener for changes to the </a:t>
            </a:r>
            <a:r>
              <a:rPr lang="en-US" altLang="en-US" sz="2100" dirty="0" err="1">
                <a:solidFill>
                  <a:srgbClr val="000000"/>
                </a:solidFill>
                <a:latin typeface="Consolas" panose="020B0609020204030204" pitchFamily="49" charset="0"/>
              </a:rPr>
              <a:t>tipPercentageSlider</a:t>
            </a:r>
            <a:r>
              <a:rPr lang="en-US" altLang="en-US" sz="2100" dirty="0" err="1">
                <a:solidFill>
                  <a:srgbClr val="000000"/>
                </a:solidFill>
              </a:rPr>
              <a:t>’s</a:t>
            </a:r>
            <a:r>
              <a:rPr lang="en-US" altLang="en-US" sz="2100" dirty="0">
                <a:solidFill>
                  <a:srgbClr val="000000"/>
                </a:solidFill>
              </a:rPr>
              <a:t> value. </a:t>
            </a:r>
          </a:p>
          <a:p>
            <a:pPr>
              <a:lnSpc>
                <a:spcPct val="90000"/>
              </a:lnSpc>
            </a:pPr>
            <a:r>
              <a:rPr lang="en-US" altLang="en-US" sz="2500" dirty="0">
                <a:solidFill>
                  <a:srgbClr val="000000"/>
                </a:solidFill>
              </a:rPr>
              <a:t>Since an anonymous inner class has no name, you must create an object of the class at the point where it’s declared (thus the keyword </a:t>
            </a:r>
            <a:r>
              <a:rPr lang="en-US" altLang="en-US" sz="2500" dirty="0">
                <a:solidFill>
                  <a:srgbClr val="000000"/>
                </a:solidFill>
                <a:latin typeface="Consolas" panose="020B0609020204030204" pitchFamily="49" charset="0"/>
              </a:rPr>
              <a:t>new</a:t>
            </a:r>
            <a:r>
              <a:rPr lang="en-US" altLang="en-US" sz="2500" dirty="0">
                <a:solidFill>
                  <a:srgbClr val="000000"/>
                </a:solidFill>
              </a:rPr>
              <a:t> in line 64). </a:t>
            </a:r>
          </a:p>
          <a:p>
            <a:pPr>
              <a:lnSpc>
                <a:spcPct val="90000"/>
              </a:lnSpc>
            </a:pPr>
            <a:r>
              <a:rPr lang="en-US" altLang="en-US" sz="2500" dirty="0" err="1">
                <a:solidFill>
                  <a:srgbClr val="000000"/>
                </a:solidFill>
                <a:latin typeface="Consolas" panose="020B0609020204030204" pitchFamily="49" charset="0"/>
              </a:rPr>
              <a:t>ChangeListener</a:t>
            </a:r>
            <a:r>
              <a:rPr lang="en-US" altLang="en-US" sz="2500" dirty="0">
                <a:solidFill>
                  <a:srgbClr val="000000"/>
                </a:solidFill>
                <a:latin typeface="Consolas" panose="020B0609020204030204" pitchFamily="49" charset="0"/>
              </a:rPr>
              <a:t>&lt;Number&gt;()</a:t>
            </a:r>
            <a:r>
              <a:rPr lang="en-US" altLang="en-US" sz="2500" dirty="0">
                <a:solidFill>
                  <a:srgbClr val="000000"/>
                </a:solidFill>
              </a:rPr>
              <a:t> in line 64 begins the declaration of an anonymous inner class that implements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latin typeface="Consolas" panose="020B0609020204030204" pitchFamily="49" charset="0"/>
              </a:rPr>
              <a:t>&lt;Number&gt;</a:t>
            </a:r>
          </a:p>
          <a:p>
            <a:pPr lvl="1">
              <a:lnSpc>
                <a:spcPct val="90000"/>
              </a:lnSpc>
            </a:pPr>
            <a:r>
              <a:rPr lang="en-US" altLang="en-US" sz="2100" dirty="0">
                <a:solidFill>
                  <a:srgbClr val="000000"/>
                </a:solidFill>
              </a:rPr>
              <a:t>Similar to beginning a class declaration with </a:t>
            </a:r>
            <a:br>
              <a:rPr lang="en-US" altLang="en-US" sz="2100" dirty="0">
                <a:solidFill>
                  <a:srgbClr val="000000"/>
                </a:solidFill>
              </a:rPr>
            </a:br>
            <a:r>
              <a:rPr lang="en-US" altLang="en-US" sz="2100" dirty="0">
                <a:solidFill>
                  <a:srgbClr val="000000"/>
                </a:solidFill>
                <a:latin typeface="Consolas" panose="020B0609020204030204" pitchFamily="49" charset="0"/>
              </a:rPr>
              <a:t>public class </a:t>
            </a:r>
            <a:r>
              <a:rPr lang="en-US" altLang="en-US" sz="2100" dirty="0" err="1">
                <a:solidFill>
                  <a:srgbClr val="000000"/>
                </a:solidFill>
                <a:latin typeface="Consolas" panose="020B0609020204030204" pitchFamily="49" charset="0"/>
              </a:rPr>
              <a:t>MyHandler</a:t>
            </a:r>
            <a:r>
              <a:rPr lang="en-US" altLang="en-US" sz="2100" dirty="0">
                <a:solidFill>
                  <a:srgbClr val="000000"/>
                </a:solidFill>
                <a:latin typeface="Consolas" panose="020B0609020204030204" pitchFamily="49" charset="0"/>
              </a:rPr>
              <a:t> implements </a:t>
            </a:r>
            <a:r>
              <a:rPr lang="en-US" altLang="en-US" sz="2100" dirty="0" err="1">
                <a:solidFill>
                  <a:srgbClr val="000000"/>
                </a:solidFill>
                <a:latin typeface="Consolas" panose="020B0609020204030204" pitchFamily="49" charset="0"/>
              </a:rPr>
              <a:t>ChangeListener</a:t>
            </a:r>
            <a:r>
              <a:rPr lang="en-US" altLang="en-US" sz="2100" dirty="0">
                <a:solidFill>
                  <a:srgbClr val="000000"/>
                </a:solidFill>
                <a:latin typeface="Consolas" panose="020B0609020204030204" pitchFamily="49" charset="0"/>
              </a:rPr>
              <a:t>&lt;Number&gt;</a:t>
            </a:r>
          </a:p>
          <a:p>
            <a:pPr>
              <a:lnSpc>
                <a:spcPct val="90000"/>
              </a:lnSpc>
            </a:pPr>
            <a:endParaRPr lang="en-US" altLang="en-US" sz="2500" dirty="0">
              <a:solidFill>
                <a:srgbClr val="000000"/>
              </a:solidFill>
            </a:endParaRPr>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7640378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a:bodyPr>
          <a:lstStyle/>
          <a:p>
            <a:pPr>
              <a:lnSpc>
                <a:spcPct val="90000"/>
              </a:lnSpc>
            </a:pPr>
            <a:r>
              <a:rPr lang="en-US" dirty="0"/>
              <a:t>The opening left brace at 64 and the closing right brace at line 72 delimit the anonymous inner class’s body. </a:t>
            </a:r>
          </a:p>
          <a:p>
            <a:pPr>
              <a:lnSpc>
                <a:spcPct val="90000"/>
              </a:lnSpc>
            </a:pPr>
            <a:r>
              <a:rPr lang="en-US" dirty="0"/>
              <a:t>Lines 65–71 declare the interface’s </a:t>
            </a:r>
            <a:r>
              <a:rPr lang="en-US" dirty="0">
                <a:latin typeface="Consolas" panose="020B0609020204030204" pitchFamily="49" charset="0"/>
              </a:rPr>
              <a:t>changed</a:t>
            </a:r>
            <a:r>
              <a:rPr lang="en-US" dirty="0"/>
              <a:t> method, which receives a reference to the </a:t>
            </a:r>
            <a:r>
              <a:rPr lang="en-US" dirty="0" err="1">
                <a:latin typeface="Consolas" panose="020B0609020204030204" pitchFamily="49" charset="0"/>
              </a:rPr>
              <a:t>ObservableValue</a:t>
            </a:r>
            <a:r>
              <a:rPr lang="en-US" dirty="0"/>
              <a:t> that changed, a </a:t>
            </a:r>
            <a:r>
              <a:rPr lang="en-US" dirty="0">
                <a:latin typeface="Consolas" panose="020B0609020204030204" pitchFamily="49" charset="0"/>
              </a:rPr>
              <a:t>Number</a:t>
            </a:r>
            <a:r>
              <a:rPr lang="en-US" dirty="0"/>
              <a:t> containing the old value before the event occurred and a </a:t>
            </a:r>
            <a:r>
              <a:rPr lang="en-US" dirty="0">
                <a:latin typeface="Consolas" panose="020B0609020204030204" pitchFamily="49" charset="0"/>
              </a:rPr>
              <a:t>Number</a:t>
            </a:r>
            <a:r>
              <a:rPr lang="en-US" dirty="0"/>
              <a:t> containing the new value. </a:t>
            </a:r>
          </a:p>
          <a:p>
            <a:pPr>
              <a:lnSpc>
                <a:spcPct val="90000"/>
              </a:lnSpc>
            </a:pPr>
            <a:r>
              <a:rPr lang="en-US" dirty="0"/>
              <a:t>When the user moves the </a:t>
            </a:r>
            <a:r>
              <a:rPr lang="en-US" dirty="0">
                <a:latin typeface="Consolas" panose="020B0609020204030204" pitchFamily="49" charset="0"/>
              </a:rPr>
              <a:t>Slider</a:t>
            </a:r>
            <a:r>
              <a:rPr lang="en-US" dirty="0"/>
              <a:t>’s thumb, lines 68–69 store the new tip percentage and line 70 updates the </a:t>
            </a:r>
            <a:r>
              <a:rPr lang="en-US" dirty="0" err="1">
                <a:latin typeface="Consolas" panose="020B0609020204030204" pitchFamily="49" charset="0"/>
              </a:rPr>
              <a:t>tipPercentageLabel</a:t>
            </a:r>
            <a:r>
              <a:rPr lang="en-US"/>
              <a:t>. </a:t>
            </a:r>
          </a:p>
          <a:p>
            <a:pPr>
              <a:lnSpc>
                <a:spcPct val="90000"/>
              </a:lnSpc>
            </a:pPr>
            <a:endParaRPr lang="en-US"/>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8456759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dirty="0"/>
              <a:t>An anonymous inner class can access its top-level class’s instance variables, </a:t>
            </a:r>
            <a:r>
              <a:rPr lang="en-US" dirty="0">
                <a:latin typeface="Consolas" panose="020B0609020204030204" pitchFamily="49" charset="0"/>
              </a:rPr>
              <a:t>static</a:t>
            </a:r>
            <a:r>
              <a:rPr lang="en-US" dirty="0"/>
              <a:t> variables and methods</a:t>
            </a:r>
          </a:p>
          <a:p>
            <a:r>
              <a:rPr lang="en-US" dirty="0"/>
              <a:t>However, an anonymous inner class has limited access to the local variables of the method in which it’s declared—it can access only the </a:t>
            </a:r>
            <a:r>
              <a:rPr lang="en-US" dirty="0">
                <a:latin typeface="Consolas" panose="020B0609020204030204" pitchFamily="49" charset="0"/>
              </a:rPr>
              <a:t>final</a:t>
            </a:r>
            <a:r>
              <a:rPr lang="en-US" dirty="0"/>
              <a:t> or effectively </a:t>
            </a:r>
            <a:r>
              <a:rPr lang="en-US" dirty="0">
                <a:latin typeface="Consolas" panose="020B0609020204030204" pitchFamily="49" charset="0"/>
              </a:rPr>
              <a:t>final</a:t>
            </a:r>
            <a:r>
              <a:rPr lang="en-US" dirty="0"/>
              <a:t> (Java SE 8) local variables declared in the enclosing method’s body.</a:t>
            </a:r>
          </a:p>
          <a:p>
            <a:endParaRPr lang="en-US" dirty="0"/>
          </a:p>
          <a:p>
            <a:endParaRPr lang="en-US" dirty="0"/>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81488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6">
            <a:extLst>
              <a:ext uri="{FF2B5EF4-FFF2-40B4-BE49-F238E27FC236}">
                <a16:creationId xmlns:a16="http://schemas.microsoft.com/office/drawing/2014/main" id="{33BE89E9-3979-4D34-BB8D-44E6B69D7A4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2000"/>
            <a:ext cx="12192000" cy="2794000"/>
          </a:xfrm>
          <a:prstGeom prst="rect">
            <a:avLst/>
          </a:prstGeom>
        </p:spPr>
      </p:pic>
      <p:sp>
        <p:nvSpPr>
          <p:cNvPr id="4" name="Footer Placeholder 3">
            <a:extLst>
              <a:ext uri="{FF2B5EF4-FFF2-40B4-BE49-F238E27FC236}">
                <a16:creationId xmlns:a16="http://schemas.microsoft.com/office/drawing/2014/main" id="{9207500D-C632-4BD6-B725-20463F3055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81324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JHTP11_09</Template>
  <TotalTime>175</TotalTime>
  <Words>6553</Words>
  <Application>Microsoft Office PowerPoint</Application>
  <PresentationFormat>Widescreen</PresentationFormat>
  <Paragraphs>432</Paragraphs>
  <Slides>100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100</vt:i4>
      </vt:variant>
    </vt:vector>
  </HeadingPairs>
  <TitlesOfParts>
    <vt:vector size="111" baseType="lpstr">
      <vt:lpstr>Arial</vt:lpstr>
      <vt:lpstr>Calibri</vt:lpstr>
      <vt:lpstr>Cambria</vt:lpstr>
      <vt:lpstr>Consolas</vt:lpstr>
      <vt:lpstr>Helvetica-Neue</vt:lpstr>
      <vt:lpstr>Lucida Sans Unicode</vt:lpstr>
      <vt:lpstr>Verdana</vt:lpstr>
      <vt:lpstr>Wingdings</vt:lpstr>
      <vt:lpstr>Wingdings 2</vt:lpstr>
      <vt:lpstr>Wingdings 3</vt:lpstr>
      <vt:lpstr>Concourse</vt:lpstr>
      <vt:lpstr>Chapter 12 JavaFX Graphical User Interfaces: Part 1</vt:lpstr>
      <vt:lpstr>PowerPoint Presentation</vt:lpstr>
      <vt:lpstr>PowerPoint Presentation</vt:lpstr>
      <vt:lpstr>PowerPoint Presentation</vt:lpstr>
      <vt:lpstr>PowerPoint Presentation</vt:lpstr>
      <vt:lpstr>PowerPoint Presentation</vt:lpstr>
      <vt:lpstr>12.1 Introduction</vt:lpstr>
      <vt:lpstr>PowerPoint Presentation</vt:lpstr>
      <vt:lpstr>12.1 Introduction (Cont.)</vt:lpstr>
      <vt:lpstr>12.2 JavaFX Scene Builder</vt:lpstr>
      <vt:lpstr>12.2 JavaFX Scene Builder (Cont.)</vt:lpstr>
      <vt:lpstr>PowerPoint Presentation</vt:lpstr>
      <vt:lpstr>12.3 JavaFX App Window Structure</vt:lpstr>
      <vt:lpstr>PowerPoint Presentation</vt:lpstr>
      <vt:lpstr>12.3 JavaFX App Window Structure (cont.)</vt:lpstr>
      <vt:lpstr>12.3 JavaFX App Window Structure (cont.)</vt:lpstr>
      <vt:lpstr>12.3 JavaFX App Window Structure (cont.)</vt:lpstr>
      <vt:lpstr>12.4 Welcome App—Displaying Text and an Image</vt:lpstr>
      <vt:lpstr>PowerPoint Presentation</vt:lpstr>
      <vt:lpstr>12.4.1 Opening Scene Builder and Creating the File Welcome.fxml</vt:lpstr>
      <vt:lpstr>PowerPoint Presentation</vt:lpstr>
      <vt:lpstr>12.4.2 Adding an Image to the Folder Containing Welcome.fxml </vt:lpstr>
      <vt:lpstr>12.4.3 Creating a VBox Layout Container</vt:lpstr>
      <vt:lpstr>12.4.4 Configuring the VBox Layout Container</vt:lpstr>
      <vt:lpstr>12.4.4 Configuring the VBox Layout Container (cont.)</vt:lpstr>
      <vt:lpstr>12.4.5 Adding and Configuring a Label </vt:lpstr>
      <vt:lpstr>12.4.5 Adding and Configuring a Label (cont.) </vt:lpstr>
      <vt:lpstr>12.4.5 Adding and Configuring a Label (cont.) </vt:lpstr>
      <vt:lpstr>PowerPoint Presentation</vt:lpstr>
      <vt:lpstr>12.4.6 Adding and Configuring an ImageView </vt:lpstr>
      <vt:lpstr>PowerPoint Presentation</vt:lpstr>
      <vt:lpstr>12.4.6 Adding and Configuring an ImageView (cont.)</vt:lpstr>
      <vt:lpstr>12.4.6 Adding and Configuring an ImageView (cont.)</vt:lpstr>
      <vt:lpstr>PowerPoint Presentation</vt:lpstr>
      <vt:lpstr>12.4.7 Previewing the Welcome GUI</vt:lpstr>
      <vt:lpstr>PowerPoint Presentation</vt:lpstr>
      <vt:lpstr>12.5 Tip Calculator App—Introduction to Event Handling </vt:lpstr>
      <vt:lpstr>PowerPoint Presentation</vt:lpstr>
      <vt:lpstr>PowerPoint Presentation</vt:lpstr>
      <vt:lpstr>PowerPoint Presentation</vt:lpstr>
      <vt:lpstr>12.5.2 Technologies Overview</vt:lpstr>
      <vt:lpstr>12.5.2 Technologies Overview (Cont.)</vt:lpstr>
      <vt:lpstr>PowerPoint Presentation</vt:lpstr>
      <vt:lpstr>12.5.2 Technologies Overview (Cont.)</vt:lpstr>
      <vt:lpstr>12.5.2 Technologies Overview (Cont.)</vt:lpstr>
      <vt:lpstr>12.5.2 Technologies Overview (Cont.)</vt:lpstr>
      <vt:lpstr>12.5.2 Technologies Overview (Cont.)</vt:lpstr>
      <vt:lpstr>12.5.2 Technologies Overview (Cont.)</vt:lpstr>
      <vt:lpstr>12.5.3 Building the App’s GUI</vt:lpstr>
      <vt:lpstr>PowerPoint Presentation</vt:lpstr>
      <vt:lpstr>12.5.3 Building the App’s GUI (Cont.)</vt:lpstr>
      <vt:lpstr>PowerPoint Presentation</vt:lpstr>
      <vt:lpstr>12.5.3 Building the App’s GUI (Cont.)</vt:lpstr>
      <vt:lpstr>PowerPoint Presentation</vt:lpstr>
      <vt:lpstr>12.5.3 Building the App’s GUI (Cont.)</vt:lpstr>
      <vt:lpstr>12.5.3 Building the App’s GUI (Cont.)</vt:lpstr>
      <vt:lpstr>PowerPoint Presentation</vt:lpstr>
      <vt:lpstr>12.5.3 Building the App’s GUI (Cont.)</vt:lpstr>
      <vt:lpstr>PowerPoint Presentation</vt:lpstr>
      <vt:lpstr>12.5.3 Building the App’s GUI (Cont.)</vt:lpstr>
      <vt:lpstr>12.5.3 Building the App’s GUI (Cont.)</vt:lpstr>
      <vt:lpstr>PowerPoint Presentation</vt:lpstr>
      <vt:lpstr>12.5.3 Building the App’s GUI (Cont.)</vt:lpstr>
      <vt:lpstr>12.5.3 Building the App’s GUI (Cont.)</vt:lpstr>
      <vt:lpstr>PowerPoint Presentation</vt:lpstr>
      <vt:lpstr>12.5.3 Building the App’s GUI (Cont.)</vt:lpstr>
      <vt:lpstr>12.5.3 Building the App’s GUI (Cont.)</vt:lpstr>
      <vt:lpstr>12.5.3 Building the App’s GUI (Cont.)</vt:lpstr>
      <vt:lpstr>12.5.3 Building the App’s GUI (Cont.)</vt:lpstr>
      <vt:lpstr>12.5.3 Building the App’s GUI (Cont.)</vt:lpstr>
      <vt:lpstr>12.5.3 Building the App’s GUI (Cont.)</vt:lpstr>
      <vt:lpstr>PowerPoint Presentation</vt:lpstr>
      <vt:lpstr>12.5.3 Building the App’s GUI (Cont.)</vt:lpstr>
      <vt:lpstr>12.5.3 Building the App’s GUI (Cont.)</vt:lpstr>
      <vt:lpstr>12.5.3 Building the App’s GUI (Cont.)</vt:lpstr>
      <vt:lpstr>PowerPoint Presentation</vt:lpstr>
      <vt:lpstr>12.5.4 TipCalculator Class</vt:lpstr>
      <vt:lpstr>12.5.4 TipCalculator Class</vt:lpstr>
      <vt:lpstr>PowerPoint Presentation</vt:lpstr>
      <vt:lpstr>PowerPoint Presentation</vt:lpstr>
      <vt:lpstr>12.5.4 TipCalculator Class (Cont.)</vt:lpstr>
      <vt:lpstr>12.5.4 TipCalculator Class (Cont.)</vt:lpstr>
      <vt:lpstr>12.5.5 TipCalculatorController Class</vt:lpstr>
      <vt:lpstr>12.5.5 TipCalculatorController Class (Cont.)</vt:lpstr>
      <vt:lpstr>12.5.5 TipCalculatorController Class (Cont.)</vt:lpstr>
      <vt:lpstr>PowerPoint Presentation</vt:lpstr>
      <vt:lpstr>12.5.5 TipCalculatorController Class (Cont.)</vt:lpstr>
      <vt:lpstr>PowerPoint Presentation</vt:lpstr>
      <vt:lpstr>PowerPoint Presentation</vt:lpstr>
      <vt:lpstr>12.5.5 TipCalculatorController Class (Cont.)</vt:lpstr>
      <vt:lpstr>PowerPoint Presentation</vt:lpstr>
      <vt:lpstr>12.5.5 TipCalculatorController Class (Cont.)</vt:lpstr>
      <vt:lpstr>12.5.5 TipCalculatorController Class (Cont.)</vt:lpstr>
      <vt:lpstr>PowerPoint Presentation</vt:lpstr>
      <vt:lpstr>12.5.5 TipCalculatorController Class (Cont.)</vt:lpstr>
      <vt:lpstr>12.5.5 TipCalculatorController Class (Cont.)</vt:lpstr>
      <vt:lpstr>12.5.5 TipCalculatorController Class (Cont.)</vt:lpstr>
      <vt:lpstr>12.5.5 TipCalculatorController Class (Cont.)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JavaFX Graphical User Interfaces: Part 1</dc:title>
  <dc:creator>Paul Deitel</dc:creator>
  <cp:lastModifiedBy>Paul Deitel</cp:lastModifiedBy>
  <cp:revision>27</cp:revision>
  <dcterms:created xsi:type="dcterms:W3CDTF">2017-07-15T16:19:03Z</dcterms:created>
  <dcterms:modified xsi:type="dcterms:W3CDTF">2017-08-10T20:11:25Z</dcterms:modified>
</cp:coreProperties>
</file>