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7" r:id="rId12"/>
    <p:sldId id="258" r:id="rId13"/>
    <p:sldId id="259" r:id="rId14"/>
    <p:sldId id="275" r:id="rId15"/>
    <p:sldId id="260" r:id="rId16"/>
    <p:sldId id="261" r:id="rId17"/>
    <p:sldId id="262" r:id="rId18"/>
    <p:sldId id="264" r:id="rId19"/>
    <p:sldId id="263" r:id="rId20"/>
    <p:sldId id="278" r:id="rId21"/>
    <p:sldId id="279" r:id="rId22"/>
    <p:sldId id="280" r:id="rId23"/>
    <p:sldId id="281" r:id="rId24"/>
    <p:sldId id="282" r:id="rId25"/>
    <p:sldId id="283" r:id="rId26"/>
    <p:sldId id="265" r:id="rId27"/>
    <p:sldId id="276" r:id="rId28"/>
    <p:sldId id="277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3" r:id="rId39"/>
    <p:sldId id="294" r:id="rId40"/>
    <p:sldId id="295" r:id="rId41"/>
    <p:sldId id="292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DEE8F-0ED8-4473-ABC6-CD217C3485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8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2019E79-2BF1-43A1-A1C3-AE7905473A90}" type="datetimeFigureOut">
              <a:rPr lang="ru-RU" smtClean="0"/>
              <a:t>26.06.2023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41D231-6BB7-44CA-B324-08A5E914F6A9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</a:rPr>
              <a:t>Основы пост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р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</a:rPr>
              <a:t>оения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IDEF0</a:t>
            </a:r>
            <a:endParaRPr lang="ru-RU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Интерфейсная дуга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301750" y="1965325"/>
            <a:ext cx="5880100" cy="3835400"/>
            <a:chOff x="3404" y="4665"/>
            <a:chExt cx="3670" cy="2368"/>
          </a:xfrm>
        </p:grpSpPr>
        <p:sp>
          <p:nvSpPr>
            <p:cNvPr id="13329" name="Line 5"/>
            <p:cNvSpPr>
              <a:spLocks noChangeShapeType="1"/>
            </p:cNvSpPr>
            <p:nvPr/>
          </p:nvSpPr>
          <p:spPr bwMode="auto">
            <a:xfrm>
              <a:off x="5240" y="4698"/>
              <a:ext cx="0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4533" y="5405"/>
              <a:ext cx="1412" cy="74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Функциональный блок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100"/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А0</a:t>
              </a:r>
            </a:p>
          </p:txBody>
        </p:sp>
        <p:sp>
          <p:nvSpPr>
            <p:cNvPr id="13331" name="Line 7"/>
            <p:cNvSpPr>
              <a:spLocks noChangeShapeType="1"/>
            </p:cNvSpPr>
            <p:nvPr/>
          </p:nvSpPr>
          <p:spPr bwMode="auto">
            <a:xfrm>
              <a:off x="3404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2" name="Line 8"/>
            <p:cNvSpPr>
              <a:spLocks noChangeShapeType="1"/>
            </p:cNvSpPr>
            <p:nvPr/>
          </p:nvSpPr>
          <p:spPr bwMode="auto">
            <a:xfrm>
              <a:off x="5945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3" name="Line 9"/>
            <p:cNvSpPr>
              <a:spLocks noChangeShapeType="1"/>
            </p:cNvSpPr>
            <p:nvPr/>
          </p:nvSpPr>
          <p:spPr bwMode="auto">
            <a:xfrm flipV="1">
              <a:off x="5240" y="6146"/>
              <a:ext cx="1" cy="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4" name="Text Box 10"/>
            <p:cNvSpPr txBox="1">
              <a:spLocks noChangeArrowheads="1"/>
            </p:cNvSpPr>
            <p:nvPr/>
          </p:nvSpPr>
          <p:spPr bwMode="auto">
            <a:xfrm>
              <a:off x="5380" y="4665"/>
              <a:ext cx="1270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управление</a:t>
              </a:r>
            </a:p>
          </p:txBody>
        </p:sp>
        <p:sp>
          <p:nvSpPr>
            <p:cNvPr id="13335" name="Text Box 11"/>
            <p:cNvSpPr txBox="1">
              <a:spLocks noChangeArrowheads="1"/>
            </p:cNvSpPr>
            <p:nvPr/>
          </p:nvSpPr>
          <p:spPr bwMode="auto">
            <a:xfrm>
              <a:off x="3546" y="5222"/>
              <a:ext cx="705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вход</a:t>
              </a:r>
            </a:p>
          </p:txBody>
        </p:sp>
        <p:sp>
          <p:nvSpPr>
            <p:cNvPr id="13336" name="Text Box 12"/>
            <p:cNvSpPr txBox="1">
              <a:spLocks noChangeArrowheads="1"/>
            </p:cNvSpPr>
            <p:nvPr/>
          </p:nvSpPr>
          <p:spPr bwMode="auto">
            <a:xfrm>
              <a:off x="6087" y="5222"/>
              <a:ext cx="847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выход</a:t>
              </a:r>
            </a:p>
          </p:txBody>
        </p:sp>
        <p:sp>
          <p:nvSpPr>
            <p:cNvPr id="13337" name="Text Box 13"/>
            <p:cNvSpPr txBox="1">
              <a:spLocks noChangeArrowheads="1"/>
            </p:cNvSpPr>
            <p:nvPr/>
          </p:nvSpPr>
          <p:spPr bwMode="auto">
            <a:xfrm>
              <a:off x="5380" y="6260"/>
              <a:ext cx="1128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механизм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58813" y="4638675"/>
            <a:ext cx="4448175" cy="1279525"/>
            <a:chOff x="748" y="2976"/>
            <a:chExt cx="2540" cy="741"/>
          </a:xfrm>
        </p:grpSpPr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748" y="3022"/>
              <a:ext cx="1951" cy="695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Ресурсы, необходимые для проведения работы (человеческие ресурсы, оборудование, ИС).</a:t>
              </a:r>
            </a:p>
          </p:txBody>
        </p:sp>
        <p:sp>
          <p:nvSpPr>
            <p:cNvPr id="13328" name="Line 24"/>
            <p:cNvSpPr>
              <a:spLocks noChangeShapeType="1"/>
            </p:cNvSpPr>
            <p:nvPr/>
          </p:nvSpPr>
          <p:spPr bwMode="auto">
            <a:xfrm flipV="1">
              <a:off x="2699" y="2976"/>
              <a:ext cx="589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84213" y="1665288"/>
            <a:ext cx="2641600" cy="1408112"/>
            <a:chOff x="703" y="1117"/>
            <a:chExt cx="1509" cy="816"/>
          </a:xfrm>
        </p:grpSpPr>
        <p:sp>
          <p:nvSpPr>
            <p:cNvPr id="13325" name="Text Box 14"/>
            <p:cNvSpPr txBox="1">
              <a:spLocks noChangeArrowheads="1"/>
            </p:cNvSpPr>
            <p:nvPr/>
          </p:nvSpPr>
          <p:spPr bwMode="auto">
            <a:xfrm>
              <a:off x="703" y="1117"/>
              <a:ext cx="1509" cy="53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Ресурсы, перерабатываемые системой</a:t>
              </a:r>
            </a:p>
          </p:txBody>
        </p:sp>
        <p:sp>
          <p:nvSpPr>
            <p:cNvPr id="13326" name="Line 26"/>
            <p:cNvSpPr>
              <a:spLocks noChangeShapeType="1"/>
            </p:cNvSpPr>
            <p:nvPr/>
          </p:nvSpPr>
          <p:spPr bwMode="auto">
            <a:xfrm>
              <a:off x="1474" y="1706"/>
              <a:ext cx="136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949825" y="1268413"/>
            <a:ext cx="3654425" cy="1200150"/>
            <a:chOff x="3424" y="890"/>
            <a:chExt cx="2087" cy="696"/>
          </a:xfrm>
        </p:grpSpPr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4014" y="890"/>
              <a:ext cx="1497" cy="696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Регулирует работу системы, управляет (нормативная документация и т.п.)</a:t>
              </a:r>
            </a:p>
          </p:txBody>
        </p:sp>
        <p:sp>
          <p:nvSpPr>
            <p:cNvPr id="13324" name="Line 28"/>
            <p:cNvSpPr>
              <a:spLocks noChangeShapeType="1"/>
            </p:cNvSpPr>
            <p:nvPr/>
          </p:nvSpPr>
          <p:spPr bwMode="auto">
            <a:xfrm flipH="1">
              <a:off x="3424" y="1071"/>
              <a:ext cx="590" cy="27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3413" y="3074988"/>
            <a:ext cx="2857500" cy="2882900"/>
            <a:chOff x="3878" y="2024"/>
            <a:chExt cx="1632" cy="1671"/>
          </a:xfrm>
        </p:grpSpPr>
        <p:sp>
          <p:nvSpPr>
            <p:cNvPr id="13321" name="Text Box 15"/>
            <p:cNvSpPr txBox="1">
              <a:spLocks noChangeArrowheads="1"/>
            </p:cNvSpPr>
            <p:nvPr/>
          </p:nvSpPr>
          <p:spPr bwMode="auto">
            <a:xfrm>
              <a:off x="4059" y="2840"/>
              <a:ext cx="1451" cy="855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Результат работы системы, переработанные ресурсы, продукт деятельности</a:t>
              </a:r>
            </a:p>
          </p:txBody>
        </p:sp>
        <p:sp>
          <p:nvSpPr>
            <p:cNvPr id="13322" name="Line 30"/>
            <p:cNvSpPr>
              <a:spLocks noChangeShapeType="1"/>
            </p:cNvSpPr>
            <p:nvPr/>
          </p:nvSpPr>
          <p:spPr bwMode="auto">
            <a:xfrm flipH="1" flipV="1">
              <a:off x="3878" y="2024"/>
              <a:ext cx="590" cy="81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71438" y="6308725"/>
            <a:ext cx="9047162" cy="376238"/>
          </a:xfrm>
          <a:prstGeom prst="rect">
            <a:avLst/>
          </a:prstGeom>
          <a:noFill/>
          <a:ln w="9525" cap="rnd">
            <a:solidFill>
              <a:schemeClr val="accent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>
                <a:solidFill>
                  <a:schemeClr val="hlink"/>
                </a:solidFill>
              </a:rPr>
              <a:t>Стрелки входа может не быть. Остальные интерфейсные дуги обязательны.</a:t>
            </a:r>
          </a:p>
        </p:txBody>
      </p:sp>
    </p:spTree>
    <p:extLst>
      <p:ext uri="{BB962C8B-B14F-4D97-AF65-F5344CB8AC3E}">
        <p14:creationId xmlns:p14="http://schemas.microsoft.com/office/powerpoint/2010/main" val="8944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52524" cy="335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24" y="3573016"/>
            <a:ext cx="4007585" cy="263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88220"/>
            <a:ext cx="390443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25" y="2249839"/>
            <a:ext cx="4007584" cy="49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" y="27424"/>
            <a:ext cx="5202372" cy="347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135" y="3501008"/>
            <a:ext cx="5149742" cy="333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80" y="21352"/>
            <a:ext cx="584404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24" y="3068960"/>
            <a:ext cx="5545076" cy="377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9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Декомпозиция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07375" cy="4897437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smtClean="0"/>
              <a:t>Принцип декомпозиции применяется при разбиении сложных процессов на составляющие его функции. При этом уровень детализации определяется непосредственно разработчиком модели.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smtClean="0"/>
              <a:t>Модель </a:t>
            </a:r>
            <a:r>
              <a:rPr lang="en-US" sz="2400" smtClean="0"/>
              <a:t>IDEF</a:t>
            </a:r>
            <a:r>
              <a:rPr lang="ru-RU" sz="2400" smtClean="0"/>
              <a:t>0 всегда начинается с рассмотрения системы как единого целого, т.е. одного функционального блока с интерфейсными дугами, простирающимися за пределы рассматриваемой области. Такая диаграмма называется </a:t>
            </a:r>
            <a:r>
              <a:rPr lang="ru-RU" sz="2400" i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контекстной</a:t>
            </a:r>
            <a:r>
              <a:rPr lang="ru-RU" sz="2400" smtClean="0"/>
              <a:t>, она обозначается идентификатором А-0.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smtClean="0"/>
              <a:t>Для определения границ системы на контекстной диаграмме обязательно должны быть цель и точка зрения.</a:t>
            </a:r>
          </a:p>
        </p:txBody>
      </p:sp>
    </p:spTree>
    <p:extLst>
      <p:ext uri="{BB962C8B-B14F-4D97-AF65-F5344CB8AC3E}">
        <p14:creationId xmlns:p14="http://schemas.microsoft.com/office/powerpoint/2010/main" val="17386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73" y="0"/>
            <a:ext cx="4977519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89466"/>
            <a:ext cx="5508104" cy="3459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704357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028"/>
            <a:ext cx="633983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49870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63" y="3933056"/>
            <a:ext cx="5093437" cy="292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" y="-1"/>
            <a:ext cx="4828279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32" y="3429001"/>
            <a:ext cx="496506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28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64088" cy="381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92" y="3789041"/>
            <a:ext cx="5468956" cy="30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4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вопросы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3887787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Сущность структурного подхода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Основные принципы структурного подхода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Сущность методологии функционального моделирования </a:t>
            </a:r>
            <a:r>
              <a:rPr lang="en-US" altLang="ru-RU" sz="2800" smtClean="0"/>
              <a:t>IDEF0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Основные понятия методологии </a:t>
            </a:r>
            <a:r>
              <a:rPr lang="en-US" altLang="ru-RU" sz="2800" smtClean="0"/>
              <a:t>IDEF0</a:t>
            </a:r>
            <a:endParaRPr lang="ru-RU" altLang="ru-RU" sz="2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Правила построения моделей </a:t>
            </a:r>
            <a:r>
              <a:rPr lang="en-US" altLang="ru-RU" sz="2800" smtClean="0"/>
              <a:t>IDEF0</a:t>
            </a:r>
            <a:endParaRPr lang="ru-RU" altLang="ru-RU" sz="2800" smtClean="0"/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Пример функциональной модели в нотации </a:t>
            </a:r>
            <a:r>
              <a:rPr lang="en-US" altLang="ru-RU" sz="2800" smtClean="0"/>
              <a:t>IDEF</a:t>
            </a:r>
            <a:r>
              <a:rPr lang="ru-RU" altLang="ru-RU" sz="2800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99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правила построения диаграмм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1879600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1. На одной диаграмме рекомендуется рисовать от 3 до 6 блоков. Иначе диаграмма будет плохо читаемой.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2. Функциональные блоки должны располагаться слева направо сверху вниз в порядке доминирования.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3. Следует избегать излишнего пересечения стрелок.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 smtClean="0"/>
          </a:p>
        </p:txBody>
      </p:sp>
      <p:grpSp>
        <p:nvGrpSpPr>
          <p:cNvPr id="20484" name="Group 4"/>
          <p:cNvGrpSpPr>
            <a:grpSpLocks noChangeAspect="1"/>
          </p:cNvGrpSpPr>
          <p:nvPr/>
        </p:nvGrpSpPr>
        <p:grpSpPr bwMode="auto">
          <a:xfrm>
            <a:off x="250825" y="3860800"/>
            <a:ext cx="8677275" cy="2552700"/>
            <a:chOff x="2275" y="253"/>
            <a:chExt cx="7200" cy="2091"/>
          </a:xfrm>
        </p:grpSpPr>
        <p:sp>
          <p:nvSpPr>
            <p:cNvPr id="20485" name="AutoShape 5"/>
            <p:cNvSpPr>
              <a:spLocks noChangeAspect="1" noChangeArrowheads="1"/>
            </p:cNvSpPr>
            <p:nvPr/>
          </p:nvSpPr>
          <p:spPr bwMode="auto">
            <a:xfrm>
              <a:off x="2275" y="253"/>
              <a:ext cx="7200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grpSp>
          <p:nvGrpSpPr>
            <p:cNvPr id="20486" name="Group 6"/>
            <p:cNvGrpSpPr>
              <a:grpSpLocks/>
            </p:cNvGrpSpPr>
            <p:nvPr/>
          </p:nvGrpSpPr>
          <p:grpSpPr bwMode="auto">
            <a:xfrm>
              <a:off x="2557" y="392"/>
              <a:ext cx="2542" cy="1810"/>
              <a:chOff x="2557" y="392"/>
              <a:chExt cx="2542" cy="1810"/>
            </a:xfrm>
          </p:grpSpPr>
          <p:sp>
            <p:nvSpPr>
              <p:cNvPr id="20496" name="Rectangle 7"/>
              <p:cNvSpPr>
                <a:spLocks noChangeArrowheads="1"/>
              </p:cNvSpPr>
              <p:nvPr/>
            </p:nvSpPr>
            <p:spPr bwMode="auto">
              <a:xfrm>
                <a:off x="2840" y="950"/>
                <a:ext cx="847" cy="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20497" name="Rectangle 8"/>
              <p:cNvSpPr>
                <a:spLocks noChangeArrowheads="1"/>
              </p:cNvSpPr>
              <p:nvPr/>
            </p:nvSpPr>
            <p:spPr bwMode="auto">
              <a:xfrm>
                <a:off x="4251" y="1647"/>
                <a:ext cx="848" cy="5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cxnSp>
            <p:nvCxnSpPr>
              <p:cNvPr id="20498" name="AutoShape 9"/>
              <p:cNvCxnSpPr>
                <a:cxnSpLocks noChangeShapeType="1"/>
                <a:endCxn id="20496" idx="0"/>
              </p:cNvCxnSpPr>
              <p:nvPr/>
            </p:nvCxnSpPr>
            <p:spPr bwMode="auto">
              <a:xfrm rot="16200000" flipH="1">
                <a:off x="2773" y="459"/>
                <a:ext cx="558" cy="423"/>
              </a:xfrm>
              <a:prstGeom prst="bentConnector3">
                <a:avLst>
                  <a:gd name="adj1" fmla="val 97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9" name="AutoShape 10"/>
              <p:cNvCxnSpPr>
                <a:cxnSpLocks noChangeShapeType="1"/>
                <a:endCxn id="20497" idx="0"/>
              </p:cNvCxnSpPr>
              <p:nvPr/>
            </p:nvCxnSpPr>
            <p:spPr bwMode="auto">
              <a:xfrm>
                <a:off x="3263" y="671"/>
                <a:ext cx="1412" cy="976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Line 11"/>
              <p:cNvSpPr>
                <a:spLocks noChangeShapeType="1"/>
              </p:cNvSpPr>
              <p:nvPr/>
            </p:nvSpPr>
            <p:spPr bwMode="auto">
              <a:xfrm>
                <a:off x="3687" y="1368"/>
                <a:ext cx="141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501" name="AutoShape 12"/>
              <p:cNvCxnSpPr>
                <a:cxnSpLocks noChangeShapeType="1"/>
                <a:stCxn id="20496" idx="3"/>
                <a:endCxn id="20497" idx="1"/>
              </p:cNvCxnSpPr>
              <p:nvPr/>
            </p:nvCxnSpPr>
            <p:spPr bwMode="auto">
              <a:xfrm>
                <a:off x="3687" y="1228"/>
                <a:ext cx="564" cy="696"/>
              </a:xfrm>
              <a:prstGeom prst="bentConnector3">
                <a:avLst>
                  <a:gd name="adj1" fmla="val 49931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2" name="Line 13"/>
              <p:cNvSpPr>
                <a:spLocks noChangeShapeType="1"/>
              </p:cNvSpPr>
              <p:nvPr/>
            </p:nvSpPr>
            <p:spPr bwMode="auto">
              <a:xfrm>
                <a:off x="2557" y="1786"/>
                <a:ext cx="16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487" name="Group 14"/>
            <p:cNvGrpSpPr>
              <a:grpSpLocks/>
            </p:cNvGrpSpPr>
            <p:nvPr/>
          </p:nvGrpSpPr>
          <p:grpSpPr bwMode="auto">
            <a:xfrm>
              <a:off x="6651" y="532"/>
              <a:ext cx="2404" cy="1672"/>
              <a:chOff x="5804" y="2065"/>
              <a:chExt cx="2403" cy="1673"/>
            </a:xfrm>
          </p:grpSpPr>
          <p:sp>
            <p:nvSpPr>
              <p:cNvPr id="20489" name="Rectangle 15"/>
              <p:cNvSpPr>
                <a:spLocks noChangeArrowheads="1"/>
              </p:cNvSpPr>
              <p:nvPr/>
            </p:nvSpPr>
            <p:spPr bwMode="auto">
              <a:xfrm>
                <a:off x="5804" y="2483"/>
                <a:ext cx="849" cy="55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sp>
            <p:nvSpPr>
              <p:cNvPr id="20490" name="Rectangle 16"/>
              <p:cNvSpPr>
                <a:spLocks noChangeArrowheads="1"/>
              </p:cNvSpPr>
              <p:nvPr/>
            </p:nvSpPr>
            <p:spPr bwMode="auto">
              <a:xfrm>
                <a:off x="7357" y="3179"/>
                <a:ext cx="850" cy="55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cxnSp>
            <p:nvCxnSpPr>
              <p:cNvPr id="20491" name="AutoShape 17"/>
              <p:cNvCxnSpPr>
                <a:cxnSpLocks noChangeShapeType="1"/>
                <a:endCxn id="20489" idx="0"/>
              </p:cNvCxnSpPr>
              <p:nvPr/>
            </p:nvCxnSpPr>
            <p:spPr bwMode="auto">
              <a:xfrm rot="16200000" flipH="1">
                <a:off x="6020" y="2273"/>
                <a:ext cx="418" cy="1"/>
              </a:xfrm>
              <a:prstGeom prst="bentConnector3">
                <a:avLst>
                  <a:gd name="adj1" fmla="val 4990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92" name="AutoShape 18"/>
              <p:cNvCxnSpPr>
                <a:cxnSpLocks noChangeShapeType="1"/>
                <a:endCxn id="20490" idx="0"/>
              </p:cNvCxnSpPr>
              <p:nvPr/>
            </p:nvCxnSpPr>
            <p:spPr bwMode="auto">
              <a:xfrm>
                <a:off x="6231" y="2065"/>
                <a:ext cx="1551" cy="1114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3" name="Line 19"/>
              <p:cNvSpPr>
                <a:spLocks noChangeShapeType="1"/>
              </p:cNvSpPr>
              <p:nvPr/>
            </p:nvSpPr>
            <p:spPr bwMode="auto">
              <a:xfrm>
                <a:off x="5804" y="3598"/>
                <a:ext cx="1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cxnSp>
            <p:nvCxnSpPr>
              <p:cNvPr id="20494" name="AutoShape 20"/>
              <p:cNvCxnSpPr>
                <a:cxnSpLocks noChangeShapeType="1"/>
                <a:stCxn id="20489" idx="3"/>
                <a:endCxn id="20490" idx="1"/>
              </p:cNvCxnSpPr>
              <p:nvPr/>
            </p:nvCxnSpPr>
            <p:spPr bwMode="auto">
              <a:xfrm>
                <a:off x="6653" y="2761"/>
                <a:ext cx="704" cy="697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495" name="Line 21"/>
              <p:cNvSpPr>
                <a:spLocks noChangeShapeType="1"/>
              </p:cNvSpPr>
              <p:nvPr/>
            </p:nvSpPr>
            <p:spPr bwMode="auto">
              <a:xfrm>
                <a:off x="6651" y="2622"/>
                <a:ext cx="155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0488" name="AutoShape 22"/>
            <p:cNvSpPr>
              <a:spLocks noChangeArrowheads="1"/>
            </p:cNvSpPr>
            <p:nvPr/>
          </p:nvSpPr>
          <p:spPr bwMode="auto">
            <a:xfrm>
              <a:off x="5522" y="1228"/>
              <a:ext cx="847" cy="279"/>
            </a:xfrm>
            <a:prstGeom prst="rightArrow">
              <a:avLst>
                <a:gd name="adj1" fmla="val 50000"/>
                <a:gd name="adj2" fmla="val 75896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52236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правила построения диаграмм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100806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4. Выход одного блока может являться входом (управлением) для другого. Могут быть и обратные связи по входу и управлению.</a:t>
            </a:r>
          </a:p>
        </p:txBody>
      </p:sp>
      <p:sp>
        <p:nvSpPr>
          <p:cNvPr id="21508" name="Rectangle 13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21509" name="Group 29"/>
          <p:cNvGrpSpPr>
            <a:grpSpLocks/>
          </p:cNvGrpSpPr>
          <p:nvPr/>
        </p:nvGrpSpPr>
        <p:grpSpPr bwMode="auto">
          <a:xfrm>
            <a:off x="1547813" y="3068638"/>
            <a:ext cx="6554787" cy="2713037"/>
            <a:chOff x="1111" y="1842"/>
            <a:chExt cx="3903" cy="1522"/>
          </a:xfrm>
        </p:grpSpPr>
        <p:grpSp>
          <p:nvGrpSpPr>
            <p:cNvPr id="21510" name="Group 15"/>
            <p:cNvGrpSpPr>
              <a:grpSpLocks noChangeAspect="1"/>
            </p:cNvGrpSpPr>
            <p:nvPr/>
          </p:nvGrpSpPr>
          <p:grpSpPr bwMode="auto">
            <a:xfrm>
              <a:off x="1111" y="1979"/>
              <a:ext cx="3402" cy="1208"/>
              <a:chOff x="2275" y="2106"/>
              <a:chExt cx="4376" cy="1534"/>
            </a:xfrm>
          </p:grpSpPr>
          <p:sp>
            <p:nvSpPr>
              <p:cNvPr id="21515" name="AutoShape 16"/>
              <p:cNvSpPr>
                <a:spLocks noChangeAspect="1" noChangeArrowheads="1"/>
              </p:cNvSpPr>
              <p:nvPr/>
            </p:nvSpPr>
            <p:spPr bwMode="auto">
              <a:xfrm>
                <a:off x="2275" y="2106"/>
                <a:ext cx="4376" cy="1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grpSp>
            <p:nvGrpSpPr>
              <p:cNvPr id="21516" name="Group 17"/>
              <p:cNvGrpSpPr>
                <a:grpSpLocks/>
              </p:cNvGrpSpPr>
              <p:nvPr/>
            </p:nvGrpSpPr>
            <p:grpSpPr bwMode="auto">
              <a:xfrm>
                <a:off x="2699" y="2245"/>
                <a:ext cx="3670" cy="1253"/>
                <a:chOff x="2699" y="2245"/>
                <a:chExt cx="3951" cy="1253"/>
              </a:xfrm>
            </p:grpSpPr>
            <p:sp>
              <p:nvSpPr>
                <p:cNvPr id="215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699" y="2245"/>
                  <a:ext cx="988" cy="418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1518" name="Rectangle 19"/>
                <p:cNvSpPr>
                  <a:spLocks noChangeArrowheads="1"/>
                </p:cNvSpPr>
                <p:nvPr/>
              </p:nvSpPr>
              <p:spPr bwMode="auto">
                <a:xfrm>
                  <a:off x="4110" y="2663"/>
                  <a:ext cx="987" cy="41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1519" name="Rectangle 20"/>
                <p:cNvSpPr>
                  <a:spLocks noChangeArrowheads="1"/>
                </p:cNvSpPr>
                <p:nvPr/>
              </p:nvSpPr>
              <p:spPr bwMode="auto">
                <a:xfrm>
                  <a:off x="5663" y="3081"/>
                  <a:ext cx="987" cy="41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cxnSp>
              <p:nvCxnSpPr>
                <p:cNvPr id="21520" name="AutoShape 21"/>
                <p:cNvCxnSpPr>
                  <a:cxnSpLocks noChangeShapeType="1"/>
                  <a:stCxn id="21517" idx="3"/>
                  <a:endCxn id="21518" idx="1"/>
                </p:cNvCxnSpPr>
                <p:nvPr/>
              </p:nvCxnSpPr>
              <p:spPr bwMode="auto">
                <a:xfrm>
                  <a:off x="3687" y="2454"/>
                  <a:ext cx="423" cy="418"/>
                </a:xfrm>
                <a:prstGeom prst="bentConnector3">
                  <a:avLst>
                    <a:gd name="adj1" fmla="val 49815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21" name="AutoShape 22"/>
                <p:cNvCxnSpPr>
                  <a:cxnSpLocks noChangeShapeType="1"/>
                  <a:stCxn id="21517" idx="3"/>
                  <a:endCxn id="21519" idx="1"/>
                </p:cNvCxnSpPr>
                <p:nvPr/>
              </p:nvCxnSpPr>
              <p:spPr bwMode="auto">
                <a:xfrm>
                  <a:off x="3687" y="2454"/>
                  <a:ext cx="1976" cy="836"/>
                </a:xfrm>
                <a:prstGeom prst="bentConnector3">
                  <a:avLst>
                    <a:gd name="adj1" fmla="val 10477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22" name="AutoShape 23"/>
                <p:cNvCxnSpPr>
                  <a:cxnSpLocks noChangeShapeType="1"/>
                  <a:stCxn id="21517" idx="3"/>
                  <a:endCxn id="21519" idx="0"/>
                </p:cNvCxnSpPr>
                <p:nvPr/>
              </p:nvCxnSpPr>
              <p:spPr bwMode="auto">
                <a:xfrm>
                  <a:off x="3687" y="2454"/>
                  <a:ext cx="2470" cy="627"/>
                </a:xfrm>
                <a:prstGeom prst="bentConnector2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1367" y="3158"/>
              <a:ext cx="117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Связь по входу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3404" y="1842"/>
              <a:ext cx="1610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ru-RU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Связь по управлению</a:t>
              </a:r>
            </a:p>
          </p:txBody>
        </p:sp>
        <p:sp>
          <p:nvSpPr>
            <p:cNvPr id="21513" name="Line 27"/>
            <p:cNvSpPr>
              <a:spLocks noChangeShapeType="1"/>
            </p:cNvSpPr>
            <p:nvPr/>
          </p:nvSpPr>
          <p:spPr bwMode="auto">
            <a:xfrm flipV="1">
              <a:off x="2064" y="2931"/>
              <a:ext cx="408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4" name="Line 28"/>
            <p:cNvSpPr>
              <a:spLocks noChangeShapeType="1"/>
            </p:cNvSpPr>
            <p:nvPr/>
          </p:nvSpPr>
          <p:spPr bwMode="auto">
            <a:xfrm flipH="1">
              <a:off x="3379" y="2024"/>
              <a:ext cx="544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921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8218487" cy="8112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правила построения диаграмм</a:t>
            </a:r>
          </a:p>
        </p:txBody>
      </p:sp>
      <p:grpSp>
        <p:nvGrpSpPr>
          <p:cNvPr id="22531" name="Group 7"/>
          <p:cNvGrpSpPr>
            <a:grpSpLocks/>
          </p:cNvGrpSpPr>
          <p:nvPr/>
        </p:nvGrpSpPr>
        <p:grpSpPr bwMode="auto">
          <a:xfrm>
            <a:off x="611188" y="1557338"/>
            <a:ext cx="4319587" cy="1943100"/>
            <a:chOff x="3122" y="7346"/>
            <a:chExt cx="3953" cy="1951"/>
          </a:xfrm>
        </p:grpSpPr>
        <p:sp>
          <p:nvSpPr>
            <p:cNvPr id="22553" name="Rectangle 8"/>
            <p:cNvSpPr>
              <a:spLocks noChangeArrowheads="1"/>
            </p:cNvSpPr>
            <p:nvPr/>
          </p:nvSpPr>
          <p:spPr bwMode="auto">
            <a:xfrm>
              <a:off x="3122" y="7346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2554" name="Rectangle 9"/>
            <p:cNvSpPr>
              <a:spLocks noChangeArrowheads="1"/>
            </p:cNvSpPr>
            <p:nvPr/>
          </p:nvSpPr>
          <p:spPr bwMode="auto">
            <a:xfrm>
              <a:off x="4534" y="7764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cxnSp>
          <p:nvCxnSpPr>
            <p:cNvPr id="22555" name="AutoShape 10"/>
            <p:cNvCxnSpPr>
              <a:cxnSpLocks noChangeShapeType="1"/>
              <a:stCxn id="22553" idx="3"/>
              <a:endCxn id="22554" idx="1"/>
            </p:cNvCxnSpPr>
            <p:nvPr/>
          </p:nvCxnSpPr>
          <p:spPr bwMode="auto">
            <a:xfrm>
              <a:off x="4110" y="7555"/>
              <a:ext cx="424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6" name="Rectangle 11"/>
            <p:cNvSpPr>
              <a:spLocks noChangeArrowheads="1"/>
            </p:cNvSpPr>
            <p:nvPr/>
          </p:nvSpPr>
          <p:spPr bwMode="auto">
            <a:xfrm>
              <a:off x="6087" y="8182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cxnSp>
          <p:nvCxnSpPr>
            <p:cNvPr id="22557" name="AutoShape 12"/>
            <p:cNvCxnSpPr>
              <a:cxnSpLocks noChangeShapeType="1"/>
              <a:stCxn id="22554" idx="3"/>
              <a:endCxn id="22556" idx="1"/>
            </p:cNvCxnSpPr>
            <p:nvPr/>
          </p:nvCxnSpPr>
          <p:spPr bwMode="auto">
            <a:xfrm>
              <a:off x="5522" y="7973"/>
              <a:ext cx="565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AutoShape 13"/>
            <p:cNvCxnSpPr>
              <a:cxnSpLocks noChangeShapeType="1"/>
              <a:stCxn id="22556" idx="3"/>
              <a:endCxn id="22553" idx="1"/>
            </p:cNvCxnSpPr>
            <p:nvPr/>
          </p:nvCxnSpPr>
          <p:spPr bwMode="auto">
            <a:xfrm flipH="1" flipV="1">
              <a:off x="3122" y="7555"/>
              <a:ext cx="3953" cy="836"/>
            </a:xfrm>
            <a:prstGeom prst="bentConnector5">
              <a:avLst>
                <a:gd name="adj1" fmla="val -7144"/>
                <a:gd name="adj2" fmla="val -45741"/>
                <a:gd name="adj3" fmla="val 1071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546" y="8879"/>
              <a:ext cx="2539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а) обратная связь по входу</a:t>
              </a:r>
            </a:p>
          </p:txBody>
        </p:sp>
      </p:grpSp>
      <p:grpSp>
        <p:nvGrpSpPr>
          <p:cNvPr id="22532" name="Group 15"/>
          <p:cNvGrpSpPr>
            <a:grpSpLocks/>
          </p:cNvGrpSpPr>
          <p:nvPr/>
        </p:nvGrpSpPr>
        <p:grpSpPr bwMode="auto">
          <a:xfrm>
            <a:off x="684213" y="3573463"/>
            <a:ext cx="4105275" cy="1657350"/>
            <a:chOff x="3404" y="9575"/>
            <a:chExt cx="3953" cy="1812"/>
          </a:xfrm>
        </p:grpSpPr>
        <p:sp>
          <p:nvSpPr>
            <p:cNvPr id="22546" name="Rectangle 16"/>
            <p:cNvSpPr>
              <a:spLocks noChangeArrowheads="1"/>
            </p:cNvSpPr>
            <p:nvPr/>
          </p:nvSpPr>
          <p:spPr bwMode="auto">
            <a:xfrm>
              <a:off x="3404" y="9575"/>
              <a:ext cx="989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2547" name="Rectangle 17"/>
            <p:cNvSpPr>
              <a:spLocks noChangeArrowheads="1"/>
            </p:cNvSpPr>
            <p:nvPr/>
          </p:nvSpPr>
          <p:spPr bwMode="auto">
            <a:xfrm>
              <a:off x="4816" y="9993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cxnSp>
          <p:nvCxnSpPr>
            <p:cNvPr id="22548" name="AutoShape 18"/>
            <p:cNvCxnSpPr>
              <a:cxnSpLocks noChangeShapeType="1"/>
            </p:cNvCxnSpPr>
            <p:nvPr/>
          </p:nvCxnSpPr>
          <p:spPr bwMode="auto">
            <a:xfrm>
              <a:off x="4393" y="9784"/>
              <a:ext cx="423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9" name="Rectangle 19"/>
            <p:cNvSpPr>
              <a:spLocks noChangeArrowheads="1"/>
            </p:cNvSpPr>
            <p:nvPr/>
          </p:nvSpPr>
          <p:spPr bwMode="auto">
            <a:xfrm>
              <a:off x="6369" y="10411"/>
              <a:ext cx="988" cy="4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cxnSp>
          <p:nvCxnSpPr>
            <p:cNvPr id="22550" name="AutoShape 20"/>
            <p:cNvCxnSpPr>
              <a:cxnSpLocks noChangeShapeType="1"/>
            </p:cNvCxnSpPr>
            <p:nvPr/>
          </p:nvCxnSpPr>
          <p:spPr bwMode="auto">
            <a:xfrm>
              <a:off x="5804" y="10202"/>
              <a:ext cx="565" cy="41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1" name="AutoShape 21"/>
            <p:cNvCxnSpPr>
              <a:cxnSpLocks noChangeShapeType="1"/>
              <a:stCxn id="22549" idx="3"/>
              <a:endCxn id="22547" idx="0"/>
            </p:cNvCxnSpPr>
            <p:nvPr/>
          </p:nvCxnSpPr>
          <p:spPr bwMode="auto">
            <a:xfrm flipH="1" flipV="1">
              <a:off x="5310" y="9993"/>
              <a:ext cx="2047" cy="627"/>
            </a:xfrm>
            <a:prstGeom prst="bentConnector4">
              <a:avLst>
                <a:gd name="adj1" fmla="val -13792"/>
                <a:gd name="adj2" fmla="val 14444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3687" y="10969"/>
              <a:ext cx="3389" cy="4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ru-RU" sz="16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б) обратная связь по управлению</a:t>
              </a:r>
            </a:p>
          </p:txBody>
        </p:sp>
      </p:grpSp>
      <p:sp>
        <p:nvSpPr>
          <p:cNvPr id="22533" name="Text Box 36"/>
          <p:cNvSpPr txBox="1">
            <a:spLocks noChangeArrowheads="1"/>
          </p:cNvSpPr>
          <p:nvPr/>
        </p:nvSpPr>
        <p:spPr bwMode="auto">
          <a:xfrm>
            <a:off x="5580063" y="1700213"/>
            <a:ext cx="3240087" cy="92551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i="1">
                <a:solidFill>
                  <a:schemeClr val="hlink"/>
                </a:solidFill>
              </a:rPr>
              <a:t>Обратная связь по входу</a:t>
            </a:r>
            <a:r>
              <a:rPr lang="ru-RU" altLang="ru-RU" sz="1800">
                <a:solidFill>
                  <a:schemeClr val="hlink"/>
                </a:solidFill>
              </a:rPr>
              <a:t>, как правило, используется для описания циклов.</a:t>
            </a:r>
            <a:r>
              <a:rPr lang="ru-RU" altLang="ru-RU" sz="1800"/>
              <a:t> </a:t>
            </a:r>
          </a:p>
        </p:txBody>
      </p:sp>
      <p:sp>
        <p:nvSpPr>
          <p:cNvPr id="22534" name="Text Box 37"/>
          <p:cNvSpPr txBox="1">
            <a:spLocks noChangeArrowheads="1"/>
          </p:cNvSpPr>
          <p:nvPr/>
        </p:nvSpPr>
        <p:spPr bwMode="auto">
          <a:xfrm>
            <a:off x="5651500" y="3213100"/>
            <a:ext cx="3168650" cy="14747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i="1">
                <a:solidFill>
                  <a:schemeClr val="hlink"/>
                </a:solidFill>
              </a:rPr>
              <a:t>Обратная связь по управлению</a:t>
            </a:r>
            <a:r>
              <a:rPr lang="ru-RU" altLang="ru-RU" sz="1800">
                <a:solidFill>
                  <a:schemeClr val="hlink"/>
                </a:solidFill>
              </a:rPr>
              <a:t> – выход нижестоящей работы передается на управление вышестоящей </a:t>
            </a:r>
          </a:p>
        </p:txBody>
      </p:sp>
      <p:sp>
        <p:nvSpPr>
          <p:cNvPr id="22535" name="Text Box 38"/>
          <p:cNvSpPr txBox="1">
            <a:spLocks noChangeArrowheads="1"/>
          </p:cNvSpPr>
          <p:nvPr/>
        </p:nvSpPr>
        <p:spPr bwMode="auto">
          <a:xfrm>
            <a:off x="5724525" y="4941888"/>
            <a:ext cx="3095625" cy="1749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i="1">
                <a:solidFill>
                  <a:schemeClr val="hlink"/>
                </a:solidFill>
              </a:rPr>
              <a:t>Обратная связь по механизму</a:t>
            </a:r>
            <a:r>
              <a:rPr lang="ru-RU" altLang="ru-RU" sz="1800">
                <a:solidFill>
                  <a:schemeClr val="hlink"/>
                </a:solidFill>
              </a:rPr>
              <a:t> – выход нижестоящей работы создает ресурсы, выполняющие вышестоящую работу</a:t>
            </a:r>
          </a:p>
        </p:txBody>
      </p:sp>
      <p:sp>
        <p:nvSpPr>
          <p:cNvPr id="22536" name="Line 44"/>
          <p:cNvSpPr>
            <a:spLocks noChangeShapeType="1"/>
          </p:cNvSpPr>
          <p:nvPr/>
        </p:nvSpPr>
        <p:spPr bwMode="auto">
          <a:xfrm>
            <a:off x="4932363" y="24923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7" name="Line 45"/>
          <p:cNvSpPr>
            <a:spLocks noChangeShapeType="1"/>
          </p:cNvSpPr>
          <p:nvPr/>
        </p:nvSpPr>
        <p:spPr bwMode="auto">
          <a:xfrm>
            <a:off x="323850" y="16287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8" name="Line 46"/>
          <p:cNvSpPr>
            <a:spLocks noChangeShapeType="1"/>
          </p:cNvSpPr>
          <p:nvPr/>
        </p:nvSpPr>
        <p:spPr bwMode="auto">
          <a:xfrm>
            <a:off x="395288" y="37163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39" name="Line 47"/>
          <p:cNvSpPr>
            <a:spLocks noChangeShapeType="1"/>
          </p:cNvSpPr>
          <p:nvPr/>
        </p:nvSpPr>
        <p:spPr bwMode="auto">
          <a:xfrm>
            <a:off x="4787900" y="45815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2540" name="Group 52"/>
          <p:cNvGrpSpPr>
            <a:grpSpLocks/>
          </p:cNvGrpSpPr>
          <p:nvPr/>
        </p:nvGrpSpPr>
        <p:grpSpPr bwMode="auto">
          <a:xfrm>
            <a:off x="684213" y="5300663"/>
            <a:ext cx="2808287" cy="720725"/>
            <a:chOff x="476" y="3430"/>
            <a:chExt cx="1769" cy="454"/>
          </a:xfrm>
        </p:grpSpPr>
        <p:sp>
          <p:nvSpPr>
            <p:cNvPr id="22542" name="Rectangle 48"/>
            <p:cNvSpPr>
              <a:spLocks noChangeArrowheads="1"/>
            </p:cNvSpPr>
            <p:nvPr/>
          </p:nvSpPr>
          <p:spPr bwMode="auto">
            <a:xfrm>
              <a:off x="476" y="3430"/>
              <a:ext cx="72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2543" name="Rectangle 49"/>
            <p:cNvSpPr>
              <a:spLocks noChangeArrowheads="1"/>
            </p:cNvSpPr>
            <p:nvPr/>
          </p:nvSpPr>
          <p:spPr bwMode="auto">
            <a:xfrm>
              <a:off x="1474" y="3612"/>
              <a:ext cx="771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cxnSp>
          <p:nvCxnSpPr>
            <p:cNvPr id="22544" name="AutoShape 50"/>
            <p:cNvCxnSpPr>
              <a:cxnSpLocks noChangeShapeType="1"/>
              <a:stCxn id="22542" idx="3"/>
              <a:endCxn id="22543" idx="1"/>
            </p:cNvCxnSpPr>
            <p:nvPr/>
          </p:nvCxnSpPr>
          <p:spPr bwMode="auto">
            <a:xfrm>
              <a:off x="1202" y="3566"/>
              <a:ext cx="272" cy="18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AutoShape 51"/>
            <p:cNvCxnSpPr>
              <a:cxnSpLocks noChangeShapeType="1"/>
              <a:stCxn id="22543" idx="3"/>
              <a:endCxn id="22542" idx="2"/>
            </p:cNvCxnSpPr>
            <p:nvPr/>
          </p:nvCxnSpPr>
          <p:spPr bwMode="auto">
            <a:xfrm flipH="1" flipV="1">
              <a:off x="839" y="3702"/>
              <a:ext cx="1406" cy="46"/>
            </a:xfrm>
            <a:prstGeom prst="bentConnector4">
              <a:avLst>
                <a:gd name="adj1" fmla="val -10171"/>
                <a:gd name="adj2" fmla="val -60869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1116013" y="6381750"/>
            <a:ext cx="4103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в) обратная связь по механизму</a:t>
            </a:r>
          </a:p>
        </p:txBody>
      </p:sp>
    </p:spTree>
    <p:extLst>
      <p:ext uri="{BB962C8B-B14F-4D97-AF65-F5344CB8AC3E}">
        <p14:creationId xmlns:p14="http://schemas.microsoft.com/office/powerpoint/2010/main" val="39846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правила построения диаграмм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1014413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800" smtClean="0"/>
              <a:t>5. Стрелки могут быть сливающимися и разветвляющимися</a:t>
            </a:r>
          </a:p>
        </p:txBody>
      </p:sp>
      <p:grpSp>
        <p:nvGrpSpPr>
          <p:cNvPr id="23556" name="Group 5"/>
          <p:cNvGrpSpPr>
            <a:grpSpLocks noChangeAspect="1"/>
          </p:cNvGrpSpPr>
          <p:nvPr/>
        </p:nvGrpSpPr>
        <p:grpSpPr bwMode="auto">
          <a:xfrm>
            <a:off x="468313" y="2654300"/>
            <a:ext cx="8278812" cy="3652838"/>
            <a:chOff x="2275" y="1626"/>
            <a:chExt cx="4800" cy="2090"/>
          </a:xfrm>
        </p:grpSpPr>
        <p:sp>
          <p:nvSpPr>
            <p:cNvPr id="23557" name="AutoShape 6"/>
            <p:cNvSpPr>
              <a:spLocks noChangeAspect="1" noChangeArrowheads="1"/>
            </p:cNvSpPr>
            <p:nvPr/>
          </p:nvSpPr>
          <p:spPr bwMode="auto">
            <a:xfrm>
              <a:off x="2275" y="1626"/>
              <a:ext cx="4800" cy="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2699" y="1765"/>
              <a:ext cx="705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3687" y="2183"/>
              <a:ext cx="703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4675" y="2601"/>
              <a:ext cx="704" cy="41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grpSp>
          <p:nvGrpSpPr>
            <p:cNvPr id="23561" name="Group 10"/>
            <p:cNvGrpSpPr>
              <a:grpSpLocks/>
            </p:cNvGrpSpPr>
            <p:nvPr/>
          </p:nvGrpSpPr>
          <p:grpSpPr bwMode="auto">
            <a:xfrm>
              <a:off x="3404" y="1974"/>
              <a:ext cx="1271" cy="836"/>
              <a:chOff x="3404" y="1974"/>
              <a:chExt cx="1271" cy="836"/>
            </a:xfrm>
          </p:grpSpPr>
          <p:cxnSp>
            <p:nvCxnSpPr>
              <p:cNvPr id="23571" name="AutoShape 11"/>
              <p:cNvCxnSpPr>
                <a:cxnSpLocks noChangeShapeType="1"/>
                <a:stCxn id="23558" idx="3"/>
                <a:endCxn id="23559" idx="1"/>
              </p:cNvCxnSpPr>
              <p:nvPr/>
            </p:nvCxnSpPr>
            <p:spPr bwMode="auto">
              <a:xfrm>
                <a:off x="3404" y="1974"/>
                <a:ext cx="283" cy="418"/>
              </a:xfrm>
              <a:prstGeom prst="bentConnector3">
                <a:avLst>
                  <a:gd name="adj1" fmla="val 49861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2" name="AutoShape 12"/>
              <p:cNvCxnSpPr>
                <a:cxnSpLocks noChangeShapeType="1"/>
                <a:endCxn id="23560" idx="1"/>
              </p:cNvCxnSpPr>
              <p:nvPr/>
            </p:nvCxnSpPr>
            <p:spPr bwMode="auto">
              <a:xfrm>
                <a:off x="3546" y="2322"/>
                <a:ext cx="1129" cy="488"/>
              </a:xfrm>
              <a:prstGeom prst="bentConnector3">
                <a:avLst>
                  <a:gd name="adj1" fmla="val -69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3562" name="Group 13"/>
            <p:cNvGrpSpPr>
              <a:grpSpLocks/>
            </p:cNvGrpSpPr>
            <p:nvPr/>
          </p:nvGrpSpPr>
          <p:grpSpPr bwMode="auto">
            <a:xfrm>
              <a:off x="3404" y="1904"/>
              <a:ext cx="2965" cy="837"/>
              <a:chOff x="3404" y="1904"/>
              <a:chExt cx="2965" cy="837"/>
            </a:xfrm>
          </p:grpSpPr>
          <p:sp>
            <p:nvSpPr>
              <p:cNvPr id="23567" name="Line 14"/>
              <p:cNvSpPr>
                <a:spLocks noChangeShapeType="1"/>
              </p:cNvSpPr>
              <p:nvPr/>
            </p:nvSpPr>
            <p:spPr bwMode="auto">
              <a:xfrm>
                <a:off x="5381" y="2741"/>
                <a:ext cx="98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8" name="Line 15"/>
              <p:cNvSpPr>
                <a:spLocks noChangeShapeType="1"/>
              </p:cNvSpPr>
              <p:nvPr/>
            </p:nvSpPr>
            <p:spPr bwMode="auto">
              <a:xfrm>
                <a:off x="3404" y="1904"/>
                <a:ext cx="240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9" name="Line 16"/>
              <p:cNvSpPr>
                <a:spLocks noChangeShapeType="1"/>
              </p:cNvSpPr>
              <p:nvPr/>
            </p:nvSpPr>
            <p:spPr bwMode="auto">
              <a:xfrm>
                <a:off x="5804" y="1904"/>
                <a:ext cx="0" cy="83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70" name="Line 17"/>
              <p:cNvSpPr>
                <a:spLocks noChangeShapeType="1"/>
              </p:cNvSpPr>
              <p:nvPr/>
            </p:nvSpPr>
            <p:spPr bwMode="auto">
              <a:xfrm>
                <a:off x="4393" y="2322"/>
                <a:ext cx="141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563" name="Group 18"/>
            <p:cNvGrpSpPr>
              <a:grpSpLocks/>
            </p:cNvGrpSpPr>
            <p:nvPr/>
          </p:nvGrpSpPr>
          <p:grpSpPr bwMode="auto">
            <a:xfrm>
              <a:off x="2699" y="3159"/>
              <a:ext cx="3105" cy="557"/>
              <a:chOff x="2699" y="3159"/>
              <a:chExt cx="3105" cy="557"/>
            </a:xfrm>
          </p:grpSpPr>
          <p:sp>
            <p:nvSpPr>
              <p:cNvPr id="23564" name="Line 19"/>
              <p:cNvSpPr>
                <a:spLocks noChangeShapeType="1"/>
              </p:cNvSpPr>
              <p:nvPr/>
            </p:nvSpPr>
            <p:spPr bwMode="auto">
              <a:xfrm>
                <a:off x="2699" y="3298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5" name="Line 20"/>
              <p:cNvSpPr>
                <a:spLocks noChangeShapeType="1"/>
              </p:cNvSpPr>
              <p:nvPr/>
            </p:nvSpPr>
            <p:spPr bwMode="auto">
              <a:xfrm>
                <a:off x="2699" y="3577"/>
                <a:ext cx="423" cy="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566" name="Text Box 21"/>
              <p:cNvSpPr txBox="1">
                <a:spLocks noChangeArrowheads="1"/>
              </p:cNvSpPr>
              <p:nvPr/>
            </p:nvSpPr>
            <p:spPr bwMode="auto">
              <a:xfrm>
                <a:off x="3404" y="3159"/>
                <a:ext cx="2400" cy="55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/>
                  <a:t>Слияние стрелок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/>
                  <a:t>Разветвление стрелок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4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Граничные стрелки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2016125"/>
          </a:xfrm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sz="2200" smtClean="0"/>
              <a:t>Стрелки на контекстной диаграмме служат для описания взаимодействия системы с окружающим миром. Они могут начинаться у границы диаграммы и заканчиваться у функционального блока и наоборот. Такие стрелки называются </a:t>
            </a:r>
            <a:r>
              <a:rPr lang="ru-RU" sz="22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граничными</a:t>
            </a:r>
            <a:r>
              <a:rPr lang="ru-RU" sz="2200" smtClean="0"/>
              <a:t> [8]. Граничные стрелки помечаются с помощью </a:t>
            </a:r>
            <a:r>
              <a:rPr lang="en-US" sz="2200" b="1" smtClean="0">
                <a:solidFill>
                  <a:schemeClr val="hlink"/>
                </a:solidFill>
              </a:rPr>
              <a:t>ICOM</a:t>
            </a:r>
            <a:r>
              <a:rPr lang="ru-RU" sz="2200" b="1" smtClean="0">
                <a:solidFill>
                  <a:schemeClr val="hlink"/>
                </a:solidFill>
              </a:rPr>
              <a:t>-меток</a:t>
            </a:r>
            <a:r>
              <a:rPr lang="ru-RU" sz="2200" smtClean="0"/>
              <a:t> (</a:t>
            </a:r>
            <a:r>
              <a:rPr lang="en-US" sz="2200" smtClean="0"/>
              <a:t>Input</a:t>
            </a:r>
            <a:r>
              <a:rPr lang="ru-RU" sz="2200" smtClean="0"/>
              <a:t>, </a:t>
            </a:r>
            <a:r>
              <a:rPr lang="en-US" sz="2200" smtClean="0"/>
              <a:t>Control</a:t>
            </a:r>
            <a:r>
              <a:rPr lang="ru-RU" sz="2200" smtClean="0"/>
              <a:t>, </a:t>
            </a:r>
            <a:r>
              <a:rPr lang="en-US" sz="2200" smtClean="0"/>
              <a:t>Output</a:t>
            </a:r>
            <a:r>
              <a:rPr lang="ru-RU" sz="2200" smtClean="0"/>
              <a:t>, </a:t>
            </a:r>
            <a:r>
              <a:rPr lang="en-US" sz="2200" smtClean="0"/>
              <a:t>Mechanism</a:t>
            </a:r>
            <a:r>
              <a:rPr lang="ru-RU" sz="2200" smtClean="0"/>
              <a:t>) </a:t>
            </a:r>
          </a:p>
        </p:txBody>
      </p:sp>
      <p:grpSp>
        <p:nvGrpSpPr>
          <p:cNvPr id="24580" name="Group 29"/>
          <p:cNvGrpSpPr>
            <a:grpSpLocks/>
          </p:cNvGrpSpPr>
          <p:nvPr/>
        </p:nvGrpSpPr>
        <p:grpSpPr bwMode="auto">
          <a:xfrm>
            <a:off x="539750" y="3429000"/>
            <a:ext cx="7848600" cy="3100388"/>
            <a:chOff x="340" y="1842"/>
            <a:chExt cx="4888" cy="1771"/>
          </a:xfrm>
        </p:grpSpPr>
        <p:grpSp>
          <p:nvGrpSpPr>
            <p:cNvPr id="24581" name="Group 4"/>
            <p:cNvGrpSpPr>
              <a:grpSpLocks noChangeAspect="1"/>
            </p:cNvGrpSpPr>
            <p:nvPr/>
          </p:nvGrpSpPr>
          <p:grpSpPr bwMode="auto">
            <a:xfrm>
              <a:off x="1383" y="1842"/>
              <a:ext cx="2812" cy="1771"/>
              <a:chOff x="2698" y="5690"/>
              <a:chExt cx="3812" cy="2369"/>
            </a:xfrm>
          </p:grpSpPr>
          <p:sp>
            <p:nvSpPr>
              <p:cNvPr id="2459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2698" y="5690"/>
                <a:ext cx="3812" cy="2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ru-RU" altLang="ru-RU" sz="1800"/>
              </a:p>
            </p:txBody>
          </p:sp>
          <p:grpSp>
            <p:nvGrpSpPr>
              <p:cNvPr id="24591" name="Group 6"/>
              <p:cNvGrpSpPr>
                <a:grpSpLocks/>
              </p:cNvGrpSpPr>
              <p:nvPr/>
            </p:nvGrpSpPr>
            <p:grpSpPr bwMode="auto">
              <a:xfrm>
                <a:off x="2840" y="5829"/>
                <a:ext cx="3670" cy="2090"/>
                <a:chOff x="2840" y="5829"/>
                <a:chExt cx="3670" cy="2090"/>
              </a:xfrm>
            </p:grpSpPr>
            <p:sp>
              <p:nvSpPr>
                <p:cNvPr id="24592" name="Rectangle 7"/>
                <p:cNvSpPr>
                  <a:spLocks noChangeArrowheads="1"/>
                </p:cNvSpPr>
                <p:nvPr/>
              </p:nvSpPr>
              <p:spPr bwMode="auto">
                <a:xfrm>
                  <a:off x="4110" y="6525"/>
                  <a:ext cx="1130" cy="55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ru-RU" altLang="ru-RU" sz="1800"/>
                </a:p>
              </p:txBody>
            </p:sp>
            <p:sp>
              <p:nvSpPr>
                <p:cNvPr id="24593" name="Line 8"/>
                <p:cNvSpPr>
                  <a:spLocks noChangeShapeType="1"/>
                </p:cNvSpPr>
                <p:nvPr/>
              </p:nvSpPr>
              <p:spPr bwMode="auto">
                <a:xfrm>
                  <a:off x="3263" y="6665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4" name="Line 9"/>
                <p:cNvSpPr>
                  <a:spLocks noChangeShapeType="1"/>
                </p:cNvSpPr>
                <p:nvPr/>
              </p:nvSpPr>
              <p:spPr bwMode="auto">
                <a:xfrm>
                  <a:off x="3263" y="6943"/>
                  <a:ext cx="8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5" name="Line 10"/>
                <p:cNvSpPr>
                  <a:spLocks noChangeShapeType="1"/>
                </p:cNvSpPr>
                <p:nvPr/>
              </p:nvSpPr>
              <p:spPr bwMode="auto">
                <a:xfrm>
                  <a:off x="4675" y="5968"/>
                  <a:ext cx="0" cy="55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6" name="Line 11"/>
                <p:cNvSpPr>
                  <a:spLocks noChangeShapeType="1"/>
                </p:cNvSpPr>
                <p:nvPr/>
              </p:nvSpPr>
              <p:spPr bwMode="auto">
                <a:xfrm>
                  <a:off x="5240" y="6665"/>
                  <a:ext cx="7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7" name="Line 12"/>
                <p:cNvSpPr>
                  <a:spLocks noChangeShapeType="1"/>
                </p:cNvSpPr>
                <p:nvPr/>
              </p:nvSpPr>
              <p:spPr bwMode="auto">
                <a:xfrm>
                  <a:off x="5240" y="6944"/>
                  <a:ext cx="70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675" y="7083"/>
                  <a:ext cx="1" cy="55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59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6526"/>
                  <a:ext cx="422" cy="27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I1</a:t>
                  </a:r>
                  <a:endParaRPr lang="ru-RU" altLang="ru-RU" sz="1600"/>
                </a:p>
              </p:txBody>
            </p:sp>
            <p:sp>
              <p:nvSpPr>
                <p:cNvPr id="2460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840" y="6805"/>
                  <a:ext cx="422" cy="2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I2</a:t>
                  </a:r>
                  <a:endParaRPr lang="ru-RU" altLang="ru-RU" sz="1600"/>
                </a:p>
              </p:txBody>
            </p:sp>
            <p:sp>
              <p:nvSpPr>
                <p:cNvPr id="2460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93" y="7641"/>
                  <a:ext cx="565" cy="2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M1</a:t>
                  </a:r>
                  <a:endParaRPr lang="ru-RU" altLang="ru-RU" sz="1600"/>
                </a:p>
              </p:txBody>
            </p:sp>
            <p:sp>
              <p:nvSpPr>
                <p:cNvPr id="2460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3" y="5829"/>
                  <a:ext cx="564" cy="2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C1</a:t>
                  </a:r>
                  <a:endParaRPr lang="ru-RU" altLang="ru-RU" sz="1600"/>
                </a:p>
              </p:txBody>
            </p:sp>
            <p:sp>
              <p:nvSpPr>
                <p:cNvPr id="2460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946" y="6526"/>
                  <a:ext cx="564" cy="2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O1</a:t>
                  </a:r>
                  <a:endParaRPr lang="ru-RU" altLang="ru-RU" sz="1600"/>
                </a:p>
              </p:txBody>
            </p:sp>
            <p:sp>
              <p:nvSpPr>
                <p:cNvPr id="2460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946" y="6805"/>
                  <a:ext cx="564" cy="27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1600" b="1"/>
                    <a:t>O2</a:t>
                  </a:r>
                  <a:endParaRPr lang="ru-RU" altLang="ru-RU" sz="1600"/>
                </a:p>
              </p:txBody>
            </p:sp>
          </p:grpSp>
        </p:grpSp>
        <p:grpSp>
          <p:nvGrpSpPr>
            <p:cNvPr id="24582" name="Group 26"/>
            <p:cNvGrpSpPr>
              <a:grpSpLocks/>
            </p:cNvGrpSpPr>
            <p:nvPr/>
          </p:nvGrpSpPr>
          <p:grpSpPr bwMode="auto">
            <a:xfrm>
              <a:off x="2925" y="1888"/>
              <a:ext cx="2303" cy="726"/>
              <a:chOff x="2925" y="1888"/>
              <a:chExt cx="2303" cy="726"/>
            </a:xfrm>
          </p:grpSpPr>
          <p:sp>
            <p:nvSpPr>
              <p:cNvPr id="24587" name="Text Box 20"/>
              <p:cNvSpPr txBox="1">
                <a:spLocks noChangeArrowheads="1"/>
              </p:cNvSpPr>
              <p:nvPr/>
            </p:nvSpPr>
            <p:spPr bwMode="auto">
              <a:xfrm>
                <a:off x="4286" y="1888"/>
                <a:ext cx="942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800">
                    <a:solidFill>
                      <a:srgbClr val="CC0000"/>
                    </a:solidFill>
                  </a:rPr>
                  <a:t>ICOM</a:t>
                </a:r>
                <a:r>
                  <a:rPr lang="ru-RU" altLang="ru-RU" sz="1800">
                    <a:solidFill>
                      <a:srgbClr val="CC0000"/>
                    </a:solidFill>
                  </a:rPr>
                  <a:t>-метки</a:t>
                </a:r>
              </a:p>
            </p:txBody>
          </p:sp>
          <p:sp>
            <p:nvSpPr>
              <p:cNvPr id="24588" name="Line 21"/>
              <p:cNvSpPr>
                <a:spLocks noChangeShapeType="1"/>
              </p:cNvSpPr>
              <p:nvPr/>
            </p:nvSpPr>
            <p:spPr bwMode="auto">
              <a:xfrm flipH="1" flipV="1">
                <a:off x="2925" y="1979"/>
                <a:ext cx="1407" cy="9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9" name="Line 22"/>
              <p:cNvSpPr>
                <a:spLocks noChangeShapeType="1"/>
              </p:cNvSpPr>
              <p:nvPr/>
            </p:nvSpPr>
            <p:spPr bwMode="auto">
              <a:xfrm flipH="1">
                <a:off x="4014" y="2069"/>
                <a:ext cx="318" cy="54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4583" name="Group 27"/>
            <p:cNvGrpSpPr>
              <a:grpSpLocks/>
            </p:cNvGrpSpPr>
            <p:nvPr/>
          </p:nvGrpSpPr>
          <p:grpSpPr bwMode="auto">
            <a:xfrm>
              <a:off x="340" y="2840"/>
              <a:ext cx="2313" cy="499"/>
              <a:chOff x="340" y="2840"/>
              <a:chExt cx="2313" cy="499"/>
            </a:xfrm>
          </p:grpSpPr>
          <p:sp>
            <p:nvSpPr>
              <p:cNvPr id="24584" name="Text Box 23"/>
              <p:cNvSpPr txBox="1">
                <a:spLocks noChangeArrowheads="1"/>
              </p:cNvSpPr>
              <p:nvPr/>
            </p:nvSpPr>
            <p:spPr bwMode="auto">
              <a:xfrm>
                <a:off x="340" y="3067"/>
                <a:ext cx="942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ru-RU" sz="1800">
                    <a:solidFill>
                      <a:srgbClr val="CC0000"/>
                    </a:solidFill>
                  </a:rPr>
                  <a:t>ICOM</a:t>
                </a:r>
                <a:r>
                  <a:rPr lang="ru-RU" altLang="ru-RU" sz="1800">
                    <a:solidFill>
                      <a:srgbClr val="CC0000"/>
                    </a:solidFill>
                  </a:rPr>
                  <a:t>-метки</a:t>
                </a:r>
              </a:p>
            </p:txBody>
          </p:sp>
          <p:sp>
            <p:nvSpPr>
              <p:cNvPr id="24585" name="Line 24"/>
              <p:cNvSpPr>
                <a:spLocks noChangeShapeType="1"/>
              </p:cNvSpPr>
              <p:nvPr/>
            </p:nvSpPr>
            <p:spPr bwMode="auto">
              <a:xfrm flipV="1">
                <a:off x="1247" y="2840"/>
                <a:ext cx="272" cy="27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86" name="Line 25"/>
              <p:cNvSpPr>
                <a:spLocks noChangeShapeType="1"/>
              </p:cNvSpPr>
              <p:nvPr/>
            </p:nvSpPr>
            <p:spPr bwMode="auto">
              <a:xfrm>
                <a:off x="1247" y="3113"/>
                <a:ext cx="1406" cy="22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4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Тоннельные стрелки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2735262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smtClean="0"/>
              <a:t>Иногда необходимо отобразить граничные стрелки, которые значимы на данном уровне и не значимы на родительской диаграмме. Например, некоторые данные используются только на данном уровне и не используются на других. Без использования механизма тоннелирования малозначимая стрелка появится на всех уровнях модели, что затруднит чтение диаграмм. </a:t>
            </a:r>
          </a:p>
        </p:txBody>
      </p:sp>
      <p:grpSp>
        <p:nvGrpSpPr>
          <p:cNvPr id="25604" name="Group 4"/>
          <p:cNvGrpSpPr>
            <a:grpSpLocks noChangeAspect="1"/>
          </p:cNvGrpSpPr>
          <p:nvPr/>
        </p:nvGrpSpPr>
        <p:grpSpPr bwMode="auto">
          <a:xfrm>
            <a:off x="1331913" y="4652963"/>
            <a:ext cx="6223000" cy="889000"/>
            <a:chOff x="2275" y="-900"/>
            <a:chExt cx="3953" cy="557"/>
          </a:xfrm>
        </p:grpSpPr>
        <p:sp>
          <p:nvSpPr>
            <p:cNvPr id="25605" name="AutoShape 5"/>
            <p:cNvSpPr>
              <a:spLocks noChangeAspect="1" noChangeArrowheads="1"/>
            </p:cNvSpPr>
            <p:nvPr/>
          </p:nvSpPr>
          <p:spPr bwMode="auto">
            <a:xfrm>
              <a:off x="2275" y="-900"/>
              <a:ext cx="3953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800"/>
            </a:p>
          </p:txBody>
        </p:sp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2699" y="-761"/>
              <a:ext cx="3175" cy="280"/>
              <a:chOff x="2699" y="-761"/>
              <a:chExt cx="3175" cy="280"/>
            </a:xfrm>
          </p:grpSpPr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>
                <a:off x="2699" y="-622"/>
                <a:ext cx="12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08" name="Arc 8"/>
              <p:cNvSpPr>
                <a:spLocks/>
              </p:cNvSpPr>
              <p:nvPr/>
            </p:nvSpPr>
            <p:spPr bwMode="auto">
              <a:xfrm rot="-1355094">
                <a:off x="2699" y="-761"/>
                <a:ext cx="204" cy="149"/>
              </a:xfrm>
              <a:custGeom>
                <a:avLst/>
                <a:gdLst>
                  <a:gd name="T0" fmla="*/ 0 w 25333"/>
                  <a:gd name="T1" fmla="*/ 0 h 21600"/>
                  <a:gd name="T2" fmla="*/ 2 w 25333"/>
                  <a:gd name="T3" fmla="*/ 1 h 21600"/>
                  <a:gd name="T4" fmla="*/ 0 w 25333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5333"/>
                  <a:gd name="T10" fmla="*/ 0 h 21600"/>
                  <a:gd name="T11" fmla="*/ 25333 w 253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stroke="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lnTo>
                      <a:pt x="-1" y="854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09" name="Arc 9"/>
              <p:cNvSpPr>
                <a:spLocks/>
              </p:cNvSpPr>
              <p:nvPr/>
            </p:nvSpPr>
            <p:spPr bwMode="auto">
              <a:xfrm rot="-5658135">
                <a:off x="2729" y="-648"/>
                <a:ext cx="138" cy="196"/>
              </a:xfrm>
              <a:custGeom>
                <a:avLst/>
                <a:gdLst>
                  <a:gd name="T0" fmla="*/ 0 w 21600"/>
                  <a:gd name="T1" fmla="*/ 2 h 23546"/>
                  <a:gd name="T2" fmla="*/ 0 w 21600"/>
                  <a:gd name="T3" fmla="*/ 0 h 23546"/>
                  <a:gd name="T4" fmla="*/ 1 w 21600"/>
                  <a:gd name="T5" fmla="*/ 1 h 235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546"/>
                  <a:gd name="T11" fmla="*/ 21600 w 21600"/>
                  <a:gd name="T12" fmla="*/ 23546 h 2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stroke="0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lnTo>
                      <a:pt x="2646" y="2354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>
                <a:off x="4534" y="-622"/>
                <a:ext cx="12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11" name="Arc 11"/>
              <p:cNvSpPr>
                <a:spLocks/>
              </p:cNvSpPr>
              <p:nvPr/>
            </p:nvSpPr>
            <p:spPr bwMode="auto">
              <a:xfrm rot="-5658135">
                <a:off x="5691" y="-649"/>
                <a:ext cx="139" cy="196"/>
              </a:xfrm>
              <a:custGeom>
                <a:avLst/>
                <a:gdLst>
                  <a:gd name="T0" fmla="*/ 0 w 21600"/>
                  <a:gd name="T1" fmla="*/ 2 h 23546"/>
                  <a:gd name="T2" fmla="*/ 0 w 21600"/>
                  <a:gd name="T3" fmla="*/ 0 h 23546"/>
                  <a:gd name="T4" fmla="*/ 1 w 21600"/>
                  <a:gd name="T5" fmla="*/ 1 h 235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546"/>
                  <a:gd name="T11" fmla="*/ 21600 w 21600"/>
                  <a:gd name="T12" fmla="*/ 23546 h 235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546" fill="none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</a:path>
                  <a:path w="21600" h="23546" stroke="0" extrusionOk="0">
                    <a:moveTo>
                      <a:pt x="2646" y="23545"/>
                    </a:moveTo>
                    <a:cubicBezTo>
                      <a:pt x="909" y="20369"/>
                      <a:pt x="0" y="16807"/>
                      <a:pt x="0" y="13187"/>
                    </a:cubicBezTo>
                    <a:cubicBezTo>
                      <a:pt x="-1" y="8415"/>
                      <a:pt x="1579" y="3778"/>
                      <a:pt x="4492" y="-1"/>
                    </a:cubicBezTo>
                    <a:lnTo>
                      <a:pt x="21600" y="13187"/>
                    </a:lnTo>
                    <a:lnTo>
                      <a:pt x="2646" y="2354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12" name="Arc 12"/>
              <p:cNvSpPr>
                <a:spLocks/>
              </p:cNvSpPr>
              <p:nvPr/>
            </p:nvSpPr>
            <p:spPr bwMode="auto">
              <a:xfrm rot="-1355094">
                <a:off x="5672" y="-706"/>
                <a:ext cx="202" cy="147"/>
              </a:xfrm>
              <a:custGeom>
                <a:avLst/>
                <a:gdLst>
                  <a:gd name="T0" fmla="*/ 0 w 25333"/>
                  <a:gd name="T1" fmla="*/ 0 h 21600"/>
                  <a:gd name="T2" fmla="*/ 2 w 25333"/>
                  <a:gd name="T3" fmla="*/ 1 h 21600"/>
                  <a:gd name="T4" fmla="*/ 0 w 25333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5333"/>
                  <a:gd name="T10" fmla="*/ 0 h 21600"/>
                  <a:gd name="T11" fmla="*/ 25333 w 253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33" h="21600" fill="none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</a:path>
                  <a:path w="25333" h="21600" stroke="0" extrusionOk="0">
                    <a:moveTo>
                      <a:pt x="-1" y="854"/>
                    </a:moveTo>
                    <a:cubicBezTo>
                      <a:pt x="1954" y="287"/>
                      <a:pt x="3980" y="-1"/>
                      <a:pt x="6016" y="0"/>
                    </a:cubicBezTo>
                    <a:cubicBezTo>
                      <a:pt x="14195" y="0"/>
                      <a:pt x="21673" y="4620"/>
                      <a:pt x="25333" y="11934"/>
                    </a:cubicBezTo>
                    <a:lnTo>
                      <a:pt x="6016" y="21600"/>
                    </a:lnTo>
                    <a:lnTo>
                      <a:pt x="-1" y="854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1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3744"/>
            <a:ext cx="728111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485148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17" y="3861049"/>
            <a:ext cx="4442183" cy="299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0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Цель моделирования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392612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/>
              <a:t>Цель моделирования должна отвечать на следующие вопросы: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Почему процесс должен быть замоделирован?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Что должна показывать модель?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Что может получить читатель?</a:t>
            </a:r>
            <a:endParaRPr lang="ru-RU" altLang="ru-RU" sz="2800" u="sng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u="sng" smtClean="0"/>
              <a:t>Примеры целей</a:t>
            </a:r>
            <a:r>
              <a:rPr lang="ru-RU" altLang="ru-RU" sz="2800" smtClean="0"/>
              <a:t>: «Идентифицировать слабые стороны процесса сбора данных», «Определить ответственность сотрудников для написания должностных инструкций» и т.п. [8]</a:t>
            </a:r>
          </a:p>
        </p:txBody>
      </p:sp>
    </p:spTree>
    <p:extLst>
      <p:ext uri="{BB962C8B-B14F-4D97-AF65-F5344CB8AC3E}">
        <p14:creationId xmlns:p14="http://schemas.microsoft.com/office/powerpoint/2010/main" val="356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Точка зрения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07375" cy="424815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800" u="sng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Точка зрения</a:t>
            </a:r>
            <a:r>
              <a:rPr lang="ru-RU" sz="2800" smtClean="0"/>
              <a:t> – позиция, с которой будет строиться модель. В качестве точки зрения берется взгляд человека, который видит систему в нужном для моделирования аспекте.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smtClean="0"/>
              <a:t>Как правило, выбирается точка зрения человека, </a:t>
            </a:r>
            <a:r>
              <a:rPr lang="ru-RU" sz="2800" smtClean="0">
                <a:solidFill>
                  <a:schemeClr val="hlink"/>
                </a:solidFill>
              </a:rPr>
              <a:t>ответственного</a:t>
            </a:r>
            <a:r>
              <a:rPr lang="ru-RU" sz="2800" smtClean="0"/>
              <a:t> за выполнение моделируемой работы.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ru-RU" sz="2800" smtClean="0">
                <a:solidFill>
                  <a:schemeClr val="hlink"/>
                </a:solidFill>
              </a:rPr>
              <a:t>Между целью и точкой зрения должно быть жесткое соответствие</a:t>
            </a:r>
            <a:r>
              <a:rPr lang="ru-RU" sz="2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Мастерская страница </a:t>
            </a:r>
            <a:br>
              <a:rPr lang="ru-RU" sz="36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36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(каркас диаграммы)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040188"/>
          </a:xfrm>
          <a:ln>
            <a:solidFill>
              <a:schemeClr val="bg2"/>
            </a:solidFill>
          </a:ln>
        </p:spPr>
        <p:txBody>
          <a:bodyPr/>
          <a:lstStyle/>
          <a:p>
            <a:pPr marL="609600" indent="-609600" eaLnBrk="1" hangingPunct="1">
              <a:defRPr/>
            </a:pPr>
            <a:r>
              <a:rPr lang="ru-RU" sz="2800" smtClean="0"/>
              <a:t>Стандартный бланк для диаграмм (облегчает подшивку и копирование)</a:t>
            </a:r>
          </a:p>
          <a:p>
            <a:pPr marL="609600" indent="-609600" eaLnBrk="1" hangingPunct="1">
              <a:defRPr/>
            </a:pPr>
            <a:r>
              <a:rPr lang="ru-RU" sz="2800" smtClean="0"/>
              <a:t>Разделен на 3 основные части: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ru-RU" sz="2400" smtClean="0"/>
              <a:t>1) </a:t>
            </a:r>
            <a:r>
              <a:rPr lang="ru-RU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поле рабочей информации</a:t>
            </a:r>
            <a:r>
              <a:rPr lang="ru-RU" sz="2400" smtClean="0"/>
              <a:t> (для отслеживания диаграммы в процессе моделирования)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ru-RU" sz="2400" smtClean="0"/>
              <a:t>2) </a:t>
            </a:r>
            <a:r>
              <a:rPr lang="ru-RU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поле сообщений</a:t>
            </a:r>
            <a:r>
              <a:rPr lang="ru-RU" sz="2400" smtClean="0"/>
              <a:t> (область рисования диаграммы)</a:t>
            </a:r>
          </a:p>
          <a:p>
            <a:pPr marL="990600" lvl="1" indent="-533400" eaLnBrk="1" hangingPunct="1">
              <a:buFont typeface="Wingdings" pitchFamily="2" charset="2"/>
              <a:buNone/>
              <a:defRPr/>
            </a:pPr>
            <a:r>
              <a:rPr lang="ru-RU" sz="2400" smtClean="0"/>
              <a:t>3) </a:t>
            </a:r>
            <a:r>
              <a:rPr lang="ru-RU" sz="24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поле идентификации</a:t>
            </a:r>
            <a:r>
              <a:rPr lang="ru-RU" sz="2400" smtClean="0"/>
              <a:t> (идентификация диаграммы и ее позиционирование в иерархии)</a:t>
            </a:r>
          </a:p>
        </p:txBody>
      </p:sp>
    </p:spTree>
    <p:extLst>
      <p:ext uri="{BB962C8B-B14F-4D97-AF65-F5344CB8AC3E}">
        <p14:creationId xmlns:p14="http://schemas.microsoft.com/office/powerpoint/2010/main" val="23807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Сущность структурного подхода к моделированию систем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1871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smtClean="0"/>
              <a:t>Система разбивается на функциональные подсистемы, которые, в свою очередь, делятся на подфункции, подфункции – на задачи и т.д. до конкретных процедур 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11188" y="4437063"/>
            <a:ext cx="144145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Система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35150" y="3787775"/>
            <a:ext cx="1801813" cy="720725"/>
            <a:chOff x="1202" y="2704"/>
            <a:chExt cx="1135" cy="454"/>
          </a:xfrm>
        </p:grpSpPr>
        <p:sp>
          <p:nvSpPr>
            <p:cNvPr id="5166" name="Oval 5"/>
            <p:cNvSpPr>
              <a:spLocks noChangeArrowheads="1"/>
            </p:cNvSpPr>
            <p:nvPr/>
          </p:nvSpPr>
          <p:spPr bwMode="auto">
            <a:xfrm>
              <a:off x="1565" y="2704"/>
              <a:ext cx="7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Функция 1</a:t>
              </a:r>
            </a:p>
          </p:txBody>
        </p:sp>
        <p:sp>
          <p:nvSpPr>
            <p:cNvPr id="5167" name="Line 17"/>
            <p:cNvSpPr>
              <a:spLocks noChangeShapeType="1"/>
            </p:cNvSpPr>
            <p:nvPr/>
          </p:nvSpPr>
          <p:spPr bwMode="auto">
            <a:xfrm flipV="1">
              <a:off x="1202" y="2886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050" y="4364038"/>
            <a:ext cx="1655763" cy="431800"/>
            <a:chOff x="1338" y="3067"/>
            <a:chExt cx="1043" cy="272"/>
          </a:xfrm>
        </p:grpSpPr>
        <p:sp>
          <p:nvSpPr>
            <p:cNvPr id="5164" name="Oval 6"/>
            <p:cNvSpPr>
              <a:spLocks noChangeArrowheads="1"/>
            </p:cNvSpPr>
            <p:nvPr/>
          </p:nvSpPr>
          <p:spPr bwMode="auto">
            <a:xfrm>
              <a:off x="1565" y="3067"/>
              <a:ext cx="81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Функция 2</a:t>
              </a:r>
            </a:p>
          </p:txBody>
        </p:sp>
        <p:sp>
          <p:nvSpPr>
            <p:cNvPr id="5165" name="Line 19"/>
            <p:cNvSpPr>
              <a:spLocks noChangeShapeType="1"/>
            </p:cNvSpPr>
            <p:nvPr/>
          </p:nvSpPr>
          <p:spPr bwMode="auto">
            <a:xfrm flipV="1">
              <a:off x="1338" y="3203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051050" y="4795838"/>
            <a:ext cx="1239838" cy="560387"/>
            <a:chOff x="1338" y="3339"/>
            <a:chExt cx="781" cy="353"/>
          </a:xfrm>
        </p:grpSpPr>
        <p:sp>
          <p:nvSpPr>
            <p:cNvPr id="5162" name="Text Box 8"/>
            <p:cNvSpPr txBox="1">
              <a:spLocks noChangeArrowheads="1"/>
            </p:cNvSpPr>
            <p:nvPr/>
          </p:nvSpPr>
          <p:spPr bwMode="auto">
            <a:xfrm>
              <a:off x="1779" y="336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  <p:sp>
          <p:nvSpPr>
            <p:cNvPr id="5163" name="Line 20"/>
            <p:cNvSpPr>
              <a:spLocks noChangeShapeType="1"/>
            </p:cNvSpPr>
            <p:nvPr/>
          </p:nvSpPr>
          <p:spPr bwMode="auto">
            <a:xfrm>
              <a:off x="1338" y="3339"/>
              <a:ext cx="45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906588" y="4940300"/>
            <a:ext cx="1800225" cy="1008063"/>
            <a:chOff x="1247" y="3430"/>
            <a:chExt cx="1134" cy="635"/>
          </a:xfrm>
        </p:grpSpPr>
        <p:sp>
          <p:nvSpPr>
            <p:cNvPr id="5160" name="Oval 7"/>
            <p:cNvSpPr>
              <a:spLocks noChangeArrowheads="1"/>
            </p:cNvSpPr>
            <p:nvPr/>
          </p:nvSpPr>
          <p:spPr bwMode="auto">
            <a:xfrm>
              <a:off x="1565" y="3793"/>
              <a:ext cx="81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Функция </a:t>
              </a:r>
              <a:r>
                <a:rPr lang="en-US" altLang="ru-RU" sz="1800"/>
                <a:t>n</a:t>
              </a:r>
              <a:endParaRPr lang="ru-RU" altLang="ru-RU" sz="1800"/>
            </a:p>
          </p:txBody>
        </p:sp>
        <p:sp>
          <p:nvSpPr>
            <p:cNvPr id="5161" name="Line 21"/>
            <p:cNvSpPr>
              <a:spLocks noChangeShapeType="1"/>
            </p:cNvSpPr>
            <p:nvPr/>
          </p:nvSpPr>
          <p:spPr bwMode="auto">
            <a:xfrm>
              <a:off x="1247" y="3430"/>
              <a:ext cx="31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3706813" y="4508500"/>
            <a:ext cx="2305050" cy="431800"/>
            <a:chOff x="2381" y="3158"/>
            <a:chExt cx="1452" cy="272"/>
          </a:xfrm>
        </p:grpSpPr>
        <p:sp>
          <p:nvSpPr>
            <p:cNvPr id="5158" name="Oval 10"/>
            <p:cNvSpPr>
              <a:spLocks noChangeArrowheads="1"/>
            </p:cNvSpPr>
            <p:nvPr/>
          </p:nvSpPr>
          <p:spPr bwMode="auto">
            <a:xfrm>
              <a:off x="2699" y="3158"/>
              <a:ext cx="1134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Подфункция 2</a:t>
              </a:r>
            </a:p>
          </p:txBody>
        </p:sp>
        <p:sp>
          <p:nvSpPr>
            <p:cNvPr id="5159" name="Line 23"/>
            <p:cNvSpPr>
              <a:spLocks noChangeShapeType="1"/>
            </p:cNvSpPr>
            <p:nvPr/>
          </p:nvSpPr>
          <p:spPr bwMode="auto">
            <a:xfrm>
              <a:off x="2381" y="3203"/>
              <a:ext cx="31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3706813" y="4652963"/>
            <a:ext cx="1692275" cy="590550"/>
            <a:chOff x="2381" y="3249"/>
            <a:chExt cx="1066" cy="372"/>
          </a:xfrm>
        </p:grpSpPr>
        <p:sp>
          <p:nvSpPr>
            <p:cNvPr id="5156" name="Text Box 12"/>
            <p:cNvSpPr txBox="1">
              <a:spLocks noChangeArrowheads="1"/>
            </p:cNvSpPr>
            <p:nvPr/>
          </p:nvSpPr>
          <p:spPr bwMode="auto">
            <a:xfrm>
              <a:off x="3107" y="329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  <p:sp>
          <p:nvSpPr>
            <p:cNvPr id="5157" name="Line 25"/>
            <p:cNvSpPr>
              <a:spLocks noChangeShapeType="1"/>
            </p:cNvSpPr>
            <p:nvPr/>
          </p:nvSpPr>
          <p:spPr bwMode="auto">
            <a:xfrm>
              <a:off x="2381" y="3249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938838" y="4795838"/>
            <a:ext cx="1671637" cy="560387"/>
            <a:chOff x="3787" y="3339"/>
            <a:chExt cx="1053" cy="353"/>
          </a:xfrm>
        </p:grpSpPr>
        <p:sp>
          <p:nvSpPr>
            <p:cNvPr id="5154" name="Text Box 16"/>
            <p:cNvSpPr txBox="1">
              <a:spLocks noChangeArrowheads="1"/>
            </p:cNvSpPr>
            <p:nvPr/>
          </p:nvSpPr>
          <p:spPr bwMode="auto">
            <a:xfrm>
              <a:off x="4500" y="336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  <p:sp>
          <p:nvSpPr>
            <p:cNvPr id="5155" name="Line 29"/>
            <p:cNvSpPr>
              <a:spLocks noChangeShapeType="1"/>
            </p:cNvSpPr>
            <p:nvPr/>
          </p:nvSpPr>
          <p:spPr bwMode="auto">
            <a:xfrm>
              <a:off x="3787" y="3339"/>
              <a:ext cx="7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5938838" y="4476750"/>
            <a:ext cx="2608262" cy="534988"/>
            <a:chOff x="3787" y="3138"/>
            <a:chExt cx="1643" cy="337"/>
          </a:xfrm>
        </p:grpSpPr>
        <p:sp>
          <p:nvSpPr>
            <p:cNvPr id="5151" name="Oval 14"/>
            <p:cNvSpPr>
              <a:spLocks noChangeArrowheads="1"/>
            </p:cNvSpPr>
            <p:nvPr/>
          </p:nvSpPr>
          <p:spPr bwMode="auto">
            <a:xfrm>
              <a:off x="4150" y="3203"/>
              <a:ext cx="861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Задача 2</a:t>
              </a:r>
            </a:p>
          </p:txBody>
        </p:sp>
        <p:sp>
          <p:nvSpPr>
            <p:cNvPr id="5152" name="Line 27"/>
            <p:cNvSpPr>
              <a:spLocks noChangeShapeType="1"/>
            </p:cNvSpPr>
            <p:nvPr/>
          </p:nvSpPr>
          <p:spPr bwMode="auto">
            <a:xfrm flipV="1">
              <a:off x="3787" y="3294"/>
              <a:ext cx="36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3" name="Text Box 31"/>
            <p:cNvSpPr txBox="1">
              <a:spLocks noChangeArrowheads="1"/>
            </p:cNvSpPr>
            <p:nvPr/>
          </p:nvSpPr>
          <p:spPr bwMode="auto">
            <a:xfrm>
              <a:off x="5090" y="313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</p:grp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635375" y="3429000"/>
            <a:ext cx="2303463" cy="1079500"/>
            <a:chOff x="2336" y="2478"/>
            <a:chExt cx="1451" cy="680"/>
          </a:xfrm>
        </p:grpSpPr>
        <p:sp>
          <p:nvSpPr>
            <p:cNvPr id="5148" name="Oval 9"/>
            <p:cNvSpPr>
              <a:spLocks noChangeArrowheads="1"/>
            </p:cNvSpPr>
            <p:nvPr/>
          </p:nvSpPr>
          <p:spPr bwMode="auto">
            <a:xfrm>
              <a:off x="2699" y="2840"/>
              <a:ext cx="1088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Подфункция 1</a:t>
              </a:r>
            </a:p>
          </p:txBody>
        </p:sp>
        <p:sp>
          <p:nvSpPr>
            <p:cNvPr id="5149" name="Line 22"/>
            <p:cNvSpPr>
              <a:spLocks noChangeShapeType="1"/>
            </p:cNvSpPr>
            <p:nvPr/>
          </p:nvSpPr>
          <p:spPr bwMode="auto">
            <a:xfrm flipV="1">
              <a:off x="2336" y="3022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50" name="Text Box 34"/>
            <p:cNvSpPr txBox="1">
              <a:spLocks noChangeArrowheads="1"/>
            </p:cNvSpPr>
            <p:nvPr/>
          </p:nvSpPr>
          <p:spPr bwMode="auto">
            <a:xfrm>
              <a:off x="3061" y="247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6011863" y="3468688"/>
            <a:ext cx="2463800" cy="1255712"/>
            <a:chOff x="3833" y="2503"/>
            <a:chExt cx="1552" cy="791"/>
          </a:xfrm>
        </p:grpSpPr>
        <p:sp>
          <p:nvSpPr>
            <p:cNvPr id="5144" name="Oval 13"/>
            <p:cNvSpPr>
              <a:spLocks noChangeArrowheads="1"/>
            </p:cNvSpPr>
            <p:nvPr/>
          </p:nvSpPr>
          <p:spPr bwMode="auto">
            <a:xfrm>
              <a:off x="4150" y="2840"/>
              <a:ext cx="816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Задача 1</a:t>
              </a:r>
            </a:p>
          </p:txBody>
        </p:sp>
        <p:sp>
          <p:nvSpPr>
            <p:cNvPr id="5145" name="Line 26"/>
            <p:cNvSpPr>
              <a:spLocks noChangeShapeType="1"/>
            </p:cNvSpPr>
            <p:nvPr/>
          </p:nvSpPr>
          <p:spPr bwMode="auto">
            <a:xfrm flipV="1">
              <a:off x="3833" y="3022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Text Box 30"/>
            <p:cNvSpPr txBox="1">
              <a:spLocks noChangeArrowheads="1"/>
            </p:cNvSpPr>
            <p:nvPr/>
          </p:nvSpPr>
          <p:spPr bwMode="auto">
            <a:xfrm>
              <a:off x="5045" y="26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  <p:sp>
          <p:nvSpPr>
            <p:cNvPr id="5147" name="Text Box 35"/>
            <p:cNvSpPr txBox="1">
              <a:spLocks noChangeArrowheads="1"/>
            </p:cNvSpPr>
            <p:nvPr/>
          </p:nvSpPr>
          <p:spPr bwMode="auto">
            <a:xfrm>
              <a:off x="4364" y="250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5938838" y="4795838"/>
            <a:ext cx="2752725" cy="1384300"/>
            <a:chOff x="3787" y="3339"/>
            <a:chExt cx="1734" cy="872"/>
          </a:xfrm>
        </p:grpSpPr>
        <p:sp>
          <p:nvSpPr>
            <p:cNvPr id="5140" name="Oval 15"/>
            <p:cNvSpPr>
              <a:spLocks noChangeArrowheads="1"/>
            </p:cNvSpPr>
            <p:nvPr/>
          </p:nvSpPr>
          <p:spPr bwMode="auto">
            <a:xfrm>
              <a:off x="4150" y="3702"/>
              <a:ext cx="861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Задача </a:t>
              </a:r>
              <a:r>
                <a:rPr lang="en-US" altLang="ru-RU" sz="1800"/>
                <a:t>n</a:t>
              </a:r>
              <a:endParaRPr lang="ru-RU" altLang="ru-RU" sz="1800"/>
            </a:p>
          </p:txBody>
        </p:sp>
        <p:sp>
          <p:nvSpPr>
            <p:cNvPr id="5141" name="Line 28"/>
            <p:cNvSpPr>
              <a:spLocks noChangeShapeType="1"/>
            </p:cNvSpPr>
            <p:nvPr/>
          </p:nvSpPr>
          <p:spPr bwMode="auto">
            <a:xfrm>
              <a:off x="3787" y="3339"/>
              <a:ext cx="408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2" name="Text Box 32"/>
            <p:cNvSpPr txBox="1">
              <a:spLocks noChangeArrowheads="1"/>
            </p:cNvSpPr>
            <p:nvPr/>
          </p:nvSpPr>
          <p:spPr bwMode="auto">
            <a:xfrm>
              <a:off x="5181" y="359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  <p:sp>
          <p:nvSpPr>
            <p:cNvPr id="5143" name="Text Box 36"/>
            <p:cNvSpPr txBox="1">
              <a:spLocks noChangeArrowheads="1"/>
            </p:cNvSpPr>
            <p:nvPr/>
          </p:nvSpPr>
          <p:spPr bwMode="auto">
            <a:xfrm>
              <a:off x="4468" y="38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3635375" y="4724400"/>
            <a:ext cx="2376488" cy="1455738"/>
            <a:chOff x="2336" y="3294"/>
            <a:chExt cx="1497" cy="917"/>
          </a:xfrm>
        </p:grpSpPr>
        <p:sp>
          <p:nvSpPr>
            <p:cNvPr id="5137" name="Oval 11"/>
            <p:cNvSpPr>
              <a:spLocks noChangeArrowheads="1"/>
            </p:cNvSpPr>
            <p:nvPr/>
          </p:nvSpPr>
          <p:spPr bwMode="auto">
            <a:xfrm>
              <a:off x="2699" y="3612"/>
              <a:ext cx="1134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Подфункция </a:t>
              </a:r>
              <a:r>
                <a:rPr lang="en-US" altLang="ru-RU" sz="1800"/>
                <a:t>n</a:t>
              </a:r>
              <a:endParaRPr lang="ru-RU" altLang="ru-RU" sz="1800"/>
            </a:p>
          </p:txBody>
        </p:sp>
        <p:sp>
          <p:nvSpPr>
            <p:cNvPr id="5138" name="Line 44"/>
            <p:cNvSpPr>
              <a:spLocks noChangeShapeType="1"/>
            </p:cNvSpPr>
            <p:nvPr/>
          </p:nvSpPr>
          <p:spPr bwMode="auto">
            <a:xfrm>
              <a:off x="2336" y="3294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Text Box 45"/>
            <p:cNvSpPr txBox="1">
              <a:spLocks noChangeArrowheads="1"/>
            </p:cNvSpPr>
            <p:nvPr/>
          </p:nvSpPr>
          <p:spPr bwMode="auto">
            <a:xfrm>
              <a:off x="3152" y="388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8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9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Мастерская страница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7" r="13693"/>
          <a:stretch>
            <a:fillRect/>
          </a:stretch>
        </p:blipFill>
        <p:spPr bwMode="auto">
          <a:xfrm>
            <a:off x="0" y="504825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276600" y="3284538"/>
            <a:ext cx="3167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>
                <a:solidFill>
                  <a:srgbClr val="CC0000"/>
                </a:solidFill>
              </a:rPr>
              <a:t>Поле сообщений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8313" y="5734050"/>
            <a:ext cx="3889375" cy="503238"/>
            <a:chOff x="158" y="3657"/>
            <a:chExt cx="2450" cy="317"/>
          </a:xfrm>
        </p:grpSpPr>
        <p:sp>
          <p:nvSpPr>
            <p:cNvPr id="28703" name="Text Box 13"/>
            <p:cNvSpPr txBox="1">
              <a:spLocks noChangeArrowheads="1"/>
            </p:cNvSpPr>
            <p:nvPr/>
          </p:nvSpPr>
          <p:spPr bwMode="auto">
            <a:xfrm>
              <a:off x="158" y="3657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2400">
                  <a:solidFill>
                    <a:srgbClr val="CC0000"/>
                  </a:solidFill>
                </a:rPr>
                <a:t>Поле идентификации</a:t>
              </a:r>
            </a:p>
          </p:txBody>
        </p:sp>
        <p:sp>
          <p:nvSpPr>
            <p:cNvPr id="28704" name="Line 14"/>
            <p:cNvSpPr>
              <a:spLocks noChangeShapeType="1"/>
            </p:cNvSpPr>
            <p:nvPr/>
          </p:nvSpPr>
          <p:spPr bwMode="auto">
            <a:xfrm>
              <a:off x="1927" y="3793"/>
              <a:ext cx="681" cy="1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3850" y="1196975"/>
            <a:ext cx="4094163" cy="744538"/>
            <a:chOff x="-105" y="799"/>
            <a:chExt cx="2579" cy="469"/>
          </a:xfrm>
        </p:grpSpPr>
        <p:sp>
          <p:nvSpPr>
            <p:cNvPr id="28701" name="Text Box 38"/>
            <p:cNvSpPr txBox="1">
              <a:spLocks noChangeArrowheads="1"/>
            </p:cNvSpPr>
            <p:nvPr/>
          </p:nvSpPr>
          <p:spPr bwMode="auto">
            <a:xfrm>
              <a:off x="-105" y="980"/>
              <a:ext cx="25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400">
                  <a:solidFill>
                    <a:srgbClr val="CC0000"/>
                  </a:solidFill>
                </a:rPr>
                <a:t>Поле рабочей информации</a:t>
              </a:r>
            </a:p>
          </p:txBody>
        </p:sp>
        <p:sp>
          <p:nvSpPr>
            <p:cNvPr id="28702" name="Line 39"/>
            <p:cNvSpPr>
              <a:spLocks noChangeShapeType="1"/>
            </p:cNvSpPr>
            <p:nvPr/>
          </p:nvSpPr>
          <p:spPr bwMode="auto">
            <a:xfrm flipV="1">
              <a:off x="1655" y="799"/>
              <a:ext cx="409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3851275" y="981075"/>
            <a:ext cx="4465638" cy="3689350"/>
            <a:chOff x="2426" y="618"/>
            <a:chExt cx="2813" cy="2324"/>
          </a:xfrm>
        </p:grpSpPr>
        <p:sp>
          <p:nvSpPr>
            <p:cNvPr id="28699" name="Text Box 41"/>
            <p:cNvSpPr txBox="1">
              <a:spLocks noChangeArrowheads="1"/>
            </p:cNvSpPr>
            <p:nvPr/>
          </p:nvSpPr>
          <p:spPr bwMode="auto">
            <a:xfrm>
              <a:off x="2426" y="981"/>
              <a:ext cx="2813" cy="1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>
                  <a:solidFill>
                    <a:srgbClr val="CC0000"/>
                  </a:solidFill>
                </a:rPr>
                <a:t>Статусы проекта</a:t>
              </a:r>
              <a:r>
                <a:rPr lang="ru-RU" altLang="ru-RU" sz="1800">
                  <a:solidFill>
                    <a:srgbClr val="CC0000"/>
                  </a:solidFill>
                </a:rPr>
                <a:t>: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1) </a:t>
              </a:r>
              <a:r>
                <a:rPr lang="ru-RU" altLang="ru-RU" sz="1800" i="1">
                  <a:solidFill>
                    <a:srgbClr val="CC0000"/>
                  </a:solidFill>
                </a:rPr>
                <a:t>Рабочая версия</a:t>
              </a:r>
              <a:r>
                <a:rPr lang="ru-RU" altLang="ru-RU" sz="1800">
                  <a:solidFill>
                    <a:srgbClr val="CC0000"/>
                  </a:solidFill>
                </a:rPr>
                <a:t> – диаграмма с большим числом изменений на стадии разработки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2) </a:t>
              </a:r>
              <a:r>
                <a:rPr lang="ru-RU" altLang="ru-RU" sz="1800" i="1">
                  <a:solidFill>
                    <a:srgbClr val="CC0000"/>
                  </a:solidFill>
                </a:rPr>
                <a:t>Эскиз</a:t>
              </a:r>
              <a:r>
                <a:rPr lang="ru-RU" altLang="ru-RU" sz="1800">
                  <a:solidFill>
                    <a:srgbClr val="CC0000"/>
                  </a:solidFill>
                </a:rPr>
                <a:t> имеет меньше изменений и свидетельствует о достижении некоторого согласия ряда читателей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3) </a:t>
              </a:r>
              <a:r>
                <a:rPr lang="ru-RU" altLang="ru-RU" sz="1800" i="1">
                  <a:solidFill>
                    <a:srgbClr val="CC0000"/>
                  </a:solidFill>
                </a:rPr>
                <a:t>Рекомендовано</a:t>
              </a:r>
              <a:r>
                <a:rPr lang="ru-RU" altLang="ru-RU" sz="1800">
                  <a:solidFill>
                    <a:srgbClr val="CC0000"/>
                  </a:solidFill>
                </a:rPr>
                <a:t> – сопутствующие тексты утверждены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4) </a:t>
              </a:r>
              <a:r>
                <a:rPr lang="ru-RU" altLang="ru-RU" sz="1800" i="1">
                  <a:solidFill>
                    <a:srgbClr val="CC0000"/>
                  </a:solidFill>
                </a:rPr>
                <a:t>Публикация </a:t>
              </a:r>
              <a:r>
                <a:rPr lang="ru-RU" altLang="ru-RU" sz="1800">
                  <a:solidFill>
                    <a:srgbClr val="CC0000"/>
                  </a:solidFill>
                </a:rPr>
                <a:t>– материал может печататься.</a:t>
              </a:r>
            </a:p>
          </p:txBody>
        </p:sp>
        <p:sp>
          <p:nvSpPr>
            <p:cNvPr id="28700" name="Line 42"/>
            <p:cNvSpPr>
              <a:spLocks noChangeShapeType="1"/>
            </p:cNvSpPr>
            <p:nvPr/>
          </p:nvSpPr>
          <p:spPr bwMode="auto">
            <a:xfrm flipV="1">
              <a:off x="3515" y="618"/>
              <a:ext cx="91" cy="31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95288" y="1052513"/>
            <a:ext cx="3513137" cy="3159125"/>
            <a:chOff x="259" y="663"/>
            <a:chExt cx="2213" cy="1990"/>
          </a:xfrm>
        </p:grpSpPr>
        <p:sp>
          <p:nvSpPr>
            <p:cNvPr id="28697" name="Text Box 44"/>
            <p:cNvSpPr txBox="1">
              <a:spLocks noChangeArrowheads="1"/>
            </p:cNvSpPr>
            <p:nvPr/>
          </p:nvSpPr>
          <p:spPr bwMode="auto">
            <a:xfrm>
              <a:off x="259" y="1382"/>
              <a:ext cx="2213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 b="1">
                  <a:solidFill>
                    <a:srgbClr val="CC0000"/>
                  </a:solidFill>
                </a:rPr>
                <a:t>Сведения о модели</a:t>
              </a:r>
              <a:r>
                <a:rPr lang="ru-RU" altLang="ru-RU" sz="1800">
                  <a:solidFill>
                    <a:srgbClr val="CC0000"/>
                  </a:solidFill>
                </a:rPr>
                <a:t>: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-автор;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-название проекта;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-замечания;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-дата создания и пересмотра.</a:t>
              </a:r>
            </a:p>
          </p:txBody>
        </p:sp>
        <p:sp>
          <p:nvSpPr>
            <p:cNvPr id="28698" name="Line 45"/>
            <p:cNvSpPr>
              <a:spLocks noChangeShapeType="1"/>
            </p:cNvSpPr>
            <p:nvPr/>
          </p:nvSpPr>
          <p:spPr bwMode="auto">
            <a:xfrm flipH="1" flipV="1">
              <a:off x="1655" y="663"/>
              <a:ext cx="182" cy="72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681" name="Text Box 48"/>
          <p:cNvSpPr txBox="1">
            <a:spLocks noChangeArrowheads="1"/>
          </p:cNvSpPr>
          <p:nvPr/>
        </p:nvSpPr>
        <p:spPr bwMode="auto">
          <a:xfrm>
            <a:off x="6099175" y="1762125"/>
            <a:ext cx="2144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940425" y="836613"/>
            <a:ext cx="2016125" cy="1982787"/>
            <a:chOff x="3742" y="527"/>
            <a:chExt cx="1270" cy="1249"/>
          </a:xfrm>
        </p:grpSpPr>
        <p:sp>
          <p:nvSpPr>
            <p:cNvPr id="28695" name="Text Box 49"/>
            <p:cNvSpPr txBox="1">
              <a:spLocks noChangeArrowheads="1"/>
            </p:cNvSpPr>
            <p:nvPr/>
          </p:nvSpPr>
          <p:spPr bwMode="auto">
            <a:xfrm>
              <a:off x="3742" y="1026"/>
              <a:ext cx="127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Сведения о читателях-экспертах и дате экспертизы</a:t>
              </a:r>
            </a:p>
          </p:txBody>
        </p:sp>
        <p:sp>
          <p:nvSpPr>
            <p:cNvPr id="28696" name="Line 50"/>
            <p:cNvSpPr>
              <a:spLocks noChangeShapeType="1"/>
            </p:cNvSpPr>
            <p:nvPr/>
          </p:nvSpPr>
          <p:spPr bwMode="auto">
            <a:xfrm flipH="1" flipV="1">
              <a:off x="4377" y="527"/>
              <a:ext cx="272" cy="45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7235825" y="908050"/>
            <a:ext cx="1728788" cy="1563688"/>
            <a:chOff x="4513" y="709"/>
            <a:chExt cx="1089" cy="985"/>
          </a:xfrm>
        </p:grpSpPr>
        <p:sp>
          <p:nvSpPr>
            <p:cNvPr id="28693" name="Text Box 54"/>
            <p:cNvSpPr txBox="1">
              <a:spLocks noChangeArrowheads="1"/>
            </p:cNvSpPr>
            <p:nvPr/>
          </p:nvSpPr>
          <p:spPr bwMode="auto">
            <a:xfrm>
              <a:off x="4513" y="1117"/>
              <a:ext cx="108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Сведения о родительской работе</a:t>
              </a:r>
            </a:p>
          </p:txBody>
        </p:sp>
        <p:sp>
          <p:nvSpPr>
            <p:cNvPr id="28694" name="Line 55"/>
            <p:cNvSpPr>
              <a:spLocks noChangeShapeType="1"/>
            </p:cNvSpPr>
            <p:nvPr/>
          </p:nvSpPr>
          <p:spPr bwMode="auto">
            <a:xfrm flipV="1">
              <a:off x="5193" y="709"/>
              <a:ext cx="136" cy="3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2987675" y="5084763"/>
            <a:ext cx="2982913" cy="1512887"/>
            <a:chOff x="1882" y="3203"/>
            <a:chExt cx="1879" cy="953"/>
          </a:xfrm>
        </p:grpSpPr>
        <p:sp>
          <p:nvSpPr>
            <p:cNvPr id="28691" name="Text Box 57"/>
            <p:cNvSpPr txBox="1">
              <a:spLocks noChangeArrowheads="1"/>
            </p:cNvSpPr>
            <p:nvPr/>
          </p:nvSpPr>
          <p:spPr bwMode="auto">
            <a:xfrm>
              <a:off x="1882" y="3203"/>
              <a:ext cx="187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Название диаграммы (совпадает с названием родительской работы)</a:t>
              </a:r>
            </a:p>
          </p:txBody>
        </p:sp>
        <p:sp>
          <p:nvSpPr>
            <p:cNvPr id="28692" name="Line 58"/>
            <p:cNvSpPr>
              <a:spLocks noChangeShapeType="1"/>
            </p:cNvSpPr>
            <p:nvPr/>
          </p:nvSpPr>
          <p:spPr bwMode="auto">
            <a:xfrm flipH="1">
              <a:off x="2971" y="3793"/>
              <a:ext cx="181" cy="3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468313" y="5157788"/>
            <a:ext cx="1497012" cy="1511300"/>
            <a:chOff x="295" y="3249"/>
            <a:chExt cx="943" cy="952"/>
          </a:xfrm>
        </p:grpSpPr>
        <p:sp>
          <p:nvSpPr>
            <p:cNvPr id="28689" name="Text Box 60"/>
            <p:cNvSpPr txBox="1">
              <a:spLocks noChangeArrowheads="1"/>
            </p:cNvSpPr>
            <p:nvPr/>
          </p:nvSpPr>
          <p:spPr bwMode="auto">
            <a:xfrm>
              <a:off x="295" y="3249"/>
              <a:ext cx="9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Номер диаграммы</a:t>
              </a:r>
            </a:p>
          </p:txBody>
        </p:sp>
        <p:sp>
          <p:nvSpPr>
            <p:cNvPr id="28690" name="Line 61"/>
            <p:cNvSpPr>
              <a:spLocks noChangeShapeType="1"/>
            </p:cNvSpPr>
            <p:nvPr/>
          </p:nvSpPr>
          <p:spPr bwMode="auto">
            <a:xfrm flipH="1">
              <a:off x="703" y="3657"/>
              <a:ext cx="181" cy="5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6877050" y="5084763"/>
            <a:ext cx="1800225" cy="1439862"/>
            <a:chOff x="4332" y="3203"/>
            <a:chExt cx="1134" cy="907"/>
          </a:xfrm>
        </p:grpSpPr>
        <p:sp>
          <p:nvSpPr>
            <p:cNvPr id="28687" name="Text Box 63"/>
            <p:cNvSpPr txBox="1">
              <a:spLocks noChangeArrowheads="1"/>
            </p:cNvSpPr>
            <p:nvPr/>
          </p:nvSpPr>
          <p:spPr bwMode="auto">
            <a:xfrm>
              <a:off x="4332" y="3203"/>
              <a:ext cx="113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Уникальный номер версии диаграммы</a:t>
              </a:r>
            </a:p>
          </p:txBody>
        </p:sp>
        <p:sp>
          <p:nvSpPr>
            <p:cNvPr id="28688" name="Line 64"/>
            <p:cNvSpPr>
              <a:spLocks noChangeShapeType="1"/>
            </p:cNvSpPr>
            <p:nvPr/>
          </p:nvSpPr>
          <p:spPr bwMode="auto">
            <a:xfrm flipH="1">
              <a:off x="4830" y="3793"/>
              <a:ext cx="227" cy="31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8855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модели процесса постройки садового домика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492500" y="2708275"/>
            <a:ext cx="2519363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Построить дом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71550" y="2995613"/>
            <a:ext cx="2520950" cy="433387"/>
            <a:chOff x="612" y="1706"/>
            <a:chExt cx="1588" cy="273"/>
          </a:xfrm>
        </p:grpSpPr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>
              <a:off x="612" y="1979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4" name="Text Box 6"/>
            <p:cNvSpPr txBox="1">
              <a:spLocks noChangeArrowheads="1"/>
            </p:cNvSpPr>
            <p:nvPr/>
          </p:nvSpPr>
          <p:spPr bwMode="auto">
            <a:xfrm>
              <a:off x="657" y="1706"/>
              <a:ext cx="1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Материалы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859338" y="4148138"/>
            <a:ext cx="1584325" cy="1439862"/>
            <a:chOff x="3061" y="2432"/>
            <a:chExt cx="998" cy="907"/>
          </a:xfrm>
        </p:grpSpPr>
        <p:sp>
          <p:nvSpPr>
            <p:cNvPr id="29711" name="Line 8"/>
            <p:cNvSpPr>
              <a:spLocks noChangeShapeType="1"/>
            </p:cNvSpPr>
            <p:nvPr/>
          </p:nvSpPr>
          <p:spPr bwMode="auto">
            <a:xfrm flipV="1">
              <a:off x="3061" y="243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3152" y="2886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Строители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11863" y="3068638"/>
            <a:ext cx="2447925" cy="366712"/>
            <a:chOff x="3787" y="1752"/>
            <a:chExt cx="1542" cy="231"/>
          </a:xfrm>
        </p:grpSpPr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787" y="197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4150" y="1752"/>
              <a:ext cx="9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Дом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787900" y="1773238"/>
            <a:ext cx="2305050" cy="936625"/>
            <a:chOff x="3016" y="935"/>
            <a:chExt cx="1452" cy="590"/>
          </a:xfrm>
        </p:grpSpPr>
        <p:sp>
          <p:nvSpPr>
            <p:cNvPr id="29707" name="Line 18"/>
            <p:cNvSpPr>
              <a:spLocks noChangeShapeType="1"/>
            </p:cNvSpPr>
            <p:nvPr/>
          </p:nvSpPr>
          <p:spPr bwMode="auto">
            <a:xfrm>
              <a:off x="3016" y="93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708" name="Text Box 19"/>
            <p:cNvSpPr txBox="1">
              <a:spLocks noChangeArrowheads="1"/>
            </p:cNvSpPr>
            <p:nvPr/>
          </p:nvSpPr>
          <p:spPr bwMode="auto">
            <a:xfrm>
              <a:off x="3107" y="1117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Проект дома</a:t>
              </a:r>
            </a:p>
          </p:txBody>
        </p:sp>
      </p:grp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468313" y="5803900"/>
            <a:ext cx="8208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Цель:</a:t>
            </a:r>
            <a:r>
              <a:rPr lang="ru-RU">
                <a:solidFill>
                  <a:schemeClr val="hlink"/>
                </a:solidFill>
              </a:rPr>
              <a:t> Определить действия, необходимые для постройки дачного домика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68313" y="6237288"/>
            <a:ext cx="828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Точка зрения:</a:t>
            </a:r>
            <a:r>
              <a:rPr lang="ru-RU">
                <a:solidFill>
                  <a:schemeClr val="hlink"/>
                </a:solidFill>
              </a:rPr>
              <a:t> владельца дачного участка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2124075" y="1268413"/>
            <a:ext cx="5168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hlink"/>
                </a:solidFill>
              </a:rPr>
              <a:t>1. Строим контекстную диаграмму</a:t>
            </a:r>
            <a:r>
              <a:rPr lang="ru-RU" altLang="ru-RU" sz="1800" b="1">
                <a:solidFill>
                  <a:schemeClr val="hlin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26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37" grpId="0"/>
      <p:bldP spid="34838" grpId="0"/>
      <p:bldP spid="348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748712" cy="576263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модели процесса постройки садового домика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50825" y="1052513"/>
            <a:ext cx="871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2000" b="1">
                <a:solidFill>
                  <a:schemeClr val="hlink"/>
                </a:solidFill>
              </a:rPr>
              <a:t>2. Декомпозируем контекстную диаграмму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258888" y="2060575"/>
            <a:ext cx="1512887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Заложить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фундамент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203575" y="2708275"/>
            <a:ext cx="13684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Возвести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стены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003800" y="3573463"/>
            <a:ext cx="1366838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Положить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крышу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659563" y="4581525"/>
            <a:ext cx="1512887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Выполнить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отделку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9388" y="1773238"/>
            <a:ext cx="1439862" cy="720725"/>
            <a:chOff x="113" y="1071"/>
            <a:chExt cx="907" cy="454"/>
          </a:xfrm>
        </p:grpSpPr>
        <p:sp>
          <p:nvSpPr>
            <p:cNvPr id="30767" name="Line 11"/>
            <p:cNvSpPr>
              <a:spLocks noChangeShapeType="1"/>
            </p:cNvSpPr>
            <p:nvPr/>
          </p:nvSpPr>
          <p:spPr bwMode="auto">
            <a:xfrm>
              <a:off x="158" y="152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68" name="Text Box 12"/>
            <p:cNvSpPr txBox="1">
              <a:spLocks noChangeArrowheads="1"/>
            </p:cNvSpPr>
            <p:nvPr/>
          </p:nvSpPr>
          <p:spPr bwMode="auto">
            <a:xfrm>
              <a:off x="113" y="1071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Материалы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051050" y="1412875"/>
            <a:ext cx="2162175" cy="647700"/>
            <a:chOff x="1292" y="890"/>
            <a:chExt cx="1362" cy="408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292" y="102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338" y="890"/>
              <a:ext cx="1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Проект дома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1050" y="2852738"/>
            <a:ext cx="1584325" cy="3822700"/>
            <a:chOff x="1247" y="1797"/>
            <a:chExt cx="998" cy="2408"/>
          </a:xfrm>
        </p:grpSpPr>
        <p:sp>
          <p:nvSpPr>
            <p:cNvPr id="30763" name="Line 19"/>
            <p:cNvSpPr>
              <a:spLocks noChangeShapeType="1"/>
            </p:cNvSpPr>
            <p:nvPr/>
          </p:nvSpPr>
          <p:spPr bwMode="auto">
            <a:xfrm flipV="1">
              <a:off x="1247" y="1797"/>
              <a:ext cx="0" cy="2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64" name="Text Box 20"/>
            <p:cNvSpPr txBox="1">
              <a:spLocks noChangeArrowheads="1"/>
            </p:cNvSpPr>
            <p:nvPr/>
          </p:nvSpPr>
          <p:spPr bwMode="auto">
            <a:xfrm>
              <a:off x="1292" y="3974"/>
              <a:ext cx="9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Строители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172450" y="4508500"/>
            <a:ext cx="792163" cy="504825"/>
            <a:chOff x="5148" y="2795"/>
            <a:chExt cx="499" cy="318"/>
          </a:xfrm>
        </p:grpSpPr>
        <p:sp>
          <p:nvSpPr>
            <p:cNvPr id="30761" name="Line 24"/>
            <p:cNvSpPr>
              <a:spLocks noChangeShapeType="1"/>
            </p:cNvSpPr>
            <p:nvPr/>
          </p:nvSpPr>
          <p:spPr bwMode="auto">
            <a:xfrm>
              <a:off x="5148" y="311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62" name="Text Box 25"/>
            <p:cNvSpPr txBox="1">
              <a:spLocks noChangeArrowheads="1"/>
            </p:cNvSpPr>
            <p:nvPr/>
          </p:nvSpPr>
          <p:spPr bwMode="auto">
            <a:xfrm>
              <a:off x="5193" y="2795"/>
              <a:ext cx="3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Дом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051050" y="1773238"/>
            <a:ext cx="5473700" cy="2808287"/>
            <a:chOff x="1292" y="1117"/>
            <a:chExt cx="3402" cy="1769"/>
          </a:xfrm>
        </p:grpSpPr>
        <p:sp>
          <p:nvSpPr>
            <p:cNvPr id="30757" name="Line 28"/>
            <p:cNvSpPr>
              <a:spLocks noChangeShapeType="1"/>
            </p:cNvSpPr>
            <p:nvPr/>
          </p:nvSpPr>
          <p:spPr bwMode="auto">
            <a:xfrm>
              <a:off x="4694" y="1117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58" name="Line 31"/>
            <p:cNvSpPr>
              <a:spLocks noChangeShapeType="1"/>
            </p:cNvSpPr>
            <p:nvPr/>
          </p:nvSpPr>
          <p:spPr bwMode="auto">
            <a:xfrm>
              <a:off x="1292" y="1117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59" name="Line 32"/>
            <p:cNvSpPr>
              <a:spLocks noChangeShapeType="1"/>
            </p:cNvSpPr>
            <p:nvPr/>
          </p:nvSpPr>
          <p:spPr bwMode="auto">
            <a:xfrm>
              <a:off x="3606" y="1117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60" name="Line 33"/>
            <p:cNvSpPr>
              <a:spLocks noChangeShapeType="1"/>
            </p:cNvSpPr>
            <p:nvPr/>
          </p:nvSpPr>
          <p:spPr bwMode="auto">
            <a:xfrm>
              <a:off x="2426" y="1117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051050" y="3500438"/>
            <a:ext cx="5400675" cy="2736850"/>
            <a:chOff x="1292" y="2205"/>
            <a:chExt cx="3402" cy="1724"/>
          </a:xfrm>
        </p:grpSpPr>
        <p:sp>
          <p:nvSpPr>
            <p:cNvPr id="30753" name="Line 43"/>
            <p:cNvSpPr>
              <a:spLocks noChangeShapeType="1"/>
            </p:cNvSpPr>
            <p:nvPr/>
          </p:nvSpPr>
          <p:spPr bwMode="auto">
            <a:xfrm flipV="1">
              <a:off x="4694" y="3385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54" name="Line 44"/>
            <p:cNvSpPr>
              <a:spLocks noChangeShapeType="1"/>
            </p:cNvSpPr>
            <p:nvPr/>
          </p:nvSpPr>
          <p:spPr bwMode="auto">
            <a:xfrm>
              <a:off x="1292" y="3929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55" name="Line 45"/>
            <p:cNvSpPr>
              <a:spLocks noChangeShapeType="1"/>
            </p:cNvSpPr>
            <p:nvPr/>
          </p:nvSpPr>
          <p:spPr bwMode="auto">
            <a:xfrm flipV="1">
              <a:off x="3606" y="275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56" name="Line 46"/>
            <p:cNvSpPr>
              <a:spLocks noChangeShapeType="1"/>
            </p:cNvSpPr>
            <p:nvPr/>
          </p:nvSpPr>
          <p:spPr bwMode="auto">
            <a:xfrm flipV="1">
              <a:off x="2426" y="2205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68313" y="5516563"/>
            <a:ext cx="6985000" cy="641350"/>
            <a:chOff x="340" y="3475"/>
            <a:chExt cx="4400" cy="404"/>
          </a:xfrm>
        </p:grpSpPr>
        <p:sp>
          <p:nvSpPr>
            <p:cNvPr id="30749" name="Text Box 48"/>
            <p:cNvSpPr txBox="1">
              <a:spLocks noChangeArrowheads="1"/>
            </p:cNvSpPr>
            <p:nvPr/>
          </p:nvSpPr>
          <p:spPr bwMode="auto">
            <a:xfrm>
              <a:off x="340" y="3521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Каменщики</a:t>
              </a:r>
            </a:p>
          </p:txBody>
        </p:sp>
        <p:sp>
          <p:nvSpPr>
            <p:cNvPr id="30750" name="Text Box 49"/>
            <p:cNvSpPr txBox="1">
              <a:spLocks noChangeArrowheads="1"/>
            </p:cNvSpPr>
            <p:nvPr/>
          </p:nvSpPr>
          <p:spPr bwMode="auto">
            <a:xfrm>
              <a:off x="1519" y="3521"/>
              <a:ext cx="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Плотники</a:t>
              </a:r>
            </a:p>
          </p:txBody>
        </p:sp>
        <p:sp>
          <p:nvSpPr>
            <p:cNvPr id="30751" name="Text Box 50"/>
            <p:cNvSpPr txBox="1">
              <a:spLocks noChangeArrowheads="1"/>
            </p:cNvSpPr>
            <p:nvPr/>
          </p:nvSpPr>
          <p:spPr bwMode="auto">
            <a:xfrm>
              <a:off x="2517" y="3521"/>
              <a:ext cx="10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Кровельщики</a:t>
              </a:r>
            </a:p>
          </p:txBody>
        </p:sp>
        <p:sp>
          <p:nvSpPr>
            <p:cNvPr id="30752" name="Text Box 51"/>
            <p:cNvSpPr txBox="1">
              <a:spLocks noChangeArrowheads="1"/>
            </p:cNvSpPr>
            <p:nvPr/>
          </p:nvSpPr>
          <p:spPr bwMode="auto">
            <a:xfrm>
              <a:off x="3696" y="3475"/>
              <a:ext cx="1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Мастера по отделке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755650" y="2492375"/>
            <a:ext cx="5903913" cy="2736850"/>
            <a:chOff x="476" y="1570"/>
            <a:chExt cx="3719" cy="1724"/>
          </a:xfrm>
        </p:grpSpPr>
        <p:sp>
          <p:nvSpPr>
            <p:cNvPr id="30745" name="Line 55"/>
            <p:cNvSpPr>
              <a:spLocks noChangeShapeType="1"/>
            </p:cNvSpPr>
            <p:nvPr/>
          </p:nvSpPr>
          <p:spPr bwMode="auto">
            <a:xfrm>
              <a:off x="476" y="3294"/>
              <a:ext cx="3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46" name="Line 58"/>
            <p:cNvSpPr>
              <a:spLocks noChangeShapeType="1"/>
            </p:cNvSpPr>
            <p:nvPr/>
          </p:nvSpPr>
          <p:spPr bwMode="auto">
            <a:xfrm>
              <a:off x="476" y="1570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47" name="Line 59"/>
            <p:cNvSpPr>
              <a:spLocks noChangeShapeType="1"/>
            </p:cNvSpPr>
            <p:nvPr/>
          </p:nvSpPr>
          <p:spPr bwMode="auto">
            <a:xfrm>
              <a:off x="476" y="2659"/>
              <a:ext cx="26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48" name="Line 60"/>
            <p:cNvSpPr>
              <a:spLocks noChangeShapeType="1"/>
            </p:cNvSpPr>
            <p:nvPr/>
          </p:nvSpPr>
          <p:spPr bwMode="auto">
            <a:xfrm>
              <a:off x="476" y="2160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2771775" y="2205038"/>
            <a:ext cx="1584325" cy="911225"/>
            <a:chOff x="1746" y="1382"/>
            <a:chExt cx="998" cy="574"/>
          </a:xfrm>
        </p:grpSpPr>
        <p:cxnSp>
          <p:nvCxnSpPr>
            <p:cNvPr id="30743" name="AutoShape 62"/>
            <p:cNvCxnSpPr>
              <a:cxnSpLocks noChangeShapeType="1"/>
              <a:stCxn id="35845" idx="3"/>
              <a:endCxn id="35846" idx="1"/>
            </p:cNvCxnSpPr>
            <p:nvPr/>
          </p:nvCxnSpPr>
          <p:spPr bwMode="auto">
            <a:xfrm>
              <a:off x="1746" y="1548"/>
              <a:ext cx="272" cy="408"/>
            </a:xfrm>
            <a:prstGeom prst="bentConnector3">
              <a:avLst>
                <a:gd name="adj1" fmla="val 49634"/>
              </a:avLst>
            </a:prstGeom>
            <a:noFill/>
            <a:ln w="9525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4" name="Text Box 63"/>
            <p:cNvSpPr txBox="1">
              <a:spLocks noChangeArrowheads="1"/>
            </p:cNvSpPr>
            <p:nvPr/>
          </p:nvSpPr>
          <p:spPr bwMode="auto">
            <a:xfrm>
              <a:off x="1846" y="1382"/>
              <a:ext cx="8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Фундамент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4572000" y="2420938"/>
            <a:ext cx="944563" cy="1296987"/>
            <a:chOff x="2880" y="1525"/>
            <a:chExt cx="595" cy="817"/>
          </a:xfrm>
        </p:grpSpPr>
        <p:cxnSp>
          <p:nvCxnSpPr>
            <p:cNvPr id="30741" name="AutoShape 82"/>
            <p:cNvCxnSpPr>
              <a:cxnSpLocks noChangeShapeType="1"/>
            </p:cNvCxnSpPr>
            <p:nvPr/>
          </p:nvCxnSpPr>
          <p:spPr bwMode="auto">
            <a:xfrm>
              <a:off x="2880" y="1797"/>
              <a:ext cx="272" cy="54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2" name="Text Box 83"/>
            <p:cNvSpPr txBox="1">
              <a:spLocks noChangeArrowheads="1"/>
            </p:cNvSpPr>
            <p:nvPr/>
          </p:nvSpPr>
          <p:spPr bwMode="auto">
            <a:xfrm>
              <a:off x="2925" y="1525"/>
              <a:ext cx="5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chemeClr val="accent2"/>
                  </a:solidFill>
                </a:rPr>
                <a:t>Стены</a:t>
              </a:r>
            </a:p>
          </p:txBody>
        </p:sp>
      </p:grpSp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6372225" y="3284538"/>
            <a:ext cx="1079500" cy="1439862"/>
            <a:chOff x="4014" y="2069"/>
            <a:chExt cx="680" cy="907"/>
          </a:xfrm>
        </p:grpSpPr>
        <p:cxnSp>
          <p:nvCxnSpPr>
            <p:cNvPr id="30739" name="AutoShape 90"/>
            <p:cNvCxnSpPr>
              <a:cxnSpLocks noChangeShapeType="1"/>
            </p:cNvCxnSpPr>
            <p:nvPr/>
          </p:nvCxnSpPr>
          <p:spPr bwMode="auto">
            <a:xfrm>
              <a:off x="4014" y="2341"/>
              <a:ext cx="182" cy="635"/>
            </a:xfrm>
            <a:prstGeom prst="bentConnector3">
              <a:avLst>
                <a:gd name="adj1" fmla="val 4944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0" name="Text Box 91"/>
            <p:cNvSpPr txBox="1">
              <a:spLocks noChangeArrowheads="1"/>
            </p:cNvSpPr>
            <p:nvPr/>
          </p:nvSpPr>
          <p:spPr bwMode="auto">
            <a:xfrm>
              <a:off x="4059" y="2069"/>
              <a:ext cx="6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/>
                <a:t>Крыша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9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модели, построенной с использованием </a:t>
            </a:r>
            <a:r>
              <a:rPr 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-средства </a:t>
            </a:r>
            <a:r>
              <a:rPr 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BPWin</a:t>
            </a:r>
            <a:endParaRPr lang="ru-RU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r="5109"/>
          <a:stretch>
            <a:fillRect/>
          </a:stretch>
        </p:blipFill>
        <p:spPr bwMode="auto">
          <a:xfrm>
            <a:off x="395288" y="1012825"/>
            <a:ext cx="8424862" cy="584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588962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 модели, построенной с использованием </a:t>
            </a:r>
            <a:r>
              <a:rPr 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-средства </a:t>
            </a:r>
            <a:r>
              <a:rPr 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BPWin</a:t>
            </a:r>
            <a:endParaRPr lang="ru-RU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3" r="6566"/>
          <a:stretch>
            <a:fillRect/>
          </a:stretch>
        </p:blipFill>
        <p:spPr bwMode="auto">
          <a:xfrm>
            <a:off x="285750" y="785813"/>
            <a:ext cx="8640763" cy="607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9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503237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Дерево узлов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r="5109"/>
          <a:stretch>
            <a:fillRect/>
          </a:stretch>
        </p:blipFill>
        <p:spPr bwMode="auto">
          <a:xfrm>
            <a:off x="250825" y="735013"/>
            <a:ext cx="8642350" cy="612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29600" cy="576262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FEO-</a:t>
            </a:r>
            <a:r>
              <a:rPr lang="ru-RU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страница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0" r="5109"/>
          <a:stretch>
            <a:fillRect/>
          </a:stretch>
        </p:blipFill>
        <p:spPr bwMode="auto">
          <a:xfrm>
            <a:off x="250825" y="692150"/>
            <a:ext cx="8640763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4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Контекстная диаграмма </a:t>
            </a:r>
            <a:r>
              <a:rPr lang="en-US" dirty="0" smtClean="0"/>
              <a:t>AS-IS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76" y="1268760"/>
            <a:ext cx="7741224" cy="51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66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 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" y="2366493"/>
            <a:ext cx="9144000" cy="449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8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Контекстная диаграмма </a:t>
            </a:r>
            <a:r>
              <a:rPr lang="en-US" dirty="0" smtClean="0"/>
              <a:t>TO-BE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791257" cy="477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42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Базовые принципы структурного подхода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mtClean="0"/>
              <a:t>принцип </a:t>
            </a:r>
            <a:r>
              <a:rPr lang="ru-RU" altLang="ru-RU" i="1" smtClean="0">
                <a:solidFill>
                  <a:schemeClr val="hlink"/>
                </a:solidFill>
              </a:rPr>
              <a:t>«Разделяй и властвуй»</a:t>
            </a:r>
            <a:r>
              <a:rPr lang="ru-RU" altLang="ru-RU" smtClean="0"/>
              <a:t> </a:t>
            </a:r>
          </a:p>
          <a:p>
            <a:pPr eaLnBrk="1" hangingPunct="1"/>
            <a:r>
              <a:rPr lang="ru-RU" altLang="ru-RU" smtClean="0"/>
              <a:t>принцип </a:t>
            </a:r>
            <a:r>
              <a:rPr lang="ru-RU" altLang="ru-RU" i="1" smtClean="0">
                <a:solidFill>
                  <a:schemeClr val="hlink"/>
                </a:solidFill>
              </a:rPr>
              <a:t>иерархического упорядочивания</a:t>
            </a:r>
            <a:r>
              <a:rPr lang="ru-RU" altLang="ru-RU" smtClean="0"/>
              <a:t> </a:t>
            </a:r>
          </a:p>
          <a:p>
            <a:pPr eaLnBrk="1" hangingPunct="1"/>
            <a:r>
              <a:rPr lang="ru-RU" altLang="ru-RU" smtClean="0"/>
              <a:t>принцип </a:t>
            </a:r>
            <a:r>
              <a:rPr lang="ru-RU" altLang="ru-RU" i="1" smtClean="0">
                <a:solidFill>
                  <a:schemeClr val="hlink"/>
                </a:solidFill>
              </a:rPr>
              <a:t>абстрагирования</a:t>
            </a:r>
            <a:r>
              <a:rPr lang="ru-RU" altLang="ru-RU" smtClean="0">
                <a:solidFill>
                  <a:schemeClr val="hlink"/>
                </a:solidFill>
              </a:rPr>
              <a:t> </a:t>
            </a:r>
          </a:p>
          <a:p>
            <a:pPr eaLnBrk="1" hangingPunct="1"/>
            <a:r>
              <a:rPr lang="ru-RU" altLang="ru-RU" smtClean="0"/>
              <a:t>принцип </a:t>
            </a:r>
            <a:r>
              <a:rPr lang="ru-RU" altLang="ru-RU" i="1" smtClean="0">
                <a:solidFill>
                  <a:schemeClr val="hlink"/>
                </a:solidFill>
              </a:rPr>
              <a:t>непротиворечивости</a:t>
            </a:r>
            <a:r>
              <a:rPr lang="ru-RU" altLang="ru-RU" smtClean="0">
                <a:solidFill>
                  <a:schemeClr val="hlink"/>
                </a:solidFill>
              </a:rPr>
              <a:t> </a:t>
            </a:r>
          </a:p>
          <a:p>
            <a:pPr eaLnBrk="1" hangingPunct="1"/>
            <a:r>
              <a:rPr lang="ru-RU" altLang="ru-RU" smtClean="0"/>
              <a:t>принцип </a:t>
            </a:r>
            <a:r>
              <a:rPr lang="ru-RU" altLang="ru-RU" i="1" smtClean="0">
                <a:solidFill>
                  <a:schemeClr val="hlink"/>
                </a:solidFill>
              </a:rPr>
              <a:t>структурирования данных</a:t>
            </a:r>
            <a:r>
              <a:rPr lang="ru-RU" altLang="ru-RU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7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" y="1534075"/>
            <a:ext cx="9133706" cy="53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836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Итоги лекции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29188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800" smtClean="0">
                <a:solidFill>
                  <a:schemeClr val="hlink"/>
                </a:solidFill>
              </a:rPr>
              <a:t>Изучены следующие понятия: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Структурный подход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Функциональная модель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Методология </a:t>
            </a:r>
            <a:r>
              <a:rPr lang="en-US" altLang="ru-RU" sz="2800" smtClean="0"/>
              <a:t>SADT/IDEF0</a:t>
            </a:r>
            <a:endParaRPr lang="ru-RU" altLang="ru-RU" sz="2800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Функциональный блок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Интерфейсная дуга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Декомпозиция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Глоссарий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ru-RU" sz="2800" smtClean="0"/>
              <a:t>FEO</a:t>
            </a:r>
            <a:r>
              <a:rPr lang="ru-RU" altLang="ru-RU" sz="2800" smtClean="0"/>
              <a:t>-диаграмма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Дерево узлов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 smtClean="0"/>
              <a:t>Мастерская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12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структурного анализа и проектирования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8229600" cy="4543425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70-е гг. ХХ века – методология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SADT</a:t>
            </a:r>
            <a:endParaRPr lang="ru-RU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Предложена </a:t>
            </a:r>
            <a:r>
              <a:rPr lang="ru-RU" sz="2400" i="1" dirty="0" smtClean="0">
                <a:solidFill>
                  <a:schemeClr val="bg2"/>
                </a:solidFill>
              </a:rPr>
              <a:t>Дугласом Россом</a:t>
            </a:r>
            <a:r>
              <a:rPr lang="ru-RU" sz="2400" dirty="0" smtClean="0"/>
              <a:t> (</a:t>
            </a:r>
            <a:r>
              <a:rPr lang="en-US" sz="2400" dirty="0" smtClean="0"/>
              <a:t>Douglas Ross</a:t>
            </a:r>
            <a:r>
              <a:rPr lang="ru-RU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Основная идея</a:t>
            </a:r>
            <a:r>
              <a:rPr lang="ru-RU" sz="2400" dirty="0" smtClean="0"/>
              <a:t> данной методологии – построение древовидной иерархической модели предприятия.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В начале </a:t>
            </a:r>
            <a:r>
              <a:rPr lang="ru-RU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1990-х</a:t>
            </a:r>
            <a:r>
              <a:rPr lang="ru-RU" sz="2400" dirty="0" smtClean="0"/>
              <a:t> на основе </a:t>
            </a:r>
            <a:r>
              <a:rPr lang="en-US" sz="2400" dirty="0" smtClean="0"/>
              <a:t>SADT </a:t>
            </a:r>
            <a:r>
              <a:rPr lang="ru-RU" sz="2400" dirty="0" smtClean="0"/>
              <a:t>принят стандарт моделирования бизнес-процессов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IDEF</a:t>
            </a:r>
            <a:r>
              <a:rPr lang="ru-RU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ru-RU" sz="2400" dirty="0" smtClean="0"/>
              <a:t>, являющийся одним из 14 стандартов линейки </a:t>
            </a:r>
            <a:r>
              <a:rPr lang="en-US" sz="2400" i="1" dirty="0" smtClean="0">
                <a:solidFill>
                  <a:schemeClr val="hlink"/>
                </a:solidFill>
              </a:rPr>
              <a:t>IDEF</a:t>
            </a:r>
            <a:r>
              <a:rPr lang="ru-RU" sz="2400" dirty="0" smtClean="0">
                <a:solidFill>
                  <a:schemeClr val="hlink"/>
                </a:solidFill>
              </a:rPr>
              <a:t> – </a:t>
            </a:r>
            <a:r>
              <a:rPr lang="en-US" sz="2400" i="1" dirty="0" smtClean="0">
                <a:solidFill>
                  <a:schemeClr val="hlink"/>
                </a:solidFill>
              </a:rPr>
              <a:t>Integration Definition</a:t>
            </a:r>
            <a:r>
              <a:rPr lang="ru-RU" sz="2400" dirty="0" smtClean="0"/>
              <a:t> </a:t>
            </a:r>
            <a:r>
              <a:rPr lang="en-US" sz="2400" i="1" dirty="0" smtClean="0">
                <a:solidFill>
                  <a:schemeClr val="hlink"/>
                </a:solidFill>
              </a:rPr>
              <a:t>for Functional Modeling </a:t>
            </a:r>
            <a:r>
              <a:rPr lang="ru-RU" sz="2400" dirty="0" smtClean="0"/>
              <a:t>(в данном курсе будут рассмотрены некоторые из них, в частности, </a:t>
            </a:r>
            <a:r>
              <a:rPr lang="en-US" sz="2400" dirty="0" smtClean="0"/>
              <a:t>IDEF</a:t>
            </a:r>
            <a:r>
              <a:rPr lang="ru-RU" sz="2400" dirty="0" smtClean="0"/>
              <a:t>0, </a:t>
            </a:r>
            <a:r>
              <a:rPr lang="en-US" sz="2400" dirty="0" smtClean="0"/>
              <a:t>IDEF</a:t>
            </a:r>
            <a:r>
              <a:rPr lang="ru-RU" sz="2400" dirty="0" smtClean="0"/>
              <a:t>1</a:t>
            </a:r>
            <a:r>
              <a:rPr lang="en-US" sz="2400" dirty="0" smtClean="0"/>
              <a:t>X</a:t>
            </a:r>
            <a:r>
              <a:rPr lang="ru-RU" sz="2400" dirty="0" smtClean="0"/>
              <a:t>, </a:t>
            </a:r>
            <a:r>
              <a:rPr lang="en-US" sz="2400" dirty="0" smtClean="0"/>
              <a:t>IDEF</a:t>
            </a:r>
            <a:r>
              <a:rPr lang="ru-RU" sz="2400" dirty="0" smtClean="0"/>
              <a:t>3) 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400" dirty="0" smtClean="0"/>
              <a:t>Положения методологии зафиксированы в разработанном в США стандарте </a:t>
            </a:r>
            <a:r>
              <a:rPr lang="en-US" sz="2400" dirty="0" smtClean="0"/>
              <a:t>IDEF0 (</a:t>
            </a:r>
            <a:r>
              <a:rPr lang="ru-RU" sz="2400" dirty="0" smtClean="0"/>
              <a:t>В России – </a:t>
            </a:r>
            <a:r>
              <a:rPr lang="ru-RU" sz="2400" i="1" dirty="0" smtClean="0">
                <a:solidFill>
                  <a:srgbClr val="CC0000"/>
                </a:solidFill>
              </a:rPr>
              <a:t>РД </a:t>
            </a:r>
            <a:r>
              <a:rPr lang="en-US" sz="2400" i="1" dirty="0" smtClean="0">
                <a:solidFill>
                  <a:srgbClr val="CC0000"/>
                </a:solidFill>
              </a:rPr>
              <a:t>IDEF0 – 2000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0953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Модели структурного подхода, изучаемые в курсе «Системное моделирование и </a:t>
            </a:r>
            <a:r>
              <a:rPr 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</a:t>
            </a:r>
            <a:r>
              <a:rPr lang="ru-RU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-технологии»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1878013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b="1" smtClean="0"/>
              <a:t>3 типа моделей</a:t>
            </a:r>
            <a:r>
              <a:rPr lang="ru-RU" altLang="ru-RU" sz="2400" smtClean="0"/>
              <a:t>, используемых в структурном подходе: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1) функциональные модели (ФМ)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2) информационные модели (ИМ)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3) динамические модели (ДМ)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400" smtClean="0"/>
          </a:p>
        </p:txBody>
      </p:sp>
      <p:graphicFrame>
        <p:nvGraphicFramePr>
          <p:cNvPr id="8271" name="Group 7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3866102"/>
              </p:ext>
            </p:extLst>
          </p:nvPr>
        </p:nvGraphicFramePr>
        <p:xfrm>
          <a:off x="395288" y="4005263"/>
          <a:ext cx="8353176" cy="2376488"/>
        </p:xfrm>
        <a:graphic>
          <a:graphicData uri="http://schemas.openxmlformats.org/drawingml/2006/table">
            <a:tbl>
              <a:tblPr/>
              <a:tblGrid>
                <a:gridCol w="1688507"/>
                <a:gridCol w="6664669"/>
              </a:tblGrid>
              <a:tr h="9080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ФМ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SADT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IDEF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0)-модели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DFD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-модели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 (IDEF1X)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ДМ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IDEF/CPN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IDEF3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Сущность функционального моделирования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752975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mtClean="0"/>
              <a:t>Для любой системы определяющим является ее функциональное содержание, так как оно определяет ее основные свойства. Поэтому в основе функционального моделирования лежит </a:t>
            </a:r>
            <a:r>
              <a:rPr lang="ru-RU" altLang="ru-RU" smtClean="0">
                <a:solidFill>
                  <a:srgbClr val="CC0000"/>
                </a:solidFill>
              </a:rPr>
              <a:t>функциональное содержание системы</a:t>
            </a:r>
            <a:r>
              <a:rPr lang="ru-RU" altLang="ru-RU" smtClean="0"/>
              <a:t>, в качестве отношений между функциями рассматривается </a:t>
            </a:r>
            <a:r>
              <a:rPr lang="ru-RU" altLang="ru-RU" smtClean="0">
                <a:solidFill>
                  <a:srgbClr val="CC0000"/>
                </a:solidFill>
              </a:rPr>
              <a:t>информация об объектах</a:t>
            </a:r>
            <a:r>
              <a:rPr lang="ru-RU" altLang="ru-RU" smtClean="0"/>
              <a:t>, связывающих эти функции [1].</a:t>
            </a:r>
          </a:p>
        </p:txBody>
      </p:sp>
    </p:spTree>
    <p:extLst>
      <p:ext uri="{BB962C8B-B14F-4D97-AF65-F5344CB8AC3E}">
        <p14:creationId xmlns:p14="http://schemas.microsoft.com/office/powerpoint/2010/main" val="3059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</a:t>
            </a:r>
            <a:r>
              <a:rPr 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IDEF0</a:t>
            </a:r>
            <a:endParaRPr lang="ru-RU" sz="36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38862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ru-RU" altLang="ru-RU" smtClean="0"/>
              <a:t>В основе </a:t>
            </a:r>
            <a:r>
              <a:rPr lang="en-US" altLang="ru-RU" i="1" smtClean="0"/>
              <a:t>IDEF</a:t>
            </a:r>
            <a:r>
              <a:rPr lang="ru-RU" altLang="ru-RU" i="1" smtClean="0"/>
              <a:t>0</a:t>
            </a:r>
            <a:r>
              <a:rPr lang="ru-RU" altLang="ru-RU" smtClean="0"/>
              <a:t>-методологии лежат  </a:t>
            </a:r>
            <a:r>
              <a:rPr lang="ru-RU" altLang="ru-RU" b="1" smtClean="0"/>
              <a:t>4 основных понятия</a:t>
            </a:r>
            <a:r>
              <a:rPr lang="ru-RU" altLang="ru-RU" smtClean="0"/>
              <a:t>:</a:t>
            </a:r>
          </a:p>
          <a:p>
            <a:pPr eaLnBrk="1" hangingPunct="1"/>
            <a:r>
              <a:rPr lang="ru-RU" altLang="ru-RU" smtClean="0"/>
              <a:t>1) функциональный блок;</a:t>
            </a:r>
          </a:p>
          <a:p>
            <a:pPr eaLnBrk="1" hangingPunct="1"/>
            <a:r>
              <a:rPr lang="ru-RU" altLang="ru-RU" smtClean="0"/>
              <a:t>2) интерфейсная дуга (стрелка);</a:t>
            </a:r>
          </a:p>
          <a:p>
            <a:pPr eaLnBrk="1" hangingPunct="1"/>
            <a:r>
              <a:rPr lang="ru-RU" altLang="ru-RU" smtClean="0"/>
              <a:t>3) декомпозиция;</a:t>
            </a:r>
          </a:p>
          <a:p>
            <a:pPr eaLnBrk="1" hangingPunct="1"/>
            <a:r>
              <a:rPr lang="ru-RU" altLang="ru-RU" smtClean="0"/>
              <a:t>4) глоссарий.</a:t>
            </a:r>
          </a:p>
        </p:txBody>
      </p:sp>
    </p:spTree>
    <p:extLst>
      <p:ext uri="{BB962C8B-B14F-4D97-AF65-F5344CB8AC3E}">
        <p14:creationId xmlns:p14="http://schemas.microsoft.com/office/powerpoint/2010/main" val="11127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739775"/>
          </a:xfrm>
        </p:spPr>
        <p:txBody>
          <a:bodyPr/>
          <a:lstStyle/>
          <a:p>
            <a:pPr eaLnBrk="1" hangingPunct="1">
              <a:defRPr/>
            </a:pPr>
            <a:r>
              <a:rPr lang="ru-RU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Функциональный блок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85225" cy="1223963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Олицетворяет некоторую конкретную функцию или работу в рамках рассматриваемой системы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i="1" smtClean="0">
                <a:solidFill>
                  <a:srgbClr val="CC0000"/>
                </a:solidFill>
              </a:rPr>
              <a:t>РД </a:t>
            </a:r>
            <a:r>
              <a:rPr lang="en-US" altLang="ru-RU" sz="2000" i="1" smtClean="0">
                <a:solidFill>
                  <a:srgbClr val="CC0000"/>
                </a:solidFill>
              </a:rPr>
              <a:t>IDEF0 – 2000</a:t>
            </a:r>
            <a:r>
              <a:rPr lang="ru-RU" altLang="ru-RU" sz="2000" smtClean="0"/>
              <a:t>: прямоугольник, содержащий имя и номер и используемый для описания функции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051050" y="2263775"/>
            <a:ext cx="5075238" cy="4165600"/>
            <a:chOff x="3404" y="4665"/>
            <a:chExt cx="3670" cy="2368"/>
          </a:xfrm>
        </p:grpSpPr>
        <p:sp>
          <p:nvSpPr>
            <p:cNvPr id="11279" name="Line 5"/>
            <p:cNvSpPr>
              <a:spLocks noChangeShapeType="1"/>
            </p:cNvSpPr>
            <p:nvPr/>
          </p:nvSpPr>
          <p:spPr bwMode="auto">
            <a:xfrm>
              <a:off x="5240" y="4698"/>
              <a:ext cx="0" cy="6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0" name="Rectangle 6"/>
            <p:cNvSpPr>
              <a:spLocks noChangeArrowheads="1"/>
            </p:cNvSpPr>
            <p:nvPr/>
          </p:nvSpPr>
          <p:spPr bwMode="auto">
            <a:xfrm>
              <a:off x="4533" y="5405"/>
              <a:ext cx="1412" cy="74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Управлять предприятием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ru-RU" altLang="ru-RU" sz="1100"/>
            </a:p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А0</a:t>
              </a:r>
            </a:p>
          </p:txBody>
        </p:sp>
        <p:sp>
          <p:nvSpPr>
            <p:cNvPr id="11281" name="Line 7"/>
            <p:cNvSpPr>
              <a:spLocks noChangeShapeType="1"/>
            </p:cNvSpPr>
            <p:nvPr/>
          </p:nvSpPr>
          <p:spPr bwMode="auto">
            <a:xfrm>
              <a:off x="3404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2" name="Line 8"/>
            <p:cNvSpPr>
              <a:spLocks noChangeShapeType="1"/>
            </p:cNvSpPr>
            <p:nvPr/>
          </p:nvSpPr>
          <p:spPr bwMode="auto">
            <a:xfrm>
              <a:off x="5945" y="5700"/>
              <a:ext cx="112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3" name="Line 9"/>
            <p:cNvSpPr>
              <a:spLocks noChangeShapeType="1"/>
            </p:cNvSpPr>
            <p:nvPr/>
          </p:nvSpPr>
          <p:spPr bwMode="auto">
            <a:xfrm flipV="1">
              <a:off x="5240" y="6146"/>
              <a:ext cx="1" cy="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84" name="Text Box 10"/>
            <p:cNvSpPr txBox="1">
              <a:spLocks noChangeArrowheads="1"/>
            </p:cNvSpPr>
            <p:nvPr/>
          </p:nvSpPr>
          <p:spPr bwMode="auto">
            <a:xfrm>
              <a:off x="5380" y="4665"/>
              <a:ext cx="1270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управление</a:t>
              </a:r>
            </a:p>
          </p:txBody>
        </p:sp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3546" y="5222"/>
              <a:ext cx="705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вход</a:t>
              </a:r>
            </a:p>
          </p:txBody>
        </p: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6087" y="5222"/>
              <a:ext cx="847" cy="4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выход</a:t>
              </a:r>
            </a:p>
          </p:txBody>
        </p:sp>
        <p:sp>
          <p:nvSpPr>
            <p:cNvPr id="11287" name="Text Box 13"/>
            <p:cNvSpPr txBox="1">
              <a:spLocks noChangeArrowheads="1"/>
            </p:cNvSpPr>
            <p:nvPr/>
          </p:nvSpPr>
          <p:spPr bwMode="auto">
            <a:xfrm>
              <a:off x="5380" y="6260"/>
              <a:ext cx="1128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/>
                <a:t>механизм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95288" y="4156075"/>
            <a:ext cx="3624262" cy="2082800"/>
            <a:chOff x="282" y="2750"/>
            <a:chExt cx="2235" cy="1112"/>
          </a:xfrm>
        </p:grpSpPr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282" y="3080"/>
              <a:ext cx="1373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Наименование осуществляется оборотом глагола </a:t>
              </a:r>
              <a:r>
                <a:rPr lang="ru-RU" altLang="ru-RU" sz="1800" u="sng">
                  <a:solidFill>
                    <a:srgbClr val="CC0000"/>
                  </a:solidFill>
                </a:rPr>
                <a:t>или </a:t>
              </a:r>
              <a:r>
                <a:rPr lang="ru-RU" altLang="ru-RU" sz="1800">
                  <a:solidFill>
                    <a:srgbClr val="CC0000"/>
                  </a:solidFill>
                </a:rPr>
                <a:t>существительного</a:t>
              </a:r>
            </a:p>
          </p:txBody>
        </p:sp>
        <p:sp>
          <p:nvSpPr>
            <p:cNvPr id="11278" name="Line 17"/>
            <p:cNvSpPr>
              <a:spLocks noChangeShapeType="1"/>
            </p:cNvSpPr>
            <p:nvPr/>
          </p:nvSpPr>
          <p:spPr bwMode="auto">
            <a:xfrm flipV="1">
              <a:off x="1519" y="2750"/>
              <a:ext cx="998" cy="5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64163" y="4591050"/>
            <a:ext cx="3384550" cy="1276350"/>
            <a:chOff x="3379" y="2976"/>
            <a:chExt cx="2087" cy="681"/>
          </a:xfrm>
        </p:grpSpPr>
        <p:sp>
          <p:nvSpPr>
            <p:cNvPr id="11275" name="Text Box 19"/>
            <p:cNvSpPr txBox="1">
              <a:spLocks noChangeArrowheads="1"/>
            </p:cNvSpPr>
            <p:nvPr/>
          </p:nvSpPr>
          <p:spPr bwMode="auto">
            <a:xfrm>
              <a:off x="3969" y="3022"/>
              <a:ext cx="1497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Каждый блок в рамках единой системы имеет уникальный номер</a:t>
              </a:r>
            </a:p>
          </p:txBody>
        </p:sp>
        <p:sp>
          <p:nvSpPr>
            <p:cNvPr id="11276" name="Line 20"/>
            <p:cNvSpPr>
              <a:spLocks noChangeShapeType="1"/>
            </p:cNvSpPr>
            <p:nvPr/>
          </p:nvSpPr>
          <p:spPr bwMode="auto">
            <a:xfrm flipH="1" flipV="1">
              <a:off x="3379" y="2976"/>
              <a:ext cx="635" cy="9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95288" y="2420938"/>
            <a:ext cx="3678237" cy="1614487"/>
            <a:chOff x="249" y="1616"/>
            <a:chExt cx="2268" cy="862"/>
          </a:xfrm>
        </p:grpSpPr>
        <p:sp>
          <p:nvSpPr>
            <p:cNvPr id="11272" name="Text Box 22"/>
            <p:cNvSpPr txBox="1">
              <a:spLocks noChangeArrowheads="1"/>
            </p:cNvSpPr>
            <p:nvPr/>
          </p:nvSpPr>
          <p:spPr bwMode="auto">
            <a:xfrm>
              <a:off x="249" y="1616"/>
              <a:ext cx="1360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ru-RU" altLang="ru-RU" sz="1800">
                  <a:solidFill>
                    <a:srgbClr val="CC0000"/>
                  </a:solidFill>
                </a:rPr>
                <a:t>Каждая сторона функционального блока имеет свое назначение</a:t>
              </a:r>
            </a:p>
          </p:txBody>
        </p:sp>
        <p:sp>
          <p:nvSpPr>
            <p:cNvPr id="11273" name="Line 23"/>
            <p:cNvSpPr>
              <a:spLocks noChangeShapeType="1"/>
            </p:cNvSpPr>
            <p:nvPr/>
          </p:nvSpPr>
          <p:spPr bwMode="auto">
            <a:xfrm>
              <a:off x="1565" y="1888"/>
              <a:ext cx="952" cy="36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74" name="Line 24"/>
            <p:cNvSpPr>
              <a:spLocks noChangeShapeType="1"/>
            </p:cNvSpPr>
            <p:nvPr/>
          </p:nvSpPr>
          <p:spPr bwMode="auto">
            <a:xfrm>
              <a:off x="1565" y="1888"/>
              <a:ext cx="635" cy="59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452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1188</Words>
  <Application>Microsoft Office PowerPoint</Application>
  <PresentationFormat>Экран (4:3)</PresentationFormat>
  <Paragraphs>211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Солнцестояние</vt:lpstr>
      <vt:lpstr>Основы построения IDEF0</vt:lpstr>
      <vt:lpstr>Основные вопросы</vt:lpstr>
      <vt:lpstr>Сущность структурного подхода к моделированию систем</vt:lpstr>
      <vt:lpstr>Базовые принципы структурного подхода</vt:lpstr>
      <vt:lpstr>Методология структурного анализа и проектирования</vt:lpstr>
      <vt:lpstr>Модели структурного подхода, изучаемые в курсе «Системное моделирование и CASE-технологии»</vt:lpstr>
      <vt:lpstr>Сущность функционального моделирования</vt:lpstr>
      <vt:lpstr>Методология IDEF0</vt:lpstr>
      <vt:lpstr>Функциональный блок</vt:lpstr>
      <vt:lpstr>Интерфейсная дуга</vt:lpstr>
      <vt:lpstr>Презентация PowerPoint</vt:lpstr>
      <vt:lpstr>Презентация PowerPoint</vt:lpstr>
      <vt:lpstr>Презентация PowerPoint</vt:lpstr>
      <vt:lpstr>Декомпозиция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Основные правила построения диаграмм</vt:lpstr>
      <vt:lpstr>Граничные стрелки</vt:lpstr>
      <vt:lpstr>Тоннельные стрелки</vt:lpstr>
      <vt:lpstr>Презентация PowerPoint</vt:lpstr>
      <vt:lpstr>Цель моделирования</vt:lpstr>
      <vt:lpstr>Точка зрения</vt:lpstr>
      <vt:lpstr>Мастерская страница  (каркас диаграммы)</vt:lpstr>
      <vt:lpstr>Мастерская страница</vt:lpstr>
      <vt:lpstr>Пример модели процесса постройки садового домика</vt:lpstr>
      <vt:lpstr>Пример модели процесса постройки садового домика</vt:lpstr>
      <vt:lpstr>Пример модели, построенной с использованием CASE-средства BPWin</vt:lpstr>
      <vt:lpstr>Пример модели, построенной с использованием CASE-средства BPWin</vt:lpstr>
      <vt:lpstr>Дерево узлов</vt:lpstr>
      <vt:lpstr>FEO-страница</vt:lpstr>
      <vt:lpstr>Контекстная диаграмма AS-IS</vt:lpstr>
      <vt:lpstr>Декомпозиция </vt:lpstr>
      <vt:lpstr>Контекстная диаграмма TO-BE</vt:lpstr>
      <vt:lpstr>Декомпозиция</vt:lpstr>
      <vt:lpstr>Итоги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uit-5</dc:creator>
  <cp:lastModifiedBy>uit-5</cp:lastModifiedBy>
  <cp:revision>15</cp:revision>
  <dcterms:created xsi:type="dcterms:W3CDTF">2022-06-14T07:13:25Z</dcterms:created>
  <dcterms:modified xsi:type="dcterms:W3CDTF">2023-06-26T11:16:37Z</dcterms:modified>
</cp:coreProperties>
</file>