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8CC4-DAF7-4223-A872-397C15A81839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96EFC-DFE6-4723-B7C7-5D4C9CEB9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5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6EFC-DFE6-4723-B7C7-5D4C9CEB928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5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1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2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47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48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41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69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2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80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55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0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4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9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7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08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7815-7201-44C7-A9F9-FB093A23143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BCACD-8755-46F3-938C-40BA1C0D0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084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/>
          <p:cNvSpPr>
            <a:spLocks noGrp="1"/>
          </p:cNvSpPr>
          <p:nvPr>
            <p:ph type="ctrTitle"/>
          </p:nvPr>
        </p:nvSpPr>
        <p:spPr>
          <a:xfrm>
            <a:off x="1507067" y="283634"/>
            <a:ext cx="7766936" cy="6371166"/>
          </a:xfrm>
        </p:spPr>
        <p:txBody>
          <a:bodyPr/>
          <a:lstStyle/>
          <a:p>
            <a:pPr algn="ctr"/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Балаковский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инженерно-технологический институт - филиал</a:t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автономного образовательного учреждения</a:t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«Национальный исследовательский ядерный университет «МИФИ»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«Интеллектуальные системы и технологии»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экспертной системы на языке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Prolog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Выполнил: студент группы ИФСТ-4з</a:t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_____________________</a:t>
            </a:r>
            <a:r>
              <a:rPr lang="ru-RU" sz="1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Семенов М.А.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Итог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изучены классификации </a:t>
            </a:r>
            <a:r>
              <a:rPr lang="ru-RU" dirty="0"/>
              <a:t>экспертных систем;</a:t>
            </a:r>
          </a:p>
          <a:p>
            <a:r>
              <a:rPr lang="ru-RU" dirty="0" smtClean="0"/>
              <a:t>изучены классификации </a:t>
            </a:r>
            <a:r>
              <a:rPr lang="ru-RU" dirty="0"/>
              <a:t>программных средства для разработки экспертных систем;</a:t>
            </a:r>
          </a:p>
          <a:p>
            <a:r>
              <a:rPr lang="ru-RU" dirty="0" smtClean="0"/>
              <a:t>сформировано </a:t>
            </a:r>
            <a:r>
              <a:rPr lang="ru-RU" dirty="0"/>
              <a:t>дерево решения задачи</a:t>
            </a:r>
            <a:r>
              <a:rPr lang="en-US" dirty="0"/>
              <a:t>;</a:t>
            </a:r>
          </a:p>
          <a:p>
            <a:r>
              <a:rPr lang="ru-RU" dirty="0" smtClean="0"/>
              <a:t>сформирована схема </a:t>
            </a:r>
            <a:r>
              <a:rPr lang="ru-RU" dirty="0"/>
              <a:t>утверждение-факты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smtClean="0"/>
              <a:t>создана </a:t>
            </a:r>
            <a:r>
              <a:rPr lang="ru-RU" dirty="0"/>
              <a:t>базы данных;</a:t>
            </a:r>
          </a:p>
          <a:p>
            <a:r>
              <a:rPr lang="ru-RU" dirty="0" smtClean="0"/>
              <a:t>разработана программа описывающая </a:t>
            </a:r>
            <a:r>
              <a:rPr lang="ru-RU" dirty="0"/>
              <a:t>ориентированный граф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 курсовой работы были выполнены и цель достигнута.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6137"/>
            <a:ext cx="8596668" cy="4848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 курсовой работы разработать программное обеспечения с помощью языка Пролог на тему «Подбор жанров кинофильмов».</a:t>
            </a:r>
            <a:endParaRPr lang="en-US" sz="20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изучить </a:t>
            </a:r>
            <a:r>
              <a:rPr lang="ru-RU" dirty="0"/>
              <a:t>классификация экспертных систем;</a:t>
            </a:r>
          </a:p>
          <a:p>
            <a:r>
              <a:rPr lang="ru-RU" dirty="0" smtClean="0"/>
              <a:t>изучить </a:t>
            </a:r>
            <a:r>
              <a:rPr lang="ru-RU" dirty="0"/>
              <a:t>классификация программных средства для разработки экспертных систем;</a:t>
            </a:r>
          </a:p>
          <a:p>
            <a:r>
              <a:rPr lang="ru-RU" dirty="0" smtClean="0"/>
              <a:t>сформировать </a:t>
            </a:r>
            <a:r>
              <a:rPr lang="ru-RU" dirty="0"/>
              <a:t>дерево решения </a:t>
            </a:r>
            <a:r>
              <a:rPr lang="ru-RU" dirty="0" smtClean="0"/>
              <a:t>задачи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сформировать схему утверждение-факты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создание </a:t>
            </a:r>
            <a:r>
              <a:rPr lang="ru-RU" dirty="0"/>
              <a:t>базы данных;</a:t>
            </a:r>
          </a:p>
          <a:p>
            <a:r>
              <a:rPr lang="ru-RU" dirty="0" smtClean="0"/>
              <a:t>разработать </a:t>
            </a:r>
            <a:r>
              <a:rPr lang="ru-RU" dirty="0"/>
              <a:t>программу описывающую ориентированный граф.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/>
              <a:t>экспертных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6137"/>
            <a:ext cx="8596668" cy="48487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Экспертная система – система, предназначенная для решения трудно формализуемых задач, у которых отсутствует алгоритм решения, алгоритм </a:t>
            </a:r>
            <a:r>
              <a:rPr lang="ru-RU" sz="2400" dirty="0" smtClean="0"/>
              <a:t>решения </a:t>
            </a:r>
            <a:r>
              <a:rPr lang="ru-RU" sz="2400" dirty="0"/>
              <a:t>которых не известен; или обладает достаточно большой размерностью. </a:t>
            </a: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Классификация</a:t>
            </a:r>
            <a:r>
              <a:rPr lang="en-US" sz="2400" dirty="0" smtClean="0"/>
              <a:t>:</a:t>
            </a:r>
            <a:endParaRPr lang="ru-RU" sz="2400" dirty="0"/>
          </a:p>
          <a:p>
            <a:r>
              <a:rPr lang="ru-RU" sz="2400" dirty="0" smtClean="0"/>
              <a:t>По задачам</a:t>
            </a:r>
          </a:p>
          <a:p>
            <a:r>
              <a:rPr lang="ru-RU" sz="2400" dirty="0" smtClean="0"/>
              <a:t>По связям реальным временем</a:t>
            </a:r>
          </a:p>
          <a:p>
            <a:r>
              <a:rPr lang="ru-RU" sz="2400" dirty="0" smtClean="0"/>
              <a:t>По типу ЭВМ</a:t>
            </a:r>
          </a:p>
          <a:p>
            <a:r>
              <a:rPr lang="ru-RU" sz="2400" dirty="0" smtClean="0"/>
              <a:t>По степени интеграции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38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/>
              <a:t>программных средства для </a:t>
            </a:r>
            <a:r>
              <a:rPr lang="ru-RU" dirty="0" smtClean="0"/>
              <a:t>разработки</a:t>
            </a:r>
            <a:r>
              <a:rPr lang="en-US" dirty="0" smtClean="0"/>
              <a:t> </a:t>
            </a:r>
            <a:r>
              <a:rPr lang="ru-RU" dirty="0"/>
              <a:t>Э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394284"/>
            <a:ext cx="8596668" cy="4030578"/>
          </a:xfrm>
        </p:spPr>
        <p:txBody>
          <a:bodyPr>
            <a:noAutofit/>
          </a:bodyPr>
          <a:lstStyle/>
          <a:p>
            <a:r>
              <a:rPr lang="ru-RU" sz="2800" dirty="0" smtClean="0"/>
              <a:t>оболочки </a:t>
            </a:r>
            <a:r>
              <a:rPr lang="ru-RU" sz="2800" dirty="0"/>
              <a:t>экспертных систем;</a:t>
            </a:r>
          </a:p>
          <a:p>
            <a:r>
              <a:rPr lang="ru-RU" sz="2800" dirty="0" smtClean="0"/>
              <a:t>языки </a:t>
            </a:r>
            <a:r>
              <a:rPr lang="ru-RU" sz="2800" dirty="0"/>
              <a:t>программирования высокого уровня;</a:t>
            </a:r>
          </a:p>
          <a:p>
            <a:r>
              <a:rPr lang="ru-RU" sz="2800" dirty="0" smtClean="0"/>
              <a:t>среда </a:t>
            </a:r>
            <a:r>
              <a:rPr lang="ru-RU" sz="2800" dirty="0"/>
              <a:t>программирования, поддерживающая несколько парадигм;</a:t>
            </a:r>
          </a:p>
          <a:p>
            <a:r>
              <a:rPr lang="ru-RU" sz="2800" dirty="0" smtClean="0"/>
              <a:t>дополнительные </a:t>
            </a:r>
            <a:r>
              <a:rPr lang="ru-RU" sz="2800" dirty="0"/>
              <a:t>модули.</a:t>
            </a:r>
          </a:p>
        </p:txBody>
      </p:sp>
    </p:spTree>
    <p:extLst>
      <p:ext uri="{BB962C8B-B14F-4D97-AF65-F5344CB8AC3E}">
        <p14:creationId xmlns:p14="http://schemas.microsoft.com/office/powerpoint/2010/main" val="39994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</a:t>
            </a:r>
            <a:r>
              <a:rPr lang="ru-RU" dirty="0"/>
              <a:t>решения задачи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8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4821"/>
          </a:xfrm>
        </p:spPr>
        <p:txBody>
          <a:bodyPr/>
          <a:lstStyle/>
          <a:p>
            <a:r>
              <a:rPr lang="ru-RU" dirty="0" smtClean="0"/>
              <a:t>Схема утверждение-факты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5997" t="7058" r="5707" b="3416"/>
          <a:stretch/>
        </p:blipFill>
        <p:spPr bwMode="auto">
          <a:xfrm>
            <a:off x="677334" y="1684421"/>
            <a:ext cx="9188356" cy="42642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15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00026"/>
            <a:ext cx="8596668" cy="8191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Таблица </a:t>
            </a:r>
            <a:r>
              <a:rPr lang="ru-RU" dirty="0"/>
              <a:t>«АТРИБУТ-ПРЕДИКАТ-ЗНАЧЕНИЕ»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2332"/>
              </p:ext>
            </p:extLst>
          </p:nvPr>
        </p:nvGraphicFramePr>
        <p:xfrm>
          <a:off x="677333" y="1092200"/>
          <a:ext cx="8596669" cy="5440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5270">
                  <a:extLst>
                    <a:ext uri="{9D8B030D-6E8A-4147-A177-3AD203B41FA5}">
                      <a16:colId xmlns:a16="http://schemas.microsoft.com/office/drawing/2014/main" val="1690562533"/>
                    </a:ext>
                  </a:extLst>
                </a:gridCol>
                <a:gridCol w="2865270">
                  <a:extLst>
                    <a:ext uri="{9D8B030D-6E8A-4147-A177-3AD203B41FA5}">
                      <a16:colId xmlns:a16="http://schemas.microsoft.com/office/drawing/2014/main" val="612796878"/>
                    </a:ext>
                  </a:extLst>
                </a:gridCol>
                <a:gridCol w="2866129">
                  <a:extLst>
                    <a:ext uri="{9D8B030D-6E8A-4147-A177-3AD203B41FA5}">
                      <a16:colId xmlns:a16="http://schemas.microsoft.com/office/drawing/2014/main" val="1765805934"/>
                    </a:ext>
                  </a:extLst>
                </a:gridCol>
              </a:tblGrid>
              <a:tr h="31227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Атрибут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Предикат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Значение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extLst>
                  <a:ext uri="{0D108BD9-81ED-4DB2-BD59-A6C34878D82A}">
                    <a16:rowId xmlns:a16="http://schemas.microsoft.com/office/drawing/2014/main" val="3252219303"/>
                  </a:ext>
                </a:extLst>
              </a:tr>
              <a:tr h="218589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 жанра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Хорроры</a:t>
                      </a:r>
                      <a:endParaRPr lang="ru-RU" sz="14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Боевики</a:t>
                      </a: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Вестерн</a:t>
                      </a: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Фантастика</a:t>
                      </a: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Спорт</a:t>
                      </a: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Драма</a:t>
                      </a: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Исторические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extLst>
                  <a:ext uri="{0D108BD9-81ED-4DB2-BD59-A6C34878D82A}">
                    <a16:rowId xmlns:a16="http://schemas.microsoft.com/office/drawing/2014/main" val="2850563214"/>
                  </a:ext>
                </a:extLst>
              </a:tr>
              <a:tr h="62454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Возрастные ограничения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Присутствуют</a:t>
                      </a: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Отсутствуют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extLst>
                  <a:ext uri="{0D108BD9-81ED-4DB2-BD59-A6C34878D82A}">
                    <a16:rowId xmlns:a16="http://schemas.microsoft.com/office/drawing/2014/main" val="2747016839"/>
                  </a:ext>
                </a:extLst>
              </a:tr>
              <a:tr h="62454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Половой признак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Мужчина</a:t>
                      </a: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Женщина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extLst>
                  <a:ext uri="{0D108BD9-81ED-4DB2-BD59-A6C34878D82A}">
                    <a16:rowId xmlns:a16="http://schemas.microsoft.com/office/drawing/2014/main" val="911821661"/>
                  </a:ext>
                </a:extLst>
              </a:tr>
              <a:tr h="156135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Тематика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Страха</a:t>
                      </a: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Экшен</a:t>
                      </a:r>
                      <a:endParaRPr lang="ru-RU" sz="14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Ковбоев</a:t>
                      </a: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Спорта</a:t>
                      </a: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Чувств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26" marR="48926" marT="0" marB="0"/>
                </a:tc>
                <a:extLst>
                  <a:ext uri="{0D108BD9-81ED-4DB2-BD59-A6C34878D82A}">
                    <a16:rowId xmlns:a16="http://schemas.microsoft.com/office/drawing/2014/main" val="211676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1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14325"/>
            <a:ext cx="8596668" cy="876300"/>
          </a:xfrm>
        </p:spPr>
        <p:txBody>
          <a:bodyPr/>
          <a:lstStyle/>
          <a:p>
            <a:r>
              <a:rPr lang="ru-RU" dirty="0"/>
              <a:t>Создания базы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90626"/>
            <a:ext cx="8596668" cy="531495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На основе выбранной темы была разработана база данных с средствами языка </a:t>
            </a:r>
            <a:r>
              <a:rPr lang="en-US" sz="2000" dirty="0" smtClean="0"/>
              <a:t>Prolog</a:t>
            </a:r>
            <a:r>
              <a:rPr lang="ru-RU" sz="2000" dirty="0" smtClean="0"/>
              <a:t> состоящую </a:t>
            </a:r>
            <a:r>
              <a:rPr lang="ru-RU" sz="2000" dirty="0"/>
              <a:t>из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 smtClean="0"/>
              <a:t>Domain:</a:t>
            </a:r>
          </a:p>
          <a:p>
            <a:pPr lvl="1"/>
            <a:r>
              <a:rPr lang="en-US" sz="2000" dirty="0" smtClean="0"/>
              <a:t>genre</a:t>
            </a:r>
            <a:r>
              <a:rPr lang="ru-RU" sz="2000" dirty="0" smtClean="0"/>
              <a:t>=</a:t>
            </a:r>
            <a:r>
              <a:rPr lang="en-US" sz="2000" dirty="0" smtClean="0"/>
              <a:t>symbol</a:t>
            </a:r>
          </a:p>
          <a:p>
            <a:pPr lvl="1"/>
            <a:r>
              <a:rPr lang="en-US" sz="2000" dirty="0" smtClean="0"/>
              <a:t>limit=symbol</a:t>
            </a:r>
          </a:p>
          <a:p>
            <a:pPr lvl="1"/>
            <a:r>
              <a:rPr lang="en-US" sz="2000" dirty="0" smtClean="0"/>
              <a:t>thematic</a:t>
            </a:r>
            <a:r>
              <a:rPr lang="ru-RU" sz="2000" dirty="0" smtClean="0"/>
              <a:t>=</a:t>
            </a:r>
            <a:r>
              <a:rPr lang="en-US" sz="2000" dirty="0" smtClean="0"/>
              <a:t>symbol</a:t>
            </a:r>
          </a:p>
          <a:p>
            <a:r>
              <a:rPr lang="en-US" sz="2000" dirty="0" smtClean="0"/>
              <a:t>Predicates</a:t>
            </a:r>
            <a:r>
              <a:rPr lang="en-US" sz="2000" dirty="0"/>
              <a:t>:</a:t>
            </a:r>
            <a:r>
              <a:rPr lang="ru-RU" sz="2000" dirty="0"/>
              <a:t> </a:t>
            </a:r>
          </a:p>
          <a:p>
            <a:pPr lvl="1"/>
            <a:r>
              <a:rPr lang="en-US" sz="2000" dirty="0" err="1" smtClean="0"/>
              <a:t>agelimit</a:t>
            </a:r>
            <a:r>
              <a:rPr lang="en-US" sz="2000" dirty="0" smtClean="0"/>
              <a:t> </a:t>
            </a:r>
            <a:r>
              <a:rPr lang="ru-RU" sz="2000" dirty="0" smtClean="0"/>
              <a:t>– наличия у жанра возрастных ограничении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gender – </a:t>
            </a:r>
            <a:r>
              <a:rPr lang="ru-RU" sz="2000" dirty="0" smtClean="0"/>
              <a:t>предпочтения выбора жанров по половому признаку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theme – </a:t>
            </a:r>
            <a:r>
              <a:rPr lang="ru-RU" sz="2000" dirty="0" smtClean="0"/>
              <a:t>выбор жанра на основе интересующей тематики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8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ru-RU" dirty="0"/>
              <a:t>ОРИЕНТИРОВАННЫЙ ГРАФ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5900"/>
            <a:ext cx="8596668" cy="50196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 представленного ниже ориентированного графа была разработана </a:t>
            </a:r>
            <a:r>
              <a:rPr lang="ru-RU" dirty="0" smtClean="0"/>
              <a:t>программа</a:t>
            </a:r>
            <a:r>
              <a:rPr lang="en-US" dirty="0" smtClean="0"/>
              <a:t> </a:t>
            </a:r>
            <a:r>
              <a:rPr lang="ru-RU" dirty="0" smtClean="0"/>
              <a:t>представляющую </a:t>
            </a:r>
            <a:r>
              <a:rPr lang="ru-RU" dirty="0"/>
              <a:t>собой базу данных состоящую из</a:t>
            </a:r>
            <a:r>
              <a:rPr lang="en-US" dirty="0" smtClean="0"/>
              <a:t>:</a:t>
            </a:r>
          </a:p>
          <a:p>
            <a:r>
              <a:rPr lang="en-US" dirty="0" smtClean="0"/>
              <a:t>Domains : n (</a:t>
            </a:r>
            <a:r>
              <a:rPr lang="ru-RU" dirty="0" smtClean="0"/>
              <a:t>номер вершины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Predicates:</a:t>
            </a:r>
            <a:r>
              <a:rPr lang="ru-RU" dirty="0" smtClean="0"/>
              <a:t> </a:t>
            </a:r>
            <a:r>
              <a:rPr lang="en-US" dirty="0" smtClean="0"/>
              <a:t>path(</a:t>
            </a:r>
            <a:r>
              <a:rPr lang="en-US" dirty="0" err="1" smtClean="0"/>
              <a:t>n,n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96609" y="3240405"/>
            <a:ext cx="463677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300</Words>
  <Application>Microsoft Office PowerPoint</Application>
  <PresentationFormat>Широкоэкранный</PresentationFormat>
  <Paragraphs>80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Аспект</vt:lpstr>
      <vt:lpstr>Балаковский инженерно-технологический институт - 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      КУРСОВАЯ РАБОТА по дисциплине  «Интеллектуальные системы и технологии» на тему «Разработка экспертной системы на языке Prolog»             Выполнил: студент группы ИФСТ-4з        _____________________Семенов М.А. </vt:lpstr>
      <vt:lpstr>Цели и задачи</vt:lpstr>
      <vt:lpstr>Классификация экспертных систем</vt:lpstr>
      <vt:lpstr>Классификация программных средства для разработки ЭС</vt:lpstr>
      <vt:lpstr>Дерево решения задачи</vt:lpstr>
      <vt:lpstr>Схема утверждение-факты</vt:lpstr>
      <vt:lpstr>Таблица «АТРИБУТ-ПРЕДИКАТ-ЗНАЧЕНИЕ»</vt:lpstr>
      <vt:lpstr>Создания базы данных</vt:lpstr>
      <vt:lpstr>ОРИЕНТИРОВАННЫЙ ГРАФ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Балаковский инженерно-технологический институт - 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  </dc:title>
  <dc:creator>Maks</dc:creator>
  <cp:lastModifiedBy>Maks</cp:lastModifiedBy>
  <cp:revision>98</cp:revision>
  <dcterms:created xsi:type="dcterms:W3CDTF">2024-01-18T12:43:41Z</dcterms:created>
  <dcterms:modified xsi:type="dcterms:W3CDTF">2024-01-20T10:23:13Z</dcterms:modified>
</cp:coreProperties>
</file>