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66" r:id="rId1"/>
  </p:sldMasterIdLst>
  <p:notesMasterIdLst>
    <p:notesMasterId r:id="rId10"/>
  </p:notesMasterIdLst>
  <p:sldIdLst>
    <p:sldId id="256" r:id="rId2"/>
    <p:sldId id="265" r:id="rId3"/>
    <p:sldId id="257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8" d="100"/>
          <a:sy n="148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E258F-1897-40AE-9501-6B429F8AE164}" type="datetimeFigureOut">
              <a:rPr lang="ru-RU" smtClean="0"/>
              <a:t>01.06.2025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6621B-CF55-4E25-B9F4-2EEAED7F0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5256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4A05-68DC-4516-A3F5-9B09B14A5FDB}" type="datetime1">
              <a:rPr lang="ru-RU" smtClean="0"/>
              <a:t>01.06.2025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316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A444B-172B-4A69-99FE-B2E39C1EAC53}" type="datetime1">
              <a:rPr lang="ru-RU" smtClean="0"/>
              <a:t>01.06.2025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404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3480-BB7B-4ED8-B389-77E1C5D5DF0D}" type="datetime1">
              <a:rPr lang="ru-RU" smtClean="0"/>
              <a:t>01.06.2025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9551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2B68-C2F3-4490-AA27-8FE1D9761E11}" type="datetime1">
              <a:rPr lang="ru-RU" smtClean="0"/>
              <a:t>01.06.2025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308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DAF5-3EA7-49C5-96CF-0696F327D953}" type="datetime1">
              <a:rPr lang="ru-RU" smtClean="0"/>
              <a:t>01.06.2025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5217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FE8DA-90D5-4CFD-B026-D6757B9937F0}" type="datetime1">
              <a:rPr lang="ru-RU" smtClean="0"/>
              <a:t>01.06.2025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733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3CE6-9B0A-4C18-8035-62A47EC60BB8}" type="datetime1">
              <a:rPr lang="ru-RU" smtClean="0"/>
              <a:t>01.06.2025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634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02F7D-6DA8-486F-963E-12E90C61A78E}" type="datetime1">
              <a:rPr lang="ru-RU" smtClean="0"/>
              <a:t>01.06.2025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98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50C4-F4A1-4FA3-ADED-367E5390DEB9}" type="datetime1">
              <a:rPr lang="ru-RU" smtClean="0"/>
              <a:t>01.06.2025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093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7950-0F44-4DF2-9B5E-E173C40854C5}" type="datetime1">
              <a:rPr lang="ru-RU" smtClean="0"/>
              <a:t>01.06.2025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71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374BF-877B-4051-AE1E-A088B6D3263D}" type="datetime1">
              <a:rPr lang="ru-RU" smtClean="0"/>
              <a:t>01.06.2025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026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403F-522A-46A1-B530-45A750167569}" type="datetime1">
              <a:rPr lang="ru-RU" smtClean="0"/>
              <a:t>01.06.2025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78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75C85-C859-4A30-B868-B42E204ACFB9}" type="datetime1">
              <a:rPr lang="ru-RU" smtClean="0"/>
              <a:t>01.06.2025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8657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52EE8-6ED4-4D5E-8FCE-1748518765B1}" type="datetime1">
              <a:rPr lang="ru-RU" smtClean="0"/>
              <a:t>01.06.2025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946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1C12-8C62-437A-AF89-D1BBB6EAFFCF}" type="datetime1">
              <a:rPr lang="ru-RU" smtClean="0"/>
              <a:t>01.06.2025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9089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93146-027E-4883-8275-5FF85B1B2FF1}" type="datetime1">
              <a:rPr lang="ru-RU" smtClean="0"/>
              <a:t>01.06.2025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00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EC10B-3A3B-4607-9872-3B2A030811EE}" type="datetime1">
              <a:rPr lang="ru-RU" smtClean="0"/>
              <a:t>01.06.2025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B847153-A715-48D2-911A-C00A5EB41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694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7" r:id="rId1"/>
    <p:sldLayoutId id="2147484068" r:id="rId2"/>
    <p:sldLayoutId id="2147484069" r:id="rId3"/>
    <p:sldLayoutId id="2147484070" r:id="rId4"/>
    <p:sldLayoutId id="2147484071" r:id="rId5"/>
    <p:sldLayoutId id="2147484072" r:id="rId6"/>
    <p:sldLayoutId id="2147484073" r:id="rId7"/>
    <p:sldLayoutId id="2147484074" r:id="rId8"/>
    <p:sldLayoutId id="2147484075" r:id="rId9"/>
    <p:sldLayoutId id="2147484076" r:id="rId10"/>
    <p:sldLayoutId id="2147484077" r:id="rId11"/>
    <p:sldLayoutId id="2147484078" r:id="rId12"/>
    <p:sldLayoutId id="2147484079" r:id="rId13"/>
    <p:sldLayoutId id="2147484080" r:id="rId14"/>
    <p:sldLayoutId id="2147484081" r:id="rId15"/>
    <p:sldLayoutId id="2147484082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ctrTitle"/>
          </p:nvPr>
        </p:nvSpPr>
        <p:spPr>
          <a:xfrm>
            <a:off x="783679" y="670286"/>
            <a:ext cx="9854270" cy="1953032"/>
          </a:xfrm>
        </p:spPr>
        <p:txBody>
          <a:bodyPr>
            <a:noAutofit/>
          </a:bodyPr>
          <a:lstStyle/>
          <a:p>
            <a:pPr algn="ctr"/>
            <a:r>
              <a:rPr lang="ru-RU" sz="31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Балаковский</a:t>
            </a:r>
            <a:r>
              <a:rPr lang="ru-RU" sz="3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инженерно-технологический институт </a:t>
            </a:r>
            <a:r>
              <a:rPr lang="ru-RU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(филиал) </a:t>
            </a:r>
            <a:r>
              <a:rPr lang="ru-RU" sz="3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НИЯУ </a:t>
            </a:r>
            <a:r>
              <a:rPr lang="ru-RU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МИФИ</a:t>
            </a:r>
            <a:r>
              <a:rPr lang="ru-RU" sz="31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3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1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3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1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31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sz="3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98871" y="3979167"/>
            <a:ext cx="9144000" cy="2547126"/>
          </a:xfrm>
        </p:spPr>
        <p:txBody>
          <a:bodyPr>
            <a:normAutofit/>
          </a:bodyPr>
          <a:lstStyle/>
          <a:p>
            <a:pPr algn="r"/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Руководитель </a:t>
            </a: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профессор</a:t>
            </a: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ru-RU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Виштак</a:t>
            </a: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О.В.</a:t>
            </a: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</a:t>
            </a: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Выполнил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Семенов М.А.</a:t>
            </a: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98457" y="1632229"/>
            <a:ext cx="878497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Разработка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программного модуля взаимодействия с клиентами в  медицинском центре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25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770" y="346201"/>
            <a:ext cx="8596668" cy="617220"/>
          </a:xfrm>
        </p:spPr>
        <p:txBody>
          <a:bodyPr>
            <a:normAutofit/>
          </a:bodyPr>
          <a:lstStyle/>
          <a:p>
            <a:r>
              <a:rPr lang="ru-RU" sz="3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Актуальность работы</a:t>
            </a:r>
            <a:endParaRPr lang="ru-RU" sz="3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3770" y="1385876"/>
            <a:ext cx="8596668" cy="4951702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02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769" y="346201"/>
            <a:ext cx="9490917" cy="617220"/>
          </a:xfrm>
        </p:spPr>
        <p:txBody>
          <a:bodyPr>
            <a:normAutofit/>
          </a:bodyPr>
          <a:lstStyle/>
          <a:p>
            <a:r>
              <a:rPr lang="ru-RU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 выпускной квалификационной работы</a:t>
            </a:r>
            <a:endParaRPr lang="ru-RU" sz="3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483770" y="963421"/>
            <a:ext cx="8596668" cy="7391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3" charset="2"/>
              <a:buNone/>
            </a:pPr>
            <a:r>
              <a:rPr lang="ru-RU" sz="2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Разработка программного модуля взаимодействия с клиентами в  медицинском центре.</a:t>
            </a:r>
            <a:endParaRPr lang="ru-RU" sz="2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483770" y="1702562"/>
            <a:ext cx="9731586" cy="6248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Задачи выпускной квалификационной работы</a:t>
            </a:r>
            <a:endParaRPr lang="ru-RU" sz="3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483769" y="2373609"/>
            <a:ext cx="9007686" cy="3947160"/>
          </a:xfrm>
        </p:spPr>
        <p:txBody>
          <a:bodyPr>
            <a:normAutofit/>
          </a:bodyPr>
          <a:lstStyle/>
          <a:p>
            <a:r>
              <a:rPr lang="ru-RU" sz="2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проанализировать</a:t>
            </a:r>
            <a:r>
              <a:rPr lang="en-US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предметную область.</a:t>
            </a:r>
            <a:endParaRPr lang="en-US" sz="21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провести </a:t>
            </a:r>
            <a:r>
              <a:rPr lang="ru-RU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классификацию </a:t>
            </a:r>
            <a:r>
              <a:rPr lang="ru-RU" sz="2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ПМ обратной связи.</a:t>
            </a:r>
            <a:endParaRPr lang="en-US" sz="21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разработать техническое </a:t>
            </a:r>
            <a:r>
              <a:rPr lang="ru-RU" sz="2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задание.</a:t>
            </a:r>
            <a:endParaRPr lang="en-US" sz="21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провести </a:t>
            </a:r>
            <a:r>
              <a:rPr lang="ru-RU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планирование и определение затрат на разработку </a:t>
            </a:r>
            <a:r>
              <a:rPr lang="ru-RU" sz="2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ПМ.</a:t>
            </a:r>
          </a:p>
          <a:p>
            <a:r>
              <a:rPr lang="ru-RU" sz="2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разработать </a:t>
            </a:r>
            <a:r>
              <a:rPr lang="ru-RU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объектно-ориентированную </a:t>
            </a:r>
            <a:r>
              <a:rPr lang="ru-RU" sz="2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модель.</a:t>
            </a:r>
          </a:p>
          <a:p>
            <a:r>
              <a:rPr lang="ru-RU" sz="2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спроектировать навигационную структуру системы.</a:t>
            </a:r>
          </a:p>
          <a:p>
            <a:r>
              <a:rPr lang="ru-RU" sz="2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разработать </a:t>
            </a:r>
            <a:r>
              <a:rPr lang="ru-RU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программный </a:t>
            </a:r>
            <a:r>
              <a:rPr lang="ru-RU" sz="2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модуль.</a:t>
            </a:r>
          </a:p>
          <a:p>
            <a:r>
              <a:rPr lang="ru-RU" sz="2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протестировать программный модуль.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2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770" y="346201"/>
            <a:ext cx="8596668" cy="617220"/>
          </a:xfrm>
        </p:spPr>
        <p:txBody>
          <a:bodyPr>
            <a:normAutofit/>
          </a:bodyPr>
          <a:lstStyle/>
          <a:p>
            <a:r>
              <a:rPr lang="ru-RU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предметной области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3770" y="1026540"/>
            <a:ext cx="8596668" cy="49517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Целью деятельности предприятия ООО «ИМЦ» является разработка компьютерного программного обеспечения для выполнения требований.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К основному виду деятельности ООО «ИМЦ» относится разработка компьютерного программного обеспечения.</a:t>
            </a:r>
          </a:p>
          <a:p>
            <a:pPr marL="0" indent="0">
              <a:spcBef>
                <a:spcPts val="0"/>
              </a:spcBef>
              <a:buNone/>
            </a:pP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Важным процессом организации ООО «ИМЦ» является обработка обращений клиентов. Благодаря этому процессу клиенты могут оставлять свои требования, пожелания и информировать о найденных ошибках ПМ.</a:t>
            </a:r>
          </a:p>
          <a:p>
            <a:pPr marL="0" indent="0">
              <a:buNone/>
            </a:pP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94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770" y="346201"/>
            <a:ext cx="8596668" cy="617220"/>
          </a:xfrm>
        </p:spPr>
        <p:txBody>
          <a:bodyPr>
            <a:normAutofit/>
          </a:bodyPr>
          <a:lstStyle/>
          <a:p>
            <a:r>
              <a:rPr lang="ru-RU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Организационная структура ООО «ИМЦ»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393957" y="1129657"/>
            <a:ext cx="6219825" cy="24631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3770" y="3890098"/>
            <a:ext cx="116967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Главный системный администратор распределяет обязанности между сотрудниками своего отдела.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Системный администратор обеспечивает штатную работу компьютерной техники,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сети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Техник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занимается обслуживанием, профилактикой и ремонтом различного типа оборудования.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Начальник разработчиков занимается реализацией одного либо нескольких проектов.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Разработчик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front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end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разрабатывает визуальную часть веб-сайта.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Разработчик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end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разрабатывает логику продукта.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Разработчик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разрабатывает базу данных.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Техническая поддержка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отдел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обрабатывающий обращения клиентов.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-менеджер организует управление персоналом в компании.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115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769" y="346201"/>
            <a:ext cx="9329931" cy="617220"/>
          </a:xfrm>
        </p:spPr>
        <p:txBody>
          <a:bodyPr>
            <a:normAutofit fontScale="90000"/>
          </a:bodyPr>
          <a:lstStyle/>
          <a:p>
            <a:r>
              <a:rPr lang="ru-RU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Диаграмма процесса обработки обращения клиентов 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Объект 7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172756" y="1168104"/>
            <a:ext cx="7720884" cy="4873257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483769" y="1168105"/>
            <a:ext cx="3873860" cy="487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64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769" y="346201"/>
            <a:ext cx="9329931" cy="617220"/>
          </a:xfrm>
        </p:spPr>
        <p:txBody>
          <a:bodyPr>
            <a:normAutofit fontScale="90000"/>
          </a:bodyPr>
          <a:lstStyle/>
          <a:p>
            <a:r>
              <a:rPr lang="ru-RU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Диаграмма процесса обработки обращения клиентов с использованием ПМ 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2"/>
          <a:stretch>
            <a:fillRect/>
          </a:stretch>
        </p:blipFill>
        <p:spPr>
          <a:xfrm>
            <a:off x="4230711" y="1476025"/>
            <a:ext cx="7656492" cy="4873257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3"/>
          <a:stretch>
            <a:fillRect/>
          </a:stretch>
        </p:blipFill>
        <p:spPr>
          <a:xfrm>
            <a:off x="356851" y="1476026"/>
            <a:ext cx="3873860" cy="487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71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770" y="346201"/>
            <a:ext cx="8596668" cy="617220"/>
          </a:xfrm>
        </p:spPr>
        <p:txBody>
          <a:bodyPr>
            <a:normAutofit/>
          </a:bodyPr>
          <a:lstStyle/>
          <a:p>
            <a:r>
              <a:rPr lang="ru-RU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Обзор и выбор средств создания ПМ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0754071"/>
              </p:ext>
            </p:extLst>
          </p:nvPr>
        </p:nvGraphicFramePr>
        <p:xfrm>
          <a:off x="872008" y="1148476"/>
          <a:ext cx="8117445" cy="2284447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382646">
                  <a:extLst>
                    <a:ext uri="{9D8B030D-6E8A-4147-A177-3AD203B41FA5}">
                      <a16:colId xmlns:a16="http://schemas.microsoft.com/office/drawing/2014/main" val="3959571459"/>
                    </a:ext>
                  </a:extLst>
                </a:gridCol>
                <a:gridCol w="1382646">
                  <a:extLst>
                    <a:ext uri="{9D8B030D-6E8A-4147-A177-3AD203B41FA5}">
                      <a16:colId xmlns:a16="http://schemas.microsoft.com/office/drawing/2014/main" val="2588252852"/>
                    </a:ext>
                  </a:extLst>
                </a:gridCol>
                <a:gridCol w="1382646">
                  <a:extLst>
                    <a:ext uri="{9D8B030D-6E8A-4147-A177-3AD203B41FA5}">
                      <a16:colId xmlns:a16="http://schemas.microsoft.com/office/drawing/2014/main" val="583626526"/>
                    </a:ext>
                  </a:extLst>
                </a:gridCol>
                <a:gridCol w="1296335">
                  <a:extLst>
                    <a:ext uri="{9D8B030D-6E8A-4147-A177-3AD203B41FA5}">
                      <a16:colId xmlns:a16="http://schemas.microsoft.com/office/drawing/2014/main" val="73681839"/>
                    </a:ext>
                  </a:extLst>
                </a:gridCol>
                <a:gridCol w="1629133">
                  <a:extLst>
                    <a:ext uri="{9D8B030D-6E8A-4147-A177-3AD203B41FA5}">
                      <a16:colId xmlns:a16="http://schemas.microsoft.com/office/drawing/2014/main" val="502894429"/>
                    </a:ext>
                  </a:extLst>
                </a:gridCol>
                <a:gridCol w="1044039">
                  <a:extLst>
                    <a:ext uri="{9D8B030D-6E8A-4147-A177-3AD203B41FA5}">
                      <a16:colId xmlns:a16="http://schemas.microsoft.com/office/drawing/2014/main" val="469887308"/>
                    </a:ext>
                  </a:extLst>
                </a:gridCol>
              </a:tblGrid>
              <a:tr h="4152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1400" dirty="0">
                          <a:effectLst/>
                        </a:rPr>
                        <a:t>Название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1400">
                          <a:effectLst/>
                        </a:rPr>
                        <a:t>Удобство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1400">
                          <a:effectLst/>
                        </a:rPr>
                        <a:t>Оплата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1400">
                          <a:effectLst/>
                        </a:rPr>
                        <a:t>Поддержка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1400">
                          <a:effectLst/>
                        </a:rPr>
                        <a:t>Безопасность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1400" dirty="0">
                          <a:effectLst/>
                        </a:rPr>
                        <a:t>Простота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4069198"/>
                  </a:ext>
                </a:extLst>
              </a:tr>
              <a:tr h="62305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en-US" sz="1400">
                          <a:effectLst/>
                        </a:rPr>
                        <a:t>Trello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1400">
                          <a:effectLst/>
                        </a:rPr>
                        <a:t>+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1400">
                          <a:effectLst/>
                        </a:rPr>
                        <a:t>+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2433305"/>
                  </a:ext>
                </a:extLst>
              </a:tr>
              <a:tr h="62305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en-US" sz="1400">
                          <a:effectLst/>
                        </a:rPr>
                        <a:t>YouTrack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1400">
                          <a:effectLst/>
                        </a:rPr>
                        <a:t>+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1400">
                          <a:effectLst/>
                        </a:rPr>
                        <a:t>+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1400">
                          <a:effectLst/>
                        </a:rPr>
                        <a:t>+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1400">
                          <a:effectLst/>
                        </a:rPr>
                        <a:t>+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0232816"/>
                  </a:ext>
                </a:extLst>
              </a:tr>
              <a:tr h="62305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en-US" sz="1400">
                          <a:effectLst/>
                        </a:rPr>
                        <a:t>Jira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en-US" sz="1400" dirty="0">
                          <a:effectLst/>
                        </a:rPr>
                        <a:t>+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1400">
                          <a:effectLst/>
                        </a:rPr>
                        <a:t>+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1400">
                          <a:effectLst/>
                        </a:rPr>
                        <a:t>+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366213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77709" y="3733038"/>
            <a:ext cx="109412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9875"/>
            <a:r>
              <a:rPr lang="ru-RU" dirty="0" smtClean="0"/>
              <a:t>У </a:t>
            </a:r>
            <a:r>
              <a:rPr lang="ru-RU" dirty="0"/>
              <a:t>каждого варианта есть свои недостатки и следующие ограничения</a:t>
            </a:r>
            <a:r>
              <a:rPr lang="ru-RU" dirty="0" smtClean="0"/>
              <a:t>:</a:t>
            </a:r>
          </a:p>
          <a:p>
            <a:pPr marL="0" lvl="1" indent="269875">
              <a:buFont typeface="Arial" panose="020B0604020202020204" pitchFamily="34" charset="0"/>
              <a:buChar char="•"/>
            </a:pPr>
            <a:r>
              <a:rPr lang="ru-RU" dirty="0" smtClean="0"/>
              <a:t>нет </a:t>
            </a:r>
            <a:r>
              <a:rPr lang="ru-RU" dirty="0"/>
              <a:t>возможности изменять ПМ под свои </a:t>
            </a:r>
            <a:r>
              <a:rPr lang="ru-RU" dirty="0" smtClean="0"/>
              <a:t>нужды;</a:t>
            </a:r>
          </a:p>
          <a:p>
            <a:pPr marL="0" lvl="1" indent="269875">
              <a:buFont typeface="Arial" panose="020B0604020202020204" pitchFamily="34" charset="0"/>
              <a:buChar char="•"/>
            </a:pPr>
            <a:r>
              <a:rPr lang="ru-RU" dirty="0" smtClean="0"/>
              <a:t>существует </a:t>
            </a:r>
            <a:r>
              <a:rPr lang="ru-RU" dirty="0"/>
              <a:t>зависимость от сторонних </a:t>
            </a:r>
            <a:r>
              <a:rPr lang="ru-RU" dirty="0" smtClean="0"/>
              <a:t>поставщиков;</a:t>
            </a:r>
          </a:p>
          <a:p>
            <a:pPr marL="0" lvl="1" indent="269875" defTabSz="450850">
              <a:buFont typeface="Arial" panose="020B0604020202020204" pitchFamily="34" charset="0"/>
              <a:buChar char="•"/>
            </a:pPr>
            <a:r>
              <a:rPr lang="ru-RU" dirty="0" smtClean="0"/>
              <a:t>отсутствует </a:t>
            </a:r>
            <a:r>
              <a:rPr lang="ru-RU" dirty="0"/>
              <a:t>полный контроль над данными и безопасностью, данные могут хранится </a:t>
            </a:r>
            <a:r>
              <a:rPr lang="ru-RU" dirty="0" smtClean="0"/>
              <a:t>или  передаваться </a:t>
            </a:r>
            <a:r>
              <a:rPr lang="ru-RU" dirty="0"/>
              <a:t>на сторонние </a:t>
            </a:r>
            <a:r>
              <a:rPr lang="ru-RU" dirty="0" smtClean="0"/>
              <a:t>сервисы;</a:t>
            </a:r>
          </a:p>
          <a:p>
            <a:pPr marL="0" lvl="1" indent="269875">
              <a:buFont typeface="Arial" panose="020B0604020202020204" pitchFamily="34" charset="0"/>
              <a:buChar char="•"/>
            </a:pPr>
            <a:r>
              <a:rPr lang="ru-RU" dirty="0" smtClean="0"/>
              <a:t>отсутствует </a:t>
            </a:r>
            <a:r>
              <a:rPr lang="ru-RU" dirty="0"/>
              <a:t>возможности интеграции с другими системами.</a:t>
            </a:r>
          </a:p>
          <a:p>
            <a:pPr indent="269875"/>
            <a:r>
              <a:rPr lang="ru-RU" dirty="0" smtClean="0"/>
              <a:t>	Вследствие </a:t>
            </a:r>
            <a:r>
              <a:rPr lang="ru-RU" dirty="0"/>
              <a:t>выше описанных проблем и с перспективой на будущее лучшим решением является разработка собственного программного продукта.</a:t>
            </a:r>
          </a:p>
        </p:txBody>
      </p:sp>
    </p:spTree>
    <p:extLst>
      <p:ext uri="{BB962C8B-B14F-4D97-AF65-F5344CB8AC3E}">
        <p14:creationId xmlns:p14="http://schemas.microsoft.com/office/powerpoint/2010/main" val="20607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</TotalTime>
  <Words>358</Words>
  <Application>Microsoft Office PowerPoint</Application>
  <PresentationFormat>Широкоэкранный</PresentationFormat>
  <Paragraphs>78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Times New Roman</vt:lpstr>
      <vt:lpstr>Trebuchet MS</vt:lpstr>
      <vt:lpstr>Wingdings 3</vt:lpstr>
      <vt:lpstr>Аспект</vt:lpstr>
      <vt:lpstr>Балаковский инженерно-технологический институт (филиал) НИЯУ МИФИ   </vt:lpstr>
      <vt:lpstr>Актуальность работы</vt:lpstr>
      <vt:lpstr>Цель выпускной квалификационной работы</vt:lpstr>
      <vt:lpstr>Анализ предметной области</vt:lpstr>
      <vt:lpstr>Организационная структура ООО «ИМЦ»</vt:lpstr>
      <vt:lpstr>Диаграмма процесса обработки обращения клиентов </vt:lpstr>
      <vt:lpstr>Диаграмма процесса обработки обращения клиентов с использованием ПМ </vt:lpstr>
      <vt:lpstr>Обзор и выбор средств создания ПМ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Балаковский инженерно-технологический институт (филиал) НИЯУ МИФИ</dc:title>
  <dc:creator>maks</dc:creator>
  <cp:lastModifiedBy>maks</cp:lastModifiedBy>
  <cp:revision>222</cp:revision>
  <dcterms:created xsi:type="dcterms:W3CDTF">2025-06-01T12:08:14Z</dcterms:created>
  <dcterms:modified xsi:type="dcterms:W3CDTF">2025-06-01T13:21:26Z</dcterms:modified>
</cp:coreProperties>
</file>