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66" r:id="rId1"/>
  </p:sldMasterIdLst>
  <p:notesMasterIdLst>
    <p:notesMasterId r:id="rId20"/>
  </p:notesMasterIdLst>
  <p:handoutMasterIdLst>
    <p:handoutMasterId r:id="rId21"/>
  </p:handoutMasterIdLst>
  <p:sldIdLst>
    <p:sldId id="256" r:id="rId2"/>
    <p:sldId id="281" r:id="rId3"/>
    <p:sldId id="257" r:id="rId4"/>
    <p:sldId id="266" r:id="rId5"/>
    <p:sldId id="267" r:id="rId6"/>
    <p:sldId id="269" r:id="rId7"/>
    <p:sldId id="282" r:id="rId8"/>
    <p:sldId id="270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7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Светлый стиль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07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1026" y="-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32BAFA-1DAA-49DA-9140-552917FE4CA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406DF1-FB3A-465E-BC9B-A75313A132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0389115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AE258F-1897-40AE-9501-6B429F8AE164}" type="datetimeFigureOut">
              <a:rPr lang="ru-RU" smtClean="0"/>
              <a:t>04.06.2025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06621B-CF55-4E25-B9F4-2EEAED7F03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5630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06AE8-C309-4DAC-9F3D-A218AFED9DE0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53162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FB888-68D7-4033-98BB-03E5784BE9BB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4404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4AADF-09C0-4E37-A643-87A6465DA60B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9551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6B175A-C788-4510-AA2B-F3FE3E09126F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087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6988E-7373-4151-B851-18622468C051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452174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4833F-E8E4-4BEC-A4EA-B63E60277170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733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A5439-378A-4628-88E5-44B1A5115612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63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2FE69-8F1A-46D4-B4A7-3B7E0DD3F4E3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0398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BB0E76-6DE3-4AA8-813D-7308F720DA07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40936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A67319-6A7F-45B3-BD38-B765779075DA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77130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73D04-339B-4023-8424-2C00CBDAA72B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4026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10C500-70BD-405A-BDC7-56560974F08A}" type="datetime1">
              <a:rPr lang="ru-RU" smtClean="0"/>
              <a:t>04.06.2025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678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5226A-01DE-4644-8BAA-CB0CEACD6CC0}" type="datetime1">
              <a:rPr lang="ru-RU" smtClean="0"/>
              <a:t>04.06.2025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8657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FB8BF8-1809-4739-A18F-918E82ADEAFA}" type="datetime1">
              <a:rPr lang="ru-RU" smtClean="0"/>
              <a:t>04.06.2025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89460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87BEF-3478-4FA3-AA8A-3432938AE95F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908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D49E8-B7A6-47F0-A3CD-D60CDE7EA765}" type="datetime1">
              <a:rPr lang="ru-RU" smtClean="0"/>
              <a:t>04.06.2025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00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B4D975-EFF1-4168-BCFC-6BDD817C2AD8}" type="datetime1">
              <a:rPr lang="ru-RU" smtClean="0"/>
              <a:t>04.06.2025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1B847153-A715-48D2-911A-C00A5EB414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946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7" r:id="rId1"/>
    <p:sldLayoutId id="2147484068" r:id="rId2"/>
    <p:sldLayoutId id="2147484069" r:id="rId3"/>
    <p:sldLayoutId id="2147484070" r:id="rId4"/>
    <p:sldLayoutId id="2147484071" r:id="rId5"/>
    <p:sldLayoutId id="2147484072" r:id="rId6"/>
    <p:sldLayoutId id="2147484073" r:id="rId7"/>
    <p:sldLayoutId id="2147484074" r:id="rId8"/>
    <p:sldLayoutId id="2147484075" r:id="rId9"/>
    <p:sldLayoutId id="2147484076" r:id="rId10"/>
    <p:sldLayoutId id="2147484077" r:id="rId11"/>
    <p:sldLayoutId id="2147484078" r:id="rId12"/>
    <p:sldLayoutId id="2147484079" r:id="rId13"/>
    <p:sldLayoutId id="2147484080" r:id="rId14"/>
    <p:sldLayoutId id="2147484081" r:id="rId15"/>
    <p:sldLayoutId id="2147484082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ctrTitle"/>
          </p:nvPr>
        </p:nvSpPr>
        <p:spPr>
          <a:xfrm>
            <a:off x="783679" y="670286"/>
            <a:ext cx="9854270" cy="1953032"/>
          </a:xfrm>
        </p:spPr>
        <p:txBody>
          <a:bodyPr>
            <a:noAutofit/>
          </a:bodyPr>
          <a:lstStyle/>
          <a:p>
            <a:pPr algn="ctr"/>
            <a:r>
              <a:rPr lang="ru-RU" sz="31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Балаковский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инженерно-технологический институт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(филиал)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НИЯУ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МИФИ</a:t>
            </a: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ru-RU" sz="31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ru-RU" sz="3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698871" y="3979167"/>
            <a:ext cx="9144000" cy="2547126"/>
          </a:xfrm>
        </p:spPr>
        <p:txBody>
          <a:bodyPr>
            <a:normAutofit/>
          </a:bodyPr>
          <a:lstStyle/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Руководитель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профессор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err="1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Виштак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О.В.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                    </a:t>
            </a:r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Выполнил</a:t>
            </a: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 </a:t>
            </a:r>
            <a:endParaRPr lang="ru-RU" sz="24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ru-RU" sz="24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Семенов М.А.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1498457" y="1632229"/>
            <a:ext cx="878497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dirty="0">
                <a:latin typeface="Arial" panose="020B0604020202020204" pitchFamily="34" charset="0"/>
                <a:cs typeface="Arial" panose="020B0604020202020204" pitchFamily="34" charset="0"/>
              </a:rPr>
              <a:t>Разработка </a:t>
            </a:r>
            <a:r>
              <a:rPr lang="ru-RU" sz="2800" dirty="0" smtClean="0">
                <a:latin typeface="Arial" panose="020B0604020202020204" pitchFamily="34" charset="0"/>
                <a:cs typeface="Arial" panose="020B0604020202020204" pitchFamily="34" charset="0"/>
              </a:rPr>
              <a:t>программного модуля взаимодействия с клиентами в  медицинском центре</a:t>
            </a:r>
            <a:endParaRPr lang="ru-RU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847153-A715-48D2-911A-C00A5EB414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2254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Проектирование программного модуля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69" y="1119658"/>
            <a:ext cx="8596668" cy="4951702"/>
          </a:xfrm>
        </p:spPr>
        <p:txBody>
          <a:bodyPr/>
          <a:lstStyle/>
          <a:p>
            <a:pPr marL="0" indent="45085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Задача программного модуля - систематизировать поступающие обращения клиентов и оптимизировать процесс их обработки.</a:t>
            </a:r>
          </a:p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Сущности программного модуля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клиент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исполнитель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обращение (задача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);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организация клиента</a:t>
            </a: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00123" y="6473558"/>
            <a:ext cx="1091878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0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вариантов использования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Объект 4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15471" y="1119188"/>
            <a:ext cx="6333746" cy="49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224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классов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2029831" y="963421"/>
            <a:ext cx="6905823" cy="5749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7630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Диаграммы компонентов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и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развертывания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926775" y="1417013"/>
            <a:ext cx="8346014" cy="1899297"/>
          </a:xfrm>
          <a:prstGeom prst="rect">
            <a:avLst/>
          </a:prstGeom>
        </p:spPr>
      </p:pic>
      <p:pic>
        <p:nvPicPr>
          <p:cNvPr id="8" name="Рисунок 7"/>
          <p:cNvPicPr/>
          <p:nvPr/>
        </p:nvPicPr>
        <p:blipFill rotWithShape="1">
          <a:blip r:embed="rId3"/>
          <a:srcRect r="1318"/>
          <a:stretch/>
        </p:blipFill>
        <p:spPr bwMode="auto">
          <a:xfrm>
            <a:off x="926775" y="3664915"/>
            <a:ext cx="8346014" cy="1757091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456961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250539" cy="617220"/>
          </a:xfrm>
        </p:spPr>
        <p:txBody>
          <a:bodyPr>
            <a:no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Выбор языка и среды разработки </a:t>
            </a:r>
            <a:r>
              <a:rPr lang="en-US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программного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модуля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0926501" y="6473558"/>
            <a:ext cx="12654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3" name="Таблица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926155"/>
              </p:ext>
            </p:extLst>
          </p:nvPr>
        </p:nvGraphicFramePr>
        <p:xfrm>
          <a:off x="483769" y="1436852"/>
          <a:ext cx="5672332" cy="160020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29554">
                  <a:extLst>
                    <a:ext uri="{9D8B030D-6E8A-4147-A177-3AD203B41FA5}">
                      <a16:colId xmlns:a16="http://schemas.microsoft.com/office/drawing/2014/main" val="2260937745"/>
                    </a:ext>
                  </a:extLst>
                </a:gridCol>
                <a:gridCol w="2052949">
                  <a:extLst>
                    <a:ext uri="{9D8B030D-6E8A-4147-A177-3AD203B41FA5}">
                      <a16:colId xmlns:a16="http://schemas.microsoft.com/office/drawing/2014/main" val="2864657835"/>
                    </a:ext>
                  </a:extLst>
                </a:gridCol>
                <a:gridCol w="1162431">
                  <a:extLst>
                    <a:ext uri="{9D8B030D-6E8A-4147-A177-3AD203B41FA5}">
                      <a16:colId xmlns:a16="http://schemas.microsoft.com/office/drawing/2014/main" val="2557522426"/>
                    </a:ext>
                  </a:extLst>
                </a:gridCol>
                <a:gridCol w="1227398">
                  <a:extLst>
                    <a:ext uri="{9D8B030D-6E8A-4147-A177-3AD203B41FA5}">
                      <a16:colId xmlns:a16="http://schemas.microsoft.com/office/drawing/2014/main" val="1388266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Комьюнити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605644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Angular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78929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Vue3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203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React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Средней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73816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Svelte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69622429"/>
                  </a:ext>
                </a:extLst>
              </a:tr>
            </a:tbl>
          </a:graphicData>
        </a:graphic>
      </p:graphicFrame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976747"/>
              </p:ext>
            </p:extLst>
          </p:nvPr>
        </p:nvGraphicFramePr>
        <p:xfrm>
          <a:off x="6569164" y="1436852"/>
          <a:ext cx="4357337" cy="140324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258570">
                  <a:extLst>
                    <a:ext uri="{9D8B030D-6E8A-4147-A177-3AD203B41FA5}">
                      <a16:colId xmlns:a16="http://schemas.microsoft.com/office/drawing/2014/main" val="1501555969"/>
                    </a:ext>
                  </a:extLst>
                </a:gridCol>
                <a:gridCol w="1057466">
                  <a:extLst>
                    <a:ext uri="{9D8B030D-6E8A-4147-A177-3AD203B41FA5}">
                      <a16:colId xmlns:a16="http://schemas.microsoft.com/office/drawing/2014/main" val="1787793149"/>
                    </a:ext>
                  </a:extLst>
                </a:gridCol>
                <a:gridCol w="1068946">
                  <a:extLst>
                    <a:ext uri="{9D8B030D-6E8A-4147-A177-3AD203B41FA5}">
                      <a16:colId xmlns:a16="http://schemas.microsoft.com/office/drawing/2014/main" val="398576812"/>
                    </a:ext>
                  </a:extLst>
                </a:gridCol>
                <a:gridCol w="972355">
                  <a:extLst>
                    <a:ext uri="{9D8B030D-6E8A-4147-A177-3AD203B41FA5}">
                      <a16:colId xmlns:a16="http://schemas.microsoft.com/office/drawing/2014/main" val="3652604523"/>
                    </a:ext>
                  </a:extLst>
                </a:gridCol>
              </a:tblGrid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Название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Удобность 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Быстрота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96385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VS </a:t>
                      </a:r>
                      <a:r>
                        <a:rPr lang="ru-RU" sz="1400" b="0" dirty="0" err="1">
                          <a:effectLst/>
                        </a:rPr>
                        <a:t>code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41381139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WebStorm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+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50851377"/>
                  </a:ext>
                </a:extLst>
              </a:tr>
              <a:tr h="35081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>
                          <a:effectLst/>
                        </a:rPr>
                        <a:t>Sublime Text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-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-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+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55799492"/>
                  </a:ext>
                </a:extLst>
              </a:tr>
            </a:tbl>
          </a:graphicData>
        </a:graphic>
      </p:graphicFrame>
      <p:graphicFrame>
        <p:nvGraphicFramePr>
          <p:cNvPr id="7" name="Таблица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58405"/>
              </p:ext>
            </p:extLst>
          </p:nvPr>
        </p:nvGraphicFramePr>
        <p:xfrm>
          <a:off x="483769" y="4663964"/>
          <a:ext cx="6116654" cy="2240280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19651">
                  <a:extLst>
                    <a:ext uri="{9D8B030D-6E8A-4147-A177-3AD203B41FA5}">
                      <a16:colId xmlns:a16="http://schemas.microsoft.com/office/drawing/2014/main" val="2707291412"/>
                    </a:ext>
                  </a:extLst>
                </a:gridCol>
                <a:gridCol w="1313645">
                  <a:extLst>
                    <a:ext uri="{9D8B030D-6E8A-4147-A177-3AD203B41FA5}">
                      <a16:colId xmlns:a16="http://schemas.microsoft.com/office/drawing/2014/main" val="211389330"/>
                    </a:ext>
                  </a:extLst>
                </a:gridCol>
                <a:gridCol w="1294327">
                  <a:extLst>
                    <a:ext uri="{9D8B030D-6E8A-4147-A177-3AD203B41FA5}">
                      <a16:colId xmlns:a16="http://schemas.microsoft.com/office/drawing/2014/main" val="1766118575"/>
                    </a:ext>
                  </a:extLst>
                </a:gridCol>
                <a:gridCol w="901521">
                  <a:extLst>
                    <a:ext uri="{9D8B030D-6E8A-4147-A177-3AD203B41FA5}">
                      <a16:colId xmlns:a16="http://schemas.microsoft.com/office/drawing/2014/main" val="871138561"/>
                    </a:ext>
                  </a:extLst>
                </a:gridCol>
                <a:gridCol w="1487510">
                  <a:extLst>
                    <a:ext uri="{9D8B030D-6E8A-4147-A177-3AD203B41FA5}">
                      <a16:colId xmlns:a16="http://schemas.microsoft.com/office/drawing/2014/main" val="33250041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СУБД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Бесплатность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Размер базы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Размер таблицы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Число пользователей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412339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HSQLDB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28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120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1270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Microsoft SQL Server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нет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16 ТВ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532 GB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020293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MySQL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256 ТB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Не ограничено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32132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PostgreSQL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да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Неограничен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</a:rPr>
                        <a:t>32 TB</a:t>
                      </a:r>
                      <a:endParaRPr lang="ru-RU" sz="1400" b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</a:rPr>
                        <a:t>Не ограничено</a:t>
                      </a:r>
                      <a:endParaRPr lang="ru-RU" sz="1400" b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8050566"/>
                  </a:ext>
                </a:extLst>
              </a:tr>
            </a:tbl>
          </a:graphicData>
        </a:graphic>
      </p:graphicFrame>
      <p:graphicFrame>
        <p:nvGraphicFramePr>
          <p:cNvPr id="9" name="Таблица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5064371"/>
              </p:ext>
            </p:extLst>
          </p:nvPr>
        </p:nvGraphicFramePr>
        <p:xfrm>
          <a:off x="483769" y="3120810"/>
          <a:ext cx="5806210" cy="1412008"/>
        </p:xfrm>
        <a:graphic>
          <a:graphicData uri="http://schemas.openxmlformats.org/drawingml/2006/table">
            <a:tbl>
              <a:tblPr firstRow="1" firstCol="1" bandRow="1">
                <a:tableStyleId>{9D7B26C5-4107-4FEC-AEDC-1716B250A1EF}</a:tableStyleId>
              </a:tblPr>
              <a:tblGrid>
                <a:gridCol w="1174350">
                  <a:extLst>
                    <a:ext uri="{9D8B030D-6E8A-4147-A177-3AD203B41FA5}">
                      <a16:colId xmlns:a16="http://schemas.microsoft.com/office/drawing/2014/main" val="3666936290"/>
                    </a:ext>
                  </a:extLst>
                </a:gridCol>
                <a:gridCol w="1167443">
                  <a:extLst>
                    <a:ext uri="{9D8B030D-6E8A-4147-A177-3AD203B41FA5}">
                      <a16:colId xmlns:a16="http://schemas.microsoft.com/office/drawing/2014/main" val="50630716"/>
                    </a:ext>
                  </a:extLst>
                </a:gridCol>
                <a:gridCol w="1448873">
                  <a:extLst>
                    <a:ext uri="{9D8B030D-6E8A-4147-A177-3AD203B41FA5}">
                      <a16:colId xmlns:a16="http://schemas.microsoft.com/office/drawing/2014/main" val="2238558438"/>
                    </a:ext>
                  </a:extLst>
                </a:gridCol>
                <a:gridCol w="2015544">
                  <a:extLst>
                    <a:ext uri="{9D8B030D-6E8A-4147-A177-3AD203B41FA5}">
                      <a16:colId xmlns:a16="http://schemas.microsoft.com/office/drawing/2014/main" val="1269672150"/>
                    </a:ext>
                  </a:extLst>
                </a:gridCol>
              </a:tblGrid>
              <a:tr h="353644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Фреймворк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Документация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Производительность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28998848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Nest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Средний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55999673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Django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Легкий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35980815"/>
                  </a:ext>
                </a:extLst>
              </a:tr>
              <a:tr h="352788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b="0" dirty="0" smtClean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Spring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Сложный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400" b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ru-RU" sz="1400" b="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400" b="0" dirty="0">
                        <a:effectLst/>
                        <a:latin typeface="Arial" panose="020B0604020202020204" pitchFamily="34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53789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8845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888955" cy="617220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базы данных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032654" y="1588046"/>
            <a:ext cx="7724980" cy="4471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944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8898355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серверной части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Рисунок 7"/>
          <p:cNvPicPr/>
          <p:nvPr/>
        </p:nvPicPr>
        <p:blipFill>
          <a:blip r:embed="rId2"/>
          <a:stretch>
            <a:fillRect/>
          </a:stretch>
        </p:blipFill>
        <p:spPr>
          <a:xfrm>
            <a:off x="483770" y="1291834"/>
            <a:ext cx="4281413" cy="4561616"/>
          </a:xfrm>
          <a:prstGeom prst="rect">
            <a:avLst/>
          </a:prstGeom>
        </p:spPr>
      </p:pic>
      <p:pic>
        <p:nvPicPr>
          <p:cNvPr id="9" name="Рисунок 8"/>
          <p:cNvPicPr/>
          <p:nvPr/>
        </p:nvPicPr>
        <p:blipFill>
          <a:blip r:embed="rId3"/>
          <a:stretch>
            <a:fillRect/>
          </a:stretch>
        </p:blipFill>
        <p:spPr>
          <a:xfrm>
            <a:off x="4953769" y="1291834"/>
            <a:ext cx="4531521" cy="2204782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4"/>
          <a:stretch>
            <a:fillRect/>
          </a:stretch>
        </p:blipFill>
        <p:spPr>
          <a:xfrm>
            <a:off x="4953769" y="3640306"/>
            <a:ext cx="4602355" cy="2213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34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755606" cy="617220"/>
          </a:xfrm>
        </p:spPr>
        <p:txBody>
          <a:bodyPr>
            <a:no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клиентской части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185301" y="6473558"/>
            <a:ext cx="100669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036969" y="1057020"/>
            <a:ext cx="3914775" cy="2099310"/>
          </a:xfrm>
          <a:prstGeom prst="rect">
            <a:avLst/>
          </a:prstGeom>
        </p:spPr>
      </p:pic>
      <p:pic>
        <p:nvPicPr>
          <p:cNvPr id="11" name="Рисунок 10"/>
          <p:cNvPicPr/>
          <p:nvPr/>
        </p:nvPicPr>
        <p:blipFill>
          <a:blip r:embed="rId3"/>
          <a:stretch>
            <a:fillRect/>
          </a:stretch>
        </p:blipFill>
        <p:spPr>
          <a:xfrm>
            <a:off x="235790" y="963421"/>
            <a:ext cx="6412660" cy="5378959"/>
          </a:xfrm>
          <a:prstGeom prst="rect">
            <a:avLst/>
          </a:prstGeom>
        </p:spPr>
      </p:pic>
      <p:pic>
        <p:nvPicPr>
          <p:cNvPr id="12" name="Рисунок 11"/>
          <p:cNvPicPr/>
          <p:nvPr/>
        </p:nvPicPr>
        <p:blipFill rotWithShape="1">
          <a:blip r:embed="rId4"/>
          <a:srcRect l="2833" t="6200" r="2164" b="5083"/>
          <a:stretch/>
        </p:blipFill>
        <p:spPr bwMode="auto">
          <a:xfrm>
            <a:off x="6914619" y="3328783"/>
            <a:ext cx="4774031" cy="30924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00415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9898480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Результаты </a:t>
            </a:r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выпускной квалификационной 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220231"/>
            <a:ext cx="10346156" cy="4951702"/>
          </a:xfrm>
        </p:spPr>
        <p:txBody>
          <a:bodyPr>
            <a:normAutofit/>
          </a:bodyPr>
          <a:lstStyle/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проанализирована</a:t>
            </a:r>
            <a:r>
              <a:rPr lang="en-US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предметная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область.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определена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классификацию ПМ обратной связи.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разработано техническое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проведено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определение затрат на разработку ПМ.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разработана объектно-ориентированная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спроектирована навигационная структура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системы.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разработан программный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модуль.</a:t>
            </a:r>
          </a:p>
          <a:p>
            <a:r>
              <a:rPr lang="ru-RU" sz="2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протестирован </a:t>
            </a:r>
            <a:r>
              <a:rPr lang="ru-RU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модуль.</a:t>
            </a:r>
            <a:endParaRPr lang="en-US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800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576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Актуальность 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385876"/>
            <a:ext cx="8596668" cy="495170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397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9490917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Цель выпускной квалификационной работы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Объект 2"/>
          <p:cNvSpPr txBox="1">
            <a:spLocks/>
          </p:cNvSpPr>
          <p:nvPr/>
        </p:nvSpPr>
        <p:spPr>
          <a:xfrm>
            <a:off x="483770" y="963421"/>
            <a:ext cx="8596668" cy="7391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Wingdings 3" charset="2"/>
              <a:buNone/>
            </a:pP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Разработка программного модуля взаимодействия с клиентами в  медицинском центре.</a:t>
            </a: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buFont typeface="Wingdings 3" charset="2"/>
              <a:buNone/>
            </a:pPr>
            <a:endParaRPr lang="ru-RU" sz="2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Заголовок 1"/>
          <p:cNvSpPr txBox="1">
            <a:spLocks/>
          </p:cNvSpPr>
          <p:nvPr/>
        </p:nvSpPr>
        <p:spPr>
          <a:xfrm>
            <a:off x="548163" y="2256356"/>
            <a:ext cx="9731586" cy="6248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ru-RU" sz="3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Задачи выпускной квалификационной работы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Объект 2"/>
          <p:cNvSpPr>
            <a:spLocks noGrp="1"/>
          </p:cNvSpPr>
          <p:nvPr>
            <p:ph idx="1"/>
          </p:nvPr>
        </p:nvSpPr>
        <p:spPr>
          <a:xfrm>
            <a:off x="548163" y="2891523"/>
            <a:ext cx="9007686" cy="3947160"/>
          </a:xfrm>
        </p:spPr>
        <p:txBody>
          <a:bodyPr>
            <a:normAutofit/>
          </a:bodyPr>
          <a:lstStyle/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проанализировать</a:t>
            </a:r>
            <a:r>
              <a:rPr lang="en-US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предметную область.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классификацию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 обратной связи.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техническое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задание.</a:t>
            </a:r>
            <a:endParaRPr lang="en-US" sz="21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провести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 и определение затрат на разработку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ПМ.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объектно-ориентированную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модель.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спроектировать навигационную структуру системы.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разработать </a:t>
            </a:r>
            <a:r>
              <a:rPr lang="ru-RU" sz="2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программный </a:t>
            </a:r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модуль.</a:t>
            </a:r>
          </a:p>
          <a:p>
            <a:r>
              <a:rPr lang="ru-RU" sz="21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протестировать программный модуль.</a:t>
            </a:r>
            <a:endParaRPr lang="en-U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dirty="0" smtClean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927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Анализ предметной области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83770" y="1309356"/>
            <a:ext cx="8596668" cy="49517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Целью деятельности предприятия ООО «ИМЦ» является разработка компьютерного программного обеспечения для выполнения требований.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К основному виду деятельности ООО «ИМЦ» относится разработка компьютерного программного обеспечения.</a:t>
            </a:r>
          </a:p>
          <a:p>
            <a:pPr marL="0" indent="0">
              <a:spcBef>
                <a:spcPts val="0"/>
              </a:spcBef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ru-RU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Важным процессом организации ООО «ИМЦ» является обработка обращений клиентов. Благодаря этому процессу клиенты могут оставлять свои требования, пожелания и информировать о найденных ошибках ПМ.</a:t>
            </a: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endParaRPr lang="ru-RU" sz="2400" dirty="0">
              <a:solidFill>
                <a:schemeClr val="tx1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60680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940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Организационная структура ООО «ИМЦ»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1393957" y="1129657"/>
            <a:ext cx="6219825" cy="246316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83770" y="3976361"/>
            <a:ext cx="116967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Главный системный администратор распределяет обязанности между сотрудниками своего отдела.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Системный администратор обеспечивает штатную работу компьютерной техники,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сети</a:t>
            </a: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Техник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занимается обслуживанием, профилактикой и ремонтом различного типа оборудования.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Начальник разработчиков занимается реализацией одного либо нескольких проектов.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front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визуальную часть веб-сайта.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back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end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логику продукта.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Разработчик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разрабатывает базу данных.</a:t>
            </a:r>
          </a:p>
          <a:p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Техническая поддержка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отдел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, обрабатывающий обращения клиентов.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HR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-менеджер организует управление персоналом в компании.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01151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4715433" y="1834461"/>
            <a:ext cx="7371389" cy="4373155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845" y="378398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</a:t>
            </a:r>
            <a:endParaRPr lang="ru-RU" sz="31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20" y="1834462"/>
            <a:ext cx="4152626" cy="3117465"/>
          </a:xfrm>
          <a:prstGeom prst="rect">
            <a:avLst/>
          </a:prstGeom>
        </p:spPr>
      </p:pic>
      <p:pic>
        <p:nvPicPr>
          <p:cNvPr id="7" name="Рисунок 6"/>
          <p:cNvPicPr/>
          <p:nvPr/>
        </p:nvPicPr>
        <p:blipFill>
          <a:blip r:embed="rId4"/>
          <a:stretch>
            <a:fillRect/>
          </a:stretch>
        </p:blipFill>
        <p:spPr>
          <a:xfrm>
            <a:off x="361420" y="1834461"/>
            <a:ext cx="4152626" cy="3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971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28845" y="378398"/>
            <a:ext cx="9329931" cy="617220"/>
          </a:xfrm>
        </p:spPr>
        <p:txBody>
          <a:bodyPr>
            <a:normAutofit fontScale="90000"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Диаграмма процесса обработки обращения клиентов с использованием ПМ 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ru-RU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/>
          <p:nvPr/>
        </p:nvPicPr>
        <p:blipFill>
          <a:blip r:embed="rId2"/>
          <a:stretch>
            <a:fillRect/>
          </a:stretch>
        </p:blipFill>
        <p:spPr>
          <a:xfrm>
            <a:off x="4681471" y="1834462"/>
            <a:ext cx="7405352" cy="4373154"/>
          </a:xfrm>
          <a:prstGeom prst="rect">
            <a:avLst/>
          </a:prstGeom>
        </p:spPr>
      </p:pic>
      <p:pic>
        <p:nvPicPr>
          <p:cNvPr id="10" name="Рисунок 9"/>
          <p:cNvPicPr/>
          <p:nvPr/>
        </p:nvPicPr>
        <p:blipFill>
          <a:blip r:embed="rId3"/>
          <a:stretch>
            <a:fillRect/>
          </a:stretch>
        </p:blipFill>
        <p:spPr>
          <a:xfrm>
            <a:off x="361420" y="1834462"/>
            <a:ext cx="4152626" cy="311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03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70" y="346201"/>
            <a:ext cx="8596668" cy="617220"/>
          </a:xfrm>
        </p:spPr>
        <p:txBody>
          <a:bodyPr>
            <a:normAutofit/>
          </a:bodyPr>
          <a:lstStyle/>
          <a:p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Обзор и выбор средств создания ПМ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Объект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13508466"/>
              </p:ext>
            </p:extLst>
          </p:nvPr>
        </p:nvGraphicFramePr>
        <p:xfrm>
          <a:off x="635317" y="993888"/>
          <a:ext cx="8869291" cy="2672473"/>
        </p:xfrm>
        <a:graphic>
          <a:graphicData uri="http://schemas.openxmlformats.org/drawingml/2006/table">
            <a:tbl>
              <a:tblPr firstRow="1" firstCol="1" bandRow="1">
                <a:tableStyleId>{616DA210-FB5B-4158-B5E0-FEB733F419BA}</a:tableStyleId>
              </a:tblPr>
              <a:tblGrid>
                <a:gridCol w="1367103">
                  <a:extLst>
                    <a:ext uri="{9D8B030D-6E8A-4147-A177-3AD203B41FA5}">
                      <a16:colId xmlns:a16="http://schemas.microsoft.com/office/drawing/2014/main" val="3959571459"/>
                    </a:ext>
                  </a:extLst>
                </a:gridCol>
                <a:gridCol w="1346087">
                  <a:extLst>
                    <a:ext uri="{9D8B030D-6E8A-4147-A177-3AD203B41FA5}">
                      <a16:colId xmlns:a16="http://schemas.microsoft.com/office/drawing/2014/main" val="2588252852"/>
                    </a:ext>
                  </a:extLst>
                </a:gridCol>
                <a:gridCol w="1081825">
                  <a:extLst>
                    <a:ext uri="{9D8B030D-6E8A-4147-A177-3AD203B41FA5}">
                      <a16:colId xmlns:a16="http://schemas.microsoft.com/office/drawing/2014/main" val="583626526"/>
                    </a:ext>
                  </a:extLst>
                </a:gridCol>
                <a:gridCol w="1551905">
                  <a:extLst>
                    <a:ext uri="{9D8B030D-6E8A-4147-A177-3AD203B41FA5}">
                      <a16:colId xmlns:a16="http://schemas.microsoft.com/office/drawing/2014/main" val="73681839"/>
                    </a:ext>
                  </a:extLst>
                </a:gridCol>
                <a:gridCol w="2054180">
                  <a:extLst>
                    <a:ext uri="{9D8B030D-6E8A-4147-A177-3AD203B41FA5}">
                      <a16:colId xmlns:a16="http://schemas.microsoft.com/office/drawing/2014/main" val="502894429"/>
                    </a:ext>
                  </a:extLst>
                </a:gridCol>
                <a:gridCol w="1468191">
                  <a:extLst>
                    <a:ext uri="{9D8B030D-6E8A-4147-A177-3AD203B41FA5}">
                      <a16:colId xmlns:a16="http://schemas.microsoft.com/office/drawing/2014/main" val="469887308"/>
                    </a:ext>
                  </a:extLst>
                </a:gridCol>
              </a:tblGrid>
              <a:tr h="485827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Название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Удобство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Оплата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Поддержка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Безопасность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Простота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94069198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Trello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52433305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YouTrack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10232816"/>
                  </a:ext>
                </a:extLst>
              </a:tr>
              <a:tr h="728882"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Jira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en-US" sz="200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-</a:t>
                      </a:r>
                      <a:endParaRPr lang="ru-RU" sz="160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  <a:tabLst>
                          <a:tab pos="2969895" algn="ctr"/>
                          <a:tab pos="5940425" algn="r"/>
                        </a:tabLst>
                      </a:pPr>
                      <a:r>
                        <a:rPr lang="ru-RU" sz="2000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+</a:t>
                      </a:r>
                      <a:endParaRPr lang="ru-RU" sz="1600" dirty="0">
                        <a:effectLst/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73662139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83770" y="3867940"/>
            <a:ext cx="109412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269875"/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У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каждого варианта есть свои недостатки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и проблемы с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перспективой на 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будущее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 smtClean="0">
                <a:latin typeface="Arial" panose="020B0604020202020204" pitchFamily="34" charset="0"/>
                <a:cs typeface="Arial" panose="020B0604020202020204" pitchFamily="34" charset="0"/>
              </a:rPr>
              <a:t>поэтому было принято решение разработать собственный программный продукт.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7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83769" y="346201"/>
            <a:ext cx="10044710" cy="617220"/>
          </a:xfrm>
        </p:spPr>
        <p:txBody>
          <a:bodyPr>
            <a:normAutofit fontScale="90000"/>
          </a:bodyPr>
          <a:lstStyle/>
          <a:p>
            <a:r>
              <a:rPr lang="ru-RU" sz="3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Планирование</a:t>
            </a:r>
            <a:r>
              <a:rPr lang="ru-RU" sz="31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и определение затрат на разработку  ПМ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4194"/>
          <a:stretch/>
        </p:blipFill>
        <p:spPr>
          <a:xfrm>
            <a:off x="483769" y="1257099"/>
            <a:ext cx="5665893" cy="4557712"/>
          </a:xfrm>
          <a:prstGeom prst="rect">
            <a:avLst/>
          </a:prstGeom>
        </p:spPr>
      </p:pic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11508661" y="6473558"/>
            <a:ext cx="683339" cy="365125"/>
          </a:xfrm>
        </p:spPr>
        <p:txBody>
          <a:bodyPr/>
          <a:lstStyle/>
          <a:p>
            <a:fld id="{1B847153-A715-48D2-911A-C00A5EB4142D}" type="slidenum">
              <a:rPr lang="ru-RU" sz="360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ru-RU" sz="36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9252" y="1257099"/>
            <a:ext cx="4948551" cy="2071060"/>
          </a:xfrm>
          <a:prstGeom prst="rect">
            <a:avLst/>
          </a:prstGeom>
        </p:spPr>
      </p:pic>
      <p:pic>
        <p:nvPicPr>
          <p:cNvPr id="8" name="Рисунок 7"/>
          <p:cNvPicPr>
            <a:picLocks noChangeAspect="1"/>
          </p:cNvPicPr>
          <p:nvPr/>
        </p:nvPicPr>
        <p:blipFill rotWithShape="1">
          <a:blip r:embed="rId4"/>
          <a:srcRect l="1" t="1664" r="1147" b="1"/>
          <a:stretch/>
        </p:blipFill>
        <p:spPr>
          <a:xfrm>
            <a:off x="6449252" y="3494129"/>
            <a:ext cx="4948551" cy="2320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7301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143</TotalTime>
  <Words>538</Words>
  <Application>Microsoft Office PowerPoint</Application>
  <PresentationFormat>Широкоэкранный</PresentationFormat>
  <Paragraphs>185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4" baseType="lpstr">
      <vt:lpstr>Arial</vt:lpstr>
      <vt:lpstr>Calibri</vt:lpstr>
      <vt:lpstr>Times New Roman</vt:lpstr>
      <vt:lpstr>Trebuchet MS</vt:lpstr>
      <vt:lpstr>Wingdings 3</vt:lpstr>
      <vt:lpstr>Аспект</vt:lpstr>
      <vt:lpstr>Балаковский инженерно-технологический институт (филиал) НИЯУ МИФИ   </vt:lpstr>
      <vt:lpstr>Актуальность работы</vt:lpstr>
      <vt:lpstr>Цель выпускной квалификационной работы</vt:lpstr>
      <vt:lpstr>Анализ предметной области</vt:lpstr>
      <vt:lpstr>Организационная структура ООО «ИМЦ»</vt:lpstr>
      <vt:lpstr>Диаграмма процесса обработки обращения клиентов </vt:lpstr>
      <vt:lpstr>Диаграмма процесса обработки обращения клиентов с использованием ПМ </vt:lpstr>
      <vt:lpstr>Обзор и выбор средств создания ПМ</vt:lpstr>
      <vt:lpstr>Планирование и определение затрат на разработку  ПМ</vt:lpstr>
      <vt:lpstr>Проектирование программного модуля</vt:lpstr>
      <vt:lpstr>Диаграмма вариантов использования ПМ</vt:lpstr>
      <vt:lpstr>Диаграмма классов ПМ</vt:lpstr>
      <vt:lpstr>Диаграммы компонентов и развертывания ПМ</vt:lpstr>
      <vt:lpstr>Выбор языка и среды разработки  программного модуля</vt:lpstr>
      <vt:lpstr>Разработка программного модуля базы данных</vt:lpstr>
      <vt:lpstr>Разработка программного модуля серверной части</vt:lpstr>
      <vt:lpstr>Разработка программного модуля клиентской части</vt:lpstr>
      <vt:lpstr>Результаты выпускной квалификационной работы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Балаковский инженерно-технологический институт (филиал) НИЯУ МИФИ</dc:title>
  <dc:creator>maks</dc:creator>
  <cp:lastModifiedBy>maks</cp:lastModifiedBy>
  <cp:revision>344</cp:revision>
  <dcterms:created xsi:type="dcterms:W3CDTF">2025-06-01T12:08:14Z</dcterms:created>
  <dcterms:modified xsi:type="dcterms:W3CDTF">2025-06-04T08:58:07Z</dcterms:modified>
</cp:coreProperties>
</file>