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257" r:id="rId4"/>
    <p:sldId id="266" r:id="rId5"/>
    <p:sldId id="267" r:id="rId6"/>
    <p:sldId id="269" r:id="rId7"/>
    <p:sldId id="282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2BAFA-1DAA-49DA-9140-552917FE4CA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6DF1-FB3A-465E-BC9B-A75313A13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91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258F-1897-40AE-9501-6B429F8AE16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621B-CF55-4E25-B9F4-2EEAED7F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56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AE8-C309-4DAC-9F3D-A218AFED9DE0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B888-68D7-4033-98BB-03E5784BE9BB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0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AADF-09C0-4E37-A643-87A6465DA60B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55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175A-C788-4510-AA2B-F3FE3E09126F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0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88E-7373-4151-B851-18622468C051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2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833F-E8E4-4BEC-A4EA-B63E60277170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3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5439-378A-4628-88E5-44B1A5115612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63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FE69-8F1A-46D4-B4A7-3B7E0DD3F4E3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0E76-6DE3-4AA8-813D-7308F720DA07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7319-6A7F-45B3-BD38-B765779075DA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3D04-339B-4023-8424-2C00CBDAA72B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C500-70BD-405A-BDC7-56560974F08A}" type="datetime1">
              <a:rPr lang="ru-RU" smtClean="0"/>
              <a:t>04.06.2025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8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226A-01DE-4644-8BAA-CB0CEACD6CC0}" type="datetime1">
              <a:rPr lang="ru-RU" smtClean="0"/>
              <a:t>04.06.2025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5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8BF8-1809-4739-A18F-918E82ADEAFA}" type="datetime1">
              <a:rPr lang="ru-RU" smtClean="0"/>
              <a:t>04.06.2025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4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EF-3478-4FA3-AA8A-3432938AE95F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08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9E8-B7A6-47F0-A3CD-D60CDE7EA765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D975-EFF1-4168-BCFC-6BDD817C2AD8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4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783679" y="670286"/>
            <a:ext cx="9854270" cy="1953032"/>
          </a:xfrm>
        </p:spPr>
        <p:txBody>
          <a:bodyPr>
            <a:noAutofit/>
          </a:bodyPr>
          <a:lstStyle/>
          <a:p>
            <a:pPr algn="ctr"/>
            <a:r>
              <a:rPr lang="ru-RU" sz="31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Балаковский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инженерно-технологический институт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(филиал)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НИЯУ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МИФИ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8871" y="3979167"/>
            <a:ext cx="9144000" cy="2547126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профессор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Виштак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Семенов М.А.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8457" y="1632229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программного модуля взаимодействия с клиентами в  медицинском центре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2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программного модуля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69" y="1119658"/>
            <a:ext cx="8596668" cy="4951702"/>
          </a:xfrm>
        </p:spPr>
        <p:txBody>
          <a:bodyPr/>
          <a:lstStyle/>
          <a:p>
            <a:pPr marL="0" indent="450850">
              <a:buNone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модуля - систематизировать поступающие обращения клиентов и оптимизировать процесс их обработки.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программного модуля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исполнитель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обращение (задача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клиента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00123" y="6473558"/>
            <a:ext cx="1091878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71" y="1119188"/>
            <a:ext cx="6333746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классов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29831" y="963421"/>
            <a:ext cx="6905823" cy="57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Диаграммы компонентов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развертывания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29059" y="3354732"/>
            <a:ext cx="8346014" cy="189929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r="1318"/>
          <a:stretch/>
        </p:blipFill>
        <p:spPr bwMode="auto">
          <a:xfrm>
            <a:off x="936031" y="1280531"/>
            <a:ext cx="8346014" cy="1757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69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языка и среды разработки </a:t>
            </a:r>
            <a:r>
              <a:rPr lang="en-US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26155"/>
              </p:ext>
            </p:extLst>
          </p:nvPr>
        </p:nvGraphicFramePr>
        <p:xfrm>
          <a:off x="483769" y="1436852"/>
          <a:ext cx="5672332" cy="14024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29554">
                  <a:extLst>
                    <a:ext uri="{9D8B030D-6E8A-4147-A177-3AD203B41FA5}">
                      <a16:colId xmlns:a16="http://schemas.microsoft.com/office/drawing/2014/main" val="2260937745"/>
                    </a:ext>
                  </a:extLst>
                </a:gridCol>
                <a:gridCol w="2052949">
                  <a:extLst>
                    <a:ext uri="{9D8B030D-6E8A-4147-A177-3AD203B41FA5}">
                      <a16:colId xmlns:a16="http://schemas.microsoft.com/office/drawing/2014/main" val="2864657835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2557522426"/>
                    </a:ext>
                  </a:extLst>
                </a:gridCol>
                <a:gridCol w="1227398">
                  <a:extLst>
                    <a:ext uri="{9D8B030D-6E8A-4147-A177-3AD203B41FA5}">
                      <a16:colId xmlns:a16="http://schemas.microsoft.com/office/drawing/2014/main" val="13882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Фреймворк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Комьюнити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56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Сложный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92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Vue3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0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Средней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81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Svelte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622429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76747"/>
              </p:ext>
            </p:extLst>
          </p:nvPr>
        </p:nvGraphicFramePr>
        <p:xfrm>
          <a:off x="6569164" y="1436852"/>
          <a:ext cx="4357337" cy="140324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1501555969"/>
                    </a:ext>
                  </a:extLst>
                </a:gridCol>
                <a:gridCol w="1057466">
                  <a:extLst>
                    <a:ext uri="{9D8B030D-6E8A-4147-A177-3AD203B41FA5}">
                      <a16:colId xmlns:a16="http://schemas.microsoft.com/office/drawing/2014/main" val="1787793149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398576812"/>
                    </a:ext>
                  </a:extLst>
                </a:gridCol>
                <a:gridCol w="972355">
                  <a:extLst>
                    <a:ext uri="{9D8B030D-6E8A-4147-A177-3AD203B41FA5}">
                      <a16:colId xmlns:a16="http://schemas.microsoft.com/office/drawing/2014/main" val="3652604523"/>
                    </a:ext>
                  </a:extLst>
                </a:gridCol>
              </a:tblGrid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Название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Платность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Удобность 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Быстрота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963859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VS </a:t>
                      </a:r>
                      <a:r>
                        <a:rPr lang="ru-RU" sz="1400" b="0" dirty="0" err="1">
                          <a:effectLst/>
                        </a:rPr>
                        <a:t>code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-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81139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WebStorm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-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851377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Sublime Text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-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-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+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79949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07707"/>
              </p:ext>
            </p:extLst>
          </p:nvPr>
        </p:nvGraphicFramePr>
        <p:xfrm>
          <a:off x="483769" y="4652389"/>
          <a:ext cx="6116654" cy="204787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19651">
                  <a:extLst>
                    <a:ext uri="{9D8B030D-6E8A-4147-A177-3AD203B41FA5}">
                      <a16:colId xmlns:a16="http://schemas.microsoft.com/office/drawing/2014/main" val="2707291412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211389330"/>
                    </a:ext>
                  </a:extLst>
                </a:gridCol>
                <a:gridCol w="1294327">
                  <a:extLst>
                    <a:ext uri="{9D8B030D-6E8A-4147-A177-3AD203B41FA5}">
                      <a16:colId xmlns:a16="http://schemas.microsoft.com/office/drawing/2014/main" val="1766118575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871138561"/>
                    </a:ext>
                  </a:extLst>
                </a:gridCol>
                <a:gridCol w="1487510">
                  <a:extLst>
                    <a:ext uri="{9D8B030D-6E8A-4147-A177-3AD203B41FA5}">
                      <a16:colId xmlns:a16="http://schemas.microsoft.com/office/drawing/2014/main" val="332500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СУБД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Бесплатность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Размер базы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Размер таблицы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Число пользователей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233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HSQLDB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28 ТB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120 GB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7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Microsoft SQL Server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16 ТВ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532 GB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2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MySQL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да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256 TB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256 ТB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13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PostgreSQL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да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Неограничен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32 TB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 ограничено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05056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64371"/>
              </p:ext>
            </p:extLst>
          </p:nvPr>
        </p:nvGraphicFramePr>
        <p:xfrm>
          <a:off x="483769" y="3120810"/>
          <a:ext cx="5806210" cy="141200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74350">
                  <a:extLst>
                    <a:ext uri="{9D8B030D-6E8A-4147-A177-3AD203B41FA5}">
                      <a16:colId xmlns:a16="http://schemas.microsoft.com/office/drawing/2014/main" val="3666936290"/>
                    </a:ext>
                  </a:extLst>
                </a:gridCol>
                <a:gridCol w="1167443">
                  <a:extLst>
                    <a:ext uri="{9D8B030D-6E8A-4147-A177-3AD203B41FA5}">
                      <a16:colId xmlns:a16="http://schemas.microsoft.com/office/drawing/2014/main" val="50630716"/>
                    </a:ext>
                  </a:extLst>
                </a:gridCol>
                <a:gridCol w="1448873">
                  <a:extLst>
                    <a:ext uri="{9D8B030D-6E8A-4147-A177-3AD203B41FA5}">
                      <a16:colId xmlns:a16="http://schemas.microsoft.com/office/drawing/2014/main" val="2238558438"/>
                    </a:ext>
                  </a:extLst>
                </a:gridCol>
                <a:gridCol w="2015544">
                  <a:extLst>
                    <a:ext uri="{9D8B030D-6E8A-4147-A177-3AD203B41FA5}">
                      <a16:colId xmlns:a16="http://schemas.microsoft.com/office/drawing/2014/main" val="1269672150"/>
                    </a:ext>
                  </a:extLst>
                </a:gridCol>
              </a:tblGrid>
              <a:tr h="3536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Фреймворк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Документация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8848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Средний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999673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Django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Легкий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80815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Сложный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37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888955" cy="617220"/>
          </a:xfrm>
        </p:spPr>
        <p:txBody>
          <a:bodyPr>
            <a:norm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базы данных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654" y="1588046"/>
            <a:ext cx="7724980" cy="44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8898355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серверной части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3770" y="1291834"/>
            <a:ext cx="4281413" cy="456161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769" y="1291834"/>
            <a:ext cx="4531521" cy="220478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4953769" y="3640306"/>
            <a:ext cx="4602355" cy="22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755606" cy="617220"/>
          </a:xfrm>
        </p:spPr>
        <p:txBody>
          <a:bodyPr>
            <a:no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клиентской части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36969" y="1057020"/>
            <a:ext cx="3914775" cy="209931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35790" y="963421"/>
            <a:ext cx="6412660" cy="537895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4"/>
          <a:srcRect l="2833" t="6200" r="2164" b="5083"/>
          <a:stretch/>
        </p:blipFill>
        <p:spPr bwMode="auto">
          <a:xfrm>
            <a:off x="6914619" y="3328783"/>
            <a:ext cx="4774031" cy="3092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04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9898480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220231"/>
            <a:ext cx="10346156" cy="495170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проанализирована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предметная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определена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классификацию ПМ обратной связи.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разработано техническое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проведено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определение затрат на разработку ПМ.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разработана объектно-ориентированная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спроектирована навигационная структура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 программный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протестирован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модуль.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работы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386553"/>
            <a:ext cx="9447308" cy="52695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настоящее время медицинская отрасль активно внедряет информационные технологии, переходя к </a:t>
            </a:r>
            <a:r>
              <a:rPr lang="ru-RU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цифровизации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рутинных и управленческих процессов. Это позволяет ускорить и упростить обмен информацией между сотрудниками, повысить прозрачность и эффективность работы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медицинских центров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2025 году медицинские центры сталкиваются с необходимостью выстраивания эффективной, структурированной системы взаимодействия с клиентами. 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 программного модуля, совершенствующего коммуникацию с клиентами в медицинском центре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оптимизирует бизнес процессы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улучшить эффективность работы.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490917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770" y="963421"/>
            <a:ext cx="8596668" cy="73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взаимодействия с клиентами в  медицинском центре.</a:t>
            </a:r>
          </a:p>
          <a:p>
            <a:pPr marL="0" indent="0" algn="just">
              <a:buFont typeface="Wingdings 3" charset="2"/>
              <a:buNone/>
            </a:pPr>
            <a:endParaRPr lang="ru-RU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 3" charset="2"/>
              <a:buNone/>
            </a:pPr>
            <a:endParaRPr lang="ru-RU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48163" y="2256356"/>
            <a:ext cx="9731586" cy="624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выпускной квалификационной работы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48163" y="2891523"/>
            <a:ext cx="9007686" cy="3947160"/>
          </a:xfrm>
        </p:spPr>
        <p:txBody>
          <a:bodyPr>
            <a:normAutofit/>
          </a:bodyPr>
          <a:lstStyle/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предметную область.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классификацию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 обратной связи.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техническое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определение затрат на разработку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объектно-ориентированную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спроектировать навигационную структуру системы.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программный модуль.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309356"/>
            <a:ext cx="8596668" cy="495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Целью деятельности предприятия ООО «ИМЦ» является разработка компьютерного программного обеспечения для выполнения требований.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 основному виду деятельности ООО «ИМЦ» относится разработка компьютерного программного обеспечения.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Важным процессом организации ООО «ИМЦ» является обработка обращений клиентов. Благодаря этому процессу клиенты могут оставлять свои требования, пожелания и информировать о найденных ошибках ПМ.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60680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Организационная структура ООО «ИМЦ»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957" y="1129657"/>
            <a:ext cx="6219825" cy="2463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770" y="3976361"/>
            <a:ext cx="1169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Главный системный администратор распределяет обязанности между сотрудниками своего отдела.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Системный администратор обеспечивает штатную работу компьютерной техники,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сети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занимается обслуживанием, профилактикой и ремонтом различного типа оборудования.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Начальник разработчиков занимается реализацией одного либо нескольких проектов.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визуальную часть веб-сайта.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логику продукта.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базу данных.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Техническая поддержка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отдел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обрабатывающий обращения клиентов.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-менеджер организует управление персоналом в компании.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1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33" y="1834461"/>
            <a:ext cx="7371389" cy="43731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845" y="378398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1420" y="1834462"/>
            <a:ext cx="4152626" cy="311746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61420" y="1834461"/>
            <a:ext cx="4152626" cy="3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845" y="378398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с использованием ПМ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681471" y="1834462"/>
            <a:ext cx="7405352" cy="4373154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1420" y="1834462"/>
            <a:ext cx="4152626" cy="3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и выбор средств создания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508466"/>
              </p:ext>
            </p:extLst>
          </p:nvPr>
        </p:nvGraphicFramePr>
        <p:xfrm>
          <a:off x="635317" y="993888"/>
          <a:ext cx="8869291" cy="267247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67103">
                  <a:extLst>
                    <a:ext uri="{9D8B030D-6E8A-4147-A177-3AD203B41FA5}">
                      <a16:colId xmlns:a16="http://schemas.microsoft.com/office/drawing/2014/main" val="3959571459"/>
                    </a:ext>
                  </a:extLst>
                </a:gridCol>
                <a:gridCol w="1346087">
                  <a:extLst>
                    <a:ext uri="{9D8B030D-6E8A-4147-A177-3AD203B41FA5}">
                      <a16:colId xmlns:a16="http://schemas.microsoft.com/office/drawing/2014/main" val="2588252852"/>
                    </a:ext>
                  </a:extLst>
                </a:gridCol>
                <a:gridCol w="1081825">
                  <a:extLst>
                    <a:ext uri="{9D8B030D-6E8A-4147-A177-3AD203B41FA5}">
                      <a16:colId xmlns:a16="http://schemas.microsoft.com/office/drawing/2014/main" val="583626526"/>
                    </a:ext>
                  </a:extLst>
                </a:gridCol>
                <a:gridCol w="1551905">
                  <a:extLst>
                    <a:ext uri="{9D8B030D-6E8A-4147-A177-3AD203B41FA5}">
                      <a16:colId xmlns:a16="http://schemas.microsoft.com/office/drawing/2014/main" val="73681839"/>
                    </a:ext>
                  </a:extLst>
                </a:gridCol>
                <a:gridCol w="2054180">
                  <a:extLst>
                    <a:ext uri="{9D8B030D-6E8A-4147-A177-3AD203B41FA5}">
                      <a16:colId xmlns:a16="http://schemas.microsoft.com/office/drawing/2014/main" val="502894429"/>
                    </a:ext>
                  </a:extLst>
                </a:gridCol>
                <a:gridCol w="1468191">
                  <a:extLst>
                    <a:ext uri="{9D8B030D-6E8A-4147-A177-3AD203B41FA5}">
                      <a16:colId xmlns:a16="http://schemas.microsoft.com/office/drawing/2014/main" val="469887308"/>
                    </a:ext>
                  </a:extLst>
                </a:gridCol>
              </a:tblGrid>
              <a:tr h="4858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Удобство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Оплата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Безопасность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069198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Trello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433305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YouTrack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232816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Jira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66213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3770" y="3867940"/>
            <a:ext cx="1094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каждого варианта есть свои недостатки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проблемы 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перспективой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будущее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поэтому было принято решение разработать собственный программный продукт.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10044710" cy="617220"/>
          </a:xfrm>
        </p:spPr>
        <p:txBody>
          <a:bodyPr>
            <a:normAutofit fontScale="90000"/>
          </a:bodyPr>
          <a:lstStyle/>
          <a:p>
            <a:r>
              <a:rPr lang="ru-RU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определение затрат на разработку  ПМ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94"/>
          <a:stretch/>
        </p:blipFill>
        <p:spPr>
          <a:xfrm>
            <a:off x="483769" y="1257099"/>
            <a:ext cx="5665893" cy="455771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252" y="1257099"/>
            <a:ext cx="4948551" cy="20710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" t="1664" r="1147" b="1"/>
          <a:stretch/>
        </p:blipFill>
        <p:spPr>
          <a:xfrm>
            <a:off x="6449252" y="3494129"/>
            <a:ext cx="4948551" cy="23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610</Words>
  <Application>Microsoft Office PowerPoint</Application>
  <PresentationFormat>Широкоэкранный</PresentationFormat>
  <Paragraphs>188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Аспект</vt:lpstr>
      <vt:lpstr>Балаковский инженерно-технологический институт (филиал) НИЯУ МИФИ   </vt:lpstr>
      <vt:lpstr>Актуальность работы</vt:lpstr>
      <vt:lpstr>Цель выпускной квалификационной работы</vt:lpstr>
      <vt:lpstr>Анализ предметной области</vt:lpstr>
      <vt:lpstr>Организационная структура ООО «ИМЦ»</vt:lpstr>
      <vt:lpstr>Диаграмма процесса обработки обращения клиентов </vt:lpstr>
      <vt:lpstr>Диаграмма процесса обработки обращения клиентов с использованием ПМ </vt:lpstr>
      <vt:lpstr>Обзор и выбор средств создания ПМ</vt:lpstr>
      <vt:lpstr>Планирование и определение затрат на разработку  ПМ</vt:lpstr>
      <vt:lpstr>Проектирование программного модуля</vt:lpstr>
      <vt:lpstr>Диаграмма вариантов использования ПМ</vt:lpstr>
      <vt:lpstr>Диаграмма классов ПМ</vt:lpstr>
      <vt:lpstr>Диаграммы компонентов и развертывания ПМ</vt:lpstr>
      <vt:lpstr>Выбор языка и среды разработки  программного модуля</vt:lpstr>
      <vt:lpstr>Разработка программного модуля базы данных</vt:lpstr>
      <vt:lpstr>Разработка программного модуля серверной части</vt:lpstr>
      <vt:lpstr>Разработка программного модуля клиентской части</vt:lpstr>
      <vt:lpstr>Результаты выпускной квалификационной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Балаковский инженерно-технологический институт (филиал) НИЯУ МИФИ</dc:title>
  <dc:creator>maks</dc:creator>
  <cp:lastModifiedBy>maks</cp:lastModifiedBy>
  <cp:revision>378</cp:revision>
  <dcterms:created xsi:type="dcterms:W3CDTF">2025-06-01T12:08:14Z</dcterms:created>
  <dcterms:modified xsi:type="dcterms:W3CDTF">2025-06-04T10:56:43Z</dcterms:modified>
</cp:coreProperties>
</file>