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1" r:id="rId3"/>
    <p:sldId id="257" r:id="rId4"/>
    <p:sldId id="266" r:id="rId5"/>
    <p:sldId id="267" r:id="rId6"/>
    <p:sldId id="268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7" autoAdjust="0"/>
    <p:restoredTop sz="94660"/>
  </p:normalViewPr>
  <p:slideViewPr>
    <p:cSldViewPr snapToGrid="0">
      <p:cViewPr>
        <p:scale>
          <a:sx n="100" d="100"/>
          <a:sy n="100" d="100"/>
        </p:scale>
        <p:origin x="286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2BAFA-1DAA-49DA-9140-552917FE4CA4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06DF1-FB3A-465E-BC9B-A75313A13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8911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E258F-1897-40AE-9501-6B429F8AE164}" type="datetimeFigureOut">
              <a:rPr lang="ru-RU" smtClean="0"/>
              <a:t>01.06.2025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6621B-CF55-4E25-B9F4-2EEAED7F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2563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6AE8-C309-4DAC-9F3D-A218AFED9DE0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31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B888-68D7-4033-98BB-03E5784BE9BB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0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AADF-09C0-4E37-A643-87A6465DA60B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9551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175A-C788-4510-AA2B-F3FE3E09126F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308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88E-7373-4151-B851-18622468C051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21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833F-E8E4-4BEC-A4EA-B63E60277170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733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5439-378A-4628-88E5-44B1A5115612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634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FE69-8F1A-46D4-B4A7-3B7E0DD3F4E3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98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0E76-6DE3-4AA8-813D-7308F720DA07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09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7319-6A7F-45B3-BD38-B765779075DA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1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3D04-339B-4023-8424-2C00CBDAA72B}" type="datetime1">
              <a:rPr lang="ru-RU" smtClean="0"/>
              <a:t>01.06.2025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02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C500-70BD-405A-BDC7-56560974F08A}" type="datetime1">
              <a:rPr lang="ru-RU" smtClean="0"/>
              <a:t>01.06.2025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8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226A-01DE-4644-8BAA-CB0CEACD6CC0}" type="datetime1">
              <a:rPr lang="ru-RU" smtClean="0"/>
              <a:t>01.06.2025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65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8BF8-1809-4739-A18F-918E82ADEAFA}" type="datetime1">
              <a:rPr lang="ru-RU" smtClean="0"/>
              <a:t>01.06.2025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94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BEF-3478-4FA3-AA8A-3432938AE95F}" type="datetime1">
              <a:rPr lang="ru-RU" smtClean="0"/>
              <a:t>01.06.2025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08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9E8-B7A6-47F0-A3CD-D60CDE7EA765}" type="datetime1">
              <a:rPr lang="ru-RU" smtClean="0"/>
              <a:t>01.06.2025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0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D975-EFF1-4168-BCFC-6BDD817C2AD8}" type="datetime1">
              <a:rPr lang="ru-RU" smtClean="0"/>
              <a:t>01.06.2025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94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783679" y="670286"/>
            <a:ext cx="9854270" cy="1953032"/>
          </a:xfrm>
        </p:spPr>
        <p:txBody>
          <a:bodyPr>
            <a:noAutofit/>
          </a:bodyPr>
          <a:lstStyle/>
          <a:p>
            <a:pPr algn="ctr"/>
            <a:r>
              <a:rPr lang="ru-RU" sz="31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Балаковский</a:t>
            </a:r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инженерно-технологический институт 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(филиал) </a:t>
            </a:r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НИЯУ 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МИФИ</a:t>
            </a: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8871" y="3979167"/>
            <a:ext cx="9144000" cy="2547126"/>
          </a:xfrm>
        </p:spPr>
        <p:txBody>
          <a:bodyPr>
            <a:normAutofit/>
          </a:bodyPr>
          <a:lstStyle/>
          <a:p>
            <a:pPr algn="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профессор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Виштак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О.В.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endParaRPr lang="ru-RU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Семенов М.А.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98457" y="1632229"/>
            <a:ext cx="8784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программного модуля взаимодействия с клиентами в  медицинском центре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25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250539" cy="617220"/>
          </a:xfrm>
        </p:spPr>
        <p:txBody>
          <a:bodyPr>
            <a:noAutofit/>
          </a:bodyPr>
          <a:lstStyle/>
          <a:p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программного модуля</a:t>
            </a:r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769" y="1119658"/>
            <a:ext cx="8596668" cy="4951702"/>
          </a:xfrm>
        </p:spPr>
        <p:txBody>
          <a:bodyPr/>
          <a:lstStyle/>
          <a:p>
            <a:pPr marL="0" indent="450850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 программного модуля - систематизировать поступающие обращения клиентов и оптимизировать процесс их обработки.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Сущности программного модуля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исполнитель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обращение (задача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 клиента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00123" y="6473558"/>
            <a:ext cx="1091878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250539" cy="617220"/>
          </a:xfrm>
        </p:spPr>
        <p:txBody>
          <a:bodyPr>
            <a:no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 ПМ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471" y="1119188"/>
            <a:ext cx="6333746" cy="49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250539" cy="617220"/>
          </a:xfrm>
        </p:spPr>
        <p:txBody>
          <a:bodyPr>
            <a:noAutofit/>
          </a:bodyPr>
          <a:lstStyle/>
          <a:p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классов ПМ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926501" y="6473558"/>
            <a:ext cx="12654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029831" y="963421"/>
            <a:ext cx="6905823" cy="57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250539" cy="617220"/>
          </a:xfrm>
        </p:spPr>
        <p:txBody>
          <a:bodyPr>
            <a:no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Диаграммы компонентов </a:t>
            </a:r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развертывания </a:t>
            </a:r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ПМ</a:t>
            </a:r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926501" y="6473558"/>
            <a:ext cx="12654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926775" y="1423453"/>
            <a:ext cx="6828263" cy="160911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 rotWithShape="1">
          <a:blip r:embed="rId3"/>
          <a:srcRect r="1318"/>
          <a:stretch/>
        </p:blipFill>
        <p:spPr bwMode="auto">
          <a:xfrm>
            <a:off x="926775" y="3677794"/>
            <a:ext cx="7175504" cy="14497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569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250539" cy="617220"/>
          </a:xfrm>
        </p:spPr>
        <p:txBody>
          <a:bodyPr>
            <a:no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языка и среды разработки </a:t>
            </a:r>
            <a:r>
              <a:rPr lang="en-US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модуля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926501" y="6473558"/>
            <a:ext cx="12654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01303"/>
              </p:ext>
            </p:extLst>
          </p:nvPr>
        </p:nvGraphicFramePr>
        <p:xfrm>
          <a:off x="483769" y="1462608"/>
          <a:ext cx="5672332" cy="160020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29554">
                  <a:extLst>
                    <a:ext uri="{9D8B030D-6E8A-4147-A177-3AD203B41FA5}">
                      <a16:colId xmlns:a16="http://schemas.microsoft.com/office/drawing/2014/main" val="2260937745"/>
                    </a:ext>
                  </a:extLst>
                </a:gridCol>
                <a:gridCol w="2052949">
                  <a:extLst>
                    <a:ext uri="{9D8B030D-6E8A-4147-A177-3AD203B41FA5}">
                      <a16:colId xmlns:a16="http://schemas.microsoft.com/office/drawing/2014/main" val="2864657835"/>
                    </a:ext>
                  </a:extLst>
                </a:gridCol>
                <a:gridCol w="1162431">
                  <a:extLst>
                    <a:ext uri="{9D8B030D-6E8A-4147-A177-3AD203B41FA5}">
                      <a16:colId xmlns:a16="http://schemas.microsoft.com/office/drawing/2014/main" val="2557522426"/>
                    </a:ext>
                  </a:extLst>
                </a:gridCol>
                <a:gridCol w="1227398">
                  <a:extLst>
                    <a:ext uri="{9D8B030D-6E8A-4147-A177-3AD203B41FA5}">
                      <a16:colId xmlns:a16="http://schemas.microsoft.com/office/drawing/2014/main" val="13882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Фреймворк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Производительность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Сложность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Комьюнити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56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Angular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Сложный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8929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Vue3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Простой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203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Средней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816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Svelte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Простой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622429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74313"/>
              </p:ext>
            </p:extLst>
          </p:nvPr>
        </p:nvGraphicFramePr>
        <p:xfrm>
          <a:off x="6600423" y="2478329"/>
          <a:ext cx="4357337" cy="140324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58570">
                  <a:extLst>
                    <a:ext uri="{9D8B030D-6E8A-4147-A177-3AD203B41FA5}">
                      <a16:colId xmlns:a16="http://schemas.microsoft.com/office/drawing/2014/main" val="1501555969"/>
                    </a:ext>
                  </a:extLst>
                </a:gridCol>
                <a:gridCol w="1057466">
                  <a:extLst>
                    <a:ext uri="{9D8B030D-6E8A-4147-A177-3AD203B41FA5}">
                      <a16:colId xmlns:a16="http://schemas.microsoft.com/office/drawing/2014/main" val="1787793149"/>
                    </a:ext>
                  </a:extLst>
                </a:gridCol>
                <a:gridCol w="1068946">
                  <a:extLst>
                    <a:ext uri="{9D8B030D-6E8A-4147-A177-3AD203B41FA5}">
                      <a16:colId xmlns:a16="http://schemas.microsoft.com/office/drawing/2014/main" val="398576812"/>
                    </a:ext>
                  </a:extLst>
                </a:gridCol>
                <a:gridCol w="972355">
                  <a:extLst>
                    <a:ext uri="{9D8B030D-6E8A-4147-A177-3AD203B41FA5}">
                      <a16:colId xmlns:a16="http://schemas.microsoft.com/office/drawing/2014/main" val="3652604523"/>
                    </a:ext>
                  </a:extLst>
                </a:gridCol>
              </a:tblGrid>
              <a:tr h="350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Название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Платность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Удобность 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Быстрота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7963859"/>
                  </a:ext>
                </a:extLst>
              </a:tr>
              <a:tr h="350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VS </a:t>
                      </a:r>
                      <a:r>
                        <a:rPr lang="ru-RU" sz="1400" b="0" dirty="0" err="1">
                          <a:effectLst/>
                        </a:rPr>
                        <a:t>code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-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+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+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381139"/>
                  </a:ext>
                </a:extLst>
              </a:tr>
              <a:tr h="350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WebStorm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+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+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-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851377"/>
                  </a:ext>
                </a:extLst>
              </a:tr>
              <a:tr h="350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Sublime Text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-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-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+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5799492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58405"/>
              </p:ext>
            </p:extLst>
          </p:nvPr>
        </p:nvGraphicFramePr>
        <p:xfrm>
          <a:off x="483769" y="4663964"/>
          <a:ext cx="6116654" cy="224028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119651">
                  <a:extLst>
                    <a:ext uri="{9D8B030D-6E8A-4147-A177-3AD203B41FA5}">
                      <a16:colId xmlns:a16="http://schemas.microsoft.com/office/drawing/2014/main" val="2707291412"/>
                    </a:ext>
                  </a:extLst>
                </a:gridCol>
                <a:gridCol w="1313645">
                  <a:extLst>
                    <a:ext uri="{9D8B030D-6E8A-4147-A177-3AD203B41FA5}">
                      <a16:colId xmlns:a16="http://schemas.microsoft.com/office/drawing/2014/main" val="211389330"/>
                    </a:ext>
                  </a:extLst>
                </a:gridCol>
                <a:gridCol w="1294327">
                  <a:extLst>
                    <a:ext uri="{9D8B030D-6E8A-4147-A177-3AD203B41FA5}">
                      <a16:colId xmlns:a16="http://schemas.microsoft.com/office/drawing/2014/main" val="1766118575"/>
                    </a:ext>
                  </a:extLst>
                </a:gridCol>
                <a:gridCol w="901521">
                  <a:extLst>
                    <a:ext uri="{9D8B030D-6E8A-4147-A177-3AD203B41FA5}">
                      <a16:colId xmlns:a16="http://schemas.microsoft.com/office/drawing/2014/main" val="871138561"/>
                    </a:ext>
                  </a:extLst>
                </a:gridCol>
                <a:gridCol w="1487510">
                  <a:extLst>
                    <a:ext uri="{9D8B030D-6E8A-4147-A177-3AD203B41FA5}">
                      <a16:colId xmlns:a16="http://schemas.microsoft.com/office/drawing/2014/main" val="3325004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СУБД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Бесплатность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Размер базы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Размер таблицы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Число пользователей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233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HSQLDB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нет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28 ТB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120 GB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Не ограничено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7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Microsoft SQL Server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нет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16 ТВ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532 GB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Не ограничено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2029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MySQL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да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256 TB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256 ТB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Не ограничено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213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PostgreSQL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да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Неограничен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32 TB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Не ограничено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8050566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81067"/>
              </p:ext>
            </p:extLst>
          </p:nvPr>
        </p:nvGraphicFramePr>
        <p:xfrm>
          <a:off x="483769" y="3069298"/>
          <a:ext cx="5806210" cy="141200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174350">
                  <a:extLst>
                    <a:ext uri="{9D8B030D-6E8A-4147-A177-3AD203B41FA5}">
                      <a16:colId xmlns:a16="http://schemas.microsoft.com/office/drawing/2014/main" val="3666936290"/>
                    </a:ext>
                  </a:extLst>
                </a:gridCol>
                <a:gridCol w="1167443">
                  <a:extLst>
                    <a:ext uri="{9D8B030D-6E8A-4147-A177-3AD203B41FA5}">
                      <a16:colId xmlns:a16="http://schemas.microsoft.com/office/drawing/2014/main" val="50630716"/>
                    </a:ext>
                  </a:extLst>
                </a:gridCol>
                <a:gridCol w="1448873">
                  <a:extLst>
                    <a:ext uri="{9D8B030D-6E8A-4147-A177-3AD203B41FA5}">
                      <a16:colId xmlns:a16="http://schemas.microsoft.com/office/drawing/2014/main" val="2238558438"/>
                    </a:ext>
                  </a:extLst>
                </a:gridCol>
                <a:gridCol w="2015544">
                  <a:extLst>
                    <a:ext uri="{9D8B030D-6E8A-4147-A177-3AD203B41FA5}">
                      <a16:colId xmlns:a16="http://schemas.microsoft.com/office/drawing/2014/main" val="1269672150"/>
                    </a:ext>
                  </a:extLst>
                </a:gridCol>
              </a:tblGrid>
              <a:tr h="3536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Фреймворк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Сложность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Документация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Производительность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98848"/>
                  </a:ext>
                </a:extLst>
              </a:tr>
              <a:tr h="352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Средний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5999673"/>
                  </a:ext>
                </a:extLst>
              </a:tr>
              <a:tr h="352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Django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Легкий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980815"/>
                  </a:ext>
                </a:extLst>
              </a:tr>
              <a:tr h="352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Сложный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5378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8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888955" cy="617220"/>
          </a:xfrm>
        </p:spPr>
        <p:txBody>
          <a:bodyPr>
            <a:normAutofit/>
          </a:bodyPr>
          <a:lstStyle/>
          <a:p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базы данных</a:t>
            </a:r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85301" y="6473558"/>
            <a:ext cx="10066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72811" y="1091933"/>
            <a:ext cx="6910869" cy="432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8898355" cy="617220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серверной части</a:t>
            </a:r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85301" y="6473558"/>
            <a:ext cx="10066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483770" y="1291834"/>
            <a:ext cx="4281413" cy="4561616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4953769" y="1291834"/>
            <a:ext cx="4531521" cy="2204782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4953769" y="3640306"/>
            <a:ext cx="4602355" cy="22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755606" cy="617220"/>
          </a:xfrm>
        </p:spPr>
        <p:txBody>
          <a:bodyPr>
            <a:noAutofit/>
          </a:bodyPr>
          <a:lstStyle/>
          <a:p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клиентской части</a:t>
            </a:r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85301" y="6473558"/>
            <a:ext cx="10066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7036969" y="1057020"/>
            <a:ext cx="3914775" cy="209931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35790" y="963421"/>
            <a:ext cx="6412660" cy="5378959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 rotWithShape="1">
          <a:blip r:embed="rId4"/>
          <a:srcRect l="2833" t="6200" r="2164" b="5083"/>
          <a:stretch/>
        </p:blipFill>
        <p:spPr bwMode="auto">
          <a:xfrm>
            <a:off x="6914619" y="3328783"/>
            <a:ext cx="4774031" cy="3092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04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9898480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</a:t>
            </a:r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выпускной квалификационной 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770" y="1220231"/>
            <a:ext cx="10346156" cy="4951702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проанализирована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предметная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область.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определена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классификацию ПМ обратной связи.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разработано техническое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проведено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и определение затрат на разработку ПМ.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разработана объектно-ориентированная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модель.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спроектирована навигационная структура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системы.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 программный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модуль.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протестирован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программный модуль.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5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8596668" cy="617220"/>
          </a:xfrm>
        </p:spPr>
        <p:txBody>
          <a:bodyPr>
            <a:normAutofit/>
          </a:bodyPr>
          <a:lstStyle/>
          <a:p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работы</a:t>
            </a:r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770" y="1385876"/>
            <a:ext cx="8596668" cy="495170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9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490917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выпускной квалификационной работы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3770" y="963421"/>
            <a:ext cx="8596668" cy="739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модуля взаимодействия с клиентами в  медицинском центре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Font typeface="Wingdings 3" charset="2"/>
              <a:buNone/>
            </a:pPr>
            <a:endParaRPr lang="ru-RU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 3" charset="2"/>
              <a:buNone/>
            </a:pPr>
            <a:endParaRPr lang="ru-RU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548163" y="2256356"/>
            <a:ext cx="9731586" cy="624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</a:t>
            </a:r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выпускной квалификационной работы</a:t>
            </a:r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548163" y="2891523"/>
            <a:ext cx="9007686" cy="3947160"/>
          </a:xfrm>
        </p:spPr>
        <p:txBody>
          <a:bodyPr>
            <a:normAutofit/>
          </a:bodyPr>
          <a:lstStyle/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проанализировать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предметную область.</a:t>
            </a:r>
            <a:endParaRPr lang="en-US" sz="2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провести </a:t>
            </a:r>
            <a:r>
              <a:rPr lang="ru-RU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классификацию 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ПМ обратной связи.</a:t>
            </a:r>
            <a:endParaRPr lang="en-US" sz="2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техническое 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задание.</a:t>
            </a:r>
            <a:endParaRPr lang="en-US" sz="2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провести </a:t>
            </a:r>
            <a:r>
              <a:rPr lang="ru-RU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и определение затрат на разработку 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ПМ.</a:t>
            </a:r>
          </a:p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</a:t>
            </a:r>
            <a:r>
              <a:rPr lang="ru-RU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объектно-ориентированную 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модель.</a:t>
            </a:r>
          </a:p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спроектировать навигационную структуру системы.</a:t>
            </a:r>
          </a:p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</a:t>
            </a:r>
            <a:r>
              <a:rPr lang="ru-RU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программный 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модуль.</a:t>
            </a:r>
          </a:p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 программный модуль.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2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8596668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770" y="1309356"/>
            <a:ext cx="8596668" cy="4951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Целью деятельности предприятия ООО «ИМЦ» является разработка компьютерного программного обеспечения для выполнения требований.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К основному виду деятельности ООО «ИМЦ» относится разработка компьютерного программного обеспечения.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Важным процессом организации ООО «ИМЦ» является обработка обращений клиентов. Благодаря этому процессу клиенты могут оставлять свои требования, пожелания и информировать о найденных ошибках ПМ.</a:t>
            </a: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60680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8596668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Организационная структура ООО «ИМЦ»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93957" y="1129657"/>
            <a:ext cx="6219825" cy="2463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3770" y="3976361"/>
            <a:ext cx="1169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Главный системный администратор распределяет обязанности между сотрудниками своего отдела.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Системный администратор обеспечивает штатную работу компьютерной техники,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сети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Техник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занимается обслуживанием, профилактикой и ремонтом различного типа оборудования.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Начальник разработчиков занимается реализацией одного либо нескольких проектов.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разрабатывает визуальную часть веб-сайта.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разрабатывает логику продукта.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разрабатывает базу данных.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Техническая поддержка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отдел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обрабатывающий обращения клиентов.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-менеджер организует управление персоналом в компании.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1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329931" cy="617220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процесса обработки обращения клиентов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172756" y="1168104"/>
            <a:ext cx="7720884" cy="4873257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483769" y="1168105"/>
            <a:ext cx="3873860" cy="487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845" y="378398"/>
            <a:ext cx="9329931" cy="617220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процесса обработки обращения клиентов с использованием ПМ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4275787" y="1448095"/>
            <a:ext cx="7656492" cy="4873257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401927" y="1448096"/>
            <a:ext cx="3873860" cy="487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8596668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Обзор и выбор средств создания ПМ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508466"/>
              </p:ext>
            </p:extLst>
          </p:nvPr>
        </p:nvGraphicFramePr>
        <p:xfrm>
          <a:off x="635317" y="993888"/>
          <a:ext cx="8869291" cy="2672473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367103">
                  <a:extLst>
                    <a:ext uri="{9D8B030D-6E8A-4147-A177-3AD203B41FA5}">
                      <a16:colId xmlns:a16="http://schemas.microsoft.com/office/drawing/2014/main" val="3959571459"/>
                    </a:ext>
                  </a:extLst>
                </a:gridCol>
                <a:gridCol w="1346087">
                  <a:extLst>
                    <a:ext uri="{9D8B030D-6E8A-4147-A177-3AD203B41FA5}">
                      <a16:colId xmlns:a16="http://schemas.microsoft.com/office/drawing/2014/main" val="2588252852"/>
                    </a:ext>
                  </a:extLst>
                </a:gridCol>
                <a:gridCol w="1081825">
                  <a:extLst>
                    <a:ext uri="{9D8B030D-6E8A-4147-A177-3AD203B41FA5}">
                      <a16:colId xmlns:a16="http://schemas.microsoft.com/office/drawing/2014/main" val="583626526"/>
                    </a:ext>
                  </a:extLst>
                </a:gridCol>
                <a:gridCol w="1551905">
                  <a:extLst>
                    <a:ext uri="{9D8B030D-6E8A-4147-A177-3AD203B41FA5}">
                      <a16:colId xmlns:a16="http://schemas.microsoft.com/office/drawing/2014/main" val="73681839"/>
                    </a:ext>
                  </a:extLst>
                </a:gridCol>
                <a:gridCol w="2054180">
                  <a:extLst>
                    <a:ext uri="{9D8B030D-6E8A-4147-A177-3AD203B41FA5}">
                      <a16:colId xmlns:a16="http://schemas.microsoft.com/office/drawing/2014/main" val="502894429"/>
                    </a:ext>
                  </a:extLst>
                </a:gridCol>
                <a:gridCol w="1468191">
                  <a:extLst>
                    <a:ext uri="{9D8B030D-6E8A-4147-A177-3AD203B41FA5}">
                      <a16:colId xmlns:a16="http://schemas.microsoft.com/office/drawing/2014/main" val="469887308"/>
                    </a:ext>
                  </a:extLst>
                </a:gridCol>
              </a:tblGrid>
              <a:tr h="4858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Удобство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Оплата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Поддержка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Безопасность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Простота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4069198"/>
                  </a:ext>
                </a:extLst>
              </a:tr>
              <a:tr h="728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Trello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2433305"/>
                  </a:ext>
                </a:extLst>
              </a:tr>
              <a:tr h="728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YouTrack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232816"/>
                  </a:ext>
                </a:extLst>
              </a:tr>
              <a:tr h="728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Jira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66213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3770" y="3867940"/>
            <a:ext cx="10941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9875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каждого варианта есть свои недостатки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 проблемы с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перспективой на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будущее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поэтому было принято решение разработать собственный программный продукт.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10044710" cy="617220"/>
          </a:xfrm>
        </p:spPr>
        <p:txBody>
          <a:bodyPr>
            <a:normAutofit fontScale="90000"/>
          </a:bodyPr>
          <a:lstStyle/>
          <a:p>
            <a:r>
              <a:rPr lang="ru-RU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определение затрат на разработку  ПМ</a:t>
            </a:r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94"/>
          <a:stretch/>
        </p:blipFill>
        <p:spPr>
          <a:xfrm>
            <a:off x="483769" y="1257099"/>
            <a:ext cx="5665893" cy="4557712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359" y="1257099"/>
            <a:ext cx="5143500" cy="21526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1" t="1664" r="1147" b="1"/>
          <a:stretch/>
        </p:blipFill>
        <p:spPr>
          <a:xfrm>
            <a:off x="6597359" y="3651161"/>
            <a:ext cx="4613700" cy="21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538</Words>
  <Application>Microsoft Office PowerPoint</Application>
  <PresentationFormat>Широкоэкранный</PresentationFormat>
  <Paragraphs>185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Аспект</vt:lpstr>
      <vt:lpstr>Балаковский инженерно-технологический институт (филиал) НИЯУ МИФИ   </vt:lpstr>
      <vt:lpstr>Актуальность работы</vt:lpstr>
      <vt:lpstr>Цель выпускной квалификационной работы</vt:lpstr>
      <vt:lpstr>Анализ предметной области</vt:lpstr>
      <vt:lpstr>Организационная структура ООО «ИМЦ»</vt:lpstr>
      <vt:lpstr>Диаграмма процесса обработки обращения клиентов </vt:lpstr>
      <vt:lpstr>Диаграмма процесса обработки обращения клиентов с использованием ПМ </vt:lpstr>
      <vt:lpstr>Обзор и выбор средств создания ПМ</vt:lpstr>
      <vt:lpstr>Планирование и определение затрат на разработку  ПМ</vt:lpstr>
      <vt:lpstr>Проектирование программного модуля</vt:lpstr>
      <vt:lpstr>Диаграмма вариантов использования ПМ</vt:lpstr>
      <vt:lpstr>Диаграмма классов ПМ</vt:lpstr>
      <vt:lpstr>Диаграммы компонентов и развертывания ПМ</vt:lpstr>
      <vt:lpstr>Выбор языка и среды разработки  программного модуля</vt:lpstr>
      <vt:lpstr>Разработка программного модуля базы данных</vt:lpstr>
      <vt:lpstr>Разработка программного модуля серверной части</vt:lpstr>
      <vt:lpstr>Разработка программного модуля клиентской части</vt:lpstr>
      <vt:lpstr>Результаты выпускной квалификационной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Балаковский инженерно-технологический институт (филиал) НИЯУ МИФИ</dc:title>
  <dc:creator>maks</dc:creator>
  <cp:lastModifiedBy>maks</cp:lastModifiedBy>
  <cp:revision>329</cp:revision>
  <dcterms:created xsi:type="dcterms:W3CDTF">2025-06-01T12:08:14Z</dcterms:created>
  <dcterms:modified xsi:type="dcterms:W3CDTF">2025-06-01T19:03:46Z</dcterms:modified>
</cp:coreProperties>
</file>