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67" r:id="rId2"/>
    <p:sldId id="368" r:id="rId3"/>
    <p:sldId id="323" r:id="rId4"/>
    <p:sldId id="342" r:id="rId5"/>
    <p:sldId id="343" r:id="rId6"/>
    <p:sldId id="361" r:id="rId7"/>
    <p:sldId id="345" r:id="rId8"/>
    <p:sldId id="355" r:id="rId9"/>
    <p:sldId id="365" r:id="rId10"/>
    <p:sldId id="364" r:id="rId11"/>
    <p:sldId id="366" r:id="rId12"/>
    <p:sldId id="367" r:id="rId13"/>
  </p:sldIdLst>
  <p:sldSz cx="9144000" cy="5143500" type="screen16x9"/>
  <p:notesSz cx="6858000" cy="9144000"/>
  <p:embeddedFontLst>
    <p:embeddedFont>
      <p:font typeface="Oswald" pitchFamily="2" charset="7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CDF8AE-E6EC-4E46-A2E1-6F1C205A4043}">
  <a:tblStyle styleId="{F5CDF8AE-E6EC-4E46-A2E1-6F1C205A40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4"/>
    <p:restoredTop sz="94674"/>
  </p:normalViewPr>
  <p:slideViewPr>
    <p:cSldViewPr snapToGrid="0">
      <p:cViewPr varScale="1">
        <p:scale>
          <a:sx n="165" d="100"/>
          <a:sy n="165" d="100"/>
        </p:scale>
        <p:origin x="728"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595826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966a9c2d1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4966a9c2d1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f6d2d17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f6d2d17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707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f6d2d17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f6d2d17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917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f6d2d17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f6d2d17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98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f6d2d176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f6d2d176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f6d2d176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f6d2d176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966a9c2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966a9c2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f6d2d17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f6d2d17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966a9c2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966a9c2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089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f6d2d17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f6d2d17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f6d2d17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f6d2d17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41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f6d2d176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f6d2d176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33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extLst>
      <p:ext uri="{BB962C8B-B14F-4D97-AF65-F5344CB8AC3E}">
        <p14:creationId xmlns:p14="http://schemas.microsoft.com/office/powerpoint/2010/main" val="423386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6"/>
          <p:cNvSpPr/>
          <p:nvPr/>
        </p:nvSpPr>
        <p:spPr>
          <a:xfrm>
            <a:off x="-12000" y="0"/>
            <a:ext cx="9168000" cy="51570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endParaRPr dirty="0"/>
          </a:p>
        </p:txBody>
      </p:sp>
      <p:sp>
        <p:nvSpPr>
          <p:cNvPr id="375" name="Google Shape;375;p36"/>
          <p:cNvSpPr txBox="1">
            <a:spLocks noGrp="1"/>
          </p:cNvSpPr>
          <p:nvPr>
            <p:ph type="title"/>
          </p:nvPr>
        </p:nvSpPr>
        <p:spPr>
          <a:xfrm>
            <a:off x="671250" y="2141250"/>
            <a:ext cx="7842632"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&lt;Nome completo do aluno&gt;</a:t>
            </a:r>
            <a:endParaRPr dirty="0"/>
          </a:p>
        </p:txBody>
      </p:sp>
      <p:pic>
        <p:nvPicPr>
          <p:cNvPr id="4" name="Google Shape;293;p25"/>
          <p:cNvPicPr preferRelativeResize="0"/>
          <p:nvPr/>
        </p:nvPicPr>
        <p:blipFill>
          <a:blip r:embed="rId3">
            <a:alphaModFix/>
          </a:blip>
          <a:stretch>
            <a:fillRect/>
          </a:stretch>
        </p:blipFill>
        <p:spPr>
          <a:xfrm>
            <a:off x="7518457" y="247160"/>
            <a:ext cx="434331" cy="741483"/>
          </a:xfrm>
          <a:prstGeom prst="rect">
            <a:avLst/>
          </a:prstGeom>
          <a:noFill/>
          <a:ln>
            <a:noFill/>
          </a:ln>
        </p:spPr>
      </p:pic>
      <p:pic>
        <p:nvPicPr>
          <p:cNvPr id="5" name="Google Shape;294;p25"/>
          <p:cNvPicPr preferRelativeResize="0"/>
          <p:nvPr/>
        </p:nvPicPr>
        <p:blipFill>
          <a:blip r:embed="rId4">
            <a:alphaModFix/>
          </a:blip>
          <a:stretch>
            <a:fillRect/>
          </a:stretch>
        </p:blipFill>
        <p:spPr>
          <a:xfrm>
            <a:off x="8169131" y="238638"/>
            <a:ext cx="712760" cy="773431"/>
          </a:xfrm>
          <a:prstGeom prst="rect">
            <a:avLst/>
          </a:prstGeom>
          <a:noFill/>
          <a:ln>
            <a:noFill/>
          </a:ln>
        </p:spPr>
      </p:pic>
      <p:sp>
        <p:nvSpPr>
          <p:cNvPr id="8" name="TextBox 7"/>
          <p:cNvSpPr txBox="1"/>
          <p:nvPr/>
        </p:nvSpPr>
        <p:spPr>
          <a:xfrm>
            <a:off x="4545709" y="343491"/>
            <a:ext cx="2871300" cy="646331"/>
          </a:xfrm>
          <a:prstGeom prst="rect">
            <a:avLst/>
          </a:prstGeom>
          <a:noFill/>
        </p:spPr>
        <p:txBody>
          <a:bodyPr wrap="none" rtlCol="0">
            <a:spAutoFit/>
          </a:bodyPr>
          <a:lstStyle/>
          <a:p>
            <a:pPr algn="r"/>
            <a:r>
              <a:rPr lang="pt-BR" sz="1200" dirty="0">
                <a:solidFill>
                  <a:schemeClr val="tx1"/>
                </a:solidFill>
              </a:rPr>
              <a:t>Engenharia de Requisitos</a:t>
            </a:r>
          </a:p>
          <a:p>
            <a:pPr algn="r"/>
            <a:r>
              <a:rPr lang="pt-BR" sz="1200" dirty="0" err="1">
                <a:solidFill>
                  <a:schemeClr val="tx1"/>
                </a:solidFill>
              </a:rPr>
              <a:t>Profa</a:t>
            </a:r>
            <a:r>
              <a:rPr lang="pt-BR" sz="1200" dirty="0">
                <a:solidFill>
                  <a:schemeClr val="tx1"/>
                </a:solidFill>
              </a:rPr>
              <a:t> Sabrina Marczak</a:t>
            </a:r>
          </a:p>
          <a:p>
            <a:pPr algn="r"/>
            <a:r>
              <a:rPr lang="pt-BR" sz="1200" dirty="0">
                <a:solidFill>
                  <a:schemeClr val="tx1"/>
                </a:solidFill>
              </a:rPr>
              <a:t>Exercício Avaliativo Individual – Parte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374;p36"/>
          <p:cNvSpPr/>
          <p:nvPr/>
        </p:nvSpPr>
        <p:spPr>
          <a:xfrm>
            <a:off x="-10518" y="0"/>
            <a:ext cx="9168000" cy="84663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txBox="1">
            <a:spLocks noGrp="1"/>
          </p:cNvSpPr>
          <p:nvPr>
            <p:ph type="title"/>
          </p:nvPr>
        </p:nvSpPr>
        <p:spPr>
          <a:xfrm>
            <a:off x="260900" y="11406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400" dirty="0">
                <a:solidFill>
                  <a:srgbClr val="FFFFFF"/>
                </a:solidFill>
              </a:rPr>
              <a:t>Solução: Passo 5 - Quais as necessidades de usuário (ou </a:t>
            </a:r>
            <a:r>
              <a:rPr lang="pt-BR" sz="2400" dirty="0" err="1">
                <a:solidFill>
                  <a:srgbClr val="FFFFFF"/>
                </a:solidFill>
              </a:rPr>
              <a:t>features</a:t>
            </a:r>
            <a:r>
              <a:rPr lang="pt-BR" sz="2400" dirty="0">
                <a:solidFill>
                  <a:srgbClr val="FFFFFF"/>
                </a:solidFill>
              </a:rPr>
              <a:t>) desta persona? (</a:t>
            </a:r>
            <a:r>
              <a:rPr lang="pt-BR" sz="2400" dirty="0" err="1">
                <a:solidFill>
                  <a:srgbClr val="FFFFFF"/>
                </a:solidFill>
              </a:rPr>
              <a:t>Storrytelling</a:t>
            </a:r>
            <a:r>
              <a:rPr lang="pt-BR" sz="2400" dirty="0">
                <a:solidFill>
                  <a:srgbClr val="FFFFFF"/>
                </a:solidFill>
              </a:rPr>
              <a:t>)</a:t>
            </a:r>
            <a:endParaRPr sz="2400" dirty="0">
              <a:solidFill>
                <a:srgbClr val="FFFFFF"/>
              </a:solidFill>
            </a:endParaRPr>
          </a:p>
        </p:txBody>
      </p:sp>
      <p:sp>
        <p:nvSpPr>
          <p:cNvPr id="4" name="TextBox 3">
            <a:extLst>
              <a:ext uri="{FF2B5EF4-FFF2-40B4-BE49-F238E27FC236}">
                <a16:creationId xmlns:a16="http://schemas.microsoft.com/office/drawing/2014/main" id="{0D1316E5-A2C5-F245-8041-2A74CA8A447F}"/>
              </a:ext>
            </a:extLst>
          </p:cNvPr>
          <p:cNvSpPr txBox="1"/>
          <p:nvPr/>
        </p:nvSpPr>
        <p:spPr>
          <a:xfrm>
            <a:off x="925475" y="1043467"/>
            <a:ext cx="3954929" cy="2031325"/>
          </a:xfrm>
          <a:prstGeom prst="rect">
            <a:avLst/>
          </a:prstGeom>
          <a:noFill/>
        </p:spPr>
        <p:txBody>
          <a:bodyPr wrap="none" rtlCol="0">
            <a:spAutoFit/>
          </a:bodyPr>
          <a:lstStyle/>
          <a:p>
            <a:pPr marL="285750" indent="-285750">
              <a:buFont typeface="Arial"/>
              <a:buChar char="•"/>
            </a:pPr>
            <a:r>
              <a:rPr lang="pt-BR" sz="1800" dirty="0"/>
              <a:t>&lt;</a:t>
            </a:r>
            <a:r>
              <a:rPr lang="pt-BR" sz="1800" dirty="0" err="1"/>
              <a:t>feature</a:t>
            </a:r>
            <a:r>
              <a:rPr lang="pt-BR" sz="1800" dirty="0"/>
              <a:t> 1&gt;</a:t>
            </a:r>
          </a:p>
          <a:p>
            <a:pPr marL="285750" indent="-285750">
              <a:buFont typeface="Arial"/>
              <a:buChar char="•"/>
            </a:pPr>
            <a:r>
              <a:rPr lang="pt-BR" sz="1800" dirty="0"/>
              <a:t>&lt;</a:t>
            </a:r>
            <a:r>
              <a:rPr lang="pt-BR" sz="1800" dirty="0" err="1"/>
              <a:t>feature</a:t>
            </a:r>
            <a:r>
              <a:rPr lang="pt-BR" sz="1800" dirty="0"/>
              <a:t> 2&gt;</a:t>
            </a:r>
          </a:p>
          <a:p>
            <a:pPr marL="285750" indent="-285750">
              <a:buFont typeface="Arial"/>
              <a:buChar char="•"/>
            </a:pPr>
            <a:r>
              <a:rPr lang="pt-BR" sz="1800" dirty="0"/>
              <a:t>...</a:t>
            </a:r>
          </a:p>
          <a:p>
            <a:pPr marL="285750" indent="-285750">
              <a:buFont typeface="Arial"/>
              <a:buChar char="•"/>
            </a:pPr>
            <a:r>
              <a:rPr lang="pt-BR" sz="1800" dirty="0"/>
              <a:t>&lt;completar conforme necessário&gt;</a:t>
            </a:r>
          </a:p>
          <a:p>
            <a:pPr marL="285750" indent="-285750">
              <a:buFont typeface="Arial"/>
              <a:buChar char="•"/>
            </a:pPr>
            <a:endParaRPr lang="pt-BR" sz="1800" dirty="0"/>
          </a:p>
          <a:p>
            <a:pPr marL="285750" indent="-285750">
              <a:buFont typeface="Arial"/>
              <a:buChar char="•"/>
            </a:pPr>
            <a:endParaRPr lang="pt-BR" sz="1800" dirty="0"/>
          </a:p>
          <a:p>
            <a:endParaRPr lang="pt-BR" sz="1800" dirty="0"/>
          </a:p>
        </p:txBody>
      </p:sp>
      <p:sp>
        <p:nvSpPr>
          <p:cNvPr id="6" name="TextBox 5">
            <a:extLst>
              <a:ext uri="{FF2B5EF4-FFF2-40B4-BE49-F238E27FC236}">
                <a16:creationId xmlns:a16="http://schemas.microsoft.com/office/drawing/2014/main" id="{48755CD4-248D-B04E-869B-B6E949A9653D}"/>
              </a:ext>
            </a:extLst>
          </p:cNvPr>
          <p:cNvSpPr txBox="1"/>
          <p:nvPr/>
        </p:nvSpPr>
        <p:spPr>
          <a:xfrm>
            <a:off x="2027849" y="3574840"/>
            <a:ext cx="5048277" cy="830997"/>
          </a:xfrm>
          <a:prstGeom prst="rect">
            <a:avLst/>
          </a:prstGeom>
          <a:noFill/>
        </p:spPr>
        <p:txBody>
          <a:bodyPr wrap="square" rtlCol="0">
            <a:spAutoFit/>
          </a:bodyPr>
          <a:lstStyle/>
          <a:p>
            <a:r>
              <a:rPr lang="pt-BR" sz="1200" dirty="0">
                <a:solidFill>
                  <a:srgbClr val="0000FF"/>
                </a:solidFill>
              </a:rPr>
              <a:t>Dica: Use um ou mais </a:t>
            </a:r>
            <a:r>
              <a:rPr lang="pt-BR" sz="1200" i="1" dirty="0">
                <a:solidFill>
                  <a:srgbClr val="0000FF"/>
                </a:solidFill>
              </a:rPr>
              <a:t>slides</a:t>
            </a:r>
            <a:r>
              <a:rPr lang="pt-BR" sz="1200" dirty="0">
                <a:solidFill>
                  <a:srgbClr val="0000FF"/>
                </a:solidFill>
              </a:rPr>
              <a:t> para cada uma das </a:t>
            </a:r>
            <a:r>
              <a:rPr lang="pt-BR" sz="1200" i="1" dirty="0">
                <a:solidFill>
                  <a:srgbClr val="0000FF"/>
                </a:solidFill>
              </a:rPr>
              <a:t>personas</a:t>
            </a:r>
            <a:r>
              <a:rPr lang="pt-BR" sz="1200" dirty="0">
                <a:solidFill>
                  <a:srgbClr val="0000FF"/>
                </a:solidFill>
              </a:rPr>
              <a:t> identificadas ou usar uma tabela “objetivo </a:t>
            </a:r>
            <a:r>
              <a:rPr lang="pt-BR" sz="1200" dirty="0" err="1">
                <a:solidFill>
                  <a:srgbClr val="0000FF"/>
                </a:solidFill>
              </a:rPr>
              <a:t>x</a:t>
            </a:r>
            <a:r>
              <a:rPr lang="pt-BR" sz="1200" dirty="0">
                <a:solidFill>
                  <a:srgbClr val="0000FF"/>
                </a:solidFill>
              </a:rPr>
              <a:t> persona, com as </a:t>
            </a:r>
            <a:r>
              <a:rPr lang="pt-BR" sz="1200" dirty="0" err="1">
                <a:solidFill>
                  <a:srgbClr val="0000FF"/>
                </a:solidFill>
              </a:rPr>
              <a:t>features</a:t>
            </a:r>
            <a:r>
              <a:rPr lang="pt-BR" sz="1200" dirty="0">
                <a:solidFill>
                  <a:srgbClr val="0000FF"/>
                </a:solidFill>
              </a:rPr>
              <a:t> candidatas na célula”, conforme visto em aula, conforme o grupo desejar para facilitar a organização do conteúdo deste passo.</a:t>
            </a:r>
          </a:p>
        </p:txBody>
      </p:sp>
    </p:spTree>
    <p:extLst>
      <p:ext uri="{BB962C8B-B14F-4D97-AF65-F5344CB8AC3E}">
        <p14:creationId xmlns:p14="http://schemas.microsoft.com/office/powerpoint/2010/main" val="3444403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374;p36"/>
          <p:cNvSpPr/>
          <p:nvPr/>
        </p:nvSpPr>
        <p:spPr>
          <a:xfrm>
            <a:off x="-10518" y="0"/>
            <a:ext cx="9168000" cy="84663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txBox="1">
            <a:spLocks noGrp="1"/>
          </p:cNvSpPr>
          <p:nvPr>
            <p:ph type="title"/>
          </p:nvPr>
        </p:nvSpPr>
        <p:spPr>
          <a:xfrm>
            <a:off x="260900" y="11406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400" dirty="0">
                <a:solidFill>
                  <a:srgbClr val="FFFFFF"/>
                </a:solidFill>
              </a:rPr>
              <a:t>Solução: Passo 6 – Um dia na vida do usuário – Jornada do usuário</a:t>
            </a:r>
            <a:endParaRPr sz="2400" dirty="0">
              <a:solidFill>
                <a:srgbClr val="FFFFFF"/>
              </a:solidFill>
            </a:endParaRPr>
          </a:p>
        </p:txBody>
      </p:sp>
      <p:sp>
        <p:nvSpPr>
          <p:cNvPr id="7" name="TextBox 6">
            <a:extLst>
              <a:ext uri="{FF2B5EF4-FFF2-40B4-BE49-F238E27FC236}">
                <a16:creationId xmlns:a16="http://schemas.microsoft.com/office/drawing/2014/main" id="{6F48FE31-EEA6-B043-BE8D-81BE68044865}"/>
              </a:ext>
            </a:extLst>
          </p:cNvPr>
          <p:cNvSpPr txBox="1"/>
          <p:nvPr/>
        </p:nvSpPr>
        <p:spPr>
          <a:xfrm>
            <a:off x="642229" y="1153099"/>
            <a:ext cx="7626894" cy="923330"/>
          </a:xfrm>
          <a:prstGeom prst="rect">
            <a:avLst/>
          </a:prstGeom>
          <a:noFill/>
        </p:spPr>
        <p:txBody>
          <a:bodyPr wrap="square" rtlCol="0">
            <a:spAutoFit/>
          </a:bodyPr>
          <a:lstStyle/>
          <a:p>
            <a:pPr marL="285750" indent="-285750">
              <a:buFont typeface="Arial"/>
              <a:buChar char="•"/>
            </a:pPr>
            <a:r>
              <a:rPr lang="pt-BR" sz="1800" dirty="0"/>
              <a:t>&lt;listar os passos da jornada&gt;</a:t>
            </a:r>
          </a:p>
          <a:p>
            <a:pPr marL="285750" indent="-285750">
              <a:buFont typeface="Arial"/>
              <a:buChar char="•"/>
            </a:pPr>
            <a:endParaRPr lang="pt-BR" sz="1800" dirty="0"/>
          </a:p>
          <a:p>
            <a:pPr marL="285750" indent="-285750">
              <a:buFont typeface="Arial"/>
              <a:buChar char="•"/>
            </a:pPr>
            <a:endParaRPr lang="pt-BR" sz="1800" dirty="0"/>
          </a:p>
        </p:txBody>
      </p:sp>
      <p:sp>
        <p:nvSpPr>
          <p:cNvPr id="8" name="TextBox 7">
            <a:extLst>
              <a:ext uri="{FF2B5EF4-FFF2-40B4-BE49-F238E27FC236}">
                <a16:creationId xmlns:a16="http://schemas.microsoft.com/office/drawing/2014/main" id="{A3854B4F-DA2B-B943-AD68-357115E84ED6}"/>
              </a:ext>
            </a:extLst>
          </p:cNvPr>
          <p:cNvSpPr txBox="1"/>
          <p:nvPr/>
        </p:nvSpPr>
        <p:spPr>
          <a:xfrm>
            <a:off x="1910448" y="2870544"/>
            <a:ext cx="4685398" cy="1938992"/>
          </a:xfrm>
          <a:prstGeom prst="rect">
            <a:avLst/>
          </a:prstGeom>
          <a:noFill/>
        </p:spPr>
        <p:txBody>
          <a:bodyPr wrap="square" rtlCol="0">
            <a:spAutoFit/>
          </a:bodyPr>
          <a:lstStyle/>
          <a:p>
            <a:r>
              <a:rPr lang="pt-BR" sz="1200" dirty="0">
                <a:solidFill>
                  <a:srgbClr val="0000FF"/>
                </a:solidFill>
              </a:rPr>
              <a:t>Lembrem-se: Devem haver quantas jornadas por persona quanto o grupo identificar como necessário. </a:t>
            </a:r>
          </a:p>
          <a:p>
            <a:endParaRPr lang="pt-BR" sz="1200" dirty="0">
              <a:solidFill>
                <a:srgbClr val="0000FF"/>
              </a:solidFill>
            </a:endParaRPr>
          </a:p>
          <a:p>
            <a:r>
              <a:rPr lang="pt-BR" sz="1200" dirty="0">
                <a:solidFill>
                  <a:srgbClr val="0000FF"/>
                </a:solidFill>
              </a:rPr>
              <a:t>Também, de que as jornadas mapeiam o entendimento da “jornada” que uma persona faz em relação ao assunto (objetivo) em questão. Ou seja, elas representam o processo de negócio em relação a problemática sendo tratada, de maneira simplificada. Ainda, a jornada pode iniciar no início do dia, quando a pessoa se envolve com o trabalho, ou qualquer outro evento delimitador da jornada quanto fizer sentido.</a:t>
            </a:r>
          </a:p>
        </p:txBody>
      </p:sp>
    </p:spTree>
    <p:extLst>
      <p:ext uri="{BB962C8B-B14F-4D97-AF65-F5344CB8AC3E}">
        <p14:creationId xmlns:p14="http://schemas.microsoft.com/office/powerpoint/2010/main" val="331971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374;p36"/>
          <p:cNvSpPr/>
          <p:nvPr/>
        </p:nvSpPr>
        <p:spPr>
          <a:xfrm>
            <a:off x="-10518" y="0"/>
            <a:ext cx="9168000" cy="84663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txBox="1">
            <a:spLocks noGrp="1"/>
          </p:cNvSpPr>
          <p:nvPr>
            <p:ph type="title"/>
          </p:nvPr>
        </p:nvSpPr>
        <p:spPr>
          <a:xfrm>
            <a:off x="260900" y="11406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400" dirty="0">
                <a:solidFill>
                  <a:srgbClr val="FFFFFF"/>
                </a:solidFill>
              </a:rPr>
              <a:t>Solução: Passo 7 – Como o usuário vai usar o sistema em sua jornada? Jornada </a:t>
            </a:r>
            <a:r>
              <a:rPr lang="pt-BR" sz="2400" dirty="0" err="1">
                <a:solidFill>
                  <a:srgbClr val="FFFFFF"/>
                </a:solidFill>
              </a:rPr>
              <a:t>x</a:t>
            </a:r>
            <a:r>
              <a:rPr lang="pt-BR" sz="2400" dirty="0">
                <a:solidFill>
                  <a:srgbClr val="FFFFFF"/>
                </a:solidFill>
              </a:rPr>
              <a:t> </a:t>
            </a:r>
            <a:r>
              <a:rPr lang="pt-BR" sz="2400" dirty="0" err="1">
                <a:solidFill>
                  <a:srgbClr val="FFFFFF"/>
                </a:solidFill>
              </a:rPr>
              <a:t>Features</a:t>
            </a:r>
            <a:r>
              <a:rPr lang="pt-BR" sz="2400" dirty="0">
                <a:solidFill>
                  <a:srgbClr val="FFFFFF"/>
                </a:solidFill>
              </a:rPr>
              <a:t> </a:t>
            </a:r>
            <a:endParaRPr sz="2400" dirty="0">
              <a:solidFill>
                <a:srgbClr val="FFFFFF"/>
              </a:solidFill>
            </a:endParaRPr>
          </a:p>
        </p:txBody>
      </p:sp>
      <p:sp>
        <p:nvSpPr>
          <p:cNvPr id="4" name="TextBox 3">
            <a:extLst>
              <a:ext uri="{FF2B5EF4-FFF2-40B4-BE49-F238E27FC236}">
                <a16:creationId xmlns:a16="http://schemas.microsoft.com/office/drawing/2014/main" id="{5EF85972-C947-D148-840D-00825278D52F}"/>
              </a:ext>
            </a:extLst>
          </p:cNvPr>
          <p:cNvSpPr txBox="1"/>
          <p:nvPr/>
        </p:nvSpPr>
        <p:spPr>
          <a:xfrm>
            <a:off x="623954" y="1006925"/>
            <a:ext cx="3661368" cy="553998"/>
          </a:xfrm>
          <a:prstGeom prst="rect">
            <a:avLst/>
          </a:prstGeom>
          <a:noFill/>
        </p:spPr>
        <p:txBody>
          <a:bodyPr wrap="square" rtlCol="0">
            <a:spAutoFit/>
          </a:bodyPr>
          <a:lstStyle/>
          <a:p>
            <a:r>
              <a:rPr lang="pt-BR" sz="1500" dirty="0"/>
              <a:t>Passo</a:t>
            </a:r>
          </a:p>
          <a:p>
            <a:pPr marL="285750" indent="-285750">
              <a:buFont typeface="Arial"/>
              <a:buChar char="•"/>
            </a:pPr>
            <a:r>
              <a:rPr lang="pt-BR" sz="1500" dirty="0"/>
              <a:t>&lt;completar&gt;</a:t>
            </a:r>
          </a:p>
        </p:txBody>
      </p:sp>
      <p:sp>
        <p:nvSpPr>
          <p:cNvPr id="6" name="TextBox 5">
            <a:extLst>
              <a:ext uri="{FF2B5EF4-FFF2-40B4-BE49-F238E27FC236}">
                <a16:creationId xmlns:a16="http://schemas.microsoft.com/office/drawing/2014/main" id="{7D0B4F1D-7AEE-614E-9F86-D863B095BD75}"/>
              </a:ext>
            </a:extLst>
          </p:cNvPr>
          <p:cNvSpPr txBox="1"/>
          <p:nvPr/>
        </p:nvSpPr>
        <p:spPr>
          <a:xfrm>
            <a:off x="4687053" y="1049694"/>
            <a:ext cx="3661368" cy="553998"/>
          </a:xfrm>
          <a:prstGeom prst="rect">
            <a:avLst/>
          </a:prstGeom>
          <a:noFill/>
        </p:spPr>
        <p:txBody>
          <a:bodyPr wrap="square" rtlCol="0">
            <a:spAutoFit/>
          </a:bodyPr>
          <a:lstStyle/>
          <a:p>
            <a:r>
              <a:rPr lang="pt-BR" sz="1500" i="1" dirty="0" err="1"/>
              <a:t>Feature</a:t>
            </a:r>
            <a:endParaRPr lang="pt-BR" sz="1500" i="1" dirty="0"/>
          </a:p>
          <a:p>
            <a:pPr marL="285750" indent="-285750">
              <a:buFont typeface="Arial"/>
              <a:buChar char="•"/>
            </a:pPr>
            <a:r>
              <a:rPr lang="pt-BR" sz="1500" dirty="0"/>
              <a:t>&lt;completar&gt;</a:t>
            </a:r>
          </a:p>
        </p:txBody>
      </p:sp>
      <p:sp>
        <p:nvSpPr>
          <p:cNvPr id="7" name="TextBox 6">
            <a:extLst>
              <a:ext uri="{FF2B5EF4-FFF2-40B4-BE49-F238E27FC236}">
                <a16:creationId xmlns:a16="http://schemas.microsoft.com/office/drawing/2014/main" id="{3D6C436C-4D72-0A4D-AC3A-8F34E1CEEEDE}"/>
              </a:ext>
            </a:extLst>
          </p:cNvPr>
          <p:cNvSpPr txBox="1"/>
          <p:nvPr/>
        </p:nvSpPr>
        <p:spPr>
          <a:xfrm>
            <a:off x="2187944" y="3126651"/>
            <a:ext cx="4685398" cy="1569660"/>
          </a:xfrm>
          <a:prstGeom prst="rect">
            <a:avLst/>
          </a:prstGeom>
          <a:noFill/>
        </p:spPr>
        <p:txBody>
          <a:bodyPr wrap="square" rtlCol="0">
            <a:spAutoFit/>
          </a:bodyPr>
          <a:lstStyle/>
          <a:p>
            <a:r>
              <a:rPr lang="pt-BR" sz="1200" dirty="0">
                <a:solidFill>
                  <a:srgbClr val="0000FF"/>
                </a:solidFill>
              </a:rPr>
              <a:t>Dica: Use um slide para cada uma das jornadas por </a:t>
            </a:r>
            <a:r>
              <a:rPr lang="pt-BR" sz="1200" i="1" dirty="0">
                <a:solidFill>
                  <a:srgbClr val="0000FF"/>
                </a:solidFill>
              </a:rPr>
              <a:t>personas</a:t>
            </a:r>
            <a:r>
              <a:rPr lang="pt-BR" sz="1200" dirty="0">
                <a:solidFill>
                  <a:srgbClr val="0000FF"/>
                </a:solidFill>
              </a:rPr>
              <a:t> identificadas. </a:t>
            </a:r>
          </a:p>
          <a:p>
            <a:endParaRPr lang="pt-BR" sz="1200" dirty="0">
              <a:solidFill>
                <a:srgbClr val="0000FF"/>
              </a:solidFill>
            </a:endParaRPr>
          </a:p>
          <a:p>
            <a:r>
              <a:rPr lang="pt-BR" sz="1200" dirty="0">
                <a:solidFill>
                  <a:srgbClr val="0000FF"/>
                </a:solidFill>
              </a:rPr>
              <a:t>Lembrem-se: Esta etapa representa a relação da jornada (que representa o processo de negócio) e o sistema (quando uma funcionalidade deverá no sistema para que um passo da jornada seja realizado. Um passo na jornada pode não ser realizado pelo sistema, não precisando haver equivalente na coluna de </a:t>
            </a:r>
            <a:r>
              <a:rPr lang="pt-BR" sz="1200" i="1" dirty="0" err="1">
                <a:solidFill>
                  <a:srgbClr val="0000FF"/>
                </a:solidFill>
              </a:rPr>
              <a:t>feature</a:t>
            </a:r>
            <a:endParaRPr lang="pt-BR" sz="1200" i="1" dirty="0">
              <a:solidFill>
                <a:srgbClr val="0000FF"/>
              </a:solidFill>
            </a:endParaRPr>
          </a:p>
        </p:txBody>
      </p:sp>
    </p:spTree>
    <p:extLst>
      <p:ext uri="{BB962C8B-B14F-4D97-AF65-F5344CB8AC3E}">
        <p14:creationId xmlns:p14="http://schemas.microsoft.com/office/powerpoint/2010/main" val="151899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2"/>
          <p:cNvSpPr txBox="1">
            <a:spLocks noGrp="1"/>
          </p:cNvSpPr>
          <p:nvPr>
            <p:ph type="title"/>
          </p:nvPr>
        </p:nvSpPr>
        <p:spPr>
          <a:xfrm>
            <a:off x="311700" y="1218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dirty="0">
                <a:solidFill>
                  <a:srgbClr val="495E69"/>
                </a:solidFill>
              </a:rPr>
              <a:t>Enunciado</a:t>
            </a:r>
            <a:endParaRPr sz="2800" i="1" dirty="0">
              <a:solidFill>
                <a:srgbClr val="495E69"/>
              </a:solidFill>
            </a:endParaRPr>
          </a:p>
        </p:txBody>
      </p:sp>
      <p:pic>
        <p:nvPicPr>
          <p:cNvPr id="2" name="Picture 1" descr="Screen Shot 2019-03-11 at 21.11.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108" y="121896"/>
            <a:ext cx="475192" cy="658826"/>
          </a:xfrm>
          <a:prstGeom prst="rect">
            <a:avLst/>
          </a:prstGeom>
        </p:spPr>
      </p:pic>
      <p:sp>
        <p:nvSpPr>
          <p:cNvPr id="6" name="Rectangle 5"/>
          <p:cNvSpPr/>
          <p:nvPr/>
        </p:nvSpPr>
        <p:spPr>
          <a:xfrm>
            <a:off x="405236" y="695147"/>
            <a:ext cx="7829159" cy="3488134"/>
          </a:xfrm>
          <a:prstGeom prst="rect">
            <a:avLst/>
          </a:prstGeom>
        </p:spPr>
        <p:txBody>
          <a:bodyPr wrap="square">
            <a:spAutoFit/>
          </a:bodyPr>
          <a:lstStyle/>
          <a:p>
            <a:pPr>
              <a:spcBef>
                <a:spcPts val="400"/>
              </a:spcBef>
              <a:spcAft>
                <a:spcPts val="400"/>
              </a:spcAft>
            </a:pPr>
            <a:r>
              <a:rPr lang="pt-BR" sz="1100" dirty="0"/>
              <a:t>O objetivo deste exercício avaliativo individual é praticar a etapa de entendimento da problemática e da </a:t>
            </a:r>
            <a:r>
              <a:rPr lang="pt-BR" sz="1100" dirty="0" err="1"/>
              <a:t>elicitação</a:t>
            </a:r>
            <a:r>
              <a:rPr lang="pt-BR" sz="1100" dirty="0"/>
              <a:t> de requisitos usando o </a:t>
            </a:r>
            <a:r>
              <a:rPr lang="pt-BR" sz="1100" dirty="0" err="1"/>
              <a:t>Lean</a:t>
            </a:r>
            <a:r>
              <a:rPr lang="pt-BR" sz="1100" dirty="0"/>
              <a:t> </a:t>
            </a:r>
            <a:r>
              <a:rPr lang="pt-BR" sz="1100" dirty="0" err="1"/>
              <a:t>Inception</a:t>
            </a:r>
            <a:r>
              <a:rPr lang="pt-BR" sz="1100" dirty="0"/>
              <a:t> como discutido na disciplina.</a:t>
            </a:r>
          </a:p>
          <a:p>
            <a:pPr>
              <a:spcBef>
                <a:spcPts val="400"/>
              </a:spcBef>
              <a:spcAft>
                <a:spcPts val="400"/>
              </a:spcAft>
            </a:pPr>
            <a:r>
              <a:rPr lang="pt-BR" sz="1100" dirty="0"/>
              <a:t>A temática: O sistema a ser usado de referência é de escolha do estudante dentre as opções abaixo: </a:t>
            </a:r>
          </a:p>
          <a:p>
            <a:pPr marL="171450" indent="-171450">
              <a:spcBef>
                <a:spcPts val="400"/>
              </a:spcBef>
              <a:spcAft>
                <a:spcPts val="400"/>
              </a:spcAft>
              <a:buFontTx/>
              <a:buChar char="-"/>
            </a:pPr>
            <a:r>
              <a:rPr lang="pt-BR" sz="1100" dirty="0" err="1"/>
              <a:t>iFood</a:t>
            </a:r>
            <a:endParaRPr lang="pt-BR" sz="1100" dirty="0"/>
          </a:p>
          <a:p>
            <a:pPr marL="171450" indent="-171450">
              <a:spcBef>
                <a:spcPts val="400"/>
              </a:spcBef>
              <a:spcAft>
                <a:spcPts val="400"/>
              </a:spcAft>
              <a:buFontTx/>
              <a:buChar char="-"/>
            </a:pPr>
            <a:r>
              <a:rPr lang="pt-BR" sz="1100" dirty="0" err="1"/>
              <a:t>Dropbox</a:t>
            </a:r>
            <a:r>
              <a:rPr lang="pt-BR" sz="1100" dirty="0"/>
              <a:t> (ou </a:t>
            </a:r>
            <a:r>
              <a:rPr lang="pt-BR" sz="1100" dirty="0" err="1"/>
              <a:t>GoogleDrive</a:t>
            </a:r>
            <a:r>
              <a:rPr lang="pt-BR" sz="1100" dirty="0"/>
              <a:t> ou OneDrive)</a:t>
            </a:r>
          </a:p>
          <a:p>
            <a:pPr marL="171450" indent="-171450">
              <a:spcBef>
                <a:spcPts val="400"/>
              </a:spcBef>
              <a:spcAft>
                <a:spcPts val="400"/>
              </a:spcAft>
              <a:buFontTx/>
              <a:buChar char="-"/>
            </a:pPr>
            <a:r>
              <a:rPr lang="pt-BR" sz="1100" dirty="0" err="1"/>
              <a:t>YouTube</a:t>
            </a:r>
            <a:endParaRPr lang="pt-BR" sz="1100" dirty="0"/>
          </a:p>
          <a:p>
            <a:pPr>
              <a:spcBef>
                <a:spcPts val="400"/>
              </a:spcBef>
              <a:spcAft>
                <a:spcPts val="400"/>
              </a:spcAft>
            </a:pPr>
            <a:endParaRPr lang="pt-BR" sz="1100" dirty="0"/>
          </a:p>
          <a:p>
            <a:pPr>
              <a:spcBef>
                <a:spcPts val="400"/>
              </a:spcBef>
              <a:spcAft>
                <a:spcPts val="400"/>
              </a:spcAft>
            </a:pPr>
            <a:r>
              <a:rPr lang="pt-BR" sz="1100" dirty="0"/>
              <a:t>Para desenvolver o exercício, o aluno deve:</a:t>
            </a:r>
          </a:p>
          <a:p>
            <a:pPr marL="228600" indent="-228600">
              <a:spcBef>
                <a:spcPts val="400"/>
              </a:spcBef>
              <a:spcAft>
                <a:spcPts val="400"/>
              </a:spcAft>
              <a:buAutoNum type="arabicPeriod"/>
            </a:pPr>
            <a:r>
              <a:rPr lang="pt-BR" sz="1100" dirty="0"/>
              <a:t>Desenvolver o exercício sozinho, consultando como desejar seu material de estudo.</a:t>
            </a:r>
          </a:p>
          <a:p>
            <a:pPr marL="228600" indent="-228600">
              <a:spcBef>
                <a:spcPts val="400"/>
              </a:spcBef>
              <a:spcAft>
                <a:spcPts val="400"/>
              </a:spcAft>
              <a:buAutoNum type="arabicPeriod"/>
            </a:pPr>
            <a:r>
              <a:rPr lang="pt-BR" sz="1100" dirty="0"/>
              <a:t>Submeter sua solução no formato PDF ou .</a:t>
            </a:r>
            <a:r>
              <a:rPr lang="pt-BR" sz="1100" dirty="0" err="1"/>
              <a:t>pptx</a:t>
            </a:r>
            <a:r>
              <a:rPr lang="pt-BR" sz="1100" dirty="0"/>
              <a:t> na sala de entrega específica para avaliação.</a:t>
            </a:r>
          </a:p>
          <a:p>
            <a:pPr>
              <a:spcBef>
                <a:spcPts val="400"/>
              </a:spcBef>
              <a:spcAft>
                <a:spcPts val="400"/>
              </a:spcAft>
            </a:pPr>
            <a:endParaRPr lang="pt-BR" sz="1100" dirty="0"/>
          </a:p>
          <a:p>
            <a:pPr>
              <a:spcBef>
                <a:spcPts val="400"/>
              </a:spcBef>
              <a:spcAft>
                <a:spcPts val="400"/>
              </a:spcAft>
            </a:pPr>
            <a:r>
              <a:rPr lang="pt-BR" sz="1100" dirty="0"/>
              <a:t>Nota: Dado que o exercício é de cunho individual, é importante que cada estudante faça sua solução de maneira independente dos colegas para que possa averiguar seu aprendizado individual. Seja honesto com você mesmo. Ajude a professora a identificar se você tem alguma dificuldade.</a:t>
            </a:r>
          </a:p>
        </p:txBody>
      </p:sp>
    </p:spTree>
    <p:extLst>
      <p:ext uri="{BB962C8B-B14F-4D97-AF65-F5344CB8AC3E}">
        <p14:creationId xmlns:p14="http://schemas.microsoft.com/office/powerpoint/2010/main" val="377514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2800" dirty="0">
                <a:solidFill>
                  <a:srgbClr val="495E69"/>
                </a:solidFill>
              </a:rPr>
              <a:t>Lembrando: Os Passos do </a:t>
            </a:r>
            <a:r>
              <a:rPr lang="pt-BR" sz="2800" dirty="0" err="1">
                <a:solidFill>
                  <a:srgbClr val="495E69"/>
                </a:solidFill>
              </a:rPr>
              <a:t>Lean</a:t>
            </a:r>
            <a:r>
              <a:rPr lang="pt-BR" sz="2800" dirty="0">
                <a:solidFill>
                  <a:srgbClr val="495E69"/>
                </a:solidFill>
              </a:rPr>
              <a:t> </a:t>
            </a:r>
            <a:r>
              <a:rPr lang="pt-BR" sz="2800" dirty="0" err="1">
                <a:solidFill>
                  <a:srgbClr val="495E69"/>
                </a:solidFill>
              </a:rPr>
              <a:t>Inception</a:t>
            </a:r>
            <a:endParaRPr sz="2800" i="1" dirty="0">
              <a:solidFill>
                <a:srgbClr val="495E69"/>
              </a:solidFill>
            </a:endParaRPr>
          </a:p>
        </p:txBody>
      </p:sp>
      <p:pic>
        <p:nvPicPr>
          <p:cNvPr id="2" name="Picture 1" descr="Screen Shot 2019-03-11 at 21.11.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352" y="131370"/>
            <a:ext cx="1105456" cy="1532650"/>
          </a:xfrm>
          <a:prstGeom prst="rect">
            <a:avLst/>
          </a:prstGeom>
        </p:spPr>
      </p:pic>
      <p:sp>
        <p:nvSpPr>
          <p:cNvPr id="6" name="Rectangle 5"/>
          <p:cNvSpPr/>
          <p:nvPr/>
        </p:nvSpPr>
        <p:spPr>
          <a:xfrm>
            <a:off x="410121" y="1415666"/>
            <a:ext cx="4572000" cy="3026470"/>
          </a:xfrm>
          <a:prstGeom prst="rect">
            <a:avLst/>
          </a:prstGeom>
        </p:spPr>
        <p:txBody>
          <a:bodyPr>
            <a:spAutoFit/>
          </a:bodyPr>
          <a:lstStyle/>
          <a:p>
            <a:pPr>
              <a:spcBef>
                <a:spcPts val="400"/>
              </a:spcBef>
              <a:spcAft>
                <a:spcPts val="400"/>
              </a:spcAft>
            </a:pPr>
            <a:endParaRPr lang="pt-BR" sz="1600" dirty="0"/>
          </a:p>
          <a:p>
            <a:pPr marL="342900" indent="-342900">
              <a:spcBef>
                <a:spcPts val="400"/>
              </a:spcBef>
              <a:spcAft>
                <a:spcPts val="400"/>
              </a:spcAft>
              <a:buFont typeface="+mj-lt"/>
              <a:buAutoNum type="arabicPeriod"/>
            </a:pPr>
            <a:r>
              <a:rPr lang="pt-BR" sz="1600" dirty="0"/>
              <a:t>Visão do Produto</a:t>
            </a:r>
          </a:p>
          <a:p>
            <a:pPr marL="342900" indent="-342900">
              <a:spcBef>
                <a:spcPts val="400"/>
              </a:spcBef>
              <a:spcAft>
                <a:spcPts val="400"/>
              </a:spcAft>
              <a:buFont typeface="+mj-lt"/>
              <a:buAutoNum type="arabicPeriod"/>
            </a:pPr>
            <a:r>
              <a:rPr lang="pt-BR" sz="1600" dirty="0"/>
              <a:t>O Produto É/Não É e Faz/Não Faz</a:t>
            </a:r>
          </a:p>
          <a:p>
            <a:pPr marL="342900" indent="-342900">
              <a:spcBef>
                <a:spcPts val="400"/>
              </a:spcBef>
              <a:spcAft>
                <a:spcPts val="400"/>
              </a:spcAft>
              <a:buFont typeface="+mj-lt"/>
              <a:buAutoNum type="arabicPeriod"/>
            </a:pPr>
            <a:r>
              <a:rPr lang="pt-BR" sz="1600" dirty="0"/>
              <a:t>Objetivos a Serem Atingidos</a:t>
            </a:r>
          </a:p>
          <a:p>
            <a:pPr marL="342900" indent="-342900">
              <a:spcBef>
                <a:spcPts val="400"/>
              </a:spcBef>
              <a:spcAft>
                <a:spcPts val="400"/>
              </a:spcAft>
              <a:buFont typeface="+mj-lt"/>
              <a:buAutoNum type="arabicPeriod"/>
            </a:pPr>
            <a:r>
              <a:rPr lang="pt-BR" sz="1600" i="1" dirty="0"/>
              <a:t>Personas</a:t>
            </a:r>
          </a:p>
          <a:p>
            <a:pPr marL="342900" indent="-342900">
              <a:spcBef>
                <a:spcPts val="400"/>
              </a:spcBef>
              <a:spcAft>
                <a:spcPts val="400"/>
              </a:spcAft>
              <a:buFont typeface="+mj-lt"/>
              <a:buAutoNum type="arabicPeriod"/>
            </a:pPr>
            <a:r>
              <a:rPr lang="pt-BR" sz="1600" i="1" dirty="0" err="1"/>
              <a:t>Features</a:t>
            </a:r>
            <a:r>
              <a:rPr lang="pt-BR" sz="1600" i="1" dirty="0"/>
              <a:t> </a:t>
            </a:r>
            <a:r>
              <a:rPr lang="pt-BR" sz="1600" dirty="0"/>
              <a:t>(por </a:t>
            </a:r>
            <a:r>
              <a:rPr lang="pt-BR" sz="1600" i="1" dirty="0"/>
              <a:t>persona</a:t>
            </a:r>
            <a:r>
              <a:rPr lang="pt-BR" sz="1600" dirty="0"/>
              <a:t>)</a:t>
            </a:r>
            <a:r>
              <a:rPr lang="pt-BR" sz="1600" i="1" dirty="0"/>
              <a:t> a partir do </a:t>
            </a:r>
            <a:r>
              <a:rPr lang="pt-BR" sz="1600" i="1" dirty="0" err="1"/>
              <a:t>storytelling</a:t>
            </a:r>
            <a:endParaRPr lang="pt-BR" sz="1600" i="1" dirty="0"/>
          </a:p>
          <a:p>
            <a:pPr marL="342900" indent="-342900">
              <a:spcBef>
                <a:spcPts val="400"/>
              </a:spcBef>
              <a:spcAft>
                <a:spcPts val="400"/>
              </a:spcAft>
              <a:buFont typeface="+mj-lt"/>
              <a:buAutoNum type="arabicPeriod"/>
            </a:pPr>
            <a:r>
              <a:rPr lang="pt-BR" sz="1600" dirty="0"/>
              <a:t>Jornada do Usuário</a:t>
            </a:r>
          </a:p>
          <a:p>
            <a:pPr marL="342900" indent="-342900">
              <a:spcBef>
                <a:spcPts val="400"/>
              </a:spcBef>
              <a:spcAft>
                <a:spcPts val="400"/>
              </a:spcAft>
              <a:buFont typeface="+mj-lt"/>
              <a:buAutoNum type="arabicPeriod"/>
            </a:pPr>
            <a:r>
              <a:rPr lang="pt-BR" sz="1600" dirty="0"/>
              <a:t>Jornada do Usuário e </a:t>
            </a:r>
            <a:r>
              <a:rPr lang="pt-BR" sz="1600" i="1" dirty="0" err="1"/>
              <a:t>Features</a:t>
            </a:r>
            <a:r>
              <a:rPr lang="pt-BR" sz="1600" dirty="0"/>
              <a:t> do Sistema</a:t>
            </a:r>
          </a:p>
        </p:txBody>
      </p:sp>
      <p:pic>
        <p:nvPicPr>
          <p:cNvPr id="5" name="Picture 4">
            <a:extLst>
              <a:ext uri="{FF2B5EF4-FFF2-40B4-BE49-F238E27FC236}">
                <a16:creationId xmlns:a16="http://schemas.microsoft.com/office/drawing/2014/main" id="{5E2DE4BE-53B8-CA46-9C42-6170B210EC90}"/>
              </a:ext>
            </a:extLst>
          </p:cNvPr>
          <p:cNvPicPr>
            <a:picLocks noChangeAspect="1"/>
          </p:cNvPicPr>
          <p:nvPr/>
        </p:nvPicPr>
        <p:blipFill>
          <a:blip r:embed="rId4"/>
          <a:stretch>
            <a:fillRect/>
          </a:stretch>
        </p:blipFill>
        <p:spPr>
          <a:xfrm>
            <a:off x="268968" y="4672854"/>
            <a:ext cx="732510" cy="253561"/>
          </a:xfrm>
          <a:prstGeom prst="rect">
            <a:avLst/>
          </a:prstGeom>
        </p:spPr>
      </p:pic>
    </p:spTree>
    <p:extLst>
      <p:ext uri="{BB962C8B-B14F-4D97-AF65-F5344CB8AC3E}">
        <p14:creationId xmlns:p14="http://schemas.microsoft.com/office/powerpoint/2010/main" val="264578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6" name="Google Shape;374;p36"/>
          <p:cNvSpPr/>
          <p:nvPr/>
        </p:nvSpPr>
        <p:spPr>
          <a:xfrm>
            <a:off x="-24000" y="0"/>
            <a:ext cx="9168000" cy="73830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9;p44"/>
          <p:cNvSpPr txBox="1">
            <a:spLocks noGrp="1"/>
          </p:cNvSpPr>
          <p:nvPr>
            <p:ph type="title"/>
          </p:nvPr>
        </p:nvSpPr>
        <p:spPr>
          <a:xfrm>
            <a:off x="262472" y="97853"/>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800" dirty="0">
                <a:solidFill>
                  <a:schemeClr val="tx1"/>
                </a:solidFill>
              </a:rPr>
              <a:t>Solução: Passo 1 - Qual a Visão do Produto a Ser Proposto?</a:t>
            </a:r>
            <a:endParaRPr sz="2800" i="1" dirty="0">
              <a:solidFill>
                <a:schemeClr val="tx1"/>
              </a:solidFill>
            </a:endParaRPr>
          </a:p>
        </p:txBody>
      </p:sp>
      <p:sp>
        <p:nvSpPr>
          <p:cNvPr id="4" name="TextBox 3"/>
          <p:cNvSpPr txBox="1"/>
          <p:nvPr/>
        </p:nvSpPr>
        <p:spPr>
          <a:xfrm>
            <a:off x="413508" y="1079269"/>
            <a:ext cx="2510601" cy="2246769"/>
          </a:xfrm>
          <a:prstGeom prst="rect">
            <a:avLst/>
          </a:prstGeom>
          <a:noFill/>
        </p:spPr>
        <p:txBody>
          <a:bodyPr wrap="square" rtlCol="0">
            <a:spAutoFit/>
          </a:bodyPr>
          <a:lstStyle/>
          <a:p>
            <a:pPr algn="r"/>
            <a:r>
              <a:rPr lang="pt-BR" sz="2000" dirty="0"/>
              <a:t>Para </a:t>
            </a:r>
          </a:p>
          <a:p>
            <a:pPr algn="r"/>
            <a:r>
              <a:rPr lang="pt-BR" sz="2000" dirty="0"/>
              <a:t>Que</a:t>
            </a:r>
          </a:p>
          <a:p>
            <a:pPr algn="r"/>
            <a:r>
              <a:rPr lang="pt-BR" sz="2000" dirty="0"/>
              <a:t>O</a:t>
            </a:r>
          </a:p>
          <a:p>
            <a:pPr algn="r"/>
            <a:r>
              <a:rPr lang="pt-BR" sz="2000" dirty="0"/>
              <a:t>É um</a:t>
            </a:r>
          </a:p>
          <a:p>
            <a:pPr algn="r"/>
            <a:r>
              <a:rPr lang="pt-BR" sz="2000" dirty="0"/>
              <a:t>Que</a:t>
            </a:r>
          </a:p>
          <a:p>
            <a:pPr algn="r"/>
            <a:r>
              <a:rPr lang="pt-BR" sz="2000" dirty="0"/>
              <a:t>Diferentemente do</a:t>
            </a:r>
          </a:p>
          <a:p>
            <a:pPr algn="r"/>
            <a:r>
              <a:rPr lang="pt-BR" sz="2000" dirty="0"/>
              <a:t>O nosso produto</a:t>
            </a:r>
          </a:p>
        </p:txBody>
      </p:sp>
      <p:sp>
        <p:nvSpPr>
          <p:cNvPr id="10" name="TextBox 9"/>
          <p:cNvSpPr txBox="1"/>
          <p:nvPr/>
        </p:nvSpPr>
        <p:spPr>
          <a:xfrm>
            <a:off x="3033791" y="1071419"/>
            <a:ext cx="5671003" cy="400110"/>
          </a:xfrm>
          <a:prstGeom prst="rect">
            <a:avLst/>
          </a:prstGeom>
          <a:solidFill>
            <a:schemeClr val="accent3"/>
          </a:solidFill>
        </p:spPr>
        <p:txBody>
          <a:bodyPr wrap="square" rtlCol="0">
            <a:spAutoFit/>
          </a:bodyPr>
          <a:lstStyle/>
          <a:p>
            <a:endParaRPr lang="pt-BR" sz="2000" dirty="0"/>
          </a:p>
        </p:txBody>
      </p:sp>
    </p:spTree>
    <p:extLst>
      <p:ext uri="{BB962C8B-B14F-4D97-AF65-F5344CB8AC3E}">
        <p14:creationId xmlns:p14="http://schemas.microsoft.com/office/powerpoint/2010/main" val="289843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374;p36"/>
          <p:cNvSpPr/>
          <p:nvPr/>
        </p:nvSpPr>
        <p:spPr>
          <a:xfrm>
            <a:off x="0" y="-10291"/>
            <a:ext cx="8292154" cy="572700"/>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txBox="1">
            <a:spLocks noGrp="1"/>
          </p:cNvSpPr>
          <p:nvPr>
            <p:ph type="title"/>
          </p:nvPr>
        </p:nvSpPr>
        <p:spPr>
          <a:xfrm>
            <a:off x="260900" y="28826"/>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400" dirty="0">
                <a:solidFill>
                  <a:srgbClr val="FFFFFF"/>
                </a:solidFill>
              </a:rPr>
              <a:t>Solução: Passo 2 - O que o sistema deve fazer? O que é o sistema?</a:t>
            </a:r>
            <a:endParaRPr sz="2400"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89326424"/>
              </p:ext>
            </p:extLst>
          </p:nvPr>
        </p:nvGraphicFramePr>
        <p:xfrm>
          <a:off x="1009851" y="512355"/>
          <a:ext cx="7124298" cy="4582390"/>
        </p:xfrm>
        <a:graphic>
          <a:graphicData uri="http://schemas.openxmlformats.org/drawingml/2006/table">
            <a:tbl>
              <a:tblPr firstRow="1" bandRow="1">
                <a:tableStyleId>{F5CDF8AE-E6EC-4E46-A2E1-6F1C205A4043}</a:tableStyleId>
              </a:tblPr>
              <a:tblGrid>
                <a:gridCol w="3342903">
                  <a:extLst>
                    <a:ext uri="{9D8B030D-6E8A-4147-A177-3AD203B41FA5}">
                      <a16:colId xmlns:a16="http://schemas.microsoft.com/office/drawing/2014/main" val="20000"/>
                    </a:ext>
                  </a:extLst>
                </a:gridCol>
                <a:gridCol w="3781395">
                  <a:extLst>
                    <a:ext uri="{9D8B030D-6E8A-4147-A177-3AD203B41FA5}">
                      <a16:colId xmlns:a16="http://schemas.microsoft.com/office/drawing/2014/main" val="20001"/>
                    </a:ext>
                  </a:extLst>
                </a:gridCol>
              </a:tblGrid>
              <a:tr h="1347762">
                <a:tc>
                  <a:txBody>
                    <a:bodyPr/>
                    <a:lstStyle/>
                    <a:p>
                      <a:r>
                        <a:rPr lang="pt-BR" b="1" dirty="0">
                          <a:solidFill>
                            <a:srgbClr val="0000FF"/>
                          </a:solidFill>
                        </a:rPr>
                        <a:t>O produto é...</a:t>
                      </a:r>
                    </a:p>
                  </a:txBody>
                  <a:tcPr/>
                </a:tc>
                <a:tc>
                  <a:txBody>
                    <a:bodyPr/>
                    <a:lstStyle/>
                    <a:p>
                      <a:r>
                        <a:rPr lang="pt-BR" b="1" dirty="0">
                          <a:solidFill>
                            <a:srgbClr val="FF0000"/>
                          </a:solidFill>
                        </a:rPr>
                        <a:t>O produto NÃO</a:t>
                      </a:r>
                      <a:r>
                        <a:rPr lang="pt-BR" b="1" baseline="0" dirty="0">
                          <a:solidFill>
                            <a:srgbClr val="FF0000"/>
                          </a:solidFill>
                        </a:rPr>
                        <a:t> </a:t>
                      </a:r>
                      <a:r>
                        <a:rPr lang="pt-BR" b="1" dirty="0">
                          <a:solidFill>
                            <a:srgbClr val="FF0000"/>
                          </a:solidFill>
                        </a:rPr>
                        <a:t>é...</a:t>
                      </a:r>
                    </a:p>
                  </a:txBody>
                  <a:tcPr/>
                </a:tc>
                <a:extLst>
                  <a:ext uri="{0D108BD9-81ED-4DB2-BD59-A6C34878D82A}">
                    <a16:rowId xmlns:a16="http://schemas.microsoft.com/office/drawing/2014/main" val="10000"/>
                  </a:ext>
                </a:extLst>
              </a:tr>
              <a:tr h="3234628">
                <a:tc>
                  <a:txBody>
                    <a:bodyPr/>
                    <a:lstStyle/>
                    <a:p>
                      <a:r>
                        <a:rPr lang="pt-BR" b="1" dirty="0">
                          <a:solidFill>
                            <a:srgbClr val="0000FF"/>
                          </a:solidFill>
                        </a:rPr>
                        <a:t>O produto faz...</a:t>
                      </a:r>
                    </a:p>
                    <a:p>
                      <a:pPr marL="285750" indent="-285750">
                        <a:buFontTx/>
                        <a:buChar char="-"/>
                      </a:pPr>
                      <a:r>
                        <a:rPr lang="pt-BR" b="1" dirty="0">
                          <a:solidFill>
                            <a:srgbClr val="0000FF"/>
                          </a:solidFill>
                        </a:rPr>
                        <a:t> </a:t>
                      </a:r>
                    </a:p>
                  </a:txBody>
                  <a:tcPr/>
                </a:tc>
                <a:tc>
                  <a:txBody>
                    <a:bodyPr/>
                    <a:lstStyle/>
                    <a:p>
                      <a:r>
                        <a:rPr lang="pt-BR" b="1" dirty="0">
                          <a:solidFill>
                            <a:srgbClr val="FF0000"/>
                          </a:solidFill>
                        </a:rPr>
                        <a:t>O Produto NÃO faz...</a:t>
                      </a:r>
                    </a:p>
                    <a:p>
                      <a:pPr marL="285750" indent="-285750">
                        <a:buFontTx/>
                        <a:buChar char="-"/>
                      </a:pPr>
                      <a:endParaRPr lang="pt-BR" b="1" dirty="0">
                        <a:solidFill>
                          <a:srgbClr val="FF0000"/>
                        </a:solidFill>
                      </a:endParaRPr>
                    </a:p>
                    <a:p>
                      <a:endParaRPr lang="pt-BR" b="1" dirty="0">
                        <a:solidFill>
                          <a:srgbClr val="FF0000"/>
                        </a:solidFill>
                      </a:endParaRPr>
                    </a:p>
                    <a:p>
                      <a:pPr marL="285750" indent="-285750">
                        <a:buFontTx/>
                        <a:buChar char="-"/>
                      </a:pPr>
                      <a:endParaRPr lang="pt-BR" b="1" dirty="0">
                        <a:solidFill>
                          <a:srgbClr val="FF0000"/>
                        </a:solidFill>
                      </a:endParaRPr>
                    </a:p>
                    <a:p>
                      <a:endParaRPr lang="pt-BR" b="1" dirty="0">
                        <a:solidFill>
                          <a:srgbClr val="FF0000"/>
                        </a:solidFill>
                      </a:endParaRPr>
                    </a:p>
                    <a:p>
                      <a:endParaRPr lang="pt-BR" b="1" dirty="0">
                        <a:solidFill>
                          <a:srgbClr val="FF0000"/>
                        </a:solidFill>
                      </a:endParaRPr>
                    </a:p>
                    <a:p>
                      <a:endParaRPr lang="pt-BR" b="1" dirty="0">
                        <a:solidFill>
                          <a:srgbClr val="FF0000"/>
                        </a:solidFill>
                      </a:endParaRPr>
                    </a:p>
                    <a:p>
                      <a:endParaRPr lang="pt-BR" b="1" dirty="0">
                        <a:solidFill>
                          <a:srgbClr val="FF0000"/>
                        </a:solidFill>
                      </a:endParaRPr>
                    </a:p>
                    <a:p>
                      <a:endParaRPr lang="pt-BR" b="1" dirty="0">
                        <a:solidFill>
                          <a:srgbClr val="FF0000"/>
                        </a:solidFill>
                      </a:endParaRPr>
                    </a:p>
                    <a:p>
                      <a:endParaRPr lang="pt-BR" b="1" dirty="0">
                        <a:solidFill>
                          <a:srgbClr val="FF0000"/>
                        </a:solidFill>
                      </a:endParaRPr>
                    </a:p>
                    <a:p>
                      <a:endParaRPr lang="pt-BR" b="1" dirty="0">
                        <a:solidFill>
                          <a:srgbClr val="FF0000"/>
                        </a:solidFill>
                      </a:endParaRPr>
                    </a:p>
                    <a:p>
                      <a:endParaRPr lang="pt-BR" b="1" dirty="0">
                        <a:solidFill>
                          <a:srgbClr val="FF000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287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6" name="Google Shape;374;p36"/>
          <p:cNvSpPr/>
          <p:nvPr/>
        </p:nvSpPr>
        <p:spPr>
          <a:xfrm>
            <a:off x="-24000" y="0"/>
            <a:ext cx="9168000" cy="73830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9;p44"/>
          <p:cNvSpPr txBox="1">
            <a:spLocks noGrp="1"/>
          </p:cNvSpPr>
          <p:nvPr>
            <p:ph type="title"/>
          </p:nvPr>
        </p:nvSpPr>
        <p:spPr>
          <a:xfrm>
            <a:off x="262472" y="97853"/>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800" dirty="0">
                <a:solidFill>
                  <a:schemeClr val="tx1"/>
                </a:solidFill>
              </a:rPr>
              <a:t>Solução: Passo 3 - Quais os três principais objetivos do </a:t>
            </a:r>
            <a:r>
              <a:rPr lang="pt-BR" sz="2800" dirty="0" err="1">
                <a:solidFill>
                  <a:schemeClr val="tx1"/>
                </a:solidFill>
              </a:rPr>
              <a:t>iCook</a:t>
            </a:r>
            <a:r>
              <a:rPr lang="pt-BR" sz="2800" dirty="0">
                <a:solidFill>
                  <a:schemeClr val="tx1"/>
                </a:solidFill>
              </a:rPr>
              <a:t>?</a:t>
            </a:r>
            <a:endParaRPr sz="2800" i="1" dirty="0">
              <a:solidFill>
                <a:schemeClr val="tx1"/>
              </a:solidFill>
            </a:endParaRPr>
          </a:p>
        </p:txBody>
      </p:sp>
      <p:sp>
        <p:nvSpPr>
          <p:cNvPr id="4" name="TextBox 3"/>
          <p:cNvSpPr txBox="1"/>
          <p:nvPr/>
        </p:nvSpPr>
        <p:spPr>
          <a:xfrm>
            <a:off x="413508" y="1079269"/>
            <a:ext cx="2510601" cy="1631216"/>
          </a:xfrm>
          <a:prstGeom prst="rect">
            <a:avLst/>
          </a:prstGeom>
          <a:noFill/>
        </p:spPr>
        <p:txBody>
          <a:bodyPr wrap="square" rtlCol="0">
            <a:spAutoFit/>
          </a:bodyPr>
          <a:lstStyle/>
          <a:p>
            <a:pPr algn="r"/>
            <a:r>
              <a:rPr lang="pt-BR" sz="2000" dirty="0"/>
              <a:t>Objetivo 1</a:t>
            </a:r>
          </a:p>
          <a:p>
            <a:pPr algn="r"/>
            <a:endParaRPr lang="pt-BR" sz="2000" dirty="0"/>
          </a:p>
          <a:p>
            <a:pPr algn="r"/>
            <a:r>
              <a:rPr lang="pt-BR" sz="2000" dirty="0"/>
              <a:t>Objetivo 2</a:t>
            </a:r>
          </a:p>
          <a:p>
            <a:pPr algn="r"/>
            <a:endParaRPr lang="pt-BR" sz="2000" dirty="0"/>
          </a:p>
          <a:p>
            <a:pPr algn="r"/>
            <a:r>
              <a:rPr lang="pt-BR" sz="2000" dirty="0"/>
              <a:t>Objetivo 3</a:t>
            </a:r>
          </a:p>
        </p:txBody>
      </p:sp>
      <p:sp>
        <p:nvSpPr>
          <p:cNvPr id="10" name="TextBox 9"/>
          <p:cNvSpPr txBox="1"/>
          <p:nvPr/>
        </p:nvSpPr>
        <p:spPr>
          <a:xfrm>
            <a:off x="3033791" y="1071419"/>
            <a:ext cx="5671003" cy="400110"/>
          </a:xfrm>
          <a:prstGeom prst="rect">
            <a:avLst/>
          </a:prstGeom>
          <a:solidFill>
            <a:schemeClr val="accent3"/>
          </a:solidFill>
        </p:spPr>
        <p:txBody>
          <a:bodyPr wrap="square" rtlCol="0">
            <a:spAutoFit/>
          </a:bodyPr>
          <a:lstStyle/>
          <a:p>
            <a:endParaRPr lang="pt-BR" sz="2000" dirty="0"/>
          </a:p>
        </p:txBody>
      </p:sp>
    </p:spTree>
    <p:extLst>
      <p:ext uri="{BB962C8B-B14F-4D97-AF65-F5344CB8AC3E}">
        <p14:creationId xmlns:p14="http://schemas.microsoft.com/office/powerpoint/2010/main" val="350371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374;p36"/>
          <p:cNvSpPr/>
          <p:nvPr/>
        </p:nvSpPr>
        <p:spPr>
          <a:xfrm>
            <a:off x="-24000" y="0"/>
            <a:ext cx="7549144" cy="84663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txBox="1">
            <a:spLocks noGrp="1"/>
          </p:cNvSpPr>
          <p:nvPr>
            <p:ph type="title"/>
          </p:nvPr>
        </p:nvSpPr>
        <p:spPr>
          <a:xfrm>
            <a:off x="260900" y="11406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800" dirty="0">
                <a:solidFill>
                  <a:srgbClr val="FFFFFF"/>
                </a:solidFill>
              </a:rPr>
              <a:t>Solução: Passo 4 - Quem vai usar o sistema?</a:t>
            </a:r>
            <a:endParaRPr sz="2000" dirty="0">
              <a:solidFill>
                <a:srgbClr val="FFFFFF"/>
              </a:solidFill>
            </a:endParaRPr>
          </a:p>
        </p:txBody>
      </p:sp>
      <p:pic>
        <p:nvPicPr>
          <p:cNvPr id="8" name="Google Shape;444;p46"/>
          <p:cNvPicPr preferRelativeResize="0"/>
          <p:nvPr/>
        </p:nvPicPr>
        <p:blipFill>
          <a:blip r:embed="rId3">
            <a:alphaModFix/>
          </a:blip>
          <a:stretch>
            <a:fillRect/>
          </a:stretch>
        </p:blipFill>
        <p:spPr>
          <a:xfrm>
            <a:off x="7516504" y="0"/>
            <a:ext cx="1627495" cy="855269"/>
          </a:xfrm>
          <a:prstGeom prst="rect">
            <a:avLst/>
          </a:prstGeom>
          <a:noFill/>
          <a:ln>
            <a:noFill/>
          </a:ln>
        </p:spPr>
      </p:pic>
      <p:sp>
        <p:nvSpPr>
          <p:cNvPr id="4" name="TextBox 3"/>
          <p:cNvSpPr txBox="1"/>
          <p:nvPr/>
        </p:nvSpPr>
        <p:spPr>
          <a:xfrm>
            <a:off x="2174174" y="1242438"/>
            <a:ext cx="822661" cy="523220"/>
          </a:xfrm>
          <a:prstGeom prst="rect">
            <a:avLst/>
          </a:prstGeom>
          <a:noFill/>
        </p:spPr>
        <p:txBody>
          <a:bodyPr wrap="none" rtlCol="0">
            <a:spAutoFit/>
          </a:bodyPr>
          <a:lstStyle/>
          <a:p>
            <a:r>
              <a:rPr lang="pt-BR" b="1" dirty="0"/>
              <a:t>PERFIL</a:t>
            </a:r>
          </a:p>
          <a:p>
            <a:endParaRPr lang="pt-BR" dirty="0"/>
          </a:p>
        </p:txBody>
      </p:sp>
      <p:sp>
        <p:nvSpPr>
          <p:cNvPr id="10" name="TextBox 9"/>
          <p:cNvSpPr txBox="1"/>
          <p:nvPr/>
        </p:nvSpPr>
        <p:spPr>
          <a:xfrm>
            <a:off x="2198581" y="3058478"/>
            <a:ext cx="1879041" cy="738664"/>
          </a:xfrm>
          <a:prstGeom prst="rect">
            <a:avLst/>
          </a:prstGeom>
          <a:noFill/>
        </p:spPr>
        <p:txBody>
          <a:bodyPr wrap="none" rtlCol="0">
            <a:spAutoFit/>
          </a:bodyPr>
          <a:lstStyle/>
          <a:p>
            <a:r>
              <a:rPr lang="pt-BR" b="1" dirty="0"/>
              <a:t>COMPORTAMENTO</a:t>
            </a:r>
          </a:p>
          <a:p>
            <a:endParaRPr lang="pt-BR" dirty="0"/>
          </a:p>
          <a:p>
            <a:endParaRPr lang="pt-BR" dirty="0"/>
          </a:p>
        </p:txBody>
      </p:sp>
      <p:sp>
        <p:nvSpPr>
          <p:cNvPr id="11" name="TextBox 10"/>
          <p:cNvSpPr txBox="1"/>
          <p:nvPr/>
        </p:nvSpPr>
        <p:spPr>
          <a:xfrm>
            <a:off x="6167362" y="1242438"/>
            <a:ext cx="1604927" cy="738664"/>
          </a:xfrm>
          <a:prstGeom prst="rect">
            <a:avLst/>
          </a:prstGeom>
          <a:noFill/>
        </p:spPr>
        <p:txBody>
          <a:bodyPr wrap="none" rtlCol="0">
            <a:spAutoFit/>
          </a:bodyPr>
          <a:lstStyle/>
          <a:p>
            <a:r>
              <a:rPr lang="pt-BR" b="1" dirty="0"/>
              <a:t>NECESSIDADES</a:t>
            </a:r>
          </a:p>
          <a:p>
            <a:endParaRPr lang="pt-BR" dirty="0"/>
          </a:p>
          <a:p>
            <a:endParaRPr lang="pt-BR" dirty="0"/>
          </a:p>
        </p:txBody>
      </p:sp>
      <p:sp>
        <p:nvSpPr>
          <p:cNvPr id="9" name="TextBox 8"/>
          <p:cNvSpPr txBox="1"/>
          <p:nvPr/>
        </p:nvSpPr>
        <p:spPr>
          <a:xfrm>
            <a:off x="492889" y="1304667"/>
            <a:ext cx="1383712" cy="523220"/>
          </a:xfrm>
          <a:prstGeom prst="rect">
            <a:avLst/>
          </a:prstGeom>
          <a:noFill/>
        </p:spPr>
        <p:txBody>
          <a:bodyPr wrap="none" rtlCol="0">
            <a:spAutoFit/>
          </a:bodyPr>
          <a:lstStyle/>
          <a:p>
            <a:r>
              <a:rPr lang="pt-BR" b="1" dirty="0"/>
              <a:t>IMAGEM</a:t>
            </a:r>
          </a:p>
          <a:p>
            <a:r>
              <a:rPr lang="pt-BR" b="1" dirty="0"/>
              <a:t>DA PERSONA</a:t>
            </a:r>
            <a:endParaRPr lang="pt-BR" dirty="0"/>
          </a:p>
        </p:txBody>
      </p:sp>
    </p:spTree>
    <p:extLst>
      <p:ext uri="{BB962C8B-B14F-4D97-AF65-F5344CB8AC3E}">
        <p14:creationId xmlns:p14="http://schemas.microsoft.com/office/powerpoint/2010/main" val="7804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374;p36"/>
          <p:cNvSpPr/>
          <p:nvPr/>
        </p:nvSpPr>
        <p:spPr>
          <a:xfrm>
            <a:off x="-10518" y="0"/>
            <a:ext cx="9168000" cy="84663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txBox="1">
            <a:spLocks noGrp="1"/>
          </p:cNvSpPr>
          <p:nvPr>
            <p:ph type="title"/>
          </p:nvPr>
        </p:nvSpPr>
        <p:spPr>
          <a:xfrm>
            <a:off x="260900" y="11406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400" dirty="0">
                <a:solidFill>
                  <a:srgbClr val="FFFFFF"/>
                </a:solidFill>
              </a:rPr>
              <a:t>Solução: Passo 5 - Quais as necessidades de usuário (ou </a:t>
            </a:r>
            <a:r>
              <a:rPr lang="pt-BR" sz="2400" dirty="0" err="1">
                <a:solidFill>
                  <a:srgbClr val="FFFFFF"/>
                </a:solidFill>
              </a:rPr>
              <a:t>features</a:t>
            </a:r>
            <a:r>
              <a:rPr lang="pt-BR" sz="2400" dirty="0">
                <a:solidFill>
                  <a:srgbClr val="FFFFFF"/>
                </a:solidFill>
              </a:rPr>
              <a:t>) desta persona? (</a:t>
            </a:r>
            <a:r>
              <a:rPr lang="pt-BR" sz="2400" dirty="0" err="1">
                <a:solidFill>
                  <a:srgbClr val="FFFFFF"/>
                </a:solidFill>
              </a:rPr>
              <a:t>Storrytelling</a:t>
            </a:r>
            <a:r>
              <a:rPr lang="pt-BR" sz="2400" dirty="0">
                <a:solidFill>
                  <a:srgbClr val="FFFFFF"/>
                </a:solidFill>
              </a:rPr>
              <a:t>)</a:t>
            </a:r>
            <a:endParaRPr sz="2400" dirty="0">
              <a:solidFill>
                <a:srgbClr val="FFFFFF"/>
              </a:solidFill>
            </a:endParaRPr>
          </a:p>
        </p:txBody>
      </p:sp>
    </p:spTree>
    <p:extLst>
      <p:ext uri="{BB962C8B-B14F-4D97-AF65-F5344CB8AC3E}">
        <p14:creationId xmlns:p14="http://schemas.microsoft.com/office/powerpoint/2010/main" val="304740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374;p36"/>
          <p:cNvSpPr/>
          <p:nvPr/>
        </p:nvSpPr>
        <p:spPr>
          <a:xfrm>
            <a:off x="-10518" y="0"/>
            <a:ext cx="9168000" cy="846631"/>
          </a:xfrm>
          <a:prstGeom prst="rect">
            <a:avLst/>
          </a:prstGeom>
          <a:solidFill>
            <a:srgbClr val="0C343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txBox="1">
            <a:spLocks noGrp="1"/>
          </p:cNvSpPr>
          <p:nvPr>
            <p:ph type="title"/>
          </p:nvPr>
        </p:nvSpPr>
        <p:spPr>
          <a:xfrm>
            <a:off x="260900" y="11406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2400" dirty="0">
                <a:solidFill>
                  <a:srgbClr val="FFFFFF"/>
                </a:solidFill>
              </a:rPr>
              <a:t>Solução: Passo 5 - Quais as necessidades de usuário (ou </a:t>
            </a:r>
            <a:r>
              <a:rPr lang="pt-BR" sz="2400" dirty="0" err="1">
                <a:solidFill>
                  <a:srgbClr val="FFFFFF"/>
                </a:solidFill>
              </a:rPr>
              <a:t>features</a:t>
            </a:r>
            <a:r>
              <a:rPr lang="pt-BR" sz="2400" dirty="0">
                <a:solidFill>
                  <a:srgbClr val="FFFFFF"/>
                </a:solidFill>
              </a:rPr>
              <a:t>) desta persona? (</a:t>
            </a:r>
            <a:r>
              <a:rPr lang="pt-BR" sz="2400" dirty="0" err="1">
                <a:solidFill>
                  <a:srgbClr val="FFFFFF"/>
                </a:solidFill>
              </a:rPr>
              <a:t>Storrytelling</a:t>
            </a:r>
            <a:r>
              <a:rPr lang="pt-BR" sz="2400" dirty="0">
                <a:solidFill>
                  <a:srgbClr val="FFFFFF"/>
                </a:solidFill>
              </a:rPr>
              <a:t>)</a:t>
            </a:r>
            <a:endParaRPr sz="2400" dirty="0">
              <a:solidFill>
                <a:srgbClr val="FFFFFF"/>
              </a:solidFill>
            </a:endParaRPr>
          </a:p>
        </p:txBody>
      </p:sp>
      <p:sp>
        <p:nvSpPr>
          <p:cNvPr id="2" name="Rounded Rectangle 1">
            <a:extLst>
              <a:ext uri="{FF2B5EF4-FFF2-40B4-BE49-F238E27FC236}">
                <a16:creationId xmlns:a16="http://schemas.microsoft.com/office/drawing/2014/main" id="{C715CEBE-9257-7D4F-B395-1BAEEBCB8BBB}"/>
              </a:ext>
            </a:extLst>
          </p:cNvPr>
          <p:cNvSpPr/>
          <p:nvPr/>
        </p:nvSpPr>
        <p:spPr>
          <a:xfrm>
            <a:off x="1782305" y="1712563"/>
            <a:ext cx="5486400" cy="230149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t>Aqui iremos interromper o fluxo do Lean Inception, realizar a técnica de storytelling e então identificar as features a partir dessa técnica</a:t>
            </a:r>
          </a:p>
          <a:p>
            <a:pPr algn="ctr"/>
            <a:endParaRPr lang="en-BR" dirty="0"/>
          </a:p>
          <a:p>
            <a:pPr algn="ctr"/>
            <a:r>
              <a:rPr lang="en-BR" dirty="0"/>
              <a:t>Voltaremos depois ao passo 5. Iremos inspecionar o resultado do storytelling para identificar as features</a:t>
            </a:r>
          </a:p>
        </p:txBody>
      </p:sp>
    </p:spTree>
    <p:extLst>
      <p:ext uri="{BB962C8B-B14F-4D97-AF65-F5344CB8AC3E}">
        <p14:creationId xmlns:p14="http://schemas.microsoft.com/office/powerpoint/2010/main" val="272546212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3333</TotalTime>
  <Words>678</Words>
  <Application>Microsoft Macintosh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Average</vt:lpstr>
      <vt:lpstr>Oswald</vt:lpstr>
      <vt:lpstr>Slate</vt:lpstr>
      <vt:lpstr>&lt;Nome completo do aluno&gt;</vt:lpstr>
      <vt:lpstr>Enunciado</vt:lpstr>
      <vt:lpstr>Lembrando: Os Passos do Lean Inception</vt:lpstr>
      <vt:lpstr>Solução: Passo 1 - Qual a Visão do Produto a Ser Proposto?</vt:lpstr>
      <vt:lpstr>Solução: Passo 2 - O que o sistema deve fazer? O que é o sistema?</vt:lpstr>
      <vt:lpstr>Solução: Passo 3 - Quais os três principais objetivos do iCook?</vt:lpstr>
      <vt:lpstr>Solução: Passo 4 - Quem vai usar o sistema?</vt:lpstr>
      <vt:lpstr>Solução: Passo 5 - Quais as necessidades de usuário (ou features) desta persona? (Storrytelling)</vt:lpstr>
      <vt:lpstr>Solução: Passo 5 - Quais as necessidades de usuário (ou features) desta persona? (Storrytelling)</vt:lpstr>
      <vt:lpstr>Solução: Passo 5 - Quais as necessidades de usuário (ou features) desta persona? (Storrytelling)</vt:lpstr>
      <vt:lpstr>Solução: Passo 6 – Um dia na vida do usuário – Jornada do usuário</vt:lpstr>
      <vt:lpstr>Solução: Passo 7 – Como o usuário vai usar o sistema em sua jornada? Jornada x Features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Sabrina Marczak</cp:lastModifiedBy>
  <cp:revision>406</cp:revision>
  <cp:lastPrinted>2019-03-18T23:48:30Z</cp:lastPrinted>
  <dcterms:modified xsi:type="dcterms:W3CDTF">2021-11-10T19:56:28Z</dcterms:modified>
</cp:coreProperties>
</file>