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3" r:id="rId4"/>
    <p:sldId id="257" r:id="rId5"/>
    <p:sldId id="264" r:id="rId6"/>
    <p:sldId id="265" r:id="rId7"/>
    <p:sldId id="258" r:id="rId8"/>
    <p:sldId id="259" r:id="rId9"/>
    <p:sldId id="266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3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eon Getachew" initials="SG" lastIdx="1" clrIdx="0">
    <p:extLst>
      <p:ext uri="{19B8F6BF-5375-455C-9EA6-DF929625EA0E}">
        <p15:presenceInfo xmlns:p15="http://schemas.microsoft.com/office/powerpoint/2012/main" userId="97444ee10d224f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78" y="36"/>
      </p:cViewPr>
      <p:guideLst>
        <p:guide orient="horz" pos="3024"/>
        <p:guide pos="3864"/>
        <p:guide orient="horz"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4T10:12:48.851" idx="1">
    <p:pos x="5346" y="4339"/>
    <p:text>http://www.unanet.com/unadocs/unanet74/getting_started/installing_unanet/new_installation/system_requirements.htm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1DEA-9025-4E69-A3CC-D6C67CFE38D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0604-EB63-4937-BC7D-62F88C2A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433"/>
            <a:ext cx="12192000" cy="1325563"/>
          </a:xfrm>
          <a:solidFill>
            <a:srgbClr val="FF33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PARADYME MANAGEMENT:</a:t>
            </a:r>
            <a:b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ACCOUNTING FOR TIME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://cdn.toptenreviews.com/rev/prod/large/61916-unanet-bo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12" y="2437749"/>
            <a:ext cx="3041556" cy="3041556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1942" y="3620395"/>
            <a:ext cx="647113" cy="461665"/>
          </a:xfrm>
          <a:prstGeom prst="rect">
            <a:avLst/>
          </a:prstGeom>
          <a:noFill/>
          <a:ln w="3810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V</a:t>
            </a:r>
            <a:r>
              <a:rPr lang="en-US" sz="2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S</a:t>
            </a:r>
            <a:endParaRPr lang="en-US" sz="24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30" name="Picture 6" descr="https://media.licdn.com/mpr/mpr/shrink_200_200/AAEAAQAAAAAAAAbHAAAAJDQ3NDg2NDg1LTg1YzUtNDVjOC1hZTc2LWEyMmFjMDBhNzYy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116" y="2498607"/>
            <a:ext cx="2921949" cy="2963144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2.cpapracticeadvisor.com/files/base/CSN/image/2015/02/16x9/640x360/deltek_logo_blue_rgb.54efd4cb9341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6" y="2425992"/>
            <a:ext cx="3279685" cy="2966997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112086" y="3660111"/>
            <a:ext cx="64711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V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S</a:t>
            </a:r>
            <a:endParaRPr lang="en-US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Straight Connector 6"/>
          <p:cNvCxnSpPr/>
          <p:nvPr/>
        </p:nvCxnSpPr>
        <p:spPr>
          <a:xfrm flipV="1">
            <a:off x="0" y="1427886"/>
            <a:ext cx="12192000" cy="14067"/>
          </a:xfrm>
          <a:prstGeom prst="curvedConnector3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"/>
          <p:cNvCxnSpPr/>
          <p:nvPr/>
        </p:nvCxnSpPr>
        <p:spPr>
          <a:xfrm flipV="1">
            <a:off x="0" y="6339934"/>
            <a:ext cx="12192000" cy="14067"/>
          </a:xfrm>
          <a:prstGeom prst="curvedConnector3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endCxn id="7" idx="2"/>
          </p:cNvCxnSpPr>
          <p:nvPr/>
        </p:nvCxnSpPr>
        <p:spPr>
          <a:xfrm rot="16200000" flipV="1">
            <a:off x="3136422" y="5191137"/>
            <a:ext cx="2218160" cy="6"/>
          </a:xfrm>
          <a:prstGeom prst="curvedConnector3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/>
          <p:cNvCxnSpPr/>
          <p:nvPr/>
        </p:nvCxnSpPr>
        <p:spPr>
          <a:xfrm rot="16200000" flipV="1">
            <a:off x="3158113" y="2509479"/>
            <a:ext cx="2174776" cy="6"/>
          </a:xfrm>
          <a:prstGeom prst="curvedConnector3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"/>
          <p:cNvCxnSpPr/>
          <p:nvPr/>
        </p:nvCxnSpPr>
        <p:spPr>
          <a:xfrm rot="16200000" flipV="1">
            <a:off x="7307934" y="2543996"/>
            <a:ext cx="2218160" cy="6"/>
          </a:xfrm>
          <a:prstGeom prst="curvedConnector3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"/>
          <p:cNvCxnSpPr/>
          <p:nvPr/>
        </p:nvCxnSpPr>
        <p:spPr>
          <a:xfrm rot="16200000" flipV="1">
            <a:off x="7326570" y="5230852"/>
            <a:ext cx="2218160" cy="6"/>
          </a:xfrm>
          <a:prstGeom prst="curvedConnector3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5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ICAT SYSTEMS TRAINING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825630"/>
            <a:ext cx="5815818" cy="4351338"/>
          </a:xfrm>
          <a:ln w="38100"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8800" b="1" u="sng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Two Methods of Training Support</a:t>
            </a:r>
          </a:p>
          <a:p>
            <a:pPr marL="0" indent="0">
              <a:buNone/>
            </a:pPr>
            <a:endParaRPr lang="en-US" sz="6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60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6000" b="1" u="sng" dirty="0" smtClean="0">
                <a:latin typeface="Bookman Old Style" panose="02050604050505020204" pitchFamily="18" charset="0"/>
              </a:rPr>
              <a:t>Online Video Training</a:t>
            </a:r>
            <a:endParaRPr lang="en-US" sz="6000" u="sng" dirty="0" smtClean="0">
              <a:latin typeface="Bookman Old Style" panose="02050604050505020204" pitchFamily="18" charset="0"/>
            </a:endParaRPr>
          </a:p>
          <a:p>
            <a:r>
              <a:rPr lang="en-US" sz="6000" dirty="0" smtClean="0">
                <a:latin typeface="Bookman Old Style" panose="02050604050505020204" pitchFamily="18" charset="0"/>
              </a:rPr>
              <a:t>Fundamentals of Federal Cost Contracting Accounting</a:t>
            </a:r>
          </a:p>
          <a:p>
            <a:r>
              <a:rPr lang="en-US" sz="6000" dirty="0" smtClean="0">
                <a:latin typeface="Bookman Old Style" panose="02050604050505020204" pitchFamily="18" charset="0"/>
              </a:rPr>
              <a:t>ICAT </a:t>
            </a:r>
            <a:r>
              <a:rPr lang="en-US" sz="6000" dirty="0">
                <a:latin typeface="Bookman Old Style" panose="02050604050505020204" pitchFamily="18" charset="0"/>
              </a:rPr>
              <a:t>Training </a:t>
            </a:r>
            <a:r>
              <a:rPr lang="en-US" sz="6000" dirty="0" smtClean="0">
                <a:latin typeface="Bookman Old Style" panose="02050604050505020204" pitchFamily="18" charset="0"/>
              </a:rPr>
              <a:t>Videos</a:t>
            </a:r>
          </a:p>
          <a:p>
            <a:pPr marL="0" indent="0">
              <a:buNone/>
            </a:pPr>
            <a:endParaRPr lang="en-US" sz="6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6000" b="1" u="sng" dirty="0" smtClean="0">
                <a:latin typeface="Bookman Old Style" panose="02050604050505020204" pitchFamily="18" charset="0"/>
              </a:rPr>
              <a:t>Live Training</a:t>
            </a:r>
            <a:endParaRPr lang="en-US" sz="6000" dirty="0" smtClean="0">
              <a:latin typeface="Bookman Old Style" panose="02050604050505020204" pitchFamily="18" charset="0"/>
            </a:endParaRPr>
          </a:p>
          <a:p>
            <a:r>
              <a:rPr lang="en-US" sz="5600" dirty="0" smtClean="0">
                <a:latin typeface="Bookman Old Style" panose="02050604050505020204" pitchFamily="18" charset="0"/>
              </a:rPr>
              <a:t>Budget Development and Provisional Indirect Rates    Workshops</a:t>
            </a:r>
          </a:p>
          <a:p>
            <a:r>
              <a:rPr lang="en-US" sz="6000" dirty="0" smtClean="0">
                <a:latin typeface="Bookman Old Style" panose="02050604050505020204" pitchFamily="18" charset="0"/>
              </a:rPr>
              <a:t>Configuring QuickBooks to be DCAA Compliant</a:t>
            </a:r>
          </a:p>
          <a:p>
            <a:r>
              <a:rPr lang="en-US" sz="5600" dirty="0" smtClean="0">
                <a:latin typeface="Bookman Old Style" panose="02050604050505020204" pitchFamily="18" charset="0"/>
              </a:rPr>
              <a:t>Fundamentals of Federal Contract Cost Accounting</a:t>
            </a:r>
          </a:p>
          <a:p>
            <a:r>
              <a:rPr lang="en-US" sz="5600" dirty="0" smtClean="0">
                <a:latin typeface="Bookman Old Style" panose="02050604050505020204" pitchFamily="18" charset="0"/>
              </a:rPr>
              <a:t>Incurred Cost Report Workshop</a:t>
            </a:r>
          </a:p>
          <a:p>
            <a:r>
              <a:rPr lang="en-US" sz="5600" dirty="0" smtClean="0">
                <a:latin typeface="Bookman Old Style" panose="02050604050505020204" pitchFamily="18" charset="0"/>
              </a:rPr>
              <a:t>Contractors subject to the "Allowable Cost and Payment"</a:t>
            </a:r>
          </a:p>
        </p:txBody>
      </p:sp>
      <p:pic>
        <p:nvPicPr>
          <p:cNvPr id="3074" name="Picture 2" descr="http://www.hindsitesoftware.com/images/question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62" y="1935896"/>
            <a:ext cx="2514527" cy="28254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iles.cluster2.hgsitebuilder.com/hostgator81589/image/tech_support_icon_on_compu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952" y="1935895"/>
            <a:ext cx="2385381" cy="2825457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6513342"/>
            <a:ext cx="12192000" cy="1406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1541791"/>
            <a:ext cx="12192000" cy="14067"/>
          </a:xfrm>
          <a:prstGeom prst="curvedConnector3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636"/>
            <a:ext cx="12192000" cy="1325563"/>
          </a:xfrm>
          <a:solidFill>
            <a:srgbClr val="FF000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System Compatibility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20662"/>
              </p:ext>
            </p:extLst>
          </p:nvPr>
        </p:nvGraphicFramePr>
        <p:xfrm>
          <a:off x="501314" y="1860404"/>
          <a:ext cx="11189371" cy="391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626"/>
                <a:gridCol w="3050328"/>
                <a:gridCol w="2848977"/>
                <a:gridCol w="2642440"/>
              </a:tblGrid>
              <a:tr h="336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Qualities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Deltek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UNANET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ICAT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6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DCAA Compliant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 smtClean="0">
                          <a:effectLst/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Trial Period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 smtClean="0">
                          <a:effectLst/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Browsers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latin typeface="Bookman Old Style" panose="02050604050505020204" pitchFamily="18" charset="0"/>
                        </a:rPr>
                        <a:t>Internet Explorer, Chrome, Firefox and Safari</a:t>
                      </a: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latin typeface="Bookman Old Style" panose="02050604050505020204" pitchFamily="18" charset="0"/>
                        </a:rPr>
                        <a:t>Internet Explorer, Chrome, Firefox and Safari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7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baseline="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 System Compatibility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 smtClean="0">
                          <a:effectLst/>
                          <a:latin typeface="Bookman Old Style" panose="02050604050505020204" pitchFamily="18" charset="0"/>
                        </a:rPr>
                        <a:t>Windows, Mac, Linux and Solaris</a:t>
                      </a:r>
                      <a:endParaRPr lang="en-US" sz="1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Windows and</a:t>
                      </a:r>
                      <a:r>
                        <a:rPr lang="en-US" sz="1300" b="1" baseline="0" dirty="0" smtClean="0">
                          <a:latin typeface="Bookman Old Style" panose="02050604050505020204" pitchFamily="18" charset="0"/>
                        </a:rPr>
                        <a:t> Linux 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QuickBooks 2011</a:t>
                      </a:r>
                      <a:r>
                        <a:rPr lang="en-US" sz="13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– Present</a:t>
                      </a:r>
                    </a:p>
                    <a:p>
                      <a:pPr algn="ctr"/>
                      <a:r>
                        <a:rPr lang="en-US" sz="13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Windows 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</a:rPr>
                        <a:t>Databases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MS SQL Server and Oracle</a:t>
                      </a:r>
                      <a:endParaRPr lang="en-US" sz="1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MS</a:t>
                      </a:r>
                      <a:r>
                        <a:rPr lang="en-US" sz="1300" b="1" baseline="0" dirty="0" smtClean="0">
                          <a:latin typeface="Bookman Old Style" panose="02050604050505020204" pitchFamily="18" charset="0"/>
                        </a:rPr>
                        <a:t> SQL SERVER and Oracle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9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Mobile</a:t>
                      </a:r>
                      <a:r>
                        <a:rPr lang="en-US" sz="1500" b="1" baseline="0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App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baseline="0" dirty="0" smtClean="0">
                          <a:latin typeface="Bookman Old Style" panose="02050604050505020204" pitchFamily="18" charset="0"/>
                        </a:rPr>
                        <a:t>Yes 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No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No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72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Hacking</a:t>
                      </a:r>
                      <a:r>
                        <a:rPr lang="en-US" sz="1500" b="1" baseline="0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History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No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No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51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Training Support 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Yes (24/7)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Bookman Old Style" panose="02050604050505020204" pitchFamily="18" charset="0"/>
                        </a:rPr>
                        <a:t>Yes 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Yes</a:t>
                      </a:r>
                      <a:endParaRPr lang="en-US" sz="1300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249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24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Minimum Price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$1,650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$4,250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$9,000</a:t>
                      </a:r>
                      <a:endParaRPr lang="en-US" sz="15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0" y="1519311"/>
            <a:ext cx="31511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51163" y="1519311"/>
            <a:ext cx="306675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17920" y="1519311"/>
            <a:ext cx="284167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59594" y="1519311"/>
            <a:ext cx="31324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-1" y="6243711"/>
            <a:ext cx="31511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51162" y="6243711"/>
            <a:ext cx="306675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17919" y="6243711"/>
            <a:ext cx="284167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59593" y="6243711"/>
            <a:ext cx="31324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DELTEK TIME AND EXPENSE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5" y="1938174"/>
            <a:ext cx="5815818" cy="4351338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114300" indent="0" algn="ctr" fontAlgn="ctr">
              <a:spcBef>
                <a:spcPts val="0"/>
              </a:spcBef>
              <a:buNone/>
            </a:pPr>
            <a:r>
              <a:rPr lang="en-US" sz="2600" b="1" u="sng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Services</a:t>
            </a:r>
          </a:p>
          <a:p>
            <a:pPr marL="114300" indent="0" fontAlgn="ctr">
              <a:spcBef>
                <a:spcPts val="0"/>
              </a:spcBef>
              <a:buNone/>
            </a:pPr>
            <a:endParaRPr lang="en-US" sz="1500" dirty="0" smtClean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16,000 organizations and 2 million users in over 80 countries</a:t>
            </a:r>
          </a:p>
          <a:p>
            <a:pPr marL="400050" indent="-285750" fontAlgn="ctr">
              <a:spcBef>
                <a:spcPts val="0"/>
              </a:spcBef>
            </a:pPr>
            <a:endParaRPr lang="en-US" sz="1500" dirty="0" smtClean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Revered for its simplicity </a:t>
            </a:r>
          </a:p>
          <a:p>
            <a:pPr marL="400050" indent="-285750" fontAlgn="ctr">
              <a:spcBef>
                <a:spcPts val="0"/>
              </a:spcBef>
            </a:pPr>
            <a:endParaRPr lang="en-US" sz="1500" dirty="0" smtClean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One </a:t>
            </a:r>
            <a:r>
              <a:rPr lang="en-US" sz="1500" dirty="0">
                <a:latin typeface="Bookman Old Style" panose="02050604050505020204" pitchFamily="18" charset="0"/>
              </a:rPr>
              <a:t>easily-adaptable, integrated </a:t>
            </a:r>
            <a:r>
              <a:rPr lang="en-US" sz="1500" dirty="0" smtClean="0">
                <a:latin typeface="Bookman Old Style" panose="02050604050505020204" pitchFamily="18" charset="0"/>
              </a:rPr>
              <a:t>system</a:t>
            </a:r>
          </a:p>
          <a:p>
            <a:pPr marL="400050" indent="-285750" fontAlgn="ctr">
              <a:spcBef>
                <a:spcPts val="0"/>
              </a:spcBef>
            </a:pPr>
            <a:endParaRPr lang="en-US" sz="1500" dirty="0" smtClean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Easy-to-use interface</a:t>
            </a:r>
          </a:p>
          <a:p>
            <a:pPr marL="114300" indent="0" fontAlgn="ctr">
              <a:spcBef>
                <a:spcPts val="0"/>
              </a:spcBef>
              <a:buNone/>
            </a:pPr>
            <a:r>
              <a:rPr lang="en-US" sz="1500" dirty="0" smtClean="0">
                <a:latin typeface="Bookman Old Style" panose="02050604050505020204" pitchFamily="18" charset="0"/>
              </a:rPr>
              <a:t> </a:t>
            </a: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Greater </a:t>
            </a:r>
            <a:r>
              <a:rPr lang="en-US" sz="1500" dirty="0">
                <a:latin typeface="Bookman Old Style" panose="02050604050505020204" pitchFamily="18" charset="0"/>
              </a:rPr>
              <a:t>visibility into opportunities </a:t>
            </a:r>
            <a:endParaRPr lang="en-US" sz="1500" dirty="0" smtClean="0">
              <a:latin typeface="Bookman Old Style" panose="02050604050505020204" pitchFamily="18" charset="0"/>
            </a:endParaRPr>
          </a:p>
          <a:p>
            <a:pPr marL="114300" indent="0" fontAlgn="ctr">
              <a:spcBef>
                <a:spcPts val="0"/>
              </a:spcBef>
              <a:buNone/>
            </a:pPr>
            <a:endParaRPr lang="en-US" sz="1500" dirty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 Mobile app (Deltek Touch Time and Expense)</a:t>
            </a:r>
          </a:p>
          <a:p>
            <a:pPr marL="114300" indent="0" fontAlgn="ctr">
              <a:spcBef>
                <a:spcPts val="0"/>
              </a:spcBef>
              <a:buNone/>
            </a:pPr>
            <a:endParaRPr lang="en-US" sz="1500" dirty="0" smtClean="0">
              <a:latin typeface="Bookman Old Style" panose="02050604050505020204" pitchFamily="18" charset="0"/>
            </a:endParaRPr>
          </a:p>
          <a:p>
            <a:pPr marL="400050" indent="-285750" fontAlgn="ctr">
              <a:spcBef>
                <a:spcPts val="0"/>
              </a:spcBef>
            </a:pPr>
            <a:r>
              <a:rPr lang="en-US" sz="1500" dirty="0" smtClean="0">
                <a:latin typeface="Bookman Old Style" panose="02050604050505020204" pitchFamily="18" charset="0"/>
              </a:rPr>
              <a:t>Case Studies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857250" lvl="1" indent="-285750" fontAlgn="ctr">
              <a:spcBef>
                <a:spcPts val="0"/>
              </a:spcBef>
            </a:pPr>
            <a:r>
              <a:rPr lang="en-US" sz="1400" dirty="0" smtClean="0">
                <a:latin typeface="Bookman Old Style" panose="02050604050505020204" pitchFamily="18" charset="0"/>
              </a:rPr>
              <a:t>Raytheon and Hill &amp; ENGEO </a:t>
            </a:r>
            <a:endParaRPr lang="en-US" sz="1400" dirty="0">
              <a:latin typeface="Bookman Old Style" panose="02050604050505020204" pitchFamily="18" charset="0"/>
            </a:endParaRPr>
          </a:p>
          <a:p>
            <a:pPr marL="571500" lvl="1" indent="0" fontAlgn="ctr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lh4.ggpht.com/4dQWjWuMSFI9zwjd1jnElf3wE2IfTkWWVrIOh0dvCYy5V_XNqkN4k0qkgey6lGGaL70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19" y="2180301"/>
            <a:ext cx="2600581" cy="2600004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gpht.com/U272sn68EKmkhKDVpg7vtY3gj82XIe1GnL5rANZ1rOo8PLP5-oWjXw4sSBnN0AFaD8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4" y="2180301"/>
            <a:ext cx="2640867" cy="2600004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6513342"/>
            <a:ext cx="12192000" cy="140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1561369"/>
            <a:ext cx="12192000" cy="140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DELTEK TRAINING SYSTEM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25" y="1867833"/>
            <a:ext cx="5815818" cy="4351338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600" b="1" u="sng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Deltek University</a:t>
            </a:r>
          </a:p>
          <a:p>
            <a:pPr marL="0" indent="0">
              <a:buNone/>
            </a:pPr>
            <a:r>
              <a:rPr lang="en-US" sz="1500" b="1" u="sng" dirty="0">
                <a:latin typeface="Bookman Old Style" panose="02050604050505020204" pitchFamily="18" charset="0"/>
              </a:rPr>
              <a:t>Learning Portals</a:t>
            </a:r>
            <a:endParaRPr lang="en-US" sz="1500" u="sng" dirty="0">
              <a:latin typeface="Bookman Old Style" panose="02050604050505020204" pitchFamily="18" charset="0"/>
            </a:endParaRPr>
          </a:p>
          <a:p>
            <a:r>
              <a:rPr lang="en-US" sz="1500" dirty="0" smtClean="0">
                <a:latin typeface="Bookman Old Style" panose="02050604050505020204" pitchFamily="18" charset="0"/>
              </a:rPr>
              <a:t>24/7  </a:t>
            </a:r>
            <a:r>
              <a:rPr lang="en-US" sz="1500" dirty="0">
                <a:latin typeface="Bookman Old Style" panose="02050604050505020204" pitchFamily="18" charset="0"/>
              </a:rPr>
              <a:t>access to hundreds of short, topic-specific videos </a:t>
            </a:r>
            <a:r>
              <a:rPr lang="en-US" sz="1500" dirty="0" smtClean="0">
                <a:latin typeface="Bookman Old Style" panose="02050604050505020204" pitchFamily="18" charset="0"/>
              </a:rPr>
              <a:t> </a:t>
            </a:r>
            <a:endParaRPr lang="en-US" sz="15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500" b="1" u="sng" dirty="0" smtClean="0">
                <a:latin typeface="Bookman Old Style" panose="02050604050505020204" pitchFamily="18" charset="0"/>
              </a:rPr>
              <a:t>Classroom </a:t>
            </a:r>
            <a:r>
              <a:rPr lang="en-US" sz="1500" b="1" u="sng" dirty="0">
                <a:latin typeface="Bookman Old Style" panose="02050604050505020204" pitchFamily="18" charset="0"/>
              </a:rPr>
              <a:t>instructor-led training</a:t>
            </a:r>
            <a:endParaRPr lang="en-US" sz="1500" u="sng" dirty="0">
              <a:latin typeface="Bookman Old Style" panose="02050604050505020204" pitchFamily="18" charset="0"/>
            </a:endParaRPr>
          </a:p>
          <a:p>
            <a:r>
              <a:rPr lang="en-US" sz="1500" dirty="0" smtClean="0">
                <a:latin typeface="Bookman Old Style" panose="02050604050505020204" pitchFamily="18" charset="0"/>
              </a:rPr>
              <a:t>provides </a:t>
            </a:r>
            <a:r>
              <a:rPr lang="en-US" sz="1500" dirty="0">
                <a:latin typeface="Bookman Old Style" panose="02050604050505020204" pitchFamily="18" charset="0"/>
              </a:rPr>
              <a:t>students with hands-on experience to match their unique role requirements. These courses are held at one of our learning facilities worldwide.</a:t>
            </a:r>
          </a:p>
          <a:p>
            <a:pPr marL="0" indent="0">
              <a:buNone/>
            </a:pPr>
            <a:r>
              <a:rPr lang="en-US" sz="1500" b="1" u="sng" dirty="0" smtClean="0">
                <a:latin typeface="Bookman Old Style" panose="02050604050505020204" pitchFamily="18" charset="0"/>
              </a:rPr>
              <a:t>Live</a:t>
            </a:r>
            <a:r>
              <a:rPr lang="en-US" sz="1500" b="1" u="sng" dirty="0">
                <a:latin typeface="Bookman Old Style" panose="02050604050505020204" pitchFamily="18" charset="0"/>
              </a:rPr>
              <a:t>, online learning</a:t>
            </a:r>
            <a:endParaRPr lang="en-US" sz="1500" u="sng" dirty="0">
              <a:latin typeface="Bookman Old Style" panose="02050604050505020204" pitchFamily="18" charset="0"/>
            </a:endParaRPr>
          </a:p>
          <a:p>
            <a:r>
              <a:rPr lang="en-US" sz="1500" dirty="0" smtClean="0">
                <a:latin typeface="Bookman Old Style" panose="02050604050505020204" pitchFamily="18" charset="0"/>
              </a:rPr>
              <a:t>same </a:t>
            </a:r>
            <a:r>
              <a:rPr lang="en-US" sz="1500" dirty="0">
                <a:latin typeface="Bookman Old Style" panose="02050604050505020204" pitchFamily="18" charset="0"/>
              </a:rPr>
              <a:t>experience that you would get in one of our in-person courses without the travel costs or being out of the </a:t>
            </a:r>
            <a:r>
              <a:rPr lang="en-US" sz="1500" dirty="0" smtClean="0">
                <a:latin typeface="Bookman Old Style" panose="02050604050505020204" pitchFamily="18" charset="0"/>
              </a:rPr>
              <a:t>office</a:t>
            </a:r>
          </a:p>
          <a:p>
            <a:r>
              <a:rPr lang="en-US" sz="1500" dirty="0" smtClean="0">
                <a:latin typeface="Bookman Old Style" panose="02050604050505020204" pitchFamily="18" charset="0"/>
              </a:rPr>
              <a:t>cover </a:t>
            </a:r>
            <a:r>
              <a:rPr lang="en-US" sz="1500" dirty="0">
                <a:latin typeface="Bookman Old Style" panose="02050604050505020204" pitchFamily="18" charset="0"/>
              </a:rPr>
              <a:t>the same curriculum accessible from your office, home, or on the road.</a:t>
            </a:r>
          </a:p>
          <a:p>
            <a:pPr marL="0" indent="0" algn="ctr">
              <a:buNone/>
            </a:pPr>
            <a:endParaRPr lang="en-US" sz="1500" u="sng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6" y="1965124"/>
            <a:ext cx="2377440" cy="3060223"/>
          </a:xfrm>
          <a:prstGeom prst="rect">
            <a:avLst/>
          </a:prstGeom>
          <a:ln w="76200">
            <a:solidFill>
              <a:srgbClr val="0070C0"/>
            </a:solidFill>
            <a:prstDash val="sysDot"/>
          </a:ln>
        </p:spPr>
      </p:pic>
      <p:pic>
        <p:nvPicPr>
          <p:cNvPr id="4098" name="Picture 2" descr="https://encrypted-tbn1.gstatic.com/images?q=tbn:ANd9GcSPniO37Qc_UHJfHC0-DhRT1jWhiWF3cXwqcemzTQYwMgLmJex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34" y="1960734"/>
            <a:ext cx="2411058" cy="3012732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6513342"/>
            <a:ext cx="12192000" cy="140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1530442"/>
            <a:ext cx="12192000" cy="140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DELTEK PRICING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58819"/>
              </p:ext>
            </p:extLst>
          </p:nvPr>
        </p:nvGraphicFramePr>
        <p:xfrm>
          <a:off x="635758" y="1560319"/>
          <a:ext cx="10920484" cy="1059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92"/>
                <a:gridCol w="1533501"/>
                <a:gridCol w="2184097"/>
                <a:gridCol w="2184097"/>
                <a:gridCol w="2184097"/>
              </a:tblGrid>
              <a:tr h="29877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Primary System 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Back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Up System 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91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Requirements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Capital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Investment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Annual Cost 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Capital Investment 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Annual Cost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8244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Initial</a:t>
                      </a:r>
                      <a:r>
                        <a:rPr lang="en-US" b="1" baseline="0" dirty="0" smtClean="0">
                          <a:latin typeface="Bookman Old Style" panose="02050604050505020204" pitchFamily="18" charset="0"/>
                        </a:rPr>
                        <a:t> License Fee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$63</a:t>
                      </a:r>
                      <a:endParaRPr lang="en-US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Back End Software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b="0" dirty="0" smtClean="0">
                          <a:latin typeface="Bookman Old Style" panose="02050604050505020204" pitchFamily="18" charset="0"/>
                        </a:rPr>
                        <a:t>Oracle/SQL Server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b="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b="0" baseline="0" dirty="0" smtClean="0">
                          <a:latin typeface="Bookman Old Style" panose="02050604050505020204" pitchFamily="18" charset="0"/>
                        </a:rPr>
                        <a:t> SSL Certificates</a:t>
                      </a:r>
                      <a:r>
                        <a:rPr lang="en-US" b="1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</a:t>
                      </a:r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12,000</a:t>
                      </a:r>
                      <a:endParaRPr lang="en-US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$2,400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$12,000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2,400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2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SOX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Independent Audit Sport</a:t>
                      </a:r>
                    </a:p>
                    <a:p>
                      <a:pPr algn="ctr"/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 SSAE16-SOC2 Type II Audit @MA 201 Compliance 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$35,000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$35,000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75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&amp; 3 Backup Servers</a:t>
                      </a:r>
                    </a:p>
                    <a:p>
                      <a:pPr algn="ctr"/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 Time &amp; Expense X3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$15,000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$3,000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$3,000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382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Security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&amp; Backup Appliances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Firewall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 Nightly Backups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$1,000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$5,000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$1,000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248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Maintenance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Hardware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 Software </a:t>
                      </a:r>
                      <a:endParaRPr lang="en-US" b="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$4,400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$4,400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$4,400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$4,400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8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Secured</a:t>
                      </a:r>
                      <a:r>
                        <a:rPr lang="en-US" b="1" baseline="0" dirty="0" smtClean="0">
                          <a:latin typeface="Bookman Old Style" panose="02050604050505020204" pitchFamily="18" charset="0"/>
                        </a:rPr>
                        <a:t> Facility @5k/</a:t>
                      </a:r>
                      <a:r>
                        <a:rPr lang="en-US" b="1" baseline="0" dirty="0" err="1" smtClean="0">
                          <a:latin typeface="Bookman Old Style" panose="02050604050505020204" pitchFamily="18" charset="0"/>
                        </a:rPr>
                        <a:t>mo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$60,000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$60,000</a:t>
                      </a:r>
                    </a:p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$60,000</a:t>
                      </a:r>
                    </a:p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$60,000</a:t>
                      </a:r>
                    </a:p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86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Personnel</a:t>
                      </a:r>
                      <a:r>
                        <a:rPr lang="en-US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dirty="0">
                          <a:effectLst/>
                          <a:latin typeface="Bookman Old Style" panose="02050604050505020204" pitchFamily="18" charset="0"/>
                        </a:rPr>
                        <a:t>A-Mid. IT/DBA $65K@25%</a:t>
                      </a:r>
                      <a:br>
                        <a:rPr lang="en-US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dirty="0">
                          <a:effectLst/>
                          <a:latin typeface="Bookman Old Style" panose="02050604050505020204" pitchFamily="18" charset="0"/>
                        </a:rPr>
                        <a:t>B-Fringe@35% of A</a:t>
                      </a:r>
                      <a:br>
                        <a:rPr lang="en-US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dirty="0">
                          <a:effectLst/>
                          <a:latin typeface="Bookman Old Style" panose="02050604050505020204" pitchFamily="18" charset="0"/>
                        </a:rPr>
                        <a:t>C-Overhead@40% of AB</a:t>
                      </a:r>
                      <a:br>
                        <a:rPr lang="en-US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dirty="0">
                          <a:effectLst/>
                          <a:latin typeface="Bookman Old Style" panose="02050604050505020204" pitchFamily="18" charset="0"/>
                        </a:rPr>
                        <a:t>D-G&amp;A@10% of ABC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$ 16,250</a:t>
                      </a:r>
                      <a:b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$ 5,668</a:t>
                      </a:r>
                      <a:b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$ 8,775</a:t>
                      </a:r>
                      <a:b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$ 3,071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$0</a:t>
                      </a:r>
                      <a:endParaRPr lang="en-US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$0</a:t>
                      </a:r>
                    </a:p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$0</a:t>
                      </a:r>
                    </a:p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8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b="1" dirty="0" err="1" smtClean="0">
                          <a:latin typeface="Bookman Old Style" panose="02050604050505020204" pitchFamily="18" charset="0"/>
                        </a:rPr>
                        <a:t>Totoal</a:t>
                      </a:r>
                      <a:r>
                        <a:rPr lang="en-US" b="1" baseline="0" dirty="0" smtClean="0">
                          <a:latin typeface="Bookman Old Style" panose="02050604050505020204" pitchFamily="18" charset="0"/>
                        </a:rPr>
                        <a:t> System and Operating Costs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$131,400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$139,564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$96,400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$70,800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4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Total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$1,650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$4,250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$9,000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UNANET TIME SHEET AND EXPENSE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0" y="1839692"/>
            <a:ext cx="5246134" cy="4351338"/>
          </a:xfrm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u="sng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Services</a:t>
            </a:r>
          </a:p>
          <a:p>
            <a:pPr marL="0" indent="0" algn="ctr">
              <a:buNone/>
            </a:pPr>
            <a:r>
              <a:rPr lang="en-US" sz="1500" b="1" dirty="0" smtClean="0">
                <a:latin typeface="Bookman Old Style" panose="02050604050505020204" pitchFamily="18" charset="0"/>
              </a:rPr>
              <a:t>Unanet™ Professional Services Automation</a:t>
            </a:r>
            <a:r>
              <a:rPr lang="en-US" sz="1500" dirty="0" smtClean="0">
                <a:latin typeface="Bookman Old Style" panose="02050604050505020204" pitchFamily="18" charset="0"/>
              </a:rPr>
              <a:t> (PSA) </a:t>
            </a:r>
          </a:p>
          <a:p>
            <a:pPr marL="0" indent="0" algn="ctr">
              <a:buNone/>
            </a:pPr>
            <a:r>
              <a:rPr lang="en-US" sz="1500" dirty="0" smtClean="0">
                <a:latin typeface="Bookman Old Style" panose="02050604050505020204" pitchFamily="18" charset="0"/>
              </a:rPr>
              <a:t> helps organizations that need to reliably plan, track and manage projects, people and financials. </a:t>
            </a:r>
          </a:p>
          <a:p>
            <a:pPr marL="0" indent="0" algn="ctr">
              <a:buNone/>
            </a:pPr>
            <a:r>
              <a:rPr lang="en-US" sz="1500" dirty="0" smtClean="0">
                <a:latin typeface="Bookman Old Style" panose="02050604050505020204" pitchFamily="18" charset="0"/>
              </a:rPr>
              <a:t> provides resource management, opportunity / project management, timesheets, expense reports, workforce collaboration, invoicing, general ledger, accounts payable, accounts receivable, and cost pool calculations in a single software application</a:t>
            </a:r>
          </a:p>
          <a:p>
            <a:pPr marL="457200" lvl="1" indent="0">
              <a:buNone/>
            </a:pPr>
            <a:endParaRPr lang="en-US" sz="1300" dirty="0">
              <a:latin typeface="Bookman Old Style" panose="02050604050505020204" pitchFamily="18" charset="0"/>
            </a:endParaRPr>
          </a:p>
        </p:txBody>
      </p:sp>
      <p:pic>
        <p:nvPicPr>
          <p:cNvPr id="7172" name="Picture 4" descr="http://www.unanet.com/sites/all/files/image/Unaverse-Summary%205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33" y="1919722"/>
            <a:ext cx="2744315" cy="3318943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prstDash val="sysDot"/>
          </a:ln>
        </p:spPr>
      </p:pic>
      <p:pic>
        <p:nvPicPr>
          <p:cNvPr id="7174" name="Picture 6" descr="https://pbs.twimg.com/profile_images/772508437/Twitter_logo.002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420" y="1894055"/>
            <a:ext cx="2343644" cy="3298122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6513342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586720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UNANET TRAINING SYSTEM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9" y="1811562"/>
            <a:ext cx="5815818" cy="4351338"/>
          </a:xfrm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u="sng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Unanet </a:t>
            </a:r>
            <a:r>
              <a:rPr lang="en-US" sz="2600" b="1" u="sng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University</a:t>
            </a:r>
            <a:endParaRPr lang="en-US" sz="2600" b="1" u="sng" dirty="0" smtClean="0">
              <a:solidFill>
                <a:srgbClr val="7030A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500" b="1" u="sng" dirty="0" smtClean="0">
                <a:latin typeface="Bookman Old Style" panose="02050604050505020204" pitchFamily="18" charset="0"/>
              </a:rPr>
              <a:t>Traditional Individual Training: </a:t>
            </a:r>
            <a:endParaRPr lang="en-US" sz="1500" u="sng" dirty="0">
              <a:latin typeface="Bookman Old Style" panose="02050604050505020204" pitchFamily="18" charset="0"/>
            </a:endParaRPr>
          </a:p>
          <a:p>
            <a:r>
              <a:rPr lang="en-US" sz="1500" dirty="0" smtClean="0">
                <a:latin typeface="Bookman Old Style" panose="02050604050505020204" pitchFamily="18" charset="0"/>
              </a:rPr>
              <a:t>hands-on </a:t>
            </a:r>
            <a:r>
              <a:rPr lang="en-US" sz="1500" dirty="0">
                <a:latin typeface="Bookman Old Style" panose="02050604050505020204" pitchFamily="18" charset="0"/>
              </a:rPr>
              <a:t>exercises individually using a Unanet </a:t>
            </a:r>
            <a:r>
              <a:rPr lang="en-US" sz="1500" dirty="0" smtClean="0">
                <a:latin typeface="Bookman Old Style" panose="02050604050505020204" pitchFamily="18" charset="0"/>
              </a:rPr>
              <a:t>with </a:t>
            </a:r>
            <a:r>
              <a:rPr lang="en-US" sz="1500" dirty="0">
                <a:latin typeface="Bookman Old Style" panose="02050604050505020204" pitchFamily="18" charset="0"/>
              </a:rPr>
              <a:t>access to </a:t>
            </a:r>
            <a:r>
              <a:rPr lang="en-US" sz="1500" dirty="0" smtClean="0">
                <a:latin typeface="Bookman Old Style" panose="02050604050505020204" pitchFamily="18" charset="0"/>
              </a:rPr>
              <a:t>workstation </a:t>
            </a:r>
            <a:r>
              <a:rPr lang="en-US" sz="1500" dirty="0">
                <a:latin typeface="Bookman Old Style" panose="02050604050505020204" pitchFamily="18" charset="0"/>
              </a:rPr>
              <a:t>he Unanet training site.</a:t>
            </a:r>
          </a:p>
          <a:p>
            <a:pPr marL="0" indent="0">
              <a:buNone/>
            </a:pPr>
            <a:r>
              <a:rPr lang="en-US" sz="1500" b="1" u="sng" dirty="0">
                <a:latin typeface="Bookman Old Style" panose="02050604050505020204" pitchFamily="18" charset="0"/>
              </a:rPr>
              <a:t>Team </a:t>
            </a:r>
            <a:r>
              <a:rPr lang="en-US" sz="1500" b="1" u="sng" dirty="0" smtClean="0">
                <a:latin typeface="Bookman Old Style" panose="02050604050505020204" pitchFamily="18" charset="0"/>
              </a:rPr>
              <a:t>Training:</a:t>
            </a:r>
            <a:r>
              <a:rPr lang="en-US" sz="1500" b="1" u="sng" dirty="0">
                <a:latin typeface="Bookman Old Style" panose="02050604050505020204" pitchFamily="18" charset="0"/>
              </a:rPr>
              <a:t> </a:t>
            </a:r>
            <a:endParaRPr lang="en-US" sz="1500" u="sng" dirty="0">
              <a:latin typeface="Bookman Old Style" panose="02050604050505020204" pitchFamily="18" charset="0"/>
            </a:endParaRPr>
          </a:p>
          <a:p>
            <a:r>
              <a:rPr lang="en-US" sz="1500" dirty="0">
                <a:latin typeface="Bookman Old Style" panose="02050604050505020204" pitchFamily="18" charset="0"/>
              </a:rPr>
              <a:t>Complete all hands-on activities during class using one Unanet workstation and share ideas to implement the features within your Organization. Both participants will receive all course materials and will be eligible to </a:t>
            </a:r>
            <a:r>
              <a:rPr lang="en-US" sz="1500" dirty="0" smtClean="0">
                <a:latin typeface="Bookman Old Style" panose="02050604050505020204" pitchFamily="18" charset="0"/>
              </a:rPr>
              <a:t>receive CPE</a:t>
            </a:r>
            <a:r>
              <a:rPr lang="en-US" sz="1500" dirty="0">
                <a:latin typeface="Bookman Old Style" panose="02050604050505020204" pitchFamily="18" charset="0"/>
              </a:rPr>
              <a:t> credit</a:t>
            </a:r>
            <a:r>
              <a:rPr lang="en-US" sz="2700" dirty="0">
                <a:latin typeface="Bookman Old Style" panose="02050604050505020204" pitchFamily="18" charset="0"/>
              </a:rPr>
              <a:t>. </a:t>
            </a:r>
            <a:endParaRPr lang="en-US" sz="2700" dirty="0" smtClean="0"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http://ww1.prweb.com/prfiles/2011/01/18/8073727/UU%20vector%20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745" y="2214111"/>
            <a:ext cx="2517866" cy="2777770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191" y="2214110"/>
            <a:ext cx="2429115" cy="2777771"/>
          </a:xfrm>
          <a:prstGeom prst="rect">
            <a:avLst/>
          </a:prstGeom>
          <a:ln w="76200">
            <a:solidFill>
              <a:srgbClr val="7030A0"/>
            </a:solidFill>
            <a:prstDash val="sysDot"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0" y="6513342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1558339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blipFill>
            <a:blip r:embed="rId2"/>
            <a:tile tx="0" ty="0" sx="100000" sy="100000" flip="none" algn="tl"/>
          </a:blipFill>
          <a:ln w="76200">
            <a:solidFill>
              <a:schemeClr val="tx1"/>
            </a:solidFill>
            <a:prstDash val="solid"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UNANET PRICING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91084"/>
              </p:ext>
            </p:extLst>
          </p:nvPr>
        </p:nvGraphicFramePr>
        <p:xfrm>
          <a:off x="979065" y="2002298"/>
          <a:ext cx="10170696" cy="299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674"/>
                <a:gridCol w="2542674"/>
                <a:gridCol w="2542674"/>
                <a:gridCol w="2542674"/>
              </a:tblGrid>
              <a:tr h="521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Starter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Standard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Advanced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467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Initial Purchase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  <a:latin typeface="Bookman Old Style" panose="02050604050505020204" pitchFamily="18" charset="0"/>
                        </a:rPr>
                        <a:t>$100/month</a:t>
                      </a:r>
                      <a:endParaRPr lang="en-US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$2,000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$3,000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Free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9891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4042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3737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Annual renewal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 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$1,500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3689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Total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0" y="1635793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0" y="6317993"/>
            <a:ext cx="12192000" cy="1406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ICAT TIMESHEET AND EXPENSE 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7" y="2124225"/>
            <a:ext cx="5815818" cy="4038673"/>
          </a:xfrm>
          <a:ln w="381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114300" indent="0" algn="ctr" fontAlgn="ctr">
              <a:spcBef>
                <a:spcPts val="0"/>
              </a:spcBef>
              <a:buNone/>
            </a:pPr>
            <a:r>
              <a:rPr lang="en-US" sz="2200" b="1" u="sng" dirty="0" smtClean="0">
                <a:solidFill>
                  <a:srgbClr val="00B050"/>
                </a:solidFill>
                <a:effectLst/>
                <a:latin typeface="Bookman Old Style" panose="02050604050505020204" pitchFamily="18" charset="0"/>
              </a:rPr>
              <a:t>Services</a:t>
            </a:r>
          </a:p>
          <a:p>
            <a:pPr marL="342900" fontAlgn="ctr"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342900" fontAlgn="ctr"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installs easily and works with QuickBooks</a:t>
            </a:r>
          </a:p>
          <a:p>
            <a:pPr marL="342900" fontAlgn="ctr"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342900" fontAlgn="ctr"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ICAT gives contractors added functionality for compliance, business development, contract management and reporting.</a:t>
            </a:r>
          </a:p>
          <a:p>
            <a:pPr marL="114300" indent="0" fontAlgn="ctr"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342900" fontAlgn="ctr"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loads the chart of accounts and configures indirect cost pools and bases for computing rates</a:t>
            </a:r>
          </a:p>
          <a:p>
            <a:pPr marL="342900" fontAlgn="ctr"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342900" fontAlgn="ctr"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cost pools and bases can be easily configured to work with your existing chart of accounts.</a:t>
            </a:r>
          </a:p>
          <a:p>
            <a:pPr marL="342900" fontAlgn="ctr"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342900" fontAlgn="ctr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nables contractors to continue using their QuickBooks accounting system rather than implementing more costly systems.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65" y="2307095"/>
            <a:ext cx="2352681" cy="2352681"/>
          </a:xfrm>
          <a:prstGeom prst="rect">
            <a:avLst/>
          </a:prstGeom>
          <a:ln w="76200">
            <a:solidFill>
              <a:srgbClr val="00B050"/>
            </a:solidFill>
            <a:prstDash val="sysDot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08" y="2293026"/>
            <a:ext cx="2280447" cy="2408953"/>
          </a:xfrm>
          <a:prstGeom prst="rect">
            <a:avLst/>
          </a:prstGeom>
          <a:ln w="76200">
            <a:solidFill>
              <a:srgbClr val="00B050"/>
            </a:solidFill>
            <a:prstDash val="sysDot"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0" y="1646124"/>
            <a:ext cx="12192000" cy="1406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-32825" y="6472739"/>
            <a:ext cx="12192000" cy="1406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5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ICAT PRICING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5906"/>
              </p:ext>
            </p:extLst>
          </p:nvPr>
        </p:nvGraphicFramePr>
        <p:xfrm>
          <a:off x="675248" y="2159730"/>
          <a:ext cx="10747720" cy="347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930"/>
                <a:gridCol w="2686930"/>
                <a:gridCol w="2686930"/>
                <a:gridCol w="2686930"/>
              </a:tblGrid>
              <a:tr h="339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Fees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Starter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Standard</a:t>
                      </a:r>
                      <a:r>
                        <a:rPr lang="en-US" baseline="0" dirty="0" smtClean="0">
                          <a:latin typeface="Bookman Old Style" panose="02050604050505020204" pitchFamily="18" charset="0"/>
                        </a:rPr>
                        <a:t>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ookman Old Style" panose="02050604050505020204" pitchFamily="18" charset="0"/>
                        </a:rPr>
                        <a:t>Advanced Edition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467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Initial Purchase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  <a:latin typeface="Bookman Old Style" panose="02050604050505020204" pitchFamily="18" charset="0"/>
                        </a:rPr>
                        <a:t>$1,250</a:t>
                      </a:r>
                    </a:p>
                  </a:txBody>
                  <a:tcPr marL="38100" marR="38100" marT="38100" marB="3810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$2,000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$3,000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384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Upgrade from ICAT 1.0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Free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Upgrade from ICAT 2.0 Starter Edition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None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426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Upgrade from ICAT 2.0 Standard Edition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None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None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$1,000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78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Annual renewal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ookman Old Style" panose="02050604050505020204" pitchFamily="18" charset="0"/>
                        </a:rPr>
                        <a:t>$400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$750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$1,500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9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Total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$1,650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$4,250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$9,000</a:t>
                      </a:r>
                      <a:endParaRPr lang="en-US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655606"/>
            <a:ext cx="12192000" cy="1406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6233582"/>
            <a:ext cx="12192000" cy="1406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623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 Theme</vt:lpstr>
      <vt:lpstr>PARADYME MANAGEMENT:  ACCOUNTING FOR TIME</vt:lpstr>
      <vt:lpstr>DELTEK TIME AND EXPENSE</vt:lpstr>
      <vt:lpstr>DELTEK TRAINING SYSTEM </vt:lpstr>
      <vt:lpstr>DELTEK PRICING</vt:lpstr>
      <vt:lpstr>UNANET TIME SHEET AND EXPENSE</vt:lpstr>
      <vt:lpstr>UNANET TRAINING SYSTEM</vt:lpstr>
      <vt:lpstr>UNANET PRICING</vt:lpstr>
      <vt:lpstr>ICAT TIMESHEET AND EXPENSE  </vt:lpstr>
      <vt:lpstr>ICAT PRICING </vt:lpstr>
      <vt:lpstr>ICAT SYSTEMS TRAINING</vt:lpstr>
      <vt:lpstr>System Compatibility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Semeon Getachew</dc:creator>
  <cp:lastModifiedBy>Semeon Getachew</cp:lastModifiedBy>
  <cp:revision>85</cp:revision>
  <dcterms:created xsi:type="dcterms:W3CDTF">2016-01-13T18:53:08Z</dcterms:created>
  <dcterms:modified xsi:type="dcterms:W3CDTF">2016-01-20T22:46:24Z</dcterms:modified>
</cp:coreProperties>
</file>