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13"/>
  </p:notesMasterIdLst>
  <p:sldIdLst>
    <p:sldId id="256" r:id="rId8"/>
    <p:sldId id="257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9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9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9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F9A5744-0106-4350-9C03-656DF2EB75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1A80B7A-5842-47D2-B863-2D20AE7A2FC5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6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51C7A2E-9841-48D6-8423-C147134E44A1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0" y="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0" y="8685360"/>
            <a:ext cx="68529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+mn-ea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8A1530E-7062-4003-9917-F0FC8322B8DF}" type="slidenum">
              <a:rPr lang="tr-T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11323080" y="6585840"/>
            <a:ext cx="9266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D8D6A559-7736-4B22-B1DB-A4930B5A6D42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32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" name="Resim 5"/>
          <p:cNvPicPr/>
          <p:nvPr/>
        </p:nvPicPr>
        <p:blipFill>
          <a:blip r:embed="rId14"/>
          <a:stretch/>
        </p:blipFill>
        <p:spPr>
          <a:xfrm>
            <a:off x="507960" y="0"/>
            <a:ext cx="11688480" cy="56667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0461960" y="6320160"/>
            <a:ext cx="1725120" cy="532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5892840"/>
            <a:ext cx="12187080" cy="9601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18"/>
          <p:cNvPicPr/>
          <p:nvPr/>
        </p:nvPicPr>
        <p:blipFill>
          <a:blip r:embed="rId15"/>
          <a:srcRect r="81880"/>
          <a:stretch/>
        </p:blipFill>
        <p:spPr>
          <a:xfrm>
            <a:off x="74880" y="6337440"/>
            <a:ext cx="45432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75200" y="6401520"/>
            <a:ext cx="21250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HAVELSAN, </a:t>
            </a:r>
            <a:r>
              <a:rPr lang="en-US" sz="800" b="0" i="1" strike="noStrike" spc="-1">
                <a:solidFill>
                  <a:srgbClr val="000000"/>
                </a:solidFill>
                <a:latin typeface="Arial"/>
                <a:ea typeface="Tahoma"/>
              </a:rPr>
              <a:t>is an establishment of Turkish Armed Forces Foundation.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 rot="21448800">
            <a:off x="4741200" y="230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 rot="21448800">
            <a:off x="2716200" y="23400"/>
            <a:ext cx="2394360" cy="564624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 rot="21448800">
            <a:off x="6927480" y="972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21448800">
            <a:off x="9089280" y="-12240"/>
            <a:ext cx="2419560" cy="5642280"/>
          </a:xfrm>
          <a:prstGeom prst="parallelogram">
            <a:avLst>
              <a:gd name="adj" fmla="val 91709"/>
            </a:avLst>
          </a:prstGeom>
          <a:blipFill rotWithShape="0">
            <a:blip r:embed="rId16"/>
            <a:srcRect/>
            <a:stretch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/>
          <p:cNvSpPr/>
          <p:nvPr/>
        </p:nvSpPr>
        <p:spPr>
          <a:xfrm>
            <a:off x="0" y="6669720"/>
            <a:ext cx="12196440" cy="19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700" b="0" strike="noStrike" spc="-1">
                <a:solidFill>
                  <a:srgbClr val="000000"/>
                </a:solidFill>
                <a:latin typeface="Arial"/>
                <a:ea typeface="DejaVu Sans"/>
              </a:rPr>
              <a:t>Bu belgenin içeriği HAVELSAN'ın fikri mülkiyetindedir. HAVELSAN'ın izni olmadan bu belgenin tamamını veya bir kısmını bir başkasına kopyalamak ve vermek yasaktır.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F6F9D0E9-E152-491F-A0B2-8052FAAD30AD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50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8F21115D-A263-4C73-A15B-864C4399A67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90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93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4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5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96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97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1553D08D-84A1-4882-89CC-BAFAD99505EC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2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4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45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7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148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149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E25AE6C0-380F-4547-A889-8A8AE71E68E4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94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197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00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01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713F1B4A-F046-46DE-84CE-BC8B2C04A291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46" name="Picture 7"/>
          <p:cNvPicPr/>
          <p:nvPr/>
        </p:nvPicPr>
        <p:blipFill>
          <a:blip r:embed="rId15"/>
          <a:stretch/>
        </p:blipFill>
        <p:spPr>
          <a:xfrm>
            <a:off x="233640" y="567720"/>
            <a:ext cx="3820320" cy="125496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327760" y="6585840"/>
            <a:ext cx="9172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fld id="{2A319267-7D43-4247-B905-D6048B7F705A}" type="slidenum">
              <a:rPr lang="en-GB" sz="900" b="0" strike="noStrike" spc="-1">
                <a:solidFill>
                  <a:srgbClr val="AFABAB"/>
                </a:solidFill>
                <a:latin typeface="Arial"/>
                <a:ea typeface="Tahoma"/>
              </a:rPr>
              <a:t>‹#›</a:t>
            </a:fld>
            <a:r>
              <a:rPr lang="tr-TR" sz="900" b="0" strike="noStrike" spc="-1">
                <a:solidFill>
                  <a:srgbClr val="AFABAB"/>
                </a:solidFill>
                <a:latin typeface="Arial"/>
                <a:ea typeface="Tahoma"/>
              </a:rPr>
              <a:t> / </a:t>
            </a:r>
            <a:r>
              <a:rPr lang="en-US" sz="900" b="0" strike="noStrike" spc="-1">
                <a:solidFill>
                  <a:srgbClr val="AFABAB"/>
                </a:solidFill>
                <a:latin typeface="Arial"/>
                <a:ea typeface="Tahoma"/>
              </a:rPr>
              <a:t>11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6" name="Picture 17"/>
          <p:cNvPicPr/>
          <p:nvPr/>
        </p:nvPicPr>
        <p:blipFill>
          <a:blip r:embed="rId14"/>
          <a:stretch/>
        </p:blipFill>
        <p:spPr>
          <a:xfrm>
            <a:off x="-18000" y="-720"/>
            <a:ext cx="3341880" cy="6853680"/>
          </a:xfrm>
          <a:prstGeom prst="rect">
            <a:avLst/>
          </a:prstGeom>
          <a:ln w="0"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-18360" y="0"/>
            <a:ext cx="3591720" cy="577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8" name="Group 3"/>
          <p:cNvGrpSpPr/>
          <p:nvPr/>
        </p:nvGrpSpPr>
        <p:grpSpPr>
          <a:xfrm>
            <a:off x="0" y="199440"/>
            <a:ext cx="12175920" cy="341640"/>
            <a:chOff x="0" y="199440"/>
            <a:chExt cx="12175920" cy="341640"/>
          </a:xfrm>
        </p:grpSpPr>
        <p:pic>
          <p:nvPicPr>
            <p:cNvPr id="289" name="Picture 20"/>
            <p:cNvPicPr/>
            <p:nvPr/>
          </p:nvPicPr>
          <p:blipFill>
            <a:blip r:embed="rId15"/>
            <a:stretch/>
          </p:blipFill>
          <p:spPr>
            <a:xfrm>
              <a:off x="11281320" y="199440"/>
              <a:ext cx="894600" cy="34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0" name="Picture 21"/>
            <p:cNvPicPr/>
            <p:nvPr/>
          </p:nvPicPr>
          <p:blipFill>
            <a:blip r:embed="rId16"/>
            <a:srcRect l="13722" r="58059"/>
            <a:stretch/>
          </p:blipFill>
          <p:spPr>
            <a:xfrm>
              <a:off x="0" y="199440"/>
              <a:ext cx="11642400" cy="341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91" name="Picture 19"/>
          <p:cNvPicPr/>
          <p:nvPr/>
        </p:nvPicPr>
        <p:blipFill>
          <a:blip r:embed="rId17"/>
          <a:stretch/>
        </p:blipFill>
        <p:spPr>
          <a:xfrm>
            <a:off x="-18000" y="6361200"/>
            <a:ext cx="1524960" cy="498960"/>
          </a:xfrm>
          <a:prstGeom prst="rect">
            <a:avLst/>
          </a:prstGeom>
          <a:ln w="0">
            <a:noFill/>
          </a:ln>
        </p:spPr>
      </p:pic>
      <p:grpSp>
        <p:nvGrpSpPr>
          <p:cNvPr id="292" name="Group 4"/>
          <p:cNvGrpSpPr/>
          <p:nvPr/>
        </p:nvGrpSpPr>
        <p:grpSpPr>
          <a:xfrm>
            <a:off x="62280" y="829800"/>
            <a:ext cx="397800" cy="312480"/>
            <a:chOff x="62280" y="829800"/>
            <a:chExt cx="397800" cy="312480"/>
          </a:xfrm>
        </p:grpSpPr>
        <p:sp>
          <p:nvSpPr>
            <p:cNvPr id="293" name="CustomShape 5"/>
            <p:cNvSpPr/>
            <p:nvPr/>
          </p:nvSpPr>
          <p:spPr>
            <a:xfrm>
              <a:off x="622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6"/>
            <p:cNvSpPr/>
            <p:nvPr/>
          </p:nvSpPr>
          <p:spPr>
            <a:xfrm>
              <a:off x="1335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7"/>
            <p:cNvSpPr/>
            <p:nvPr/>
          </p:nvSpPr>
          <p:spPr>
            <a:xfrm>
              <a:off x="20268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"/>
            <p:cNvSpPr/>
            <p:nvPr/>
          </p:nvSpPr>
          <p:spPr>
            <a:xfrm>
              <a:off x="26244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"/>
            <p:cNvSpPr/>
            <p:nvPr/>
          </p:nvSpPr>
          <p:spPr>
            <a:xfrm>
              <a:off x="324360" y="871560"/>
              <a:ext cx="36720" cy="231480"/>
            </a:xfrm>
            <a:prstGeom prst="rect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10"/>
            <p:cNvSpPr/>
            <p:nvPr/>
          </p:nvSpPr>
          <p:spPr>
            <a:xfrm rot="5400000">
              <a:off x="262080" y="944280"/>
              <a:ext cx="312480" cy="8316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7959" y="1460880"/>
            <a:ext cx="3579131" cy="151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Yol Optimizasyonu</a:t>
            </a:r>
            <a:endParaRPr lang="en-US" sz="28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838080" y="5819760"/>
            <a:ext cx="10510560" cy="4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Yarışmacı İsimleri – </a:t>
            </a:r>
            <a:r>
              <a:rPr lang="tr-TR" spc="-1" dirty="0">
                <a:solidFill>
                  <a:srgbClr val="000000"/>
                </a:solidFill>
                <a:latin typeface="Calibri"/>
                <a:ea typeface="DejaVu Sans"/>
              </a:rPr>
              <a:t>Semih KARACAOĞLU</a:t>
            </a:r>
            <a:r>
              <a:rPr lang="tr-T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Baran YÜCECENGİZ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577680" y="6327000"/>
            <a:ext cx="5031720" cy="30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41440" y="203940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Yol Optimizasyonu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tr-TR" sz="2100" b="0" strike="noStrike" spc="-1" dirty="0">
                <a:latin typeface="Arial"/>
              </a:rPr>
              <a:t>Gerekli iş kuralları (kısıtlamalar) uygulanarak, belirli bir sürede maksimum kazancı sağlamak.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_0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b="0" i="1" strike="noStrike" spc="-1" dirty="0">
              <a:latin typeface="Arial"/>
            </a:endParaRPr>
          </a:p>
        </p:txBody>
      </p:sp>
      <p:sp>
        <p:nvSpPr>
          <p:cNvPr id="402" name="CustomShape 2_0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3" name="CustomShape 4_0"/>
          <p:cNvSpPr/>
          <p:nvPr/>
        </p:nvSpPr>
        <p:spPr>
          <a:xfrm>
            <a:off x="3237120" y="898200"/>
            <a:ext cx="8646480" cy="242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Problem:</a:t>
            </a:r>
            <a:r>
              <a:rPr lang="tr-TR" sz="1500" spc="-1" dirty="0">
                <a:solidFill>
                  <a:srgbClr val="000000"/>
                </a:solidFill>
                <a:latin typeface="Arial"/>
                <a:ea typeface="DejaVu Sans"/>
              </a:rPr>
              <a:t> Üç farklı tipteki trenin kesişen hatlardaki yol ve kazanç optimizasyonu. 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lang="tr-TR" sz="15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tr-TR" sz="15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Her bir trenin adedi, kaç günlük planın olacağı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pc="-1" dirty="0" err="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r>
              <a:rPr lang="tr-TR" sz="1500" b="1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tr-TR" sz="1500" spc="-1" dirty="0" err="1">
                <a:solidFill>
                  <a:srgbClr val="000000"/>
                </a:solidFill>
                <a:latin typeface="Arial"/>
                <a:ea typeface="DejaVu Sans"/>
              </a:rPr>
              <a:t>Inputa</a:t>
            </a:r>
            <a:r>
              <a:rPr lang="tr-TR" sz="1500" spc="-1" dirty="0">
                <a:solidFill>
                  <a:srgbClr val="000000"/>
                </a:solidFill>
                <a:latin typeface="Arial"/>
                <a:ea typeface="DejaVu Sans"/>
              </a:rPr>
              <a:t> göre optimize edilmiş plan tablosu.</a:t>
            </a:r>
          </a:p>
          <a:p>
            <a:pPr marL="1440" algn="just">
              <a:lnSpc>
                <a:spcPct val="115000"/>
              </a:lnSpc>
              <a:spcBef>
                <a:spcPts val="1001"/>
              </a:spcBef>
              <a:buSzPct val="102890"/>
            </a:pPr>
            <a:endParaRPr lang="tr-TR" sz="150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CustomShape 4_1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_ 1"/>
          <p:cNvSpPr/>
          <p:nvPr/>
        </p:nvSpPr>
        <p:spPr>
          <a:xfrm>
            <a:off x="532440" y="830880"/>
            <a:ext cx="2012400" cy="11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06" name="CustomShape 2_ 2"/>
          <p:cNvSpPr/>
          <p:nvPr/>
        </p:nvSpPr>
        <p:spPr>
          <a:xfrm>
            <a:off x="0" y="80640"/>
            <a:ext cx="1218744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000" b="0" strike="noStrike" spc="-1">
                <a:solidFill>
                  <a:srgbClr val="123D6E"/>
                </a:solidFill>
                <a:latin typeface="Arial"/>
                <a:ea typeface="DejaVu Sans"/>
              </a:rPr>
              <a:t>Yarışma Başlığı - Çözüm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_ 3"/>
          <p:cNvSpPr/>
          <p:nvPr/>
        </p:nvSpPr>
        <p:spPr>
          <a:xfrm>
            <a:off x="3237120" y="898200"/>
            <a:ext cx="8646480" cy="242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  <a:ea typeface="DejaVu Sans"/>
              </a:rPr>
              <a:t>Optimize Edilmesi Gerekenler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strike="noStrike" spc="-1" dirty="0">
                <a:solidFill>
                  <a:srgbClr val="000000"/>
                </a:solidFill>
                <a:latin typeface="Arial"/>
              </a:rPr>
              <a:t>Kesişen hatlardaki trafik ve öncelik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spc="-1" dirty="0">
                <a:solidFill>
                  <a:srgbClr val="000000"/>
                </a:solidFill>
                <a:latin typeface="Arial"/>
              </a:rPr>
              <a:t>Maksimum kazanç ve kesişen duraklarda karşılaşmama.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endParaRPr lang="tr-TR" sz="1500" spc="-1" dirty="0">
              <a:solidFill>
                <a:srgbClr val="000000"/>
              </a:solidFill>
              <a:latin typeface="Arial"/>
            </a:endParaRP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b="1" spc="-1" dirty="0">
                <a:solidFill>
                  <a:srgbClr val="000000"/>
                </a:solidFill>
                <a:latin typeface="Arial"/>
              </a:rPr>
              <a:t>Fikirler</a:t>
            </a:r>
            <a:r>
              <a:rPr lang="tr-TR" sz="1500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spc="-1" dirty="0" err="1">
                <a:solidFill>
                  <a:srgbClr val="000000"/>
                </a:solidFill>
                <a:latin typeface="Arial"/>
              </a:rPr>
              <a:t>Reninforcement</a:t>
            </a:r>
            <a:endParaRPr lang="tr-TR" sz="1500" spc="-1" dirty="0">
              <a:solidFill>
                <a:srgbClr val="000000"/>
              </a:solidFill>
              <a:latin typeface="Arial"/>
            </a:endParaRP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r>
              <a:rPr lang="tr-TR" sz="1500" spc="-1" dirty="0" err="1">
                <a:solidFill>
                  <a:srgbClr val="000000"/>
                </a:solidFill>
                <a:latin typeface="Arial"/>
              </a:rPr>
              <a:t>Linear</a:t>
            </a:r>
            <a:r>
              <a:rPr lang="tr-TR" sz="1500" spc="-1">
                <a:solidFill>
                  <a:srgbClr val="000000"/>
                </a:solidFill>
                <a:latin typeface="Arial"/>
              </a:rPr>
              <a:t> Programming</a:t>
            </a:r>
            <a:endParaRPr lang="tr-TR" sz="1500" spc="-1" dirty="0">
              <a:solidFill>
                <a:srgbClr val="000000"/>
              </a:solidFill>
              <a:latin typeface="Arial"/>
            </a:endParaRPr>
          </a:p>
          <a:p>
            <a:pPr marL="1440" algn="just">
              <a:lnSpc>
                <a:spcPct val="115000"/>
              </a:lnSpc>
              <a:spcBef>
                <a:spcPts val="1001"/>
              </a:spcBef>
              <a:buSzPct val="102890"/>
            </a:pPr>
            <a:endParaRPr lang="tr-TR" sz="1500" spc="-1" dirty="0">
              <a:solidFill>
                <a:srgbClr val="000000"/>
              </a:solidFill>
              <a:latin typeface="Arial"/>
            </a:endParaRP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endParaRPr lang="tr-TR" sz="150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4560" algn="just">
              <a:lnSpc>
                <a:spcPct val="115000"/>
              </a:lnSpc>
              <a:spcBef>
                <a:spcPts val="1001"/>
              </a:spcBef>
              <a:buSzPct val="102890"/>
              <a:buBlip>
                <a:blip r:embed="rId2"/>
              </a:buBlip>
            </a:pPr>
            <a:endParaRPr lang="tr-TR" sz="15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4_ 4"/>
          <p:cNvSpPr/>
          <p:nvPr/>
        </p:nvSpPr>
        <p:spPr>
          <a:xfrm>
            <a:off x="11046960" y="6442560"/>
            <a:ext cx="8762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TASNİF DIŞI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346040" y="36673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Teşekkürler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346040" y="2194920"/>
            <a:ext cx="5918040" cy="92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DejaVu Sans"/>
              </a:rPr>
              <a:t>Soru ve Cevaplar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446480" y="4462920"/>
            <a:ext cx="4493160" cy="97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Açık Kaynak Yazılım Geliştirme </a:t>
            </a:r>
            <a:br>
              <a:rPr sz="1800"/>
            </a:br>
            <a:r>
              <a:rPr lang="en-US" sz="2800" b="0" i="1" strike="noStrike" spc="-1">
                <a:solidFill>
                  <a:srgbClr val="FFFFFF"/>
                </a:solidFill>
                <a:latin typeface="Arial"/>
                <a:ea typeface="DejaVu Sans"/>
              </a:rPr>
              <a:t>Takım Lideri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10915560" y="6442560"/>
            <a:ext cx="1136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1" strike="noStrike" spc="-1">
                <a:solidFill>
                  <a:srgbClr val="BFBFBF"/>
                </a:solidFill>
                <a:latin typeface="Arial"/>
                <a:ea typeface="DejaVu Sans"/>
              </a:rPr>
              <a:t>HAVELSAN ÖZEL</a:t>
            </a:r>
            <a:endParaRPr lang="en-US" sz="9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9318</TotalTime>
  <Words>131</Words>
  <Application>Microsoft Office PowerPoint</Application>
  <PresentationFormat>Geniş ekran</PresentationFormat>
  <Paragraphs>44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7</vt:i4>
      </vt:variant>
      <vt:variant>
        <vt:lpstr>Slayt Başlıkları</vt:lpstr>
      </vt:variant>
      <vt:variant>
        <vt:i4>5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Liman MYS - Sunum</dc:title>
  <dc:subject/>
  <dc:creator>Musa SEMERCİ</dc:creator>
  <dc:description/>
  <cp:lastModifiedBy>SEMİH KARACAOĞLU</cp:lastModifiedBy>
  <cp:revision>267</cp:revision>
  <dcterms:created xsi:type="dcterms:W3CDTF">2020-12-11T08:18:39Z</dcterms:created>
  <dcterms:modified xsi:type="dcterms:W3CDTF">2022-05-18T10:57:39Z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0x010100BFF3C28326A4604D97BD36E231A305A2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3</vt:r8>
  </property>
  <property fmtid="{D5CDD505-2E9C-101B-9397-08002B2CF9AE}" pid="8" name="PresentationFormat">
    <vt:lpwstr>Geniş ekran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13" name="bjDocumentLabelXML-0">
    <vt:lpwstr>ames.com/2008/01/sie/internal/label"&gt;&lt;element uid="id_classification_generalbusiness" value="" /&gt;&lt;element uid="28101b78-9dca-49f0-9bb7-5ad98141e387" value="" /&gt;&lt;/sisl&gt;</vt:lpwstr>
  </property>
  <property fmtid="{D5CDD505-2E9C-101B-9397-08002B2CF9AE}" pid="14" name="bjDocumentSecurityLabel">
    <vt:lpwstr>HAVELSAN ÖZEL</vt:lpwstr>
  </property>
  <property fmtid="{D5CDD505-2E9C-101B-9397-08002B2CF9AE}" pid="15" name="bjSaver">
    <vt:lpwstr>ZDNtN9c/qWNnkIzd9OE8XO8QdTsyh/T5</vt:lpwstr>
  </property>
  <property fmtid="{D5CDD505-2E9C-101B-9397-08002B2CF9AE}" pid="16" name="docIndexRef">
    <vt:lpwstr>e43bdb9d-8e7e-418f-b371-8201d7e3a178</vt:lpwstr>
  </property>
</Properties>
</file>