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71" r:id="rId5"/>
    <p:sldId id="273" r:id="rId6"/>
    <p:sldId id="270" r:id="rId7"/>
    <p:sldId id="278" r:id="rId8"/>
    <p:sldId id="262" r:id="rId9"/>
    <p:sldId id="275" r:id="rId10"/>
    <p:sldId id="276" r:id="rId11"/>
    <p:sldId id="272" r:id="rId12"/>
    <p:sldId id="25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08" d="100"/>
          <a:sy n="108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4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4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4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D7FA08-21FD-43F7-BBD7-51C00D5513AF}" type="datetimeFigureOut">
              <a:rPr lang="de-DE" smtClean="0"/>
              <a:t>12.01.25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04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023E33-CF50-8E59-03DC-4C32EF60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de-DE" dirty="0"/>
              <a:t>Vergleich zwischen Go und </a:t>
            </a:r>
            <a:r>
              <a:rPr lang="de-DE" dirty="0" err="1"/>
              <a:t>Lua</a:t>
            </a:r>
            <a:r>
              <a:rPr lang="de-DE" dirty="0"/>
              <a:t> in der OOP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21B1B-7B13-EB37-7028-3718E514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de-DE" dirty="0"/>
              <a:t>Semi Hasani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CE44E-08CC-9E6D-EFA5-0A49BE8A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2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7A760-5EFA-725A-A963-4465C3B1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DF14C-6E22-6374-4507-E79732CA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pPr marL="0" indent="0">
              <a:buNone/>
            </a:pPr>
            <a:r>
              <a:rPr lang="de-DE" sz="2800" dirty="0"/>
              <a:t>Go</a:t>
            </a:r>
          </a:p>
          <a:p>
            <a:r>
              <a:rPr lang="de-DE" sz="2200" dirty="0"/>
              <a:t>Verwendet Komposition, keine klassische Vererbung</a:t>
            </a:r>
          </a:p>
          <a:p>
            <a:r>
              <a:rPr lang="de-DE" sz="2200" dirty="0"/>
              <a:t>Statisch typisiert, sicher und weniger flexibel</a:t>
            </a:r>
          </a:p>
          <a:p>
            <a:r>
              <a:rPr lang="de-DE" sz="2200" dirty="0"/>
              <a:t>Klare Trennung zwischen Strukturen – keine Zwei-Wege-Beziehung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800" dirty="0" err="1"/>
              <a:t>Lua</a:t>
            </a:r>
            <a:endParaRPr lang="de-DE" sz="2800" dirty="0"/>
          </a:p>
          <a:p>
            <a:r>
              <a:rPr lang="de-DE" sz="2200" dirty="0"/>
              <a:t>Unterstützt Vererbung über </a:t>
            </a:r>
            <a:r>
              <a:rPr lang="de-DE" sz="2200" dirty="0" err="1"/>
              <a:t>Metatables</a:t>
            </a:r>
            <a:r>
              <a:rPr lang="de-DE" sz="2200" dirty="0"/>
              <a:t> und __</a:t>
            </a:r>
            <a:r>
              <a:rPr lang="de-DE" sz="2200" dirty="0" err="1"/>
              <a:t>index</a:t>
            </a:r>
            <a:endParaRPr lang="de-DE" sz="2200" dirty="0"/>
          </a:p>
          <a:p>
            <a:r>
              <a:rPr lang="de-DE" sz="2200" dirty="0"/>
              <a:t>Dynamisch und flexibel – Methoden und Felder können zur Laufzeit geändert werden</a:t>
            </a:r>
          </a:p>
          <a:p>
            <a:r>
              <a:rPr lang="de-DE" sz="2200" dirty="0"/>
              <a:t>Basisklassen können durch </a:t>
            </a:r>
            <a:r>
              <a:rPr lang="de-DE" sz="2200" dirty="0" err="1"/>
              <a:t>self</a:t>
            </a:r>
            <a:r>
              <a:rPr lang="de-DE" sz="2200" dirty="0"/>
              <a:t> auf Felder der Kindklasse zugreifen (</a:t>
            </a:r>
            <a:r>
              <a:rPr lang="de-DE" sz="2200" dirty="0" err="1"/>
              <a:t>Two</a:t>
            </a:r>
            <a:r>
              <a:rPr lang="de-DE" sz="2200" dirty="0"/>
              <a:t>-Way-Verbindung)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4717A-1870-E4D6-FCA4-863C9DDC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-anforderungen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19567-FF79-5E32-3EBC-D8049E62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Projekt: </a:t>
            </a:r>
            <a:r>
              <a:rPr lang="de-DE" sz="2800" dirty="0" err="1"/>
              <a:t>Todo</a:t>
            </a:r>
            <a:r>
              <a:rPr lang="de-DE" sz="2800" dirty="0"/>
              <a:t>-Liste in </a:t>
            </a:r>
            <a:r>
              <a:rPr lang="de-DE" sz="2800" dirty="0" err="1"/>
              <a:t>Lua</a:t>
            </a:r>
            <a:r>
              <a:rPr lang="de-DE" sz="2800" dirty="0"/>
              <a:t> und Go</a:t>
            </a:r>
          </a:p>
          <a:p>
            <a:pPr marL="0" indent="0">
              <a:buNone/>
            </a:pPr>
            <a:endParaRPr lang="de-DE" sz="2800" dirty="0"/>
          </a:p>
          <a:p>
            <a:r>
              <a:rPr lang="de-DE" sz="2400" dirty="0"/>
              <a:t>Kernfunktionen:  </a:t>
            </a:r>
          </a:p>
          <a:p>
            <a:pPr lvl="1"/>
            <a:r>
              <a:rPr lang="de-DE" sz="2200" dirty="0" err="1"/>
              <a:t>Todos</a:t>
            </a:r>
            <a:r>
              <a:rPr lang="de-DE" sz="2200" dirty="0"/>
              <a:t> hinzufügen</a:t>
            </a:r>
          </a:p>
          <a:p>
            <a:pPr lvl="1"/>
            <a:r>
              <a:rPr lang="de-DE" sz="2200" dirty="0" err="1"/>
              <a:t>Todos</a:t>
            </a:r>
            <a:r>
              <a:rPr lang="de-DE" sz="2200" dirty="0"/>
              <a:t> Löschen</a:t>
            </a:r>
          </a:p>
          <a:p>
            <a:pPr lvl="1"/>
            <a:r>
              <a:rPr lang="de-DE" sz="2200" dirty="0" err="1"/>
              <a:t>Todos</a:t>
            </a:r>
            <a:r>
              <a:rPr lang="de-DE" sz="2200" dirty="0"/>
              <a:t> abhaken</a:t>
            </a:r>
          </a:p>
          <a:p>
            <a:pPr marL="502920" lvl="1" indent="0">
              <a:buNone/>
            </a:pPr>
            <a:endParaRPr lang="de-DE" sz="2200" dirty="0"/>
          </a:p>
          <a:p>
            <a:r>
              <a:rPr lang="de-DE" sz="2400" dirty="0"/>
              <a:t>Anforderungen:</a:t>
            </a:r>
          </a:p>
          <a:p>
            <a:pPr lvl="1"/>
            <a:r>
              <a:rPr lang="de-DE" sz="2200" dirty="0"/>
              <a:t>Unit Tests</a:t>
            </a:r>
          </a:p>
          <a:p>
            <a:pPr lvl="1"/>
            <a:r>
              <a:rPr lang="de-DE" sz="2200" dirty="0"/>
              <a:t>Error Handling</a:t>
            </a:r>
          </a:p>
          <a:p>
            <a:pPr lvl="1"/>
            <a:r>
              <a:rPr lang="de-DE" sz="2200" dirty="0"/>
              <a:t>Konsistente Funktionalität in beiden Sprachen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80018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894BF-C7F7-E196-252C-20E22E7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98448"/>
            <a:ext cx="3785612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Projekt</a:t>
            </a:r>
            <a:r>
              <a:rPr lang="en-US" sz="5900" spc="-100" dirty="0"/>
              <a:t> -</a:t>
            </a:r>
            <a:r>
              <a:rPr lang="en-US" sz="5900" spc="-100" dirty="0" err="1"/>
              <a:t>vorstellung</a:t>
            </a:r>
            <a:endParaRPr lang="en-US" sz="5900" spc="-100" dirty="0"/>
          </a:p>
        </p:txBody>
      </p:sp>
      <p:pic>
        <p:nvPicPr>
          <p:cNvPr id="7" name="Graphic 6" descr="Lehrer">
            <a:extLst>
              <a:ext uri="{FF2B5EF4-FFF2-40B4-BE49-F238E27FC236}">
                <a16:creationId xmlns:a16="http://schemas.microsoft.com/office/drawing/2014/main" id="{9C510950-89EA-3BF5-8195-A74C75A2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3C7BD-ED6D-59E4-DCF9-B0B656E3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vs. </a:t>
            </a:r>
            <a:r>
              <a:rPr lang="de-DE" dirty="0" err="1"/>
              <a:t>Lua</a:t>
            </a:r>
            <a:r>
              <a:rPr lang="de-DE" dirty="0"/>
              <a:t> -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4146-0F64-B797-1F53-A10040B7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buNone/>
            </a:pPr>
            <a:r>
              <a:rPr lang="de-DE" sz="3000" dirty="0"/>
              <a:t>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Ideal für größere, robuste und skalierbare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Statisch und </a:t>
            </a:r>
            <a:r>
              <a:rPr lang="de-DE" sz="2400" dirty="0" err="1"/>
              <a:t>typesafe</a:t>
            </a:r>
            <a:r>
              <a:rPr lang="de-DE" sz="2400" dirty="0"/>
              <a:t>: Fehler werden bereits zur Kompilierzeit erkannt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flexibel: Attribute und Methoden müssen vorab definiert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buNone/>
            </a:pPr>
            <a:r>
              <a:rPr lang="de-DE" sz="3000" dirty="0" err="1"/>
              <a:t>Lua</a:t>
            </a:r>
            <a:endParaRPr lang="de-DE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Gut geeignet für kleinere Projekte oder Prototypen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Einfach und schnell: Anwendungen können ohne großen Overhead entwickelt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sicher: Keine Typprüfung, höhere Fehleranfälligkeit bei komplexeren Anwendungen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0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E6561-9477-1543-3965-99786AA6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8F1EB-31EE-1E11-39E2-BFBD3F6E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Gegenüberstellung von OOP in Go und </a:t>
            </a:r>
            <a:r>
              <a:rPr lang="de-DE" sz="3200" dirty="0" err="1"/>
              <a:t>Lua</a:t>
            </a:r>
            <a:endParaRPr lang="de-DE" sz="3200" dirty="0"/>
          </a:p>
          <a:p>
            <a:pPr lvl="1"/>
            <a:r>
              <a:rPr lang="de-DE" sz="3000" dirty="0"/>
              <a:t>Klassen und Objekte</a:t>
            </a:r>
          </a:p>
          <a:p>
            <a:pPr lvl="1"/>
            <a:r>
              <a:rPr lang="de-DE" sz="3000" dirty="0"/>
              <a:t>Kapselung</a:t>
            </a:r>
          </a:p>
          <a:p>
            <a:pPr lvl="1"/>
            <a:r>
              <a:rPr lang="de-DE" sz="3000" dirty="0"/>
              <a:t>Vererbung</a:t>
            </a:r>
          </a:p>
          <a:p>
            <a:pPr lvl="1"/>
            <a:endParaRPr lang="de-DE" sz="3000" dirty="0"/>
          </a:p>
          <a:p>
            <a:pPr marL="0" indent="0">
              <a:buNone/>
            </a:pPr>
            <a:r>
              <a:rPr lang="de-DE" sz="3200" dirty="0"/>
              <a:t>Projektvorstellung</a:t>
            </a:r>
          </a:p>
          <a:p>
            <a:pPr lvl="1"/>
            <a:r>
              <a:rPr lang="de-DE" sz="3000" dirty="0"/>
              <a:t>Live Demo</a:t>
            </a:r>
          </a:p>
          <a:p>
            <a:pPr lvl="1"/>
            <a:r>
              <a:rPr lang="de-DE" sz="3000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BD1FC-0685-7114-8660-090BDC9A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07643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 &amp; Objekte in 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724EEB-1DC6-596C-0CC6-DF12A3AE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35" y="672485"/>
            <a:ext cx="5862799" cy="551303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EEFBEA-C35D-396D-5122-4A88A42E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32" y="2252775"/>
            <a:ext cx="3324654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Go verwendet keine Klassen sondern „</a:t>
            </a:r>
            <a:r>
              <a:rPr lang="de-DE" sz="1800" dirty="0" err="1">
                <a:solidFill>
                  <a:srgbClr val="FFFFFF"/>
                </a:solidFill>
              </a:rPr>
              <a:t>structs</a:t>
            </a:r>
            <a:r>
              <a:rPr lang="de-DE" sz="1800" dirty="0">
                <a:solidFill>
                  <a:srgbClr val="FFFFFF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Um dem </a:t>
            </a:r>
            <a:r>
              <a:rPr lang="de-DE" sz="1800" dirty="0" err="1">
                <a:solidFill>
                  <a:srgbClr val="FFFFFF"/>
                </a:solidFill>
              </a:rPr>
              <a:t>Struct</a:t>
            </a:r>
            <a:r>
              <a:rPr lang="de-DE" sz="1800" dirty="0">
                <a:solidFill>
                  <a:srgbClr val="FFFFFF"/>
                </a:solidFill>
              </a:rPr>
              <a:t> Methoden hinzuzufügen wird jede Methode mit einem „</a:t>
            </a:r>
            <a:r>
              <a:rPr lang="de-DE" sz="1800" dirty="0" err="1">
                <a:solidFill>
                  <a:srgbClr val="FFFFFF"/>
                </a:solidFill>
              </a:rPr>
              <a:t>receiver</a:t>
            </a:r>
            <a:r>
              <a:rPr lang="de-DE" sz="1800" dirty="0">
                <a:solidFill>
                  <a:srgbClr val="FFFFFF"/>
                </a:solidFill>
              </a:rPr>
              <a:t>“ definiert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In Go werden Konstruktoren oft nicht benötigt, da Literale eine einfache und direkte Initialisierung ermöglichen</a:t>
            </a:r>
            <a:endParaRPr lang="de-DE" altLang="de-DE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7428A-EC05-37D0-D92D-1152C8EC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19531"/>
            <a:ext cx="2947482" cy="854550"/>
          </a:xfrm>
        </p:spPr>
        <p:txBody>
          <a:bodyPr anchor="b">
            <a:noAutofit/>
          </a:bodyPr>
          <a:lstStyle/>
          <a:p>
            <a:r>
              <a:rPr lang="de-DE" sz="3200" dirty="0"/>
              <a:t>Klassen &amp; Objekte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ADCB1-6289-B2FA-53CD-EAD00393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9" y="2345640"/>
            <a:ext cx="3324654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Keine echten Klassen, sondern Tabellen als Basis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Konstruktoren werden benötigt, da Tabellen keine automatische Initialisierung haben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Funktionen werden der Tabelle mit „Tabellenname: Funktionsname“ angeheftet</a:t>
            </a:r>
          </a:p>
          <a:p>
            <a:pPr marL="0" indent="0">
              <a:buNone/>
            </a:pP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03F958-38D2-9EC3-497B-1119A50D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91" y="748145"/>
            <a:ext cx="4957250" cy="5344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0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FDEDF-35C0-42B4-48F6-44C1B5FA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&amp; Objekte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52E30-38CE-2339-E7B5-E29ED656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Go</a:t>
            </a:r>
          </a:p>
          <a:p>
            <a:pPr lvl="1"/>
            <a:r>
              <a:rPr lang="de-DE" sz="2400" dirty="0"/>
              <a:t>Strikt und Typensicher</a:t>
            </a:r>
          </a:p>
          <a:p>
            <a:pPr lvl="1"/>
            <a:r>
              <a:rPr lang="de-DE" sz="2400" dirty="0"/>
              <a:t>Statisch / </a:t>
            </a:r>
            <a:r>
              <a:rPr lang="de-DE" sz="2400" dirty="0" err="1"/>
              <a:t>Structs</a:t>
            </a:r>
            <a:r>
              <a:rPr lang="de-DE" sz="2400" dirty="0"/>
              <a:t> enthalten feste Attribute</a:t>
            </a:r>
          </a:p>
          <a:p>
            <a:pPr marL="502920" lvl="1" indent="0">
              <a:buNone/>
            </a:pPr>
            <a:r>
              <a:rPr lang="de-DE" sz="2400" dirty="0"/>
              <a:t> –&gt; Geringere Fehleranfälligkeit</a:t>
            </a:r>
          </a:p>
          <a:p>
            <a:pPr lvl="1"/>
            <a:r>
              <a:rPr lang="de-DE" sz="2400" dirty="0"/>
              <a:t>Konstruktoren sind oft nicht nötig</a:t>
            </a:r>
          </a:p>
          <a:p>
            <a:endParaRPr lang="de-DE" sz="2800" dirty="0"/>
          </a:p>
          <a:p>
            <a:r>
              <a:rPr lang="de-DE" sz="2800" dirty="0" err="1"/>
              <a:t>Lua</a:t>
            </a:r>
            <a:endParaRPr lang="de-DE" sz="2800" dirty="0"/>
          </a:p>
          <a:p>
            <a:pPr lvl="1"/>
            <a:r>
              <a:rPr lang="de-DE" sz="2400" dirty="0"/>
              <a:t>Flexibler aber nicht Typensicher</a:t>
            </a:r>
          </a:p>
          <a:p>
            <a:pPr lvl="1"/>
            <a:r>
              <a:rPr lang="de-DE" sz="2400" dirty="0"/>
              <a:t>Dynamisch / Attribute und Methoden können zur Laufzeit Tabellen hinzugefügt werden</a:t>
            </a:r>
          </a:p>
          <a:p>
            <a:pPr marL="502920" lvl="1" indent="0">
              <a:buNone/>
            </a:pPr>
            <a:r>
              <a:rPr lang="de-DE" sz="2400" dirty="0"/>
              <a:t> -&gt; Höhere Fehleranfälligkeit</a:t>
            </a:r>
          </a:p>
          <a:p>
            <a:pPr lvl="1"/>
            <a:r>
              <a:rPr lang="de-DE" sz="2400" dirty="0"/>
              <a:t>Konstruktoren müssen definiert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94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7AB9D-83B2-A89D-7F57-B6688CA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90651"/>
          </a:xfrm>
        </p:spPr>
        <p:txBody>
          <a:bodyPr anchor="b">
            <a:noAutofit/>
          </a:bodyPr>
          <a:lstStyle/>
          <a:p>
            <a:r>
              <a:rPr lang="de-DE" sz="3200" dirty="0"/>
              <a:t>Kapselung in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47AE-A633-6E80-6758-A9B33EF5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816443"/>
            <a:ext cx="2947482" cy="4089835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Go hat keine speziellen Schlüsselworte wie</a:t>
            </a:r>
          </a:p>
          <a:p>
            <a:pPr lvl="1">
              <a:buClr>
                <a:schemeClr val="bg1"/>
              </a:buClr>
            </a:pPr>
            <a:r>
              <a:rPr lang="de-DE" dirty="0">
                <a:solidFill>
                  <a:srgbClr val="FFFFFF"/>
                </a:solidFill>
              </a:rPr>
              <a:t>private</a:t>
            </a:r>
          </a:p>
          <a:p>
            <a:pPr lvl="1">
              <a:buClr>
                <a:schemeClr val="bg1"/>
              </a:buClr>
            </a:pPr>
            <a:r>
              <a:rPr lang="de-DE" sz="1800" dirty="0" err="1">
                <a:solidFill>
                  <a:srgbClr val="FFFFFF"/>
                </a:solidFill>
              </a:rPr>
              <a:t>protected</a:t>
            </a:r>
            <a:endParaRPr lang="de-DE" sz="1800" dirty="0">
              <a:solidFill>
                <a:srgbClr val="FFFFFF"/>
              </a:solidFill>
            </a:endParaRPr>
          </a:p>
          <a:p>
            <a:pPr lvl="1">
              <a:buClr>
                <a:schemeClr val="bg1"/>
              </a:buClr>
            </a:pPr>
            <a:r>
              <a:rPr lang="de-DE" dirty="0" err="1">
                <a:solidFill>
                  <a:srgbClr val="FFFFFF"/>
                </a:solidFill>
              </a:rPr>
              <a:t>public</a:t>
            </a:r>
            <a:endParaRPr lang="de-DE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Felder oder Methoden in einem </a:t>
            </a:r>
            <a:r>
              <a:rPr lang="de-DE" sz="1800" dirty="0" err="1">
                <a:solidFill>
                  <a:srgbClr val="FFFFFF"/>
                </a:solidFill>
              </a:rPr>
              <a:t>Struct</a:t>
            </a:r>
            <a:r>
              <a:rPr lang="de-DE" sz="1800" dirty="0">
                <a:solidFill>
                  <a:srgbClr val="FFFFFF"/>
                </a:solidFill>
              </a:rPr>
              <a:t> sind:</a:t>
            </a:r>
          </a:p>
          <a:p>
            <a:pPr lvl="1">
              <a:buClr>
                <a:schemeClr val="bg1"/>
              </a:buClr>
            </a:pPr>
            <a:r>
              <a:rPr lang="de-DE" dirty="0">
                <a:solidFill>
                  <a:srgbClr val="FFFFFF"/>
                </a:solidFill>
              </a:rPr>
              <a:t>Kleingeschrieben : private</a:t>
            </a:r>
          </a:p>
          <a:p>
            <a:pPr lvl="1"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Großgeschrieben : </a:t>
            </a:r>
            <a:r>
              <a:rPr lang="de-DE" dirty="0" err="1">
                <a:solidFill>
                  <a:srgbClr val="FFFFFF"/>
                </a:solidFill>
              </a:rPr>
              <a:t>p</a:t>
            </a:r>
            <a:r>
              <a:rPr lang="de-DE" sz="1800" dirty="0" err="1">
                <a:solidFill>
                  <a:srgbClr val="FFFFFF"/>
                </a:solidFill>
              </a:rPr>
              <a:t>ublic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58CFF1-5680-3FC3-35F6-DF63F7149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39"/>
          <a:stretch/>
        </p:blipFill>
        <p:spPr>
          <a:xfrm>
            <a:off x="3577573" y="768094"/>
            <a:ext cx="8238291" cy="54416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7AB9D-83B2-A89D-7F57-B6688CA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90651"/>
          </a:xfrm>
        </p:spPr>
        <p:txBody>
          <a:bodyPr anchor="b">
            <a:noAutofit/>
          </a:bodyPr>
          <a:lstStyle/>
          <a:p>
            <a:r>
              <a:rPr lang="de-DE" sz="3200" dirty="0"/>
              <a:t>Kapselung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47AE-A633-6E80-6758-A9B33EF5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816443"/>
            <a:ext cx="2947482" cy="4089835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 err="1">
                <a:solidFill>
                  <a:srgbClr val="FFFFFF"/>
                </a:solidFill>
              </a:rPr>
              <a:t>Lua</a:t>
            </a:r>
            <a:r>
              <a:rPr lang="de-DE" sz="1800" dirty="0">
                <a:solidFill>
                  <a:srgbClr val="FFFFFF"/>
                </a:solidFill>
              </a:rPr>
              <a:t> verwendet das Schlüsselwort </a:t>
            </a:r>
            <a:r>
              <a:rPr lang="de-DE" sz="1800" dirty="0" err="1">
                <a:solidFill>
                  <a:srgbClr val="FFFFFF"/>
                </a:solidFill>
              </a:rPr>
              <a:t>local</a:t>
            </a:r>
            <a:r>
              <a:rPr lang="de-DE" sz="1800" dirty="0">
                <a:solidFill>
                  <a:srgbClr val="FFFFFF"/>
                </a:solidFill>
              </a:rPr>
              <a:t>, um Attribute privat zu machen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Attribute ohne </a:t>
            </a:r>
            <a:r>
              <a:rPr lang="de-DE" sz="1800" dirty="0" err="1">
                <a:solidFill>
                  <a:srgbClr val="FFFFFF"/>
                </a:solidFill>
              </a:rPr>
              <a:t>local</a:t>
            </a:r>
            <a:r>
              <a:rPr lang="de-DE" sz="1800" dirty="0">
                <a:solidFill>
                  <a:srgbClr val="FFFFFF"/>
                </a:solidFill>
              </a:rPr>
              <a:t> sind global und von überall aus zugreifbar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Der Zugriff auf private Attribute erfolgt über Getter- und Setter-Methoden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071616-0CCE-8803-4F70-0CCC784B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69" y="204978"/>
            <a:ext cx="4914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E69EE-7B97-AF84-1EF9-FE999270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47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400" dirty="0"/>
            </a:br>
            <a:r>
              <a:rPr lang="en-US" dirty="0" err="1"/>
              <a:t>Vererbung</a:t>
            </a:r>
            <a:r>
              <a:rPr lang="en-US" dirty="0"/>
              <a:t> in Go</a:t>
            </a:r>
            <a:endParaRPr lang="en-US" sz="2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5E110CD-EAF1-D29E-FACC-318553A7722E}"/>
              </a:ext>
            </a:extLst>
          </p:cNvPr>
          <p:cNvSpPr txBox="1">
            <a:spLocks/>
          </p:cNvSpPr>
          <p:nvPr/>
        </p:nvSpPr>
        <p:spPr>
          <a:xfrm>
            <a:off x="252920" y="2162014"/>
            <a:ext cx="2947482" cy="374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In Go </a:t>
            </a:r>
            <a:r>
              <a:rPr lang="en-US" sz="1800" dirty="0" err="1">
                <a:solidFill>
                  <a:srgbClr val="FFFFFF"/>
                </a:solidFill>
              </a:rPr>
              <a:t>gibt</a:t>
            </a:r>
            <a:r>
              <a:rPr lang="en-US" sz="1800" dirty="0">
                <a:solidFill>
                  <a:srgbClr val="FFFFFF"/>
                </a:solidFill>
              </a:rPr>
              <a:t> es </a:t>
            </a:r>
            <a:r>
              <a:rPr lang="en-US" sz="1800" dirty="0" err="1">
                <a:solidFill>
                  <a:srgbClr val="FFFFFF"/>
                </a:solidFill>
              </a:rPr>
              <a:t>keine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traditionelle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Verbung</a:t>
            </a:r>
            <a:r>
              <a:rPr lang="en-US" sz="1800" dirty="0">
                <a:solidFill>
                  <a:srgbClr val="FFFFFF"/>
                </a:solidFill>
              </a:rPr>
              <a:t>, es </a:t>
            </a:r>
            <a:r>
              <a:rPr lang="en-US" sz="1800" dirty="0" err="1">
                <a:solidFill>
                  <a:srgbClr val="FFFFFF"/>
                </a:solidFill>
              </a:rPr>
              <a:t>gibt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Kompositionen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dirty="0" err="1">
                <a:solidFill>
                  <a:srgbClr val="FFFFFF"/>
                </a:solidFill>
              </a:rPr>
              <a:t>Kleinere</a:t>
            </a:r>
            <a:r>
              <a:rPr lang="en-US" sz="1800" dirty="0">
                <a:solidFill>
                  <a:srgbClr val="FFFFFF"/>
                </a:solidFill>
              </a:rPr>
              <a:t> Structs </a:t>
            </a:r>
            <a:r>
              <a:rPr lang="en-US" sz="1800" dirty="0" err="1">
                <a:solidFill>
                  <a:srgbClr val="FFFFFF"/>
                </a:solidFill>
              </a:rPr>
              <a:t>werden</a:t>
            </a:r>
            <a:r>
              <a:rPr lang="en-US" sz="1800" dirty="0">
                <a:solidFill>
                  <a:srgbClr val="FFFFFF"/>
                </a:solidFill>
              </a:rPr>
              <a:t> in </a:t>
            </a:r>
            <a:r>
              <a:rPr lang="en-US" sz="1800" dirty="0" err="1">
                <a:solidFill>
                  <a:srgbClr val="FFFFFF"/>
                </a:solidFill>
              </a:rPr>
              <a:t>größere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eingesetzt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One-Way-</a:t>
            </a:r>
            <a:r>
              <a:rPr lang="en-US" sz="1800" dirty="0" err="1">
                <a:solidFill>
                  <a:srgbClr val="FFFFFF"/>
                </a:solidFill>
              </a:rPr>
              <a:t>Vererbung</a:t>
            </a:r>
            <a:r>
              <a:rPr lang="en-US" sz="1800" dirty="0">
                <a:solidFill>
                  <a:srgbClr val="FFFFFF"/>
                </a:solidFill>
              </a:rPr>
              <a:t>: Employee </a:t>
            </a:r>
            <a:r>
              <a:rPr lang="en-US" sz="1800" dirty="0" err="1">
                <a:solidFill>
                  <a:srgbClr val="FFFFFF"/>
                </a:solidFill>
              </a:rPr>
              <a:t>kann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Methoden</a:t>
            </a:r>
            <a:r>
              <a:rPr lang="en-US" sz="1800" dirty="0">
                <a:solidFill>
                  <a:srgbClr val="FFFFFF"/>
                </a:solidFill>
              </a:rPr>
              <a:t> von Person </a:t>
            </a:r>
            <a:r>
              <a:rPr lang="en-US" sz="1800" dirty="0" err="1">
                <a:solidFill>
                  <a:srgbClr val="FFFFFF"/>
                </a:solidFill>
              </a:rPr>
              <a:t>aufrufen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aber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nicht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umgekehrt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2B6E5-25FF-13B8-E4A6-EA2590F0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70" y="533253"/>
            <a:ext cx="6686095" cy="57834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D688496-F4E0-D1D5-11B2-47379A6AF7F4}"/>
              </a:ext>
            </a:extLst>
          </p:cNvPr>
          <p:cNvSpPr txBox="1">
            <a:spLocks/>
          </p:cNvSpPr>
          <p:nvPr/>
        </p:nvSpPr>
        <p:spPr>
          <a:xfrm>
            <a:off x="3869268" y="3272589"/>
            <a:ext cx="7315200" cy="62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07B0563-EE23-4F4C-627F-191F4999E3E7}"/>
              </a:ext>
            </a:extLst>
          </p:cNvPr>
          <p:cNvSpPr txBox="1">
            <a:spLocks/>
          </p:cNvSpPr>
          <p:nvPr/>
        </p:nvSpPr>
        <p:spPr>
          <a:xfrm>
            <a:off x="4021668" y="3424989"/>
            <a:ext cx="7315200" cy="62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55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CDFA1-AD5E-8209-A804-ADF1E744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443706"/>
          </a:xfrm>
        </p:spPr>
        <p:txBody>
          <a:bodyPr anchor="b">
            <a:noAutofit/>
          </a:bodyPr>
          <a:lstStyle/>
          <a:p>
            <a:r>
              <a:rPr lang="de-DE" sz="3200" dirty="0"/>
              <a:t>Vererbung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1DD34-94B1-BF46-53FD-CA6C6E1F8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In </a:t>
            </a:r>
            <a:r>
              <a:rPr lang="de-DE" sz="1600" dirty="0" err="1">
                <a:solidFill>
                  <a:srgbClr val="FFFFFF"/>
                </a:solidFill>
              </a:rPr>
              <a:t>Lua</a:t>
            </a:r>
            <a:r>
              <a:rPr lang="de-DE" sz="1600" dirty="0">
                <a:solidFill>
                  <a:srgbClr val="FFFFFF"/>
                </a:solidFill>
              </a:rPr>
              <a:t> gibt es </a:t>
            </a:r>
            <a:r>
              <a:rPr lang="de-DE" sz="1600" dirty="0" err="1">
                <a:solidFill>
                  <a:srgbClr val="FFFFFF"/>
                </a:solidFill>
              </a:rPr>
              <a:t>Verbung</a:t>
            </a:r>
            <a:r>
              <a:rPr lang="de-DE" sz="1600" dirty="0">
                <a:solidFill>
                  <a:srgbClr val="FFFFFF"/>
                </a:solidFill>
              </a:rPr>
              <a:t> und Kompositionen</a:t>
            </a:r>
          </a:p>
          <a:p>
            <a:pPr>
              <a:buClr>
                <a:schemeClr val="bg1"/>
              </a:buClr>
            </a:pPr>
            <a:r>
              <a:rPr lang="de-DE" sz="1600" dirty="0" err="1">
                <a:solidFill>
                  <a:srgbClr val="FFFFFF"/>
                </a:solidFill>
              </a:rPr>
              <a:t>Two</a:t>
            </a:r>
            <a:r>
              <a:rPr lang="de-DE" sz="1600" dirty="0">
                <a:solidFill>
                  <a:srgbClr val="FFFFFF"/>
                </a:solidFill>
              </a:rPr>
              <a:t>-Way-Vererbung: Methoden der Basisklasse können immer Felder der Kindklasse zugreifen und umgekehrt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„</a:t>
            </a:r>
            <a:r>
              <a:rPr lang="de-DE" sz="1600" dirty="0" err="1">
                <a:solidFill>
                  <a:srgbClr val="FFFFFF"/>
                </a:solidFill>
              </a:rPr>
              <a:t>self</a:t>
            </a:r>
            <a:r>
              <a:rPr lang="de-DE" sz="1600" dirty="0">
                <a:solidFill>
                  <a:srgbClr val="FFFFFF"/>
                </a:solidFill>
              </a:rPr>
              <a:t>“ wird verwendet, um auf das aktuelle Objekt zuzugreifen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Methoden können von der Kindklasse überschrieben werden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5B9EB1-D3E5-E1C8-92B6-9DF4CFB2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26" y="198628"/>
            <a:ext cx="67945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999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441</Words>
  <Application>Microsoft Macintosh PowerPoint</Application>
  <PresentationFormat>Breitbild</PresentationFormat>
  <Paragraphs>88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Rahmen</vt:lpstr>
      <vt:lpstr>Vergleich zwischen Go und Lua in der OOP</vt:lpstr>
      <vt:lpstr>Agenda</vt:lpstr>
      <vt:lpstr>Klassen &amp; Objekte in Go</vt:lpstr>
      <vt:lpstr>Klassen &amp; Objekte in Lua</vt:lpstr>
      <vt:lpstr>Klassen &amp; Objekte  Vergleich</vt:lpstr>
      <vt:lpstr>Kapselung in Go</vt:lpstr>
      <vt:lpstr>Kapselung in Lua</vt:lpstr>
      <vt:lpstr> Vererbung in Go</vt:lpstr>
      <vt:lpstr>Vererbung in Lua</vt:lpstr>
      <vt:lpstr>Vererbung  Vergleich</vt:lpstr>
      <vt:lpstr>Projekt -anforderungen</vt:lpstr>
      <vt:lpstr>Projekt -vorstellung</vt:lpstr>
      <vt:lpstr>Go vs. Lua -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Semi Hasani</dc:creator>
  <cp:lastModifiedBy>Semi Hasani</cp:lastModifiedBy>
  <cp:revision>15</cp:revision>
  <dcterms:created xsi:type="dcterms:W3CDTF">2025-01-11T17:30:32Z</dcterms:created>
  <dcterms:modified xsi:type="dcterms:W3CDTF">2025-01-13T01:07:40Z</dcterms:modified>
</cp:coreProperties>
</file>