
<file path=[Content_Types].xml><?xml version="1.0" encoding="utf-8"?>
<Types xmlns="http://schemas.openxmlformats.org/package/2006/content-types">
  <Default Extension="bin" ContentType="application/vnd.ms-office.activeX"/>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ctiveX/activeX1.xml" ContentType="application/vnd.ms-office.activeX+xml"/>
  <Override PartName="/ppt/activeX/activeX2.xml" ContentType="application/vnd.ms-office.activeX+xml"/>
  <Override PartName="/ppt/activeX/activeX3.xml" ContentType="application/vnd.ms-office.activeX+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0"/>
  </p:notesMasterIdLst>
  <p:sldIdLst>
    <p:sldId id="256" r:id="rId3"/>
    <p:sldId id="260" r:id="rId4"/>
    <p:sldId id="262" r:id="rId5"/>
    <p:sldId id="261" r:id="rId6"/>
    <p:sldId id="263" r:id="rId7"/>
    <p:sldId id="259" r:id="rId8"/>
    <p:sldId id="401" r:id="rId9"/>
    <p:sldId id="434" r:id="rId10"/>
    <p:sldId id="402" r:id="rId11"/>
    <p:sldId id="403" r:id="rId12"/>
    <p:sldId id="405" r:id="rId13"/>
    <p:sldId id="404" r:id="rId14"/>
    <p:sldId id="407" r:id="rId15"/>
    <p:sldId id="408" r:id="rId16"/>
    <p:sldId id="406" r:id="rId17"/>
    <p:sldId id="409" r:id="rId18"/>
    <p:sldId id="410" r:id="rId19"/>
    <p:sldId id="411" r:id="rId20"/>
    <p:sldId id="412" r:id="rId21"/>
    <p:sldId id="413" r:id="rId22"/>
    <p:sldId id="414" r:id="rId23"/>
    <p:sldId id="417" r:id="rId24"/>
    <p:sldId id="418" r:id="rId25"/>
    <p:sldId id="419" r:id="rId26"/>
    <p:sldId id="420" r:id="rId27"/>
    <p:sldId id="421" r:id="rId28"/>
    <p:sldId id="416" r:id="rId29"/>
    <p:sldId id="423" r:id="rId30"/>
    <p:sldId id="424" r:id="rId31"/>
    <p:sldId id="425" r:id="rId32"/>
    <p:sldId id="426" r:id="rId33"/>
    <p:sldId id="427" r:id="rId34"/>
    <p:sldId id="430" r:id="rId35"/>
    <p:sldId id="431" r:id="rId36"/>
    <p:sldId id="432" r:id="rId37"/>
    <p:sldId id="433" r:id="rId38"/>
    <p:sldId id="428" r:id="rId39"/>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63C136D0-5ED2-48EA-9DBD-5333EE0881A6}">
          <p14:sldIdLst>
            <p14:sldId id="256"/>
          </p14:sldIdLst>
        </p14:section>
        <p14:section name="Design" id="{C4083449-D54A-43A7-A47F-DC3A91818BCE}">
          <p14:sldIdLst>
            <p14:sldId id="260"/>
            <p14:sldId id="262"/>
            <p14:sldId id="261"/>
            <p14:sldId id="263"/>
            <p14:sldId id="259"/>
            <p14:sldId id="401"/>
          </p14:sldIdLst>
        </p14:section>
        <p14:section name="Proof of concept Implementation" id="{49C0B753-A47F-4FA6-B512-E171DD0C2D6B}">
          <p14:sldIdLst>
            <p14:sldId id="434"/>
            <p14:sldId id="402"/>
            <p14:sldId id="403"/>
            <p14:sldId id="405"/>
            <p14:sldId id="404"/>
            <p14:sldId id="407"/>
            <p14:sldId id="408"/>
            <p14:sldId id="406"/>
            <p14:sldId id="409"/>
            <p14:sldId id="410"/>
            <p14:sldId id="411"/>
            <p14:sldId id="412"/>
            <p14:sldId id="413"/>
            <p14:sldId id="414"/>
            <p14:sldId id="417"/>
            <p14:sldId id="418"/>
            <p14:sldId id="419"/>
            <p14:sldId id="420"/>
            <p14:sldId id="421"/>
            <p14:sldId id="416"/>
            <p14:sldId id="423"/>
            <p14:sldId id="424"/>
            <p14:sldId id="425"/>
            <p14:sldId id="426"/>
            <p14:sldId id="427"/>
            <p14:sldId id="430"/>
            <p14:sldId id="431"/>
            <p14:sldId id="432"/>
            <p14:sldId id="433"/>
            <p14:sldId id="42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3F98-C50D-43EE-9FC9-62AF41E5C047}" type="datetimeFigureOut">
              <a:rPr lang="en-US" smtClean="0"/>
              <a:t>11-Feb-20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160E3-C1F4-47E0-B682-37C2F0F18E31}" type="slidenum">
              <a:rPr lang="en-US" smtClean="0"/>
              <a:t>‹#›</a:t>
            </a:fld>
            <a:endParaRPr lang="en-US"/>
          </a:p>
        </p:txBody>
      </p:sp>
    </p:spTree>
    <p:extLst>
      <p:ext uri="{BB962C8B-B14F-4D97-AF65-F5344CB8AC3E}">
        <p14:creationId xmlns:p14="http://schemas.microsoft.com/office/powerpoint/2010/main" val="3293203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What’s the matter? Independent from trust</a:t>
            </a:r>
          </a:p>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3</a:t>
            </a:fld>
            <a:endParaRPr lang="th-TH"/>
          </a:p>
        </p:txBody>
      </p:sp>
    </p:spTree>
    <p:extLst>
      <p:ext uri="{BB962C8B-B14F-4D97-AF65-F5344CB8AC3E}">
        <p14:creationId xmlns:p14="http://schemas.microsoft.com/office/powerpoint/2010/main" val="1511923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31</a:t>
            </a:fld>
            <a:endParaRPr lang="th-TH"/>
          </a:p>
        </p:txBody>
      </p:sp>
    </p:spTree>
    <p:extLst>
      <p:ext uri="{BB962C8B-B14F-4D97-AF65-F5344CB8AC3E}">
        <p14:creationId xmlns:p14="http://schemas.microsoft.com/office/powerpoint/2010/main" val="665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37</a:t>
            </a:fld>
            <a:endParaRPr lang="th-TH"/>
          </a:p>
        </p:txBody>
      </p:sp>
    </p:spTree>
    <p:extLst>
      <p:ext uri="{BB962C8B-B14F-4D97-AF65-F5344CB8AC3E}">
        <p14:creationId xmlns:p14="http://schemas.microsoft.com/office/powerpoint/2010/main" val="3043581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should be some kind of header that specify type of transaction</a:t>
            </a:r>
            <a:endParaRPr lang="th-TH" dirty="0"/>
          </a:p>
          <a:p>
            <a:endParaRPr lang="th-TH" dirty="0"/>
          </a:p>
        </p:txBody>
      </p:sp>
      <p:sp>
        <p:nvSpPr>
          <p:cNvPr id="4" name="Slide Number Placeholder 3"/>
          <p:cNvSpPr>
            <a:spLocks noGrp="1"/>
          </p:cNvSpPr>
          <p:nvPr>
            <p:ph type="sldNum" sz="quarter" idx="10"/>
          </p:nvPr>
        </p:nvSpPr>
        <p:spPr/>
        <p:txBody>
          <a:bodyPr/>
          <a:lstStyle/>
          <a:p>
            <a:fld id="{FC17C4EF-168B-483E-9641-5272A18317E6}" type="slidenum">
              <a:rPr lang="th-TH" smtClean="0"/>
              <a:t>6</a:t>
            </a:fld>
            <a:endParaRPr lang="th-TH"/>
          </a:p>
        </p:txBody>
      </p:sp>
    </p:spTree>
    <p:extLst>
      <p:ext uri="{BB962C8B-B14F-4D97-AF65-F5344CB8AC3E}">
        <p14:creationId xmlns:p14="http://schemas.microsoft.com/office/powerpoint/2010/main" val="476945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7</a:t>
            </a:fld>
            <a:endParaRPr lang="th-TH"/>
          </a:p>
        </p:txBody>
      </p:sp>
    </p:spTree>
    <p:extLst>
      <p:ext uri="{BB962C8B-B14F-4D97-AF65-F5344CB8AC3E}">
        <p14:creationId xmlns:p14="http://schemas.microsoft.com/office/powerpoint/2010/main" val="1552199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8</a:t>
            </a:fld>
            <a:endParaRPr lang="th-TH"/>
          </a:p>
        </p:txBody>
      </p:sp>
    </p:spTree>
    <p:extLst>
      <p:ext uri="{BB962C8B-B14F-4D97-AF65-F5344CB8AC3E}">
        <p14:creationId xmlns:p14="http://schemas.microsoft.com/office/powerpoint/2010/main" val="1552199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12</a:t>
            </a:fld>
            <a:endParaRPr lang="th-TH"/>
          </a:p>
        </p:txBody>
      </p:sp>
    </p:spTree>
    <p:extLst>
      <p:ext uri="{BB962C8B-B14F-4D97-AF65-F5344CB8AC3E}">
        <p14:creationId xmlns:p14="http://schemas.microsoft.com/office/powerpoint/2010/main" val="3881166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19</a:t>
            </a:fld>
            <a:endParaRPr lang="th-TH"/>
          </a:p>
        </p:txBody>
      </p:sp>
    </p:spTree>
    <p:extLst>
      <p:ext uri="{BB962C8B-B14F-4D97-AF65-F5344CB8AC3E}">
        <p14:creationId xmlns:p14="http://schemas.microsoft.com/office/powerpoint/2010/main" val="543016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20</a:t>
            </a:fld>
            <a:endParaRPr lang="th-TH"/>
          </a:p>
        </p:txBody>
      </p:sp>
    </p:spTree>
    <p:extLst>
      <p:ext uri="{BB962C8B-B14F-4D97-AF65-F5344CB8AC3E}">
        <p14:creationId xmlns:p14="http://schemas.microsoft.com/office/powerpoint/2010/main" val="3297591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21</a:t>
            </a:fld>
            <a:endParaRPr lang="th-TH"/>
          </a:p>
        </p:txBody>
      </p:sp>
    </p:spTree>
    <p:extLst>
      <p:ext uri="{BB962C8B-B14F-4D97-AF65-F5344CB8AC3E}">
        <p14:creationId xmlns:p14="http://schemas.microsoft.com/office/powerpoint/2010/main" val="3607098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10"/>
          </p:nvPr>
        </p:nvSpPr>
        <p:spPr/>
        <p:txBody>
          <a:bodyPr/>
          <a:lstStyle/>
          <a:p>
            <a:fld id="{984CA58D-DDE5-4E81-B303-5B87EF3CDE33}" type="slidenum">
              <a:rPr lang="th-TH" smtClean="0"/>
              <a:t>27</a:t>
            </a:fld>
            <a:endParaRPr lang="th-TH"/>
          </a:p>
        </p:txBody>
      </p:sp>
    </p:spTree>
    <p:extLst>
      <p:ext uri="{BB962C8B-B14F-4D97-AF65-F5344CB8AC3E}">
        <p14:creationId xmlns:p14="http://schemas.microsoft.com/office/powerpoint/2010/main" val="2963811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p:cNvSpPr>
            <a:spLocks noGrp="1"/>
          </p:cNvSpPr>
          <p:nvPr>
            <p:ph type="dt" sz="half" idx="10"/>
          </p:nvPr>
        </p:nvSpPr>
        <p:spPr/>
        <p:txBody>
          <a:bodyPr/>
          <a:lstStyle/>
          <a:p>
            <a:fld id="{D6F3F5F8-18CD-4C75-817C-F127E7116E94}" type="datetimeFigureOut">
              <a:rPr lang="th-TH" smtClean="0"/>
              <a:t>11/02/63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ACE59906-76A7-46EA-9A0B-C7C8D66D08AB}" type="slidenum">
              <a:rPr lang="th-TH" smtClean="0"/>
              <a:t>‹#›</a:t>
            </a:fld>
            <a:endParaRPr lang="th-TH"/>
          </a:p>
        </p:txBody>
      </p:sp>
    </p:spTree>
    <p:extLst>
      <p:ext uri="{BB962C8B-B14F-4D97-AF65-F5344CB8AC3E}">
        <p14:creationId xmlns:p14="http://schemas.microsoft.com/office/powerpoint/2010/main" val="3683843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10"/>
          </p:nvPr>
        </p:nvSpPr>
        <p:spPr/>
        <p:txBody>
          <a:bodyPr/>
          <a:lstStyle/>
          <a:p>
            <a:fld id="{D6F3F5F8-18CD-4C75-817C-F127E7116E94}" type="datetimeFigureOut">
              <a:rPr lang="th-TH" smtClean="0"/>
              <a:t>11/02/63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ACE59906-76A7-46EA-9A0B-C7C8D66D08AB}" type="slidenum">
              <a:rPr lang="th-TH" smtClean="0"/>
              <a:t>‹#›</a:t>
            </a:fld>
            <a:endParaRPr lang="th-TH"/>
          </a:p>
        </p:txBody>
      </p:sp>
    </p:spTree>
    <p:extLst>
      <p:ext uri="{BB962C8B-B14F-4D97-AF65-F5344CB8AC3E}">
        <p14:creationId xmlns:p14="http://schemas.microsoft.com/office/powerpoint/2010/main" val="3574067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10"/>
          </p:nvPr>
        </p:nvSpPr>
        <p:spPr/>
        <p:txBody>
          <a:bodyPr/>
          <a:lstStyle/>
          <a:p>
            <a:fld id="{D6F3F5F8-18CD-4C75-817C-F127E7116E94}" type="datetimeFigureOut">
              <a:rPr lang="th-TH" smtClean="0"/>
              <a:t>11/02/63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ACE59906-76A7-46EA-9A0B-C7C8D66D08AB}" type="slidenum">
              <a:rPr lang="th-TH" smtClean="0"/>
              <a:t>‹#›</a:t>
            </a:fld>
            <a:endParaRPr lang="th-TH"/>
          </a:p>
        </p:txBody>
      </p:sp>
    </p:spTree>
    <p:extLst>
      <p:ext uri="{BB962C8B-B14F-4D97-AF65-F5344CB8AC3E}">
        <p14:creationId xmlns:p14="http://schemas.microsoft.com/office/powerpoint/2010/main" val="2828813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endParaRPr lang="th-TH"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p:cNvSpPr>
            <a:spLocks noGrp="1"/>
          </p:cNvSpPr>
          <p:nvPr>
            <p:ph type="dt" sz="half" idx="10"/>
          </p:nvPr>
        </p:nvSpPr>
        <p:spPr/>
        <p:txBody>
          <a:bodyPr/>
          <a:lstStyle/>
          <a:p>
            <a:fld id="{3F3389A1-7A27-4746-98D2-8AB4527B8807}" type="datetime1">
              <a:rPr lang="th-TH" smtClean="0">
                <a:solidFill>
                  <a:prstClr val="black">
                    <a:tint val="75000"/>
                  </a:prstClr>
                </a:solidFill>
              </a:rPr>
              <a:pPr/>
              <a:t>11/02/63</a:t>
            </a:fld>
            <a:endParaRPr lang="th-TH">
              <a:solidFill>
                <a:prstClr val="black">
                  <a:tint val="75000"/>
                </a:prstClr>
              </a:solidFill>
            </a:endParaRPr>
          </a:p>
        </p:txBody>
      </p:sp>
      <p:sp>
        <p:nvSpPr>
          <p:cNvPr id="5" name="Footer Placeholder 4"/>
          <p:cNvSpPr>
            <a:spLocks noGrp="1"/>
          </p:cNvSpPr>
          <p:nvPr>
            <p:ph type="ftr" sz="quarter" idx="11"/>
          </p:nvPr>
        </p:nvSpPr>
        <p:spPr/>
        <p:txBody>
          <a:bodyPr/>
          <a:lstStyle/>
          <a:p>
            <a:endParaRPr lang="th-TH">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sz="4800" b="1">
                <a:solidFill>
                  <a:schemeClr val="tx1"/>
                </a:solidFill>
              </a:defRPr>
            </a:lvl1pPr>
          </a:lstStyle>
          <a:p>
            <a:fld id="{E60467EA-7CED-4417-B7B8-B769BDC20388}" type="slidenum">
              <a:rPr lang="th-TH" smtClean="0">
                <a:solidFill>
                  <a:prstClr val="black"/>
                </a:solidFill>
              </a:rPr>
              <a:pPr/>
              <a:t>‹#›</a:t>
            </a:fld>
            <a:endParaRPr lang="th-TH">
              <a:solidFill>
                <a:prstClr val="black"/>
              </a:solidFill>
            </a:endParaRPr>
          </a:p>
        </p:txBody>
      </p:sp>
    </p:spTree>
    <p:extLst>
      <p:ext uri="{BB962C8B-B14F-4D97-AF65-F5344CB8AC3E}">
        <p14:creationId xmlns:p14="http://schemas.microsoft.com/office/powerpoint/2010/main" val="2936520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th-TH"/>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10"/>
          </p:nvPr>
        </p:nvSpPr>
        <p:spPr/>
        <p:txBody>
          <a:bodyPr/>
          <a:lstStyle/>
          <a:p>
            <a:fld id="{525C1279-DFC7-4C3E-BE3A-5583AF237622}" type="datetime1">
              <a:rPr lang="th-TH" smtClean="0">
                <a:solidFill>
                  <a:prstClr val="black">
                    <a:tint val="75000"/>
                  </a:prstClr>
                </a:solidFill>
              </a:rPr>
              <a:pPr/>
              <a:t>11/02/63</a:t>
            </a:fld>
            <a:endParaRPr lang="th-TH">
              <a:solidFill>
                <a:prstClr val="black">
                  <a:tint val="75000"/>
                </a:prstClr>
              </a:solidFill>
            </a:endParaRPr>
          </a:p>
        </p:txBody>
      </p:sp>
      <p:sp>
        <p:nvSpPr>
          <p:cNvPr id="5" name="Footer Placeholder 4"/>
          <p:cNvSpPr>
            <a:spLocks noGrp="1"/>
          </p:cNvSpPr>
          <p:nvPr>
            <p:ph type="ftr" sz="quarter" idx="11"/>
          </p:nvPr>
        </p:nvSpPr>
        <p:spPr/>
        <p:txBody>
          <a:bodyPr/>
          <a:lstStyle/>
          <a:p>
            <a:endParaRPr lang="th-TH">
              <a:solidFill>
                <a:prstClr val="black">
                  <a:tint val="75000"/>
                </a:prstClr>
              </a:solidFill>
            </a:endParaRPr>
          </a:p>
        </p:txBody>
      </p:sp>
      <p:sp>
        <p:nvSpPr>
          <p:cNvPr id="7" name="Slide Number Placeholder 5"/>
          <p:cNvSpPr>
            <a:spLocks noGrp="1"/>
          </p:cNvSpPr>
          <p:nvPr>
            <p:ph type="sldNum" sz="quarter" idx="12"/>
          </p:nvPr>
        </p:nvSpPr>
        <p:spPr>
          <a:xfrm>
            <a:off x="8610600" y="6356350"/>
            <a:ext cx="2743200" cy="365125"/>
          </a:xfrm>
        </p:spPr>
        <p:txBody>
          <a:bodyPr/>
          <a:lstStyle>
            <a:lvl1pPr>
              <a:defRPr sz="4800" b="1">
                <a:solidFill>
                  <a:schemeClr val="tx1"/>
                </a:solidFill>
              </a:defRPr>
            </a:lvl1pPr>
          </a:lstStyle>
          <a:p>
            <a:fld id="{E60467EA-7CED-4417-B7B8-B769BDC20388}" type="slidenum">
              <a:rPr lang="th-TH" smtClean="0">
                <a:solidFill>
                  <a:prstClr val="black"/>
                </a:solidFill>
              </a:rPr>
              <a:pPr/>
              <a:t>‹#›</a:t>
            </a:fld>
            <a:endParaRPr lang="th-TH">
              <a:solidFill>
                <a:prstClr val="black"/>
              </a:solidFill>
            </a:endParaRPr>
          </a:p>
        </p:txBody>
      </p:sp>
    </p:spTree>
    <p:extLst>
      <p:ext uri="{BB962C8B-B14F-4D97-AF65-F5344CB8AC3E}">
        <p14:creationId xmlns:p14="http://schemas.microsoft.com/office/powerpoint/2010/main" val="2222684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dirty="0"/>
              <a:t>Click to edit Master title style</a:t>
            </a:r>
            <a:endParaRPr lang="th-TH"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1B356A-9D96-4E5A-8600-DA834C64F6BF}" type="datetime1">
              <a:rPr lang="th-TH" smtClean="0">
                <a:solidFill>
                  <a:prstClr val="black">
                    <a:tint val="75000"/>
                  </a:prstClr>
                </a:solidFill>
              </a:rPr>
              <a:pPr/>
              <a:t>11/02/63</a:t>
            </a:fld>
            <a:endParaRPr lang="th-TH">
              <a:solidFill>
                <a:prstClr val="black">
                  <a:tint val="75000"/>
                </a:prstClr>
              </a:solidFill>
            </a:endParaRPr>
          </a:p>
        </p:txBody>
      </p:sp>
      <p:sp>
        <p:nvSpPr>
          <p:cNvPr id="5" name="Footer Placeholder 4"/>
          <p:cNvSpPr>
            <a:spLocks noGrp="1"/>
          </p:cNvSpPr>
          <p:nvPr>
            <p:ph type="ftr" sz="quarter" idx="11"/>
          </p:nvPr>
        </p:nvSpPr>
        <p:spPr/>
        <p:txBody>
          <a:bodyPr/>
          <a:lstStyle/>
          <a:p>
            <a:endParaRPr lang="th-TH">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sz="4800" b="1">
                <a:solidFill>
                  <a:schemeClr val="tx1"/>
                </a:solidFill>
              </a:defRPr>
            </a:lvl1pPr>
          </a:lstStyle>
          <a:p>
            <a:fld id="{E60467EA-7CED-4417-B7B8-B769BDC20388}" type="slidenum">
              <a:rPr lang="th-TH" smtClean="0">
                <a:solidFill>
                  <a:prstClr val="black"/>
                </a:solidFill>
              </a:rPr>
              <a:pPr/>
              <a:t>‹#›</a:t>
            </a:fld>
            <a:endParaRPr lang="th-TH">
              <a:solidFill>
                <a:prstClr val="black"/>
              </a:solidFill>
            </a:endParaRPr>
          </a:p>
        </p:txBody>
      </p:sp>
    </p:spTree>
    <p:extLst>
      <p:ext uri="{BB962C8B-B14F-4D97-AF65-F5344CB8AC3E}">
        <p14:creationId xmlns:p14="http://schemas.microsoft.com/office/powerpoint/2010/main" val="1197649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10"/>
          </p:nvPr>
        </p:nvSpPr>
        <p:spPr/>
        <p:txBody>
          <a:bodyPr/>
          <a:lstStyle/>
          <a:p>
            <a:fld id="{525C1279-DFC7-4C3E-BE3A-5583AF237622}" type="datetime1">
              <a:rPr lang="th-TH" smtClean="0">
                <a:solidFill>
                  <a:prstClr val="black">
                    <a:tint val="75000"/>
                  </a:prstClr>
                </a:solidFill>
              </a:rPr>
              <a:pPr/>
              <a:t>11/02/63</a:t>
            </a:fld>
            <a:endParaRPr lang="th-TH">
              <a:solidFill>
                <a:prstClr val="black">
                  <a:tint val="75000"/>
                </a:prstClr>
              </a:solidFill>
            </a:endParaRPr>
          </a:p>
        </p:txBody>
      </p:sp>
      <p:sp>
        <p:nvSpPr>
          <p:cNvPr id="5" name="Footer Placeholder 4"/>
          <p:cNvSpPr>
            <a:spLocks noGrp="1"/>
          </p:cNvSpPr>
          <p:nvPr>
            <p:ph type="ftr" sz="quarter" idx="11"/>
          </p:nvPr>
        </p:nvSpPr>
        <p:spPr/>
        <p:txBody>
          <a:bodyPr/>
          <a:lstStyle/>
          <a:p>
            <a:endParaRPr lang="th-TH">
              <a:solidFill>
                <a:prstClr val="black">
                  <a:tint val="75000"/>
                </a:prstClr>
              </a:solidFill>
            </a:endParaRPr>
          </a:p>
        </p:txBody>
      </p:sp>
      <p:sp>
        <p:nvSpPr>
          <p:cNvPr id="7" name="Slide Number Placeholder 5"/>
          <p:cNvSpPr>
            <a:spLocks noGrp="1"/>
          </p:cNvSpPr>
          <p:nvPr>
            <p:ph type="sldNum" sz="quarter" idx="12"/>
          </p:nvPr>
        </p:nvSpPr>
        <p:spPr>
          <a:xfrm>
            <a:off x="8610600" y="6356350"/>
            <a:ext cx="2743200" cy="365125"/>
          </a:xfrm>
        </p:spPr>
        <p:txBody>
          <a:bodyPr/>
          <a:lstStyle>
            <a:lvl1pPr>
              <a:defRPr sz="4800" b="1">
                <a:solidFill>
                  <a:schemeClr val="tx1"/>
                </a:solidFill>
              </a:defRPr>
            </a:lvl1pPr>
          </a:lstStyle>
          <a:p>
            <a:fld id="{E60467EA-7CED-4417-B7B8-B769BDC20388}" type="slidenum">
              <a:rPr lang="th-TH" smtClean="0">
                <a:solidFill>
                  <a:prstClr val="black"/>
                </a:solidFill>
              </a:rPr>
              <a:pPr/>
              <a:t>‹#›</a:t>
            </a:fld>
            <a:endParaRPr lang="th-TH">
              <a:solidFill>
                <a:prstClr val="black"/>
              </a:solidFill>
            </a:endParaRPr>
          </a:p>
        </p:txBody>
      </p:sp>
    </p:spTree>
    <p:extLst>
      <p:ext uri="{BB962C8B-B14F-4D97-AF65-F5344CB8AC3E}">
        <p14:creationId xmlns:p14="http://schemas.microsoft.com/office/powerpoint/2010/main" val="4212566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10"/>
          </p:nvPr>
        </p:nvSpPr>
        <p:spPr/>
        <p:txBody>
          <a:bodyPr/>
          <a:lstStyle/>
          <a:p>
            <a:fld id="{D6F3F5F8-18CD-4C75-817C-F127E7116E94}" type="datetimeFigureOut">
              <a:rPr lang="th-TH" smtClean="0"/>
              <a:t>11/02/63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ACE59906-76A7-46EA-9A0B-C7C8D66D08AB}" type="slidenum">
              <a:rPr lang="th-TH" smtClean="0"/>
              <a:t>‹#›</a:t>
            </a:fld>
            <a:endParaRPr lang="th-TH"/>
          </a:p>
        </p:txBody>
      </p:sp>
    </p:spTree>
    <p:extLst>
      <p:ext uri="{BB962C8B-B14F-4D97-AF65-F5344CB8AC3E}">
        <p14:creationId xmlns:p14="http://schemas.microsoft.com/office/powerpoint/2010/main" val="67674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3F5F8-18CD-4C75-817C-F127E7116E94}" type="datetimeFigureOut">
              <a:rPr lang="th-TH" smtClean="0"/>
              <a:t>11/02/63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ACE59906-76A7-46EA-9A0B-C7C8D66D08AB}" type="slidenum">
              <a:rPr lang="th-TH" smtClean="0"/>
              <a:t>‹#›</a:t>
            </a:fld>
            <a:endParaRPr lang="th-TH"/>
          </a:p>
        </p:txBody>
      </p:sp>
    </p:spTree>
    <p:extLst>
      <p:ext uri="{BB962C8B-B14F-4D97-AF65-F5344CB8AC3E}">
        <p14:creationId xmlns:p14="http://schemas.microsoft.com/office/powerpoint/2010/main" val="1026242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p:cNvSpPr>
            <a:spLocks noGrp="1"/>
          </p:cNvSpPr>
          <p:nvPr>
            <p:ph type="dt" sz="half" idx="10"/>
          </p:nvPr>
        </p:nvSpPr>
        <p:spPr/>
        <p:txBody>
          <a:bodyPr/>
          <a:lstStyle/>
          <a:p>
            <a:fld id="{D6F3F5F8-18CD-4C75-817C-F127E7116E94}" type="datetimeFigureOut">
              <a:rPr lang="th-TH" smtClean="0"/>
              <a:t>11/02/63</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ACE59906-76A7-46EA-9A0B-C7C8D66D08AB}" type="slidenum">
              <a:rPr lang="th-TH" smtClean="0"/>
              <a:t>‹#›</a:t>
            </a:fld>
            <a:endParaRPr lang="th-TH"/>
          </a:p>
        </p:txBody>
      </p:sp>
    </p:spTree>
    <p:extLst>
      <p:ext uri="{BB962C8B-B14F-4D97-AF65-F5344CB8AC3E}">
        <p14:creationId xmlns:p14="http://schemas.microsoft.com/office/powerpoint/2010/main" val="1211753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p:cNvSpPr>
            <a:spLocks noGrp="1"/>
          </p:cNvSpPr>
          <p:nvPr>
            <p:ph type="dt" sz="half" idx="10"/>
          </p:nvPr>
        </p:nvSpPr>
        <p:spPr/>
        <p:txBody>
          <a:bodyPr/>
          <a:lstStyle/>
          <a:p>
            <a:fld id="{D6F3F5F8-18CD-4C75-817C-F127E7116E94}" type="datetimeFigureOut">
              <a:rPr lang="th-TH" smtClean="0"/>
              <a:t>11/02/63</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ACE59906-76A7-46EA-9A0B-C7C8D66D08AB}" type="slidenum">
              <a:rPr lang="th-TH" smtClean="0"/>
              <a:t>‹#›</a:t>
            </a:fld>
            <a:endParaRPr lang="th-TH"/>
          </a:p>
        </p:txBody>
      </p:sp>
    </p:spTree>
    <p:extLst>
      <p:ext uri="{BB962C8B-B14F-4D97-AF65-F5344CB8AC3E}">
        <p14:creationId xmlns:p14="http://schemas.microsoft.com/office/powerpoint/2010/main" val="297934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h-TH"/>
          </a:p>
        </p:txBody>
      </p:sp>
      <p:sp>
        <p:nvSpPr>
          <p:cNvPr id="3" name="Date Placeholder 2"/>
          <p:cNvSpPr>
            <a:spLocks noGrp="1"/>
          </p:cNvSpPr>
          <p:nvPr>
            <p:ph type="dt" sz="half" idx="10"/>
          </p:nvPr>
        </p:nvSpPr>
        <p:spPr/>
        <p:txBody>
          <a:bodyPr/>
          <a:lstStyle/>
          <a:p>
            <a:fld id="{D6F3F5F8-18CD-4C75-817C-F127E7116E94}" type="datetimeFigureOut">
              <a:rPr lang="th-TH" smtClean="0"/>
              <a:t>11/02/63</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ACE59906-76A7-46EA-9A0B-C7C8D66D08AB}" type="slidenum">
              <a:rPr lang="th-TH" smtClean="0"/>
              <a:t>‹#›</a:t>
            </a:fld>
            <a:endParaRPr lang="th-TH"/>
          </a:p>
        </p:txBody>
      </p:sp>
    </p:spTree>
    <p:extLst>
      <p:ext uri="{BB962C8B-B14F-4D97-AF65-F5344CB8AC3E}">
        <p14:creationId xmlns:p14="http://schemas.microsoft.com/office/powerpoint/2010/main" val="308339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3F5F8-18CD-4C75-817C-F127E7116E94}" type="datetimeFigureOut">
              <a:rPr lang="th-TH" smtClean="0"/>
              <a:t>11/02/63</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ACE59906-76A7-46EA-9A0B-C7C8D66D08AB}" type="slidenum">
              <a:rPr lang="th-TH" smtClean="0"/>
              <a:t>‹#›</a:t>
            </a:fld>
            <a:endParaRPr lang="th-TH"/>
          </a:p>
        </p:txBody>
      </p:sp>
    </p:spTree>
    <p:extLst>
      <p:ext uri="{BB962C8B-B14F-4D97-AF65-F5344CB8AC3E}">
        <p14:creationId xmlns:p14="http://schemas.microsoft.com/office/powerpoint/2010/main" val="2646010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F3F5F8-18CD-4C75-817C-F127E7116E94}" type="datetimeFigureOut">
              <a:rPr lang="th-TH" smtClean="0"/>
              <a:t>11/02/63</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ACE59906-76A7-46EA-9A0B-C7C8D66D08AB}" type="slidenum">
              <a:rPr lang="th-TH" smtClean="0"/>
              <a:t>‹#›</a:t>
            </a:fld>
            <a:endParaRPr lang="th-TH"/>
          </a:p>
        </p:txBody>
      </p:sp>
    </p:spTree>
    <p:extLst>
      <p:ext uri="{BB962C8B-B14F-4D97-AF65-F5344CB8AC3E}">
        <p14:creationId xmlns:p14="http://schemas.microsoft.com/office/powerpoint/2010/main" val="652633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F3F5F8-18CD-4C75-817C-F127E7116E94}" type="datetimeFigureOut">
              <a:rPr lang="th-TH" smtClean="0"/>
              <a:t>11/02/63</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ACE59906-76A7-46EA-9A0B-C7C8D66D08AB}" type="slidenum">
              <a:rPr lang="th-TH" smtClean="0"/>
              <a:t>‹#›</a:t>
            </a:fld>
            <a:endParaRPr lang="th-TH"/>
          </a:p>
        </p:txBody>
      </p:sp>
    </p:spTree>
    <p:extLst>
      <p:ext uri="{BB962C8B-B14F-4D97-AF65-F5344CB8AC3E}">
        <p14:creationId xmlns:p14="http://schemas.microsoft.com/office/powerpoint/2010/main" val="4054646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3F5F8-18CD-4C75-817C-F127E7116E94}" type="datetimeFigureOut">
              <a:rPr lang="th-TH" smtClean="0"/>
              <a:t>11/02/63</a:t>
            </a:fld>
            <a:endParaRPr lang="th-T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59906-76A7-46EA-9A0B-C7C8D66D08AB}" type="slidenum">
              <a:rPr lang="th-TH" smtClean="0"/>
              <a:t>‹#›</a:t>
            </a:fld>
            <a:endParaRPr lang="th-TH"/>
          </a:p>
        </p:txBody>
      </p:sp>
    </p:spTree>
    <p:extLst>
      <p:ext uri="{BB962C8B-B14F-4D97-AF65-F5344CB8AC3E}">
        <p14:creationId xmlns:p14="http://schemas.microsoft.com/office/powerpoint/2010/main" val="997912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B4BFD-99A4-41AE-B924-A6480298953A}" type="datetime1">
              <a:rPr lang="th-TH" smtClean="0">
                <a:solidFill>
                  <a:prstClr val="black">
                    <a:tint val="75000"/>
                  </a:prstClr>
                </a:solidFill>
              </a:rPr>
              <a:pPr/>
              <a:t>11/02/63</a:t>
            </a:fld>
            <a:endParaRPr lang="th-TH">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0467EA-7CED-4417-B7B8-B769BDC20388}" type="slidenum">
              <a:rPr lang="th-TH" smtClean="0">
                <a:solidFill>
                  <a:prstClr val="black">
                    <a:tint val="75000"/>
                  </a:prstClr>
                </a:solidFill>
              </a:rPr>
              <a:pPr/>
              <a:t>‹#›</a:t>
            </a:fld>
            <a:endParaRPr lang="th-TH">
              <a:solidFill>
                <a:prstClr val="black">
                  <a:tint val="75000"/>
                </a:prstClr>
              </a:solidFill>
            </a:endParaRPr>
          </a:p>
        </p:txBody>
      </p:sp>
    </p:spTree>
    <p:extLst>
      <p:ext uri="{BB962C8B-B14F-4D97-AF65-F5344CB8AC3E}">
        <p14:creationId xmlns:p14="http://schemas.microsoft.com/office/powerpoint/2010/main" val="1242043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ontrol" Target="../activeX/activeX3.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hyperlink" Target="https://www.helpnetsecurity.com/2019/11/07/encryption-key-management-system/" TargetMode="External"/><Relationship Id="rId2" Type="http://schemas.openxmlformats.org/officeDocument/2006/relationships/notesSlide" Target="../notesSlides/notesSlide11.xml"/><Relationship Id="rId1" Type="http://schemas.openxmlformats.org/officeDocument/2006/relationships/slideLayout" Target="../slideLayouts/slideLayout15.xml"/><Relationship Id="rId5" Type="http://schemas.openxmlformats.org/officeDocument/2006/relationships/hyperlink" Target="https://en.wikipedia.org/wiki/Key_management#Management_and_compliance_systems" TargetMode="External"/><Relationship Id="rId4" Type="http://schemas.openxmlformats.org/officeDocument/2006/relationships/hyperlink" Target="https://nvlpubs.nist.gov/nistpubs/SpecialPublications/NIST.SP.800-130.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contribution</a:t>
            </a:r>
            <a:endParaRPr lang="th-TH" dirty="0"/>
          </a:p>
        </p:txBody>
      </p:sp>
      <p:sp>
        <p:nvSpPr>
          <p:cNvPr id="3" name="Content Placeholder 2"/>
          <p:cNvSpPr>
            <a:spLocks noGrp="1"/>
          </p:cNvSpPr>
          <p:nvPr>
            <p:ph idx="1"/>
          </p:nvPr>
        </p:nvSpPr>
        <p:spPr>
          <a:xfrm>
            <a:off x="838200" y="1515533"/>
            <a:ext cx="10515600" cy="4661430"/>
          </a:xfrm>
        </p:spPr>
        <p:txBody>
          <a:bodyPr>
            <a:normAutofit fontScale="92500" lnSpcReduction="20000"/>
          </a:bodyPr>
          <a:lstStyle/>
          <a:p>
            <a:r>
              <a:rPr lang="en-US" dirty="0"/>
              <a:t>Design Blockchain environment that focus on allow health document sharing between different enterprises through compliance of IHE </a:t>
            </a:r>
            <a:r>
              <a:rPr lang="en-US" dirty="0" err="1"/>
              <a:t>XDS.b</a:t>
            </a:r>
            <a:r>
              <a:rPr lang="en-US" dirty="0"/>
              <a:t> profile</a:t>
            </a:r>
          </a:p>
          <a:p>
            <a:pPr lvl="1"/>
            <a:r>
              <a:rPr lang="en-US" dirty="0"/>
              <a:t>Design and integrate Blockchain into IHE </a:t>
            </a:r>
            <a:r>
              <a:rPr lang="en-US" dirty="0" err="1"/>
              <a:t>XDS.b</a:t>
            </a:r>
            <a:r>
              <a:rPr lang="en-US" dirty="0"/>
              <a:t> process flow</a:t>
            </a:r>
          </a:p>
          <a:p>
            <a:pPr lvl="1"/>
            <a:r>
              <a:rPr lang="en-US" dirty="0"/>
              <a:t>Define usage and benefit of Blockchain in IHE </a:t>
            </a:r>
            <a:r>
              <a:rPr lang="en-US" dirty="0" err="1"/>
              <a:t>XDS.b</a:t>
            </a:r>
            <a:r>
              <a:rPr lang="en-US" dirty="0"/>
              <a:t> as a middle for health information document exchange between enterprises.</a:t>
            </a:r>
          </a:p>
          <a:p>
            <a:pPr lvl="1"/>
            <a:r>
              <a:rPr lang="en-US" dirty="0"/>
              <a:t>Study and choose Blockchain environment that best suit the scenario where different hospitals share patients information document with each others (</a:t>
            </a:r>
            <a:r>
              <a:rPr lang="en-US" dirty="0">
                <a:solidFill>
                  <a:schemeClr val="accent1">
                    <a:lumMod val="75000"/>
                  </a:schemeClr>
                </a:solidFill>
              </a:rPr>
              <a:t>Result as permissioned/consortium Blockchain being chosen</a:t>
            </a:r>
            <a:r>
              <a:rPr lang="en-US" dirty="0"/>
              <a:t>)</a:t>
            </a:r>
          </a:p>
          <a:p>
            <a:pPr lvl="1"/>
            <a:r>
              <a:rPr lang="en-US" dirty="0"/>
              <a:t>Study and choose available Blockchain consensus that best suit the scenario. (</a:t>
            </a:r>
            <a:r>
              <a:rPr lang="en-US" dirty="0">
                <a:solidFill>
                  <a:schemeClr val="accent1">
                    <a:lumMod val="75000"/>
                  </a:schemeClr>
                </a:solidFill>
              </a:rPr>
              <a:t>Result as PBFT being chosen</a:t>
            </a:r>
            <a:r>
              <a:rPr lang="en-US" dirty="0"/>
              <a:t>)</a:t>
            </a:r>
          </a:p>
          <a:p>
            <a:pPr lvl="2"/>
            <a:r>
              <a:rPr lang="en-US" dirty="0"/>
              <a:t>Based on efficiency, resource consumption, and compatibility with workload</a:t>
            </a:r>
          </a:p>
          <a:p>
            <a:r>
              <a:rPr lang="en-US" dirty="0"/>
              <a:t>Proof of concept implementation</a:t>
            </a:r>
          </a:p>
          <a:p>
            <a:pPr lvl="1"/>
            <a:r>
              <a:rPr lang="en-US" dirty="0"/>
              <a:t>Design software that act as a middle between </a:t>
            </a:r>
            <a:r>
              <a:rPr lang="en-US" dirty="0" err="1"/>
              <a:t>XDS.b</a:t>
            </a:r>
            <a:r>
              <a:rPr lang="en-US" dirty="0"/>
              <a:t> profile process and Blockchain</a:t>
            </a:r>
          </a:p>
          <a:p>
            <a:pPr lvl="1"/>
            <a:r>
              <a:rPr lang="en-US" dirty="0"/>
              <a:t>Design Blockchain smart contract that integrate Blockchain into </a:t>
            </a:r>
            <a:r>
              <a:rPr lang="en-US" dirty="0" err="1"/>
              <a:t>XDS.b</a:t>
            </a:r>
            <a:r>
              <a:rPr lang="en-US" dirty="0"/>
              <a:t> profile process flow</a:t>
            </a:r>
          </a:p>
          <a:p>
            <a:pPr lvl="1"/>
            <a:r>
              <a:rPr lang="en-US" dirty="0"/>
              <a:t>Design search algorithm for document registry published on Blockchain</a:t>
            </a:r>
          </a:p>
          <a:p>
            <a:pPr lvl="1"/>
            <a:r>
              <a:rPr lang="en-US" dirty="0"/>
              <a:t>Propose additional smart contract function as audit trail for exchanged health document</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solidFill>
                  <a:prstClr val="black"/>
                </a:solidFill>
              </a:rPr>
              <a:pPr/>
              <a:t>1</a:t>
            </a:fld>
            <a:endParaRPr lang="th-TH" dirty="0">
              <a:solidFill>
                <a:prstClr val="black"/>
              </a:solidFill>
            </a:endParaRPr>
          </a:p>
        </p:txBody>
      </p:sp>
    </p:spTree>
    <p:extLst>
      <p:ext uri="{BB962C8B-B14F-4D97-AF65-F5344CB8AC3E}">
        <p14:creationId xmlns:p14="http://schemas.microsoft.com/office/powerpoint/2010/main" val="1081839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form of metadata attributes retrieved from ITI-42</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10</a:t>
            </a:fld>
            <a:endParaRPr lang="th-TH"/>
          </a:p>
        </p:txBody>
      </p:sp>
    </p:spTree>
    <p:controls>
      <mc:AlternateContent xmlns:mc="http://schemas.openxmlformats.org/markup-compatibility/2006">
        <mc:Choice xmlns:v="urn:schemas-microsoft-com:vml" Requires="v">
          <p:control spid="5124" name="TextBox1" r:id="rId2" imgW="10515600" imgH="4524480"/>
        </mc:Choice>
        <mc:Fallback>
          <p:control name="TextBox1" r:id="rId2" imgW="10515600" imgH="4524480">
            <p:pic>
              <p:nvPicPr>
                <p:cNvPr id="5" name="TextBox1"/>
                <p:cNvPicPr>
                  <a:picLocks/>
                </p:cNvPicPr>
                <p:nvPr/>
              </p:nvPicPr>
              <p:blipFill>
                <a:blip r:embed="rId4"/>
                <a:stretch>
                  <a:fillRect/>
                </a:stretch>
              </p:blipFill>
              <p:spPr>
                <a:xfrm>
                  <a:off x="838200" y="1690689"/>
                  <a:ext cx="10515600" cy="4527550"/>
                </a:xfrm>
                <a:prstGeom prst="rect">
                  <a:avLst/>
                </a:prstGeom>
              </p:spPr>
            </p:pic>
          </p:control>
        </mc:Fallback>
      </mc:AlternateContent>
    </p:controls>
    <p:extLst>
      <p:ext uri="{BB962C8B-B14F-4D97-AF65-F5344CB8AC3E}">
        <p14:creationId xmlns:p14="http://schemas.microsoft.com/office/powerpoint/2010/main" val="271328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Interpreter &amp; Simplifier </a:t>
            </a:r>
            <a:r>
              <a:rPr lang="en-US" dirty="0" err="1"/>
              <a:t>javascript</a:t>
            </a:r>
            <a:r>
              <a:rPr lang="en-US" dirty="0"/>
              <a:t> code</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11</a:t>
            </a:fld>
            <a:endParaRPr lang="th-TH"/>
          </a:p>
        </p:txBody>
      </p:sp>
    </p:spTree>
    <p:controls>
      <mc:AlternateContent xmlns:mc="http://schemas.openxmlformats.org/markup-compatibility/2006">
        <mc:Choice xmlns:v="urn:schemas-microsoft-com:vml" Requires="v">
          <p:control spid="6148" name="TextBox1" r:id="rId2" imgW="10496520" imgH="4600440"/>
        </mc:Choice>
        <mc:Fallback>
          <p:control name="TextBox1" r:id="rId2" imgW="10496520" imgH="4600440">
            <p:pic>
              <p:nvPicPr>
                <p:cNvPr id="5" name="TextBox1"/>
                <p:cNvPicPr>
                  <a:picLocks/>
                </p:cNvPicPr>
                <p:nvPr/>
              </p:nvPicPr>
              <p:blipFill>
                <a:blip r:embed="rId4"/>
                <a:stretch>
                  <a:fillRect/>
                </a:stretch>
              </p:blipFill>
              <p:spPr>
                <a:xfrm>
                  <a:off x="960438" y="1554163"/>
                  <a:ext cx="10499725" cy="4602162"/>
                </a:xfrm>
                <a:prstGeom prst="rect">
                  <a:avLst/>
                </a:prstGeom>
              </p:spPr>
            </p:pic>
          </p:control>
        </mc:Fallback>
      </mc:AlternateContent>
    </p:controls>
    <p:extLst>
      <p:ext uri="{BB962C8B-B14F-4D97-AF65-F5344CB8AC3E}">
        <p14:creationId xmlns:p14="http://schemas.microsoft.com/office/powerpoint/2010/main" val="4075822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825240" y="2184015"/>
            <a:ext cx="5181600" cy="331156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rgbClr val="FF0000"/>
              </a:solidFill>
            </a:endParaRPr>
          </a:p>
        </p:txBody>
      </p:sp>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484" y="4594015"/>
            <a:ext cx="1193251" cy="1193251"/>
          </a:xfrm>
          <a:prstGeom prst="rect">
            <a:avLst/>
          </a:prstGeom>
          <a:solidFill>
            <a:schemeClr val="bg1"/>
          </a:solidFill>
        </p:spPr>
      </p:pic>
      <p:sp>
        <p:nvSpPr>
          <p:cNvPr id="2" name="Title 1"/>
          <p:cNvSpPr>
            <a:spLocks noGrp="1"/>
          </p:cNvSpPr>
          <p:nvPr>
            <p:ph type="title"/>
          </p:nvPr>
        </p:nvSpPr>
        <p:spPr/>
        <p:txBody>
          <a:bodyPr>
            <a:normAutofit/>
          </a:bodyPr>
          <a:lstStyle/>
          <a:p>
            <a:r>
              <a:rPr lang="en-US" sz="5400" dirty="0">
                <a:cs typeface="+mn-cs"/>
              </a:rPr>
              <a:t>Design Overview</a:t>
            </a:r>
            <a:endParaRPr lang="th-TH" sz="5400" dirty="0">
              <a:cs typeface="+mn-cs"/>
            </a:endParaRPr>
          </a:p>
        </p:txBody>
      </p:sp>
      <p:sp>
        <p:nvSpPr>
          <p:cNvPr id="5" name="Slide Number Placeholder 4"/>
          <p:cNvSpPr>
            <a:spLocks noGrp="1"/>
          </p:cNvSpPr>
          <p:nvPr>
            <p:ph type="sldNum" sz="quarter" idx="12"/>
          </p:nvPr>
        </p:nvSpPr>
        <p:spPr>
          <a:xfrm>
            <a:off x="10653486" y="6312808"/>
            <a:ext cx="700314" cy="365125"/>
          </a:xfrm>
        </p:spPr>
        <p:txBody>
          <a:bodyPr/>
          <a:lstStyle/>
          <a:p>
            <a:fld id="{E60467EA-7CED-4417-B7B8-B769BDC20388}" type="slidenum">
              <a:rPr lang="th-TH" smtClean="0"/>
              <a:pPr/>
              <a:t>12</a:t>
            </a:fld>
            <a:endParaRPr lang="th-TH" dirty="0"/>
          </a:p>
        </p:txBody>
      </p:sp>
      <p:sp>
        <p:nvSpPr>
          <p:cNvPr id="4" name="Rectangle 3"/>
          <p:cNvSpPr/>
          <p:nvPr/>
        </p:nvSpPr>
        <p:spPr>
          <a:xfrm>
            <a:off x="3810000" y="2175148"/>
            <a:ext cx="2049780" cy="3761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XDS Blockchain</a:t>
            </a:r>
            <a:endParaRPr lang="th-TH" dirty="0">
              <a:solidFill>
                <a:srgbClr val="FF0000"/>
              </a:solidFill>
            </a:endParaRPr>
          </a:p>
        </p:txBody>
      </p:sp>
      <p:cxnSp>
        <p:nvCxnSpPr>
          <p:cNvPr id="9" name="Straight Arrow Connector 8"/>
          <p:cNvCxnSpPr/>
          <p:nvPr/>
        </p:nvCxnSpPr>
        <p:spPr>
          <a:xfrm flipV="1">
            <a:off x="6844516" y="5323072"/>
            <a:ext cx="1" cy="908671"/>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785321" y="2939252"/>
            <a:ext cx="2685143" cy="428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rPr>
              <a:t>Registry Query [ITI-18]</a:t>
            </a:r>
          </a:p>
        </p:txBody>
      </p:sp>
      <p:sp>
        <p:nvSpPr>
          <p:cNvPr id="25" name="Rectangle 24"/>
          <p:cNvSpPr/>
          <p:nvPr/>
        </p:nvSpPr>
        <p:spPr>
          <a:xfrm>
            <a:off x="6836887" y="5647503"/>
            <a:ext cx="3199043" cy="428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rPr>
              <a:t>Register Document Set-b [ITI-42]</a:t>
            </a:r>
          </a:p>
        </p:txBody>
      </p:sp>
      <p:sp>
        <p:nvSpPr>
          <p:cNvPr id="27" name="Rectangle 26"/>
          <p:cNvSpPr/>
          <p:nvPr/>
        </p:nvSpPr>
        <p:spPr>
          <a:xfrm>
            <a:off x="6326205" y="3090733"/>
            <a:ext cx="1172225" cy="139005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Smart</a:t>
            </a:r>
            <a:br>
              <a:rPr lang="en-US" dirty="0">
                <a:solidFill>
                  <a:schemeClr val="tx1"/>
                </a:solidFill>
              </a:rPr>
            </a:br>
            <a:r>
              <a:rPr lang="en-US" dirty="0">
                <a:solidFill>
                  <a:schemeClr val="tx1"/>
                </a:solidFill>
              </a:rPr>
              <a:t>Contract</a:t>
            </a:r>
          </a:p>
        </p:txBody>
      </p:sp>
      <p:cxnSp>
        <p:nvCxnSpPr>
          <p:cNvPr id="34" name="Straight Arrow Connector 33"/>
          <p:cNvCxnSpPr>
            <a:stCxn id="51" idx="2"/>
            <a:endCxn id="53" idx="1"/>
          </p:cNvCxnSpPr>
          <p:nvPr/>
        </p:nvCxnSpPr>
        <p:spPr>
          <a:xfrm>
            <a:off x="1720629" y="4480785"/>
            <a:ext cx="793855" cy="709856"/>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9615" y="3287534"/>
            <a:ext cx="1193251" cy="1193251"/>
          </a:xfrm>
          <a:prstGeom prst="rect">
            <a:avLst/>
          </a:prstGeom>
          <a:solidFill>
            <a:schemeClr val="bg1"/>
          </a:solidFill>
        </p:spPr>
      </p:pic>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003" y="3287534"/>
            <a:ext cx="1193251" cy="1193251"/>
          </a:xfrm>
          <a:prstGeom prst="rect">
            <a:avLst/>
          </a:prstGeom>
          <a:solidFill>
            <a:schemeClr val="bg1"/>
          </a:solidFill>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485" y="1972476"/>
            <a:ext cx="1193251" cy="1193251"/>
          </a:xfrm>
          <a:prstGeom prst="rect">
            <a:avLst/>
          </a:prstGeom>
          <a:solidFill>
            <a:schemeClr val="bg1"/>
          </a:solidFill>
        </p:spPr>
      </p:pic>
      <p:cxnSp>
        <p:nvCxnSpPr>
          <p:cNvPr id="56" name="Straight Arrow Connector 55"/>
          <p:cNvCxnSpPr>
            <a:stCxn id="51" idx="0"/>
            <a:endCxn id="52" idx="1"/>
          </p:cNvCxnSpPr>
          <p:nvPr/>
        </p:nvCxnSpPr>
        <p:spPr>
          <a:xfrm flipV="1">
            <a:off x="1720629" y="2569102"/>
            <a:ext cx="793856" cy="718432"/>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2" idx="3"/>
            <a:endCxn id="50" idx="0"/>
          </p:cNvCxnSpPr>
          <p:nvPr/>
        </p:nvCxnSpPr>
        <p:spPr>
          <a:xfrm>
            <a:off x="3707736" y="2569102"/>
            <a:ext cx="808505" cy="718432"/>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0" idx="2"/>
            <a:endCxn id="53" idx="3"/>
          </p:cNvCxnSpPr>
          <p:nvPr/>
        </p:nvCxnSpPr>
        <p:spPr>
          <a:xfrm flipH="1">
            <a:off x="3707735" y="4480785"/>
            <a:ext cx="808506" cy="709856"/>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1" idx="3"/>
            <a:endCxn id="50" idx="1"/>
          </p:cNvCxnSpPr>
          <p:nvPr/>
        </p:nvCxnSpPr>
        <p:spPr>
          <a:xfrm>
            <a:off x="2317254" y="3884160"/>
            <a:ext cx="1602361" cy="0"/>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2" idx="2"/>
            <a:endCxn id="53" idx="0"/>
          </p:cNvCxnSpPr>
          <p:nvPr/>
        </p:nvCxnSpPr>
        <p:spPr>
          <a:xfrm flipH="1">
            <a:off x="3111110" y="3165727"/>
            <a:ext cx="1" cy="1428288"/>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1900" y="3430074"/>
            <a:ext cx="564401" cy="899349"/>
          </a:xfrm>
          <a:prstGeom prst="rect">
            <a:avLst/>
          </a:prstGeom>
        </p:spPr>
      </p:pic>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8909" y="2083382"/>
            <a:ext cx="564401" cy="899349"/>
          </a:xfrm>
          <a:prstGeom prst="rect">
            <a:avLst/>
          </a:prstGeom>
        </p:spPr>
      </p:pic>
      <p:pic>
        <p:nvPicPr>
          <p:cNvPr id="73" name="Pictur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4039" y="3444583"/>
            <a:ext cx="564401" cy="899349"/>
          </a:xfrm>
          <a:prstGeom prst="rect">
            <a:avLst/>
          </a:prstGeom>
        </p:spPr>
      </p:pic>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8909" y="4756955"/>
            <a:ext cx="564401" cy="899349"/>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2581" y="3129726"/>
            <a:ext cx="511965" cy="511965"/>
          </a:xfrm>
          <a:prstGeom prst="rect">
            <a:avLst/>
          </a:prstGeom>
        </p:spPr>
      </p:pic>
      <p:cxnSp>
        <p:nvCxnSpPr>
          <p:cNvPr id="79" name="Straight Arrow Connector 78"/>
          <p:cNvCxnSpPr/>
          <p:nvPr/>
        </p:nvCxnSpPr>
        <p:spPr>
          <a:xfrm>
            <a:off x="5092581" y="3894256"/>
            <a:ext cx="552982" cy="1"/>
          </a:xfrm>
          <a:prstGeom prst="straightConnector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092581" y="4349468"/>
            <a:ext cx="552982" cy="1"/>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5452522" y="3181122"/>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Search</a:t>
            </a:r>
          </a:p>
        </p:txBody>
      </p:sp>
      <p:sp>
        <p:nvSpPr>
          <p:cNvPr id="83" name="Rectangle 82"/>
          <p:cNvSpPr/>
          <p:nvPr/>
        </p:nvSpPr>
        <p:spPr>
          <a:xfrm>
            <a:off x="5491012" y="3737328"/>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Add</a:t>
            </a:r>
          </a:p>
        </p:txBody>
      </p:sp>
      <p:sp>
        <p:nvSpPr>
          <p:cNvPr id="84" name="Rectangle 83"/>
          <p:cNvSpPr/>
          <p:nvPr/>
        </p:nvSpPr>
        <p:spPr>
          <a:xfrm>
            <a:off x="5491011" y="4177300"/>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Read</a:t>
            </a:r>
          </a:p>
        </p:txBody>
      </p:sp>
      <p:sp>
        <p:nvSpPr>
          <p:cNvPr id="85" name="Rectangle 84"/>
          <p:cNvSpPr/>
          <p:nvPr/>
        </p:nvSpPr>
        <p:spPr>
          <a:xfrm>
            <a:off x="3580694" y="4338858"/>
            <a:ext cx="2625893" cy="114342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Ethereum</a:t>
            </a:r>
            <a:br>
              <a:rPr lang="en-US" sz="2400" dirty="0">
                <a:solidFill>
                  <a:schemeClr val="tx1"/>
                </a:solidFill>
              </a:rPr>
            </a:br>
            <a:r>
              <a:rPr lang="en-US" sz="2400" dirty="0">
                <a:solidFill>
                  <a:schemeClr val="tx1"/>
                </a:solidFill>
              </a:rPr>
              <a:t>Blockchain Ledger</a:t>
            </a:r>
          </a:p>
        </p:txBody>
      </p:sp>
      <p:sp>
        <p:nvSpPr>
          <p:cNvPr id="86" name="Rectangle 85"/>
          <p:cNvSpPr/>
          <p:nvPr/>
        </p:nvSpPr>
        <p:spPr>
          <a:xfrm>
            <a:off x="7778576" y="3090733"/>
            <a:ext cx="1038232" cy="4933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Interpreter</a:t>
            </a:r>
          </a:p>
        </p:txBody>
      </p:sp>
      <p:sp>
        <p:nvSpPr>
          <p:cNvPr id="87" name="Rectangle 86"/>
          <p:cNvSpPr/>
          <p:nvPr/>
        </p:nvSpPr>
        <p:spPr>
          <a:xfrm>
            <a:off x="6287290" y="4758739"/>
            <a:ext cx="1088869" cy="5643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Interpreter</a:t>
            </a:r>
            <a:br>
              <a:rPr lang="en-US" sz="2000" dirty="0">
                <a:solidFill>
                  <a:schemeClr val="tx1"/>
                </a:solidFill>
              </a:rPr>
            </a:br>
            <a:r>
              <a:rPr lang="en-US" sz="2000" dirty="0">
                <a:solidFill>
                  <a:schemeClr val="tx1"/>
                </a:solidFill>
              </a:rPr>
              <a:t>&amp; Simplifier</a:t>
            </a:r>
          </a:p>
        </p:txBody>
      </p:sp>
      <p:sp>
        <p:nvSpPr>
          <p:cNvPr id="89" name="Rectangle 88"/>
          <p:cNvSpPr/>
          <p:nvPr/>
        </p:nvSpPr>
        <p:spPr>
          <a:xfrm>
            <a:off x="7778576" y="3733346"/>
            <a:ext cx="1038232" cy="4933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Responder</a:t>
            </a:r>
          </a:p>
        </p:txBody>
      </p:sp>
      <p:cxnSp>
        <p:nvCxnSpPr>
          <p:cNvPr id="14" name="Straight Arrow Connector 13"/>
          <p:cNvCxnSpPr/>
          <p:nvPr/>
        </p:nvCxnSpPr>
        <p:spPr>
          <a:xfrm flipH="1" flipV="1">
            <a:off x="8801568" y="3334877"/>
            <a:ext cx="1252011" cy="3661"/>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6836887" y="4491155"/>
            <a:ext cx="0" cy="277631"/>
          </a:xfrm>
          <a:prstGeom prst="straightConnector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7498430" y="3309318"/>
            <a:ext cx="243793" cy="10934"/>
          </a:xfrm>
          <a:prstGeom prst="straightConnector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7513670" y="3964638"/>
            <a:ext cx="243793" cy="10934"/>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flipV="1">
            <a:off x="8801568" y="3960977"/>
            <a:ext cx="1252011" cy="3661"/>
          </a:xfrm>
          <a:prstGeom prst="straightConnector1">
            <a:avLst/>
          </a:prstGeom>
          <a:ln w="508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837921" y="4003663"/>
            <a:ext cx="1653072" cy="373676"/>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rPr>
              <a:t>Query Result</a:t>
            </a:r>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21827" y="4544993"/>
            <a:ext cx="1076449" cy="1026547"/>
          </a:xfrm>
          <a:prstGeom prst="rect">
            <a:avLst/>
          </a:prstGeom>
        </p:spPr>
      </p:pic>
    </p:spTree>
    <p:extLst>
      <p:ext uri="{BB962C8B-B14F-4D97-AF65-F5344CB8AC3E}">
        <p14:creationId xmlns:p14="http://schemas.microsoft.com/office/powerpoint/2010/main" val="2180886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6150-35F1-4D58-B090-E70FC0067A0D}"/>
              </a:ext>
            </a:extLst>
          </p:cNvPr>
          <p:cNvSpPr>
            <a:spLocks noGrp="1"/>
          </p:cNvSpPr>
          <p:nvPr>
            <p:ph type="title"/>
          </p:nvPr>
        </p:nvSpPr>
        <p:spPr/>
        <p:txBody>
          <a:bodyPr/>
          <a:lstStyle/>
          <a:p>
            <a:r>
              <a:rPr lang="en-US" dirty="0"/>
              <a:t>Remix IDE for Ethereum Solidity</a:t>
            </a:r>
          </a:p>
        </p:txBody>
      </p:sp>
      <p:sp>
        <p:nvSpPr>
          <p:cNvPr id="4" name="Slide Number Placeholder 3">
            <a:extLst>
              <a:ext uri="{FF2B5EF4-FFF2-40B4-BE49-F238E27FC236}">
                <a16:creationId xmlns:a16="http://schemas.microsoft.com/office/drawing/2014/main" id="{86FFE226-994B-4E8A-B771-427EB1D2D444}"/>
              </a:ext>
            </a:extLst>
          </p:cNvPr>
          <p:cNvSpPr>
            <a:spLocks noGrp="1"/>
          </p:cNvSpPr>
          <p:nvPr>
            <p:ph type="sldNum" sz="quarter" idx="12"/>
          </p:nvPr>
        </p:nvSpPr>
        <p:spPr/>
        <p:txBody>
          <a:bodyPr/>
          <a:lstStyle/>
          <a:p>
            <a:fld id="{E60467EA-7CED-4417-B7B8-B769BDC20388}" type="slidenum">
              <a:rPr lang="th-TH" smtClean="0"/>
              <a:pPr/>
              <a:t>13</a:t>
            </a:fld>
            <a:endParaRPr lang="th-TH"/>
          </a:p>
        </p:txBody>
      </p:sp>
      <p:pic>
        <p:nvPicPr>
          <p:cNvPr id="5" name="Picture 4">
            <a:extLst>
              <a:ext uri="{FF2B5EF4-FFF2-40B4-BE49-F238E27FC236}">
                <a16:creationId xmlns:a16="http://schemas.microsoft.com/office/drawing/2014/main" id="{C99151DE-7C82-4717-9FB6-DF80D84213D1}"/>
              </a:ext>
            </a:extLst>
          </p:cNvPr>
          <p:cNvPicPr>
            <a:picLocks noChangeAspect="1"/>
          </p:cNvPicPr>
          <p:nvPr/>
        </p:nvPicPr>
        <p:blipFill>
          <a:blip r:embed="rId2"/>
          <a:stretch>
            <a:fillRect/>
          </a:stretch>
        </p:blipFill>
        <p:spPr>
          <a:xfrm>
            <a:off x="766916" y="1346687"/>
            <a:ext cx="9517626" cy="5353665"/>
          </a:xfrm>
          <a:prstGeom prst="rect">
            <a:avLst/>
          </a:prstGeom>
        </p:spPr>
      </p:pic>
    </p:spTree>
    <p:extLst>
      <p:ext uri="{BB962C8B-B14F-4D97-AF65-F5344CB8AC3E}">
        <p14:creationId xmlns:p14="http://schemas.microsoft.com/office/powerpoint/2010/main" val="1071369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CDD7E-6C8A-4190-B2C3-2CE1DA0B65DA}"/>
              </a:ext>
            </a:extLst>
          </p:cNvPr>
          <p:cNvSpPr>
            <a:spLocks noGrp="1"/>
          </p:cNvSpPr>
          <p:nvPr>
            <p:ph type="title"/>
          </p:nvPr>
        </p:nvSpPr>
        <p:spPr/>
        <p:txBody>
          <a:bodyPr/>
          <a:lstStyle/>
          <a:p>
            <a:r>
              <a:rPr lang="en-US" dirty="0"/>
              <a:t>Remix Interface</a:t>
            </a:r>
          </a:p>
        </p:txBody>
      </p:sp>
      <p:sp>
        <p:nvSpPr>
          <p:cNvPr id="4" name="Slide Number Placeholder 3">
            <a:extLst>
              <a:ext uri="{FF2B5EF4-FFF2-40B4-BE49-F238E27FC236}">
                <a16:creationId xmlns:a16="http://schemas.microsoft.com/office/drawing/2014/main" id="{642E02B0-BB18-409C-AD6E-935C36E69D16}"/>
              </a:ext>
            </a:extLst>
          </p:cNvPr>
          <p:cNvSpPr>
            <a:spLocks noGrp="1"/>
          </p:cNvSpPr>
          <p:nvPr>
            <p:ph type="sldNum" sz="quarter" idx="12"/>
          </p:nvPr>
        </p:nvSpPr>
        <p:spPr/>
        <p:txBody>
          <a:bodyPr/>
          <a:lstStyle/>
          <a:p>
            <a:fld id="{E60467EA-7CED-4417-B7B8-B769BDC20388}" type="slidenum">
              <a:rPr lang="th-TH" smtClean="0"/>
              <a:pPr/>
              <a:t>14</a:t>
            </a:fld>
            <a:endParaRPr lang="th-TH"/>
          </a:p>
        </p:txBody>
      </p:sp>
      <p:pic>
        <p:nvPicPr>
          <p:cNvPr id="5" name="Picture 4">
            <a:extLst>
              <a:ext uri="{FF2B5EF4-FFF2-40B4-BE49-F238E27FC236}">
                <a16:creationId xmlns:a16="http://schemas.microsoft.com/office/drawing/2014/main" id="{B0587CEC-A65B-4639-A4E1-6DC3085C6137}"/>
              </a:ext>
            </a:extLst>
          </p:cNvPr>
          <p:cNvPicPr>
            <a:picLocks noChangeAspect="1"/>
          </p:cNvPicPr>
          <p:nvPr/>
        </p:nvPicPr>
        <p:blipFill>
          <a:blip r:embed="rId2"/>
          <a:stretch>
            <a:fillRect/>
          </a:stretch>
        </p:blipFill>
        <p:spPr>
          <a:xfrm>
            <a:off x="1081548" y="1404681"/>
            <a:ext cx="9045678" cy="5088194"/>
          </a:xfrm>
          <a:prstGeom prst="rect">
            <a:avLst/>
          </a:prstGeom>
        </p:spPr>
      </p:pic>
      <p:sp>
        <p:nvSpPr>
          <p:cNvPr id="6" name="Rectangle 5">
            <a:extLst>
              <a:ext uri="{FF2B5EF4-FFF2-40B4-BE49-F238E27FC236}">
                <a16:creationId xmlns:a16="http://schemas.microsoft.com/office/drawing/2014/main" id="{4E3D0C77-4B7D-4092-9377-60490B7DC30F}"/>
              </a:ext>
            </a:extLst>
          </p:cNvPr>
          <p:cNvSpPr/>
          <p:nvPr/>
        </p:nvSpPr>
        <p:spPr>
          <a:xfrm>
            <a:off x="8111386" y="4526913"/>
            <a:ext cx="1851074" cy="3172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Area for Solidity code</a:t>
            </a:r>
            <a:endParaRPr lang="th-TH" sz="2000" dirty="0">
              <a:solidFill>
                <a:srgbClr val="FF0000"/>
              </a:solidFill>
            </a:endParaRPr>
          </a:p>
        </p:txBody>
      </p:sp>
      <p:sp>
        <p:nvSpPr>
          <p:cNvPr id="7" name="Rectangle 6">
            <a:extLst>
              <a:ext uri="{FF2B5EF4-FFF2-40B4-BE49-F238E27FC236}">
                <a16:creationId xmlns:a16="http://schemas.microsoft.com/office/drawing/2014/main" id="{46E96D40-B910-4D71-B86A-E78BE58B1AC4}"/>
              </a:ext>
            </a:extLst>
          </p:cNvPr>
          <p:cNvSpPr/>
          <p:nvPr/>
        </p:nvSpPr>
        <p:spPr>
          <a:xfrm>
            <a:off x="2841523" y="1868130"/>
            <a:ext cx="7285703" cy="30971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dirty="0">
              <a:solidFill>
                <a:srgbClr val="FF0000"/>
              </a:solidFill>
            </a:endParaRPr>
          </a:p>
        </p:txBody>
      </p:sp>
      <p:sp>
        <p:nvSpPr>
          <p:cNvPr id="8" name="Rectangle 7">
            <a:extLst>
              <a:ext uri="{FF2B5EF4-FFF2-40B4-BE49-F238E27FC236}">
                <a16:creationId xmlns:a16="http://schemas.microsoft.com/office/drawing/2014/main" id="{8742B308-F3C7-457A-943A-8F85A599E5C7}"/>
              </a:ext>
            </a:extLst>
          </p:cNvPr>
          <p:cNvSpPr/>
          <p:nvPr/>
        </p:nvSpPr>
        <p:spPr>
          <a:xfrm>
            <a:off x="1081548" y="5775609"/>
            <a:ext cx="1607726" cy="3172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Compiler/Validator</a:t>
            </a:r>
            <a:endParaRPr lang="th-TH" sz="2000" dirty="0">
              <a:solidFill>
                <a:srgbClr val="FF0000"/>
              </a:solidFill>
            </a:endParaRPr>
          </a:p>
        </p:txBody>
      </p:sp>
      <p:sp>
        <p:nvSpPr>
          <p:cNvPr id="9" name="Rectangle 8">
            <a:extLst>
              <a:ext uri="{FF2B5EF4-FFF2-40B4-BE49-F238E27FC236}">
                <a16:creationId xmlns:a16="http://schemas.microsoft.com/office/drawing/2014/main" id="{DC4C707E-4CDB-4449-AC94-2B33BCB9D980}"/>
              </a:ext>
            </a:extLst>
          </p:cNvPr>
          <p:cNvSpPr/>
          <p:nvPr/>
        </p:nvSpPr>
        <p:spPr>
          <a:xfrm>
            <a:off x="1081548" y="1868130"/>
            <a:ext cx="1759975" cy="46247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dirty="0">
              <a:solidFill>
                <a:srgbClr val="FF0000"/>
              </a:solidFill>
            </a:endParaRPr>
          </a:p>
        </p:txBody>
      </p:sp>
      <p:sp>
        <p:nvSpPr>
          <p:cNvPr id="10" name="Rectangle 9">
            <a:extLst>
              <a:ext uri="{FF2B5EF4-FFF2-40B4-BE49-F238E27FC236}">
                <a16:creationId xmlns:a16="http://schemas.microsoft.com/office/drawing/2014/main" id="{6A5A4603-6A16-4536-9EB7-CCBFC9155F5A}"/>
              </a:ext>
            </a:extLst>
          </p:cNvPr>
          <p:cNvSpPr/>
          <p:nvPr/>
        </p:nvSpPr>
        <p:spPr>
          <a:xfrm>
            <a:off x="1081548" y="1730016"/>
            <a:ext cx="9045678" cy="108615"/>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dirty="0">
              <a:solidFill>
                <a:srgbClr val="FF0000"/>
              </a:solidFill>
            </a:endParaRPr>
          </a:p>
        </p:txBody>
      </p:sp>
      <p:sp>
        <p:nvSpPr>
          <p:cNvPr id="11" name="Rectangle 10">
            <a:extLst>
              <a:ext uri="{FF2B5EF4-FFF2-40B4-BE49-F238E27FC236}">
                <a16:creationId xmlns:a16="http://schemas.microsoft.com/office/drawing/2014/main" id="{7C9095EE-C7B2-4887-AF98-725FFF77D170}"/>
              </a:ext>
            </a:extLst>
          </p:cNvPr>
          <p:cNvSpPr/>
          <p:nvPr/>
        </p:nvSpPr>
        <p:spPr>
          <a:xfrm>
            <a:off x="9045677" y="6013836"/>
            <a:ext cx="874920" cy="3172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Console</a:t>
            </a:r>
            <a:endParaRPr lang="th-TH" sz="2000" dirty="0">
              <a:solidFill>
                <a:srgbClr val="FF0000"/>
              </a:solidFill>
            </a:endParaRPr>
          </a:p>
        </p:txBody>
      </p:sp>
      <p:sp>
        <p:nvSpPr>
          <p:cNvPr id="12" name="Rectangle 11">
            <a:extLst>
              <a:ext uri="{FF2B5EF4-FFF2-40B4-BE49-F238E27FC236}">
                <a16:creationId xmlns:a16="http://schemas.microsoft.com/office/drawing/2014/main" id="{BAA859B9-293A-42B2-8457-BE144B87985D}"/>
              </a:ext>
            </a:extLst>
          </p:cNvPr>
          <p:cNvSpPr/>
          <p:nvPr/>
        </p:nvSpPr>
        <p:spPr>
          <a:xfrm>
            <a:off x="2841523" y="4994789"/>
            <a:ext cx="7285703" cy="14980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dirty="0">
              <a:solidFill>
                <a:srgbClr val="FF0000"/>
              </a:solidFill>
            </a:endParaRPr>
          </a:p>
        </p:txBody>
      </p:sp>
    </p:spTree>
    <p:extLst>
      <p:ext uri="{BB962C8B-B14F-4D97-AF65-F5344CB8AC3E}">
        <p14:creationId xmlns:p14="http://schemas.microsoft.com/office/powerpoint/2010/main" val="3166200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Solidity Code</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15</a:t>
            </a:fld>
            <a:endParaRPr lang="th-TH"/>
          </a:p>
        </p:txBody>
      </p:sp>
      <p:pic>
        <p:nvPicPr>
          <p:cNvPr id="3" name="Picture 2">
            <a:extLst>
              <a:ext uri="{FF2B5EF4-FFF2-40B4-BE49-F238E27FC236}">
                <a16:creationId xmlns:a16="http://schemas.microsoft.com/office/drawing/2014/main" id="{4BBF84A4-6C99-4709-A28C-47C84287FCE6}"/>
              </a:ext>
            </a:extLst>
          </p:cNvPr>
          <p:cNvPicPr>
            <a:picLocks noChangeAspect="1"/>
          </p:cNvPicPr>
          <p:nvPr/>
        </p:nvPicPr>
        <p:blipFill rotWithShape="1">
          <a:blip r:embed="rId2"/>
          <a:srcRect l="19531" t="9445" r="45625" b="60416"/>
          <a:stretch/>
        </p:blipFill>
        <p:spPr>
          <a:xfrm>
            <a:off x="838199" y="1362075"/>
            <a:ext cx="9820275" cy="4778026"/>
          </a:xfrm>
          <a:prstGeom prst="rect">
            <a:avLst/>
          </a:prstGeom>
        </p:spPr>
      </p:pic>
      <p:sp>
        <p:nvSpPr>
          <p:cNvPr id="6" name="Rectangle 5">
            <a:extLst>
              <a:ext uri="{FF2B5EF4-FFF2-40B4-BE49-F238E27FC236}">
                <a16:creationId xmlns:a16="http://schemas.microsoft.com/office/drawing/2014/main" id="{9B044A5E-E009-437A-909D-B8F1C855D59C}"/>
              </a:ext>
            </a:extLst>
          </p:cNvPr>
          <p:cNvSpPr/>
          <p:nvPr/>
        </p:nvSpPr>
        <p:spPr>
          <a:xfrm>
            <a:off x="6196626" y="2625983"/>
            <a:ext cx="3608745" cy="3172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Declare initial value of variable </a:t>
            </a:r>
            <a:r>
              <a:rPr lang="en-US" sz="2000" dirty="0" err="1">
                <a:solidFill>
                  <a:srgbClr val="FF0000"/>
                </a:solidFill>
              </a:rPr>
              <a:t>saySomething</a:t>
            </a:r>
            <a:endParaRPr lang="th-TH" sz="2000" dirty="0">
              <a:solidFill>
                <a:srgbClr val="FF0000"/>
              </a:solidFill>
            </a:endParaRPr>
          </a:p>
        </p:txBody>
      </p:sp>
      <p:cxnSp>
        <p:nvCxnSpPr>
          <p:cNvPr id="7" name="Straight Arrow Connector 6">
            <a:extLst>
              <a:ext uri="{FF2B5EF4-FFF2-40B4-BE49-F238E27FC236}">
                <a16:creationId xmlns:a16="http://schemas.microsoft.com/office/drawing/2014/main" id="{8DF4BAD5-DCA4-4E9C-BABA-EC12AD7196AC}"/>
              </a:ext>
            </a:extLst>
          </p:cNvPr>
          <p:cNvCxnSpPr>
            <a:cxnSpLocks/>
            <a:endCxn id="6" idx="2"/>
          </p:cNvCxnSpPr>
          <p:nvPr/>
        </p:nvCxnSpPr>
        <p:spPr>
          <a:xfrm flipV="1">
            <a:off x="5221628" y="2943250"/>
            <a:ext cx="2779371" cy="325398"/>
          </a:xfrm>
          <a:prstGeom prst="straightConnector1">
            <a:avLst/>
          </a:prstGeom>
          <a:ln w="508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85479B4-9F6D-474B-BCDC-8CEB758B7B45}"/>
              </a:ext>
            </a:extLst>
          </p:cNvPr>
          <p:cNvSpPr/>
          <p:nvPr/>
        </p:nvSpPr>
        <p:spPr>
          <a:xfrm>
            <a:off x="6196627" y="1481545"/>
            <a:ext cx="4218346" cy="3172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Declare suitable version of compiler (“pragma”)</a:t>
            </a:r>
            <a:endParaRPr lang="th-TH" sz="2000" dirty="0">
              <a:solidFill>
                <a:srgbClr val="FF0000"/>
              </a:solidFill>
            </a:endParaRPr>
          </a:p>
        </p:txBody>
      </p:sp>
      <p:cxnSp>
        <p:nvCxnSpPr>
          <p:cNvPr id="11" name="Straight Arrow Connector 10">
            <a:extLst>
              <a:ext uri="{FF2B5EF4-FFF2-40B4-BE49-F238E27FC236}">
                <a16:creationId xmlns:a16="http://schemas.microsoft.com/office/drawing/2014/main" id="{2BC0C52F-570E-4422-BA07-47BFB8FDE088}"/>
              </a:ext>
            </a:extLst>
          </p:cNvPr>
          <p:cNvCxnSpPr>
            <a:cxnSpLocks/>
            <a:endCxn id="10" idx="1"/>
          </p:cNvCxnSpPr>
          <p:nvPr/>
        </p:nvCxnSpPr>
        <p:spPr>
          <a:xfrm flipV="1">
            <a:off x="4758813" y="1640179"/>
            <a:ext cx="1437814" cy="237782"/>
          </a:xfrm>
          <a:prstGeom prst="straightConnector1">
            <a:avLst/>
          </a:prstGeom>
          <a:ln w="508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96A424D-625A-4126-B21A-55DA0C491721}"/>
              </a:ext>
            </a:extLst>
          </p:cNvPr>
          <p:cNvSpPr/>
          <p:nvPr/>
        </p:nvSpPr>
        <p:spPr>
          <a:xfrm>
            <a:off x="4758813" y="2172823"/>
            <a:ext cx="2413666" cy="3172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Declare </a:t>
            </a:r>
            <a:r>
              <a:rPr lang="en-US" sz="2000" dirty="0" err="1">
                <a:solidFill>
                  <a:srgbClr val="FF0000"/>
                </a:solidFill>
              </a:rPr>
              <a:t>smartcontract</a:t>
            </a:r>
            <a:r>
              <a:rPr lang="en-US" sz="2000" dirty="0">
                <a:solidFill>
                  <a:srgbClr val="FF0000"/>
                </a:solidFill>
              </a:rPr>
              <a:t> name</a:t>
            </a:r>
            <a:endParaRPr lang="th-TH" sz="2000" dirty="0">
              <a:solidFill>
                <a:srgbClr val="FF0000"/>
              </a:solidFill>
            </a:endParaRPr>
          </a:p>
        </p:txBody>
      </p:sp>
      <p:cxnSp>
        <p:nvCxnSpPr>
          <p:cNvPr id="15" name="Straight Arrow Connector 14">
            <a:extLst>
              <a:ext uri="{FF2B5EF4-FFF2-40B4-BE49-F238E27FC236}">
                <a16:creationId xmlns:a16="http://schemas.microsoft.com/office/drawing/2014/main" id="{5BDC59C0-6C6B-4EB4-B6BD-F190633B89A6}"/>
              </a:ext>
            </a:extLst>
          </p:cNvPr>
          <p:cNvCxnSpPr>
            <a:cxnSpLocks/>
            <a:endCxn id="14" idx="1"/>
          </p:cNvCxnSpPr>
          <p:nvPr/>
        </p:nvCxnSpPr>
        <p:spPr>
          <a:xfrm flipV="1">
            <a:off x="3687097" y="2331457"/>
            <a:ext cx="1071716" cy="78278"/>
          </a:xfrm>
          <a:prstGeom prst="straightConnector1">
            <a:avLst/>
          </a:prstGeom>
          <a:ln w="508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100AC46-A1B0-44C7-8E58-40BEC08990D9}"/>
              </a:ext>
            </a:extLst>
          </p:cNvPr>
          <p:cNvSpPr/>
          <p:nvPr/>
        </p:nvSpPr>
        <p:spPr>
          <a:xfrm>
            <a:off x="8158316" y="3416230"/>
            <a:ext cx="1494350" cy="3172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Declare function</a:t>
            </a:r>
            <a:endParaRPr lang="th-TH" sz="2000" dirty="0">
              <a:solidFill>
                <a:srgbClr val="FF0000"/>
              </a:solidFill>
            </a:endParaRPr>
          </a:p>
        </p:txBody>
      </p:sp>
      <p:cxnSp>
        <p:nvCxnSpPr>
          <p:cNvPr id="19" name="Straight Arrow Connector 18">
            <a:extLst>
              <a:ext uri="{FF2B5EF4-FFF2-40B4-BE49-F238E27FC236}">
                <a16:creationId xmlns:a16="http://schemas.microsoft.com/office/drawing/2014/main" id="{C0EB8EA6-E0FA-4860-9E2E-4AE20155F22F}"/>
              </a:ext>
            </a:extLst>
          </p:cNvPr>
          <p:cNvCxnSpPr>
            <a:cxnSpLocks/>
            <a:endCxn id="18" idx="1"/>
          </p:cNvCxnSpPr>
          <p:nvPr/>
        </p:nvCxnSpPr>
        <p:spPr>
          <a:xfrm flipV="1">
            <a:off x="7172479" y="3574864"/>
            <a:ext cx="985837" cy="365338"/>
          </a:xfrm>
          <a:prstGeom prst="straightConnector1">
            <a:avLst/>
          </a:prstGeom>
          <a:ln w="508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F9576118-1202-4AF0-B265-B5E6B909B56B}"/>
              </a:ext>
            </a:extLst>
          </p:cNvPr>
          <p:cNvSpPr/>
          <p:nvPr/>
        </p:nvSpPr>
        <p:spPr>
          <a:xfrm>
            <a:off x="5005318" y="4167131"/>
            <a:ext cx="5849495" cy="3172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This function return value of variable </a:t>
            </a:r>
            <a:r>
              <a:rPr lang="en-US" sz="2000" dirty="0" err="1">
                <a:solidFill>
                  <a:srgbClr val="FF0000"/>
                </a:solidFill>
              </a:rPr>
              <a:t>saySomething</a:t>
            </a:r>
            <a:r>
              <a:rPr lang="en-US" sz="2000" dirty="0">
                <a:solidFill>
                  <a:srgbClr val="FF0000"/>
                </a:solidFill>
              </a:rPr>
              <a:t> to contract issuer</a:t>
            </a:r>
            <a:endParaRPr lang="th-TH" sz="2000" dirty="0">
              <a:solidFill>
                <a:srgbClr val="FF0000"/>
              </a:solidFill>
            </a:endParaRPr>
          </a:p>
        </p:txBody>
      </p:sp>
      <p:cxnSp>
        <p:nvCxnSpPr>
          <p:cNvPr id="24" name="Straight Arrow Connector 23">
            <a:extLst>
              <a:ext uri="{FF2B5EF4-FFF2-40B4-BE49-F238E27FC236}">
                <a16:creationId xmlns:a16="http://schemas.microsoft.com/office/drawing/2014/main" id="{35C14E55-C68A-45E6-9C4F-B3CB4EE0A181}"/>
              </a:ext>
            </a:extLst>
          </p:cNvPr>
          <p:cNvCxnSpPr>
            <a:cxnSpLocks/>
            <a:endCxn id="23" idx="1"/>
          </p:cNvCxnSpPr>
          <p:nvPr/>
        </p:nvCxnSpPr>
        <p:spPr>
          <a:xfrm>
            <a:off x="4336026" y="4246418"/>
            <a:ext cx="669292" cy="79347"/>
          </a:xfrm>
          <a:prstGeom prst="straightConnector1">
            <a:avLst/>
          </a:prstGeom>
          <a:ln w="508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73BA1B8-0D35-49B2-A802-C6B22E0B82E0}"/>
              </a:ext>
            </a:extLst>
          </p:cNvPr>
          <p:cNvSpPr/>
          <p:nvPr/>
        </p:nvSpPr>
        <p:spPr>
          <a:xfrm>
            <a:off x="5362268" y="5164081"/>
            <a:ext cx="5592096" cy="3172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This function replace value of </a:t>
            </a:r>
            <a:r>
              <a:rPr lang="en-US" sz="2000" dirty="0" err="1">
                <a:solidFill>
                  <a:srgbClr val="FF0000"/>
                </a:solidFill>
              </a:rPr>
              <a:t>saySomething</a:t>
            </a:r>
            <a:r>
              <a:rPr lang="en-US" sz="2000" dirty="0">
                <a:solidFill>
                  <a:srgbClr val="FF0000"/>
                </a:solidFill>
              </a:rPr>
              <a:t> with issuer specified value</a:t>
            </a:r>
            <a:endParaRPr lang="th-TH" sz="2000" dirty="0">
              <a:solidFill>
                <a:srgbClr val="FF0000"/>
              </a:solidFill>
            </a:endParaRPr>
          </a:p>
        </p:txBody>
      </p:sp>
      <p:cxnSp>
        <p:nvCxnSpPr>
          <p:cNvPr id="29" name="Straight Arrow Connector 28">
            <a:extLst>
              <a:ext uri="{FF2B5EF4-FFF2-40B4-BE49-F238E27FC236}">
                <a16:creationId xmlns:a16="http://schemas.microsoft.com/office/drawing/2014/main" id="{C05006A8-9128-46BF-BD72-EFF842BEAE16}"/>
              </a:ext>
            </a:extLst>
          </p:cNvPr>
          <p:cNvCxnSpPr>
            <a:cxnSpLocks/>
            <a:endCxn id="28" idx="1"/>
          </p:cNvCxnSpPr>
          <p:nvPr/>
        </p:nvCxnSpPr>
        <p:spPr>
          <a:xfrm>
            <a:off x="4758813" y="5113943"/>
            <a:ext cx="603455" cy="208772"/>
          </a:xfrm>
          <a:prstGeom prst="straightConnector1">
            <a:avLst/>
          </a:prstGeom>
          <a:ln w="508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564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E83BA-7F49-4C7D-8203-190870474316}"/>
              </a:ext>
            </a:extLst>
          </p:cNvPr>
          <p:cNvSpPr>
            <a:spLocks noGrp="1"/>
          </p:cNvSpPr>
          <p:nvPr>
            <p:ph type="title"/>
          </p:nvPr>
        </p:nvSpPr>
        <p:spPr/>
        <p:txBody>
          <a:bodyPr/>
          <a:lstStyle/>
          <a:p>
            <a:r>
              <a:rPr lang="en-US" dirty="0"/>
              <a:t>Compiler/Validator</a:t>
            </a:r>
          </a:p>
        </p:txBody>
      </p:sp>
      <p:sp>
        <p:nvSpPr>
          <p:cNvPr id="4" name="Slide Number Placeholder 3">
            <a:extLst>
              <a:ext uri="{FF2B5EF4-FFF2-40B4-BE49-F238E27FC236}">
                <a16:creationId xmlns:a16="http://schemas.microsoft.com/office/drawing/2014/main" id="{622970AD-249A-4AA6-AC82-4FC056E95A0A}"/>
              </a:ext>
            </a:extLst>
          </p:cNvPr>
          <p:cNvSpPr>
            <a:spLocks noGrp="1"/>
          </p:cNvSpPr>
          <p:nvPr>
            <p:ph type="sldNum" sz="quarter" idx="12"/>
          </p:nvPr>
        </p:nvSpPr>
        <p:spPr/>
        <p:txBody>
          <a:bodyPr/>
          <a:lstStyle/>
          <a:p>
            <a:fld id="{E60467EA-7CED-4417-B7B8-B769BDC20388}" type="slidenum">
              <a:rPr lang="th-TH" smtClean="0"/>
              <a:pPr/>
              <a:t>16</a:t>
            </a:fld>
            <a:endParaRPr lang="th-TH"/>
          </a:p>
        </p:txBody>
      </p:sp>
      <p:pic>
        <p:nvPicPr>
          <p:cNvPr id="5" name="Picture 4">
            <a:extLst>
              <a:ext uri="{FF2B5EF4-FFF2-40B4-BE49-F238E27FC236}">
                <a16:creationId xmlns:a16="http://schemas.microsoft.com/office/drawing/2014/main" id="{00C722FE-DFF2-48E2-867C-D855C517FB9A}"/>
              </a:ext>
            </a:extLst>
          </p:cNvPr>
          <p:cNvPicPr>
            <a:picLocks noChangeAspect="1"/>
          </p:cNvPicPr>
          <p:nvPr/>
        </p:nvPicPr>
        <p:blipFill rotWithShape="1">
          <a:blip r:embed="rId2"/>
          <a:srcRect t="9606" r="80887" b="17705"/>
          <a:stretch/>
        </p:blipFill>
        <p:spPr>
          <a:xfrm>
            <a:off x="7069393" y="670546"/>
            <a:ext cx="2743200" cy="5868366"/>
          </a:xfrm>
          <a:prstGeom prst="rect">
            <a:avLst/>
          </a:prstGeom>
        </p:spPr>
      </p:pic>
      <p:sp>
        <p:nvSpPr>
          <p:cNvPr id="6" name="Rectangle 5">
            <a:extLst>
              <a:ext uri="{FF2B5EF4-FFF2-40B4-BE49-F238E27FC236}">
                <a16:creationId xmlns:a16="http://schemas.microsoft.com/office/drawing/2014/main" id="{1CF4A5FB-D292-409D-909D-2512C8E43754}"/>
              </a:ext>
            </a:extLst>
          </p:cNvPr>
          <p:cNvSpPr/>
          <p:nvPr/>
        </p:nvSpPr>
        <p:spPr>
          <a:xfrm>
            <a:off x="838200" y="1288817"/>
            <a:ext cx="5172075" cy="11987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Environment for compiling</a:t>
            </a:r>
            <a:br>
              <a:rPr lang="en-US" sz="2000" dirty="0">
                <a:solidFill>
                  <a:srgbClr val="FF0000"/>
                </a:solidFill>
              </a:rPr>
            </a:br>
            <a:r>
              <a:rPr lang="en-US" sz="2000" dirty="0">
                <a:solidFill>
                  <a:srgbClr val="FF0000"/>
                </a:solidFill>
              </a:rPr>
              <a:t>-</a:t>
            </a:r>
            <a:r>
              <a:rPr lang="en-US" sz="2000" dirty="0" err="1">
                <a:solidFill>
                  <a:srgbClr val="FF0000"/>
                </a:solidFill>
              </a:rPr>
              <a:t>Javascript</a:t>
            </a:r>
            <a:r>
              <a:rPr lang="en-US" sz="2000" dirty="0">
                <a:solidFill>
                  <a:srgbClr val="FF0000"/>
                </a:solidFill>
              </a:rPr>
              <a:t> VM -&gt; Web based compiler with no actual Blockchain</a:t>
            </a:r>
            <a:br>
              <a:rPr lang="en-US" sz="2000" dirty="0">
                <a:solidFill>
                  <a:srgbClr val="FF0000"/>
                </a:solidFill>
              </a:rPr>
            </a:br>
            <a:r>
              <a:rPr lang="en-US" sz="2000" dirty="0">
                <a:solidFill>
                  <a:srgbClr val="FF0000"/>
                </a:solidFill>
              </a:rPr>
              <a:t>(Simulated Blockchain Environment)</a:t>
            </a:r>
            <a:br>
              <a:rPr lang="en-US" sz="2000" dirty="0">
                <a:solidFill>
                  <a:srgbClr val="FF0000"/>
                </a:solidFill>
              </a:rPr>
            </a:br>
            <a:r>
              <a:rPr lang="en-US" sz="2000" dirty="0">
                <a:solidFill>
                  <a:srgbClr val="FF0000"/>
                </a:solidFill>
              </a:rPr>
              <a:t>- Web3js -&gt; Web3js instance created by local blockchain</a:t>
            </a:r>
            <a:endParaRPr lang="th-TH" sz="2000" dirty="0">
              <a:solidFill>
                <a:srgbClr val="FF0000"/>
              </a:solidFill>
            </a:endParaRPr>
          </a:p>
        </p:txBody>
      </p:sp>
      <p:cxnSp>
        <p:nvCxnSpPr>
          <p:cNvPr id="7" name="Straight Arrow Connector 6">
            <a:extLst>
              <a:ext uri="{FF2B5EF4-FFF2-40B4-BE49-F238E27FC236}">
                <a16:creationId xmlns:a16="http://schemas.microsoft.com/office/drawing/2014/main" id="{DBFF9E03-D652-4437-9E7D-29BEAB250A1D}"/>
              </a:ext>
            </a:extLst>
          </p:cNvPr>
          <p:cNvCxnSpPr>
            <a:cxnSpLocks/>
            <a:endCxn id="6" idx="3"/>
          </p:cNvCxnSpPr>
          <p:nvPr/>
        </p:nvCxnSpPr>
        <p:spPr>
          <a:xfrm flipH="1">
            <a:off x="6010275" y="1288817"/>
            <a:ext cx="2012848" cy="599372"/>
          </a:xfrm>
          <a:prstGeom prst="straightConnector1">
            <a:avLst/>
          </a:prstGeom>
          <a:ln w="508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DB1883B-ED48-4312-8231-C0AAB9CD85EB}"/>
              </a:ext>
            </a:extLst>
          </p:cNvPr>
          <p:cNvSpPr/>
          <p:nvPr/>
        </p:nvSpPr>
        <p:spPr>
          <a:xfrm>
            <a:off x="2254045" y="2614380"/>
            <a:ext cx="3350342" cy="4097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Issuer account on specified environment</a:t>
            </a:r>
            <a:endParaRPr lang="th-TH" sz="2000" dirty="0">
              <a:solidFill>
                <a:srgbClr val="FF0000"/>
              </a:solidFill>
            </a:endParaRPr>
          </a:p>
        </p:txBody>
      </p:sp>
      <p:cxnSp>
        <p:nvCxnSpPr>
          <p:cNvPr id="14" name="Straight Arrow Connector 13">
            <a:extLst>
              <a:ext uri="{FF2B5EF4-FFF2-40B4-BE49-F238E27FC236}">
                <a16:creationId xmlns:a16="http://schemas.microsoft.com/office/drawing/2014/main" id="{9914C2AE-4433-4C55-8D4B-828537A342C0}"/>
              </a:ext>
            </a:extLst>
          </p:cNvPr>
          <p:cNvCxnSpPr>
            <a:cxnSpLocks/>
            <a:endCxn id="12" idx="3"/>
          </p:cNvCxnSpPr>
          <p:nvPr/>
        </p:nvCxnSpPr>
        <p:spPr>
          <a:xfrm flipH="1">
            <a:off x="5604387" y="1690688"/>
            <a:ext cx="2012848" cy="1128561"/>
          </a:xfrm>
          <a:prstGeom prst="straightConnector1">
            <a:avLst/>
          </a:prstGeom>
          <a:ln w="508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490E3A3-F8DB-4DD5-B947-50059DAB1F53}"/>
              </a:ext>
            </a:extLst>
          </p:cNvPr>
          <p:cNvCxnSpPr>
            <a:cxnSpLocks/>
            <a:endCxn id="18" idx="3"/>
          </p:cNvCxnSpPr>
          <p:nvPr/>
        </p:nvCxnSpPr>
        <p:spPr>
          <a:xfrm flipH="1">
            <a:off x="5616371" y="1996109"/>
            <a:ext cx="2000864" cy="1432891"/>
          </a:xfrm>
          <a:prstGeom prst="straightConnector1">
            <a:avLst/>
          </a:prstGeom>
          <a:ln w="508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4530F77B-619F-49C8-A901-1C3E75EA1169}"/>
              </a:ext>
            </a:extLst>
          </p:cNvPr>
          <p:cNvSpPr/>
          <p:nvPr/>
        </p:nvSpPr>
        <p:spPr>
          <a:xfrm>
            <a:off x="2266029" y="3224131"/>
            <a:ext cx="3350342" cy="4097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Gas Limit which prevent infinity loop error</a:t>
            </a:r>
            <a:endParaRPr lang="th-TH" sz="2000" dirty="0">
              <a:solidFill>
                <a:srgbClr val="FF0000"/>
              </a:solidFill>
            </a:endParaRPr>
          </a:p>
        </p:txBody>
      </p:sp>
      <p:sp>
        <p:nvSpPr>
          <p:cNvPr id="21" name="Rectangle 20">
            <a:extLst>
              <a:ext uri="{FF2B5EF4-FFF2-40B4-BE49-F238E27FC236}">
                <a16:creationId xmlns:a16="http://schemas.microsoft.com/office/drawing/2014/main" id="{F7F2FBA0-D4FF-4E71-B31B-F46E58B17E95}"/>
              </a:ext>
            </a:extLst>
          </p:cNvPr>
          <p:cNvSpPr/>
          <p:nvPr/>
        </p:nvSpPr>
        <p:spPr>
          <a:xfrm>
            <a:off x="1868129" y="3827784"/>
            <a:ext cx="3660057" cy="4097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Wei value represent cost to execute contract</a:t>
            </a:r>
            <a:endParaRPr lang="th-TH" sz="2000" dirty="0">
              <a:solidFill>
                <a:srgbClr val="FF0000"/>
              </a:solidFill>
            </a:endParaRPr>
          </a:p>
        </p:txBody>
      </p:sp>
      <p:cxnSp>
        <p:nvCxnSpPr>
          <p:cNvPr id="22" name="Straight Arrow Connector 21">
            <a:extLst>
              <a:ext uri="{FF2B5EF4-FFF2-40B4-BE49-F238E27FC236}">
                <a16:creationId xmlns:a16="http://schemas.microsoft.com/office/drawing/2014/main" id="{68B29681-377E-4BED-905F-B8D1E700E133}"/>
              </a:ext>
            </a:extLst>
          </p:cNvPr>
          <p:cNvCxnSpPr>
            <a:cxnSpLocks/>
            <a:endCxn id="21" idx="3"/>
          </p:cNvCxnSpPr>
          <p:nvPr/>
        </p:nvCxnSpPr>
        <p:spPr>
          <a:xfrm flipH="1">
            <a:off x="5528186" y="2310581"/>
            <a:ext cx="2089049" cy="1722072"/>
          </a:xfrm>
          <a:prstGeom prst="straightConnector1">
            <a:avLst/>
          </a:prstGeom>
          <a:ln w="508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EC6981C-EEAA-4D13-9DFB-BCEB63BB8A90}"/>
              </a:ext>
            </a:extLst>
          </p:cNvPr>
          <p:cNvSpPr/>
          <p:nvPr/>
        </p:nvSpPr>
        <p:spPr>
          <a:xfrm>
            <a:off x="4946239" y="4671175"/>
            <a:ext cx="1721874" cy="4097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Executed contract</a:t>
            </a:r>
            <a:endParaRPr lang="th-TH" sz="2000" dirty="0">
              <a:solidFill>
                <a:srgbClr val="FF0000"/>
              </a:solidFill>
            </a:endParaRPr>
          </a:p>
        </p:txBody>
      </p:sp>
      <p:sp>
        <p:nvSpPr>
          <p:cNvPr id="26" name="Rectangle 25">
            <a:extLst>
              <a:ext uri="{FF2B5EF4-FFF2-40B4-BE49-F238E27FC236}">
                <a16:creationId xmlns:a16="http://schemas.microsoft.com/office/drawing/2014/main" id="{29C25EED-A18D-4671-B749-085AB5A87965}"/>
              </a:ext>
            </a:extLst>
          </p:cNvPr>
          <p:cNvSpPr/>
          <p:nvPr/>
        </p:nvSpPr>
        <p:spPr>
          <a:xfrm>
            <a:off x="7348383" y="3928335"/>
            <a:ext cx="2464210" cy="25645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2000" dirty="0">
              <a:solidFill>
                <a:srgbClr val="FF0000"/>
              </a:solidFill>
            </a:endParaRPr>
          </a:p>
        </p:txBody>
      </p:sp>
      <p:cxnSp>
        <p:nvCxnSpPr>
          <p:cNvPr id="27" name="Straight Arrow Connector 26">
            <a:extLst>
              <a:ext uri="{FF2B5EF4-FFF2-40B4-BE49-F238E27FC236}">
                <a16:creationId xmlns:a16="http://schemas.microsoft.com/office/drawing/2014/main" id="{39DBC45D-A35A-4851-B6E3-EA2C6D7D3B86}"/>
              </a:ext>
            </a:extLst>
          </p:cNvPr>
          <p:cNvCxnSpPr>
            <a:cxnSpLocks/>
            <a:stCxn id="26" idx="1"/>
            <a:endCxn id="25" idx="3"/>
          </p:cNvCxnSpPr>
          <p:nvPr/>
        </p:nvCxnSpPr>
        <p:spPr>
          <a:xfrm flipH="1" flipV="1">
            <a:off x="6668113" y="4876044"/>
            <a:ext cx="680270" cy="334561"/>
          </a:xfrm>
          <a:prstGeom prst="straightConnector1">
            <a:avLst/>
          </a:prstGeom>
          <a:ln w="508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045967BD-6CF4-4DFF-98F4-F05E44D01544}"/>
              </a:ext>
            </a:extLst>
          </p:cNvPr>
          <p:cNvSpPr/>
          <p:nvPr/>
        </p:nvSpPr>
        <p:spPr>
          <a:xfrm>
            <a:off x="1042219" y="5259451"/>
            <a:ext cx="5566132" cy="6276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Value specified by issuer to replace value of variable </a:t>
            </a:r>
            <a:r>
              <a:rPr lang="en-US" sz="2000" dirty="0" err="1">
                <a:solidFill>
                  <a:srgbClr val="FF0000"/>
                </a:solidFill>
              </a:rPr>
              <a:t>saySomething</a:t>
            </a:r>
            <a:br>
              <a:rPr lang="en-US" sz="2000" dirty="0">
                <a:solidFill>
                  <a:srgbClr val="FF0000"/>
                </a:solidFill>
              </a:rPr>
            </a:br>
            <a:r>
              <a:rPr lang="en-US" sz="2000" dirty="0">
                <a:solidFill>
                  <a:srgbClr val="FF0000"/>
                </a:solidFill>
              </a:rPr>
              <a:t>using function ‘transact’</a:t>
            </a:r>
            <a:endParaRPr lang="th-TH" sz="2000" dirty="0">
              <a:solidFill>
                <a:srgbClr val="FF0000"/>
              </a:solidFill>
            </a:endParaRPr>
          </a:p>
        </p:txBody>
      </p:sp>
      <p:cxnSp>
        <p:nvCxnSpPr>
          <p:cNvPr id="32" name="Straight Arrow Connector 31">
            <a:extLst>
              <a:ext uri="{FF2B5EF4-FFF2-40B4-BE49-F238E27FC236}">
                <a16:creationId xmlns:a16="http://schemas.microsoft.com/office/drawing/2014/main" id="{FDA86330-0462-418C-A28A-A4000577245E}"/>
              </a:ext>
            </a:extLst>
          </p:cNvPr>
          <p:cNvCxnSpPr>
            <a:cxnSpLocks/>
            <a:endCxn id="31" idx="3"/>
          </p:cNvCxnSpPr>
          <p:nvPr/>
        </p:nvCxnSpPr>
        <p:spPr>
          <a:xfrm flipH="1">
            <a:off x="6608351" y="5243184"/>
            <a:ext cx="1008884" cy="330072"/>
          </a:xfrm>
          <a:prstGeom prst="straightConnector1">
            <a:avLst/>
          </a:prstGeom>
          <a:ln w="508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0C1064F-AFB7-46A7-9346-7038F9169835}"/>
              </a:ext>
            </a:extLst>
          </p:cNvPr>
          <p:cNvSpPr/>
          <p:nvPr/>
        </p:nvSpPr>
        <p:spPr>
          <a:xfrm>
            <a:off x="2890684" y="6011398"/>
            <a:ext cx="3682026" cy="4097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Returned value after execute function ‘speak’</a:t>
            </a:r>
            <a:endParaRPr lang="th-TH" sz="2000" dirty="0">
              <a:solidFill>
                <a:srgbClr val="FF0000"/>
              </a:solidFill>
            </a:endParaRPr>
          </a:p>
        </p:txBody>
      </p:sp>
      <p:cxnSp>
        <p:nvCxnSpPr>
          <p:cNvPr id="36" name="Straight Arrow Connector 35">
            <a:extLst>
              <a:ext uri="{FF2B5EF4-FFF2-40B4-BE49-F238E27FC236}">
                <a16:creationId xmlns:a16="http://schemas.microsoft.com/office/drawing/2014/main" id="{9ADEC567-A918-45EC-AF76-741F0F9E5761}"/>
              </a:ext>
            </a:extLst>
          </p:cNvPr>
          <p:cNvCxnSpPr>
            <a:cxnSpLocks/>
            <a:endCxn id="35" idx="3"/>
          </p:cNvCxnSpPr>
          <p:nvPr/>
        </p:nvCxnSpPr>
        <p:spPr>
          <a:xfrm flipH="1">
            <a:off x="6572710" y="6163668"/>
            <a:ext cx="1745380" cy="52599"/>
          </a:xfrm>
          <a:prstGeom prst="straightConnector1">
            <a:avLst/>
          </a:prstGeom>
          <a:ln w="508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607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97DF-2F35-43F8-9D31-9A0DB77D9330}"/>
              </a:ext>
            </a:extLst>
          </p:cNvPr>
          <p:cNvSpPr>
            <a:spLocks noGrp="1"/>
          </p:cNvSpPr>
          <p:nvPr>
            <p:ph type="title"/>
          </p:nvPr>
        </p:nvSpPr>
        <p:spPr/>
        <p:txBody>
          <a:bodyPr/>
          <a:lstStyle/>
          <a:p>
            <a:r>
              <a:rPr lang="en-US" dirty="0"/>
              <a:t>Flow chart of this example contract</a:t>
            </a:r>
          </a:p>
        </p:txBody>
      </p:sp>
      <p:sp>
        <p:nvSpPr>
          <p:cNvPr id="4" name="Slide Number Placeholder 3">
            <a:extLst>
              <a:ext uri="{FF2B5EF4-FFF2-40B4-BE49-F238E27FC236}">
                <a16:creationId xmlns:a16="http://schemas.microsoft.com/office/drawing/2014/main" id="{756B6F97-EAEE-4B9A-B957-EE8ADA7F9D4B}"/>
              </a:ext>
            </a:extLst>
          </p:cNvPr>
          <p:cNvSpPr>
            <a:spLocks noGrp="1"/>
          </p:cNvSpPr>
          <p:nvPr>
            <p:ph type="sldNum" sz="quarter" idx="12"/>
          </p:nvPr>
        </p:nvSpPr>
        <p:spPr/>
        <p:txBody>
          <a:bodyPr/>
          <a:lstStyle/>
          <a:p>
            <a:fld id="{E60467EA-7CED-4417-B7B8-B769BDC20388}" type="slidenum">
              <a:rPr lang="th-TH" smtClean="0"/>
              <a:pPr/>
              <a:t>17</a:t>
            </a:fld>
            <a:endParaRPr lang="th-TH"/>
          </a:p>
        </p:txBody>
      </p:sp>
      <p:sp>
        <p:nvSpPr>
          <p:cNvPr id="5" name="Rectangle 4">
            <a:extLst>
              <a:ext uri="{FF2B5EF4-FFF2-40B4-BE49-F238E27FC236}">
                <a16:creationId xmlns:a16="http://schemas.microsoft.com/office/drawing/2014/main" id="{46069497-4822-4127-B830-06D824E7BCE1}"/>
              </a:ext>
            </a:extLst>
          </p:cNvPr>
          <p:cNvSpPr/>
          <p:nvPr/>
        </p:nvSpPr>
        <p:spPr>
          <a:xfrm>
            <a:off x="422788" y="3224131"/>
            <a:ext cx="2517057" cy="4097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FF0000"/>
                </a:solidFill>
              </a:rPr>
              <a:t>saySomething</a:t>
            </a:r>
            <a:r>
              <a:rPr lang="en-US" sz="2000" dirty="0">
                <a:solidFill>
                  <a:srgbClr val="FF0000"/>
                </a:solidFill>
              </a:rPr>
              <a:t> = “Hello World!”</a:t>
            </a:r>
            <a:endParaRPr lang="th-TH" sz="2000" dirty="0">
              <a:solidFill>
                <a:srgbClr val="FF0000"/>
              </a:solidFill>
            </a:endParaRPr>
          </a:p>
        </p:txBody>
      </p:sp>
      <p:sp>
        <p:nvSpPr>
          <p:cNvPr id="6" name="Flowchart: Decision 5">
            <a:extLst>
              <a:ext uri="{FF2B5EF4-FFF2-40B4-BE49-F238E27FC236}">
                <a16:creationId xmlns:a16="http://schemas.microsoft.com/office/drawing/2014/main" id="{BB66011A-16EB-4751-ACC0-964EEE8C578E}"/>
              </a:ext>
            </a:extLst>
          </p:cNvPr>
          <p:cNvSpPr/>
          <p:nvPr/>
        </p:nvSpPr>
        <p:spPr>
          <a:xfrm>
            <a:off x="3215147" y="2766217"/>
            <a:ext cx="4503175" cy="1325563"/>
          </a:xfrm>
          <a:prstGeom prst="flowChartDecision">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sng" dirty="0">
                <a:solidFill>
                  <a:srgbClr val="0070C0"/>
                </a:solidFill>
              </a:rPr>
              <a:t>Function “speak”</a:t>
            </a:r>
            <a:br>
              <a:rPr lang="en-US" sz="2400" dirty="0">
                <a:solidFill>
                  <a:srgbClr val="FF0000"/>
                </a:solidFill>
              </a:rPr>
            </a:br>
            <a:r>
              <a:rPr lang="en-US" sz="2400" dirty="0">
                <a:solidFill>
                  <a:srgbClr val="FF0000"/>
                </a:solidFill>
              </a:rPr>
              <a:t>Any input?</a:t>
            </a:r>
            <a:endParaRPr lang="th-TH" sz="2400" dirty="0">
              <a:solidFill>
                <a:srgbClr val="FF0000"/>
              </a:solidFill>
            </a:endParaRPr>
          </a:p>
        </p:txBody>
      </p:sp>
      <p:cxnSp>
        <p:nvCxnSpPr>
          <p:cNvPr id="7" name="Straight Arrow Connector 6">
            <a:extLst>
              <a:ext uri="{FF2B5EF4-FFF2-40B4-BE49-F238E27FC236}">
                <a16:creationId xmlns:a16="http://schemas.microsoft.com/office/drawing/2014/main" id="{05515276-5A2C-42E3-AEB4-CB254FDB2E98}"/>
              </a:ext>
            </a:extLst>
          </p:cNvPr>
          <p:cNvCxnSpPr>
            <a:cxnSpLocks/>
            <a:stCxn id="6" idx="1"/>
            <a:endCxn id="5" idx="3"/>
          </p:cNvCxnSpPr>
          <p:nvPr/>
        </p:nvCxnSpPr>
        <p:spPr>
          <a:xfrm flipH="1">
            <a:off x="2939845" y="3428999"/>
            <a:ext cx="275302" cy="1"/>
          </a:xfrm>
          <a:prstGeom prst="straightConnector1">
            <a:avLst/>
          </a:prstGeom>
          <a:ln w="508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B54FC8A-ACA6-4940-BD19-A7ABB8928413}"/>
              </a:ext>
            </a:extLst>
          </p:cNvPr>
          <p:cNvSpPr/>
          <p:nvPr/>
        </p:nvSpPr>
        <p:spPr>
          <a:xfrm>
            <a:off x="471949" y="4130731"/>
            <a:ext cx="2517057" cy="8906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u="sng" dirty="0">
                <a:solidFill>
                  <a:srgbClr val="0070C0"/>
                </a:solidFill>
              </a:rPr>
              <a:t>Function “transact”</a:t>
            </a:r>
          </a:p>
          <a:p>
            <a:pPr algn="ctr"/>
            <a:r>
              <a:rPr lang="en-US" sz="2000" dirty="0" err="1">
                <a:solidFill>
                  <a:srgbClr val="FF0000"/>
                </a:solidFill>
              </a:rPr>
              <a:t>saySomething</a:t>
            </a:r>
            <a:r>
              <a:rPr lang="en-US" sz="2000" dirty="0">
                <a:solidFill>
                  <a:srgbClr val="FF0000"/>
                </a:solidFill>
              </a:rPr>
              <a:t> = &lt;input&gt;</a:t>
            </a:r>
            <a:endParaRPr lang="th-TH" sz="2000" dirty="0">
              <a:solidFill>
                <a:srgbClr val="FF0000"/>
              </a:solidFill>
            </a:endParaRPr>
          </a:p>
        </p:txBody>
      </p:sp>
      <p:cxnSp>
        <p:nvCxnSpPr>
          <p:cNvPr id="12" name="Connector: Elbow 11">
            <a:extLst>
              <a:ext uri="{FF2B5EF4-FFF2-40B4-BE49-F238E27FC236}">
                <a16:creationId xmlns:a16="http://schemas.microsoft.com/office/drawing/2014/main" id="{0E59A62E-C862-48CF-9B8E-5D2A8231F24B}"/>
              </a:ext>
            </a:extLst>
          </p:cNvPr>
          <p:cNvCxnSpPr>
            <a:cxnSpLocks/>
            <a:stCxn id="10" idx="3"/>
            <a:endCxn id="6" idx="2"/>
          </p:cNvCxnSpPr>
          <p:nvPr/>
        </p:nvCxnSpPr>
        <p:spPr>
          <a:xfrm flipV="1">
            <a:off x="2989006" y="4091780"/>
            <a:ext cx="2477729" cy="484283"/>
          </a:xfrm>
          <a:prstGeom prst="bentConnector2">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B1E9A72-74DE-440C-92F4-B82DCA9FD039}"/>
              </a:ext>
            </a:extLst>
          </p:cNvPr>
          <p:cNvSpPr/>
          <p:nvPr/>
        </p:nvSpPr>
        <p:spPr>
          <a:xfrm>
            <a:off x="8426243" y="2377281"/>
            <a:ext cx="2008238" cy="3651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rPr>
              <a:t>Return “Hello World!”</a:t>
            </a:r>
            <a:endParaRPr lang="th-TH" sz="2000" dirty="0">
              <a:solidFill>
                <a:srgbClr val="FF0000"/>
              </a:solidFill>
            </a:endParaRPr>
          </a:p>
        </p:txBody>
      </p:sp>
      <p:sp>
        <p:nvSpPr>
          <p:cNvPr id="20" name="Rectangle 19">
            <a:extLst>
              <a:ext uri="{FF2B5EF4-FFF2-40B4-BE49-F238E27FC236}">
                <a16:creationId xmlns:a16="http://schemas.microsoft.com/office/drawing/2014/main" id="{24BBE137-5DE5-4A34-8F90-1DF948BAFF58}"/>
              </a:ext>
            </a:extLst>
          </p:cNvPr>
          <p:cNvSpPr/>
          <p:nvPr/>
        </p:nvSpPr>
        <p:spPr>
          <a:xfrm>
            <a:off x="8426243" y="4015811"/>
            <a:ext cx="1378973" cy="3651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rPr>
              <a:t>Return &lt;input&gt;</a:t>
            </a:r>
            <a:endParaRPr lang="th-TH" sz="2000" dirty="0">
              <a:solidFill>
                <a:srgbClr val="FF0000"/>
              </a:solidFill>
            </a:endParaRPr>
          </a:p>
        </p:txBody>
      </p:sp>
      <p:cxnSp>
        <p:nvCxnSpPr>
          <p:cNvPr id="21" name="Connector: Elbow 20">
            <a:extLst>
              <a:ext uri="{FF2B5EF4-FFF2-40B4-BE49-F238E27FC236}">
                <a16:creationId xmlns:a16="http://schemas.microsoft.com/office/drawing/2014/main" id="{81236E81-6F80-4D45-87B4-D8108C59A2E0}"/>
              </a:ext>
            </a:extLst>
          </p:cNvPr>
          <p:cNvCxnSpPr>
            <a:cxnSpLocks/>
            <a:stCxn id="6" idx="3"/>
            <a:endCxn id="13" idx="1"/>
          </p:cNvCxnSpPr>
          <p:nvPr/>
        </p:nvCxnSpPr>
        <p:spPr>
          <a:xfrm flipV="1">
            <a:off x="7718322" y="2559844"/>
            <a:ext cx="707921" cy="869155"/>
          </a:xfrm>
          <a:prstGeom prst="bentConnector3">
            <a:avLst>
              <a:gd name="adj1" fmla="val 50000"/>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5CED5F2C-EF21-4659-BCA5-2CD1999B5DEC}"/>
              </a:ext>
            </a:extLst>
          </p:cNvPr>
          <p:cNvCxnSpPr>
            <a:cxnSpLocks/>
            <a:stCxn id="6" idx="3"/>
            <a:endCxn id="20" idx="1"/>
          </p:cNvCxnSpPr>
          <p:nvPr/>
        </p:nvCxnSpPr>
        <p:spPr>
          <a:xfrm>
            <a:off x="7718322" y="3428999"/>
            <a:ext cx="707921" cy="769375"/>
          </a:xfrm>
          <a:prstGeom prst="bentConnector3">
            <a:avLst>
              <a:gd name="adj1" fmla="val 50000"/>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60CA723-9196-4FF2-AF9F-8DDAE9F3BD67}"/>
              </a:ext>
            </a:extLst>
          </p:cNvPr>
          <p:cNvSpPr/>
          <p:nvPr/>
        </p:nvSpPr>
        <p:spPr>
          <a:xfrm>
            <a:off x="7718322" y="2077065"/>
            <a:ext cx="663677" cy="40973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No</a:t>
            </a:r>
            <a:endParaRPr lang="th-TH" sz="2000" dirty="0">
              <a:solidFill>
                <a:srgbClr val="FF0000"/>
              </a:solidFill>
            </a:endParaRPr>
          </a:p>
        </p:txBody>
      </p:sp>
      <p:sp>
        <p:nvSpPr>
          <p:cNvPr id="29" name="Rectangle 28">
            <a:extLst>
              <a:ext uri="{FF2B5EF4-FFF2-40B4-BE49-F238E27FC236}">
                <a16:creationId xmlns:a16="http://schemas.microsoft.com/office/drawing/2014/main" id="{44C474C5-381E-4388-8E05-338FEA3924A7}"/>
              </a:ext>
            </a:extLst>
          </p:cNvPr>
          <p:cNvSpPr/>
          <p:nvPr/>
        </p:nvSpPr>
        <p:spPr>
          <a:xfrm>
            <a:off x="7740443" y="4198373"/>
            <a:ext cx="663677" cy="40973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Yes</a:t>
            </a:r>
            <a:endParaRPr lang="th-TH" sz="2000" dirty="0">
              <a:solidFill>
                <a:srgbClr val="FF0000"/>
              </a:solidFill>
            </a:endParaRPr>
          </a:p>
        </p:txBody>
      </p:sp>
    </p:spTree>
    <p:extLst>
      <p:ext uri="{BB962C8B-B14F-4D97-AF65-F5344CB8AC3E}">
        <p14:creationId xmlns:p14="http://schemas.microsoft.com/office/powerpoint/2010/main" val="695769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97DF-2F35-43F8-9D31-9A0DB77D9330}"/>
              </a:ext>
            </a:extLst>
          </p:cNvPr>
          <p:cNvSpPr>
            <a:spLocks noGrp="1"/>
          </p:cNvSpPr>
          <p:nvPr>
            <p:ph type="title"/>
          </p:nvPr>
        </p:nvSpPr>
        <p:spPr/>
        <p:txBody>
          <a:bodyPr/>
          <a:lstStyle/>
          <a:p>
            <a:r>
              <a:rPr lang="en-US" dirty="0"/>
              <a:t>Flow chart of our initial smart contract will be like this</a:t>
            </a:r>
          </a:p>
        </p:txBody>
      </p:sp>
      <p:sp>
        <p:nvSpPr>
          <p:cNvPr id="4" name="Slide Number Placeholder 3">
            <a:extLst>
              <a:ext uri="{FF2B5EF4-FFF2-40B4-BE49-F238E27FC236}">
                <a16:creationId xmlns:a16="http://schemas.microsoft.com/office/drawing/2014/main" id="{756B6F97-EAEE-4B9A-B957-EE8ADA7F9D4B}"/>
              </a:ext>
            </a:extLst>
          </p:cNvPr>
          <p:cNvSpPr>
            <a:spLocks noGrp="1"/>
          </p:cNvSpPr>
          <p:nvPr>
            <p:ph type="sldNum" sz="quarter" idx="12"/>
          </p:nvPr>
        </p:nvSpPr>
        <p:spPr/>
        <p:txBody>
          <a:bodyPr/>
          <a:lstStyle/>
          <a:p>
            <a:fld id="{E60467EA-7CED-4417-B7B8-B769BDC20388}" type="slidenum">
              <a:rPr lang="th-TH" smtClean="0"/>
              <a:pPr/>
              <a:t>18</a:t>
            </a:fld>
            <a:endParaRPr lang="th-TH"/>
          </a:p>
        </p:txBody>
      </p:sp>
      <p:sp>
        <p:nvSpPr>
          <p:cNvPr id="5" name="Rectangle 4">
            <a:extLst>
              <a:ext uri="{FF2B5EF4-FFF2-40B4-BE49-F238E27FC236}">
                <a16:creationId xmlns:a16="http://schemas.microsoft.com/office/drawing/2014/main" id="{46069497-4822-4127-B830-06D824E7BCE1}"/>
              </a:ext>
            </a:extLst>
          </p:cNvPr>
          <p:cNvSpPr/>
          <p:nvPr/>
        </p:nvSpPr>
        <p:spPr>
          <a:xfrm>
            <a:off x="2190136" y="3033160"/>
            <a:ext cx="3519948" cy="7916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FF0000"/>
                </a:solidFill>
              </a:rPr>
              <a:t>saySomething</a:t>
            </a:r>
            <a:r>
              <a:rPr lang="en-US" sz="2000" dirty="0">
                <a:solidFill>
                  <a:srgbClr val="FF0000"/>
                </a:solidFill>
              </a:rPr>
              <a:t> </a:t>
            </a:r>
            <a:br>
              <a:rPr lang="en-US" sz="2000" dirty="0">
                <a:solidFill>
                  <a:srgbClr val="FF0000"/>
                </a:solidFill>
              </a:rPr>
            </a:br>
            <a:r>
              <a:rPr lang="en-US" sz="2000" dirty="0">
                <a:solidFill>
                  <a:srgbClr val="FF0000"/>
                </a:solidFill>
              </a:rPr>
              <a:t>= metadata attributes + ITI-42 transaction</a:t>
            </a:r>
            <a:endParaRPr lang="th-TH" sz="2000" dirty="0">
              <a:solidFill>
                <a:srgbClr val="FF0000"/>
              </a:solidFill>
            </a:endParaRPr>
          </a:p>
        </p:txBody>
      </p:sp>
      <p:cxnSp>
        <p:nvCxnSpPr>
          <p:cNvPr id="7" name="Straight Arrow Connector 6">
            <a:extLst>
              <a:ext uri="{FF2B5EF4-FFF2-40B4-BE49-F238E27FC236}">
                <a16:creationId xmlns:a16="http://schemas.microsoft.com/office/drawing/2014/main" id="{05515276-5A2C-42E3-AEB4-CB254FDB2E98}"/>
              </a:ext>
            </a:extLst>
          </p:cNvPr>
          <p:cNvCxnSpPr>
            <a:cxnSpLocks/>
            <a:stCxn id="13" idx="1"/>
            <a:endCxn id="5" idx="3"/>
          </p:cNvCxnSpPr>
          <p:nvPr/>
        </p:nvCxnSpPr>
        <p:spPr>
          <a:xfrm flipH="1">
            <a:off x="5710084" y="3429000"/>
            <a:ext cx="877529" cy="0"/>
          </a:xfrm>
          <a:prstGeom prst="straightConnector1">
            <a:avLst/>
          </a:prstGeom>
          <a:ln w="508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B1E9A72-74DE-440C-92F4-B82DCA9FD039}"/>
              </a:ext>
            </a:extLst>
          </p:cNvPr>
          <p:cNvSpPr/>
          <p:nvPr/>
        </p:nvSpPr>
        <p:spPr>
          <a:xfrm>
            <a:off x="6587613" y="3033160"/>
            <a:ext cx="3146323" cy="7916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rPr>
              <a:t>Return value of </a:t>
            </a:r>
            <a:r>
              <a:rPr lang="en-US" sz="2000" dirty="0" err="1">
                <a:solidFill>
                  <a:srgbClr val="0070C0"/>
                </a:solidFill>
              </a:rPr>
              <a:t>saySomething</a:t>
            </a:r>
            <a:r>
              <a:rPr lang="en-US" sz="2000" dirty="0">
                <a:solidFill>
                  <a:srgbClr val="0070C0"/>
                </a:solidFill>
              </a:rPr>
              <a:t> =</a:t>
            </a:r>
            <a:br>
              <a:rPr lang="en-US" sz="2000" dirty="0">
                <a:solidFill>
                  <a:srgbClr val="0070C0"/>
                </a:solidFill>
              </a:rPr>
            </a:br>
            <a:r>
              <a:rPr lang="en-US" sz="2000" dirty="0">
                <a:solidFill>
                  <a:srgbClr val="0070C0"/>
                </a:solidFill>
              </a:rPr>
              <a:t>metadata attributes + ITI-42 transaction</a:t>
            </a:r>
            <a:endParaRPr lang="th-TH" sz="2000" dirty="0">
              <a:solidFill>
                <a:srgbClr val="FF0000"/>
              </a:solidFill>
            </a:endParaRPr>
          </a:p>
        </p:txBody>
      </p:sp>
      <p:sp>
        <p:nvSpPr>
          <p:cNvPr id="32" name="Rectangle 31">
            <a:extLst>
              <a:ext uri="{FF2B5EF4-FFF2-40B4-BE49-F238E27FC236}">
                <a16:creationId xmlns:a16="http://schemas.microsoft.com/office/drawing/2014/main" id="{A150B3A5-F4B5-4B03-87FB-6C5754FEE78F}"/>
              </a:ext>
            </a:extLst>
          </p:cNvPr>
          <p:cNvSpPr/>
          <p:nvPr/>
        </p:nvSpPr>
        <p:spPr>
          <a:xfrm>
            <a:off x="1912374" y="4220680"/>
            <a:ext cx="8367252" cy="79168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Our initial </a:t>
            </a:r>
            <a:r>
              <a:rPr lang="en-US" sz="2000" dirty="0" err="1">
                <a:solidFill>
                  <a:schemeClr val="tx1"/>
                </a:solidFill>
              </a:rPr>
              <a:t>smartcontract</a:t>
            </a:r>
            <a:r>
              <a:rPr lang="en-US" sz="2000" dirty="0">
                <a:solidFill>
                  <a:schemeClr val="tx1"/>
                </a:solidFill>
              </a:rPr>
              <a:t> will just store received value in Blockchain without any change</a:t>
            </a:r>
            <a:br>
              <a:rPr lang="en-US" sz="2000" dirty="0">
                <a:solidFill>
                  <a:schemeClr val="tx1"/>
                </a:solidFill>
              </a:rPr>
            </a:br>
            <a:r>
              <a:rPr lang="en-US" sz="2000" dirty="0">
                <a:solidFill>
                  <a:schemeClr val="tx1"/>
                </a:solidFill>
              </a:rPr>
              <a:t>- value of </a:t>
            </a:r>
            <a:r>
              <a:rPr lang="en-US" sz="2000" dirty="0" err="1">
                <a:solidFill>
                  <a:schemeClr val="tx1"/>
                </a:solidFill>
              </a:rPr>
              <a:t>saySomething</a:t>
            </a:r>
            <a:r>
              <a:rPr lang="en-US" sz="2000" dirty="0">
                <a:solidFill>
                  <a:schemeClr val="tx1"/>
                </a:solidFill>
              </a:rPr>
              <a:t> will inherit from our </a:t>
            </a:r>
            <a:r>
              <a:rPr lang="en-US" sz="2000" dirty="0" err="1">
                <a:solidFill>
                  <a:schemeClr val="tx1"/>
                </a:solidFill>
              </a:rPr>
              <a:t>Javascript</a:t>
            </a:r>
            <a:r>
              <a:rPr lang="en-US" sz="2000" dirty="0">
                <a:solidFill>
                  <a:schemeClr val="tx1"/>
                </a:solidFill>
              </a:rPr>
              <a:t> interpreter (JSON object)</a:t>
            </a:r>
          </a:p>
          <a:p>
            <a:pPr algn="ctr"/>
            <a:r>
              <a:rPr lang="en-US" sz="2000" dirty="0">
                <a:solidFill>
                  <a:schemeClr val="tx1"/>
                </a:solidFill>
              </a:rPr>
              <a:t>- The returned value of this contract will be process by our other </a:t>
            </a:r>
            <a:r>
              <a:rPr lang="en-US" sz="2000" dirty="0" err="1">
                <a:solidFill>
                  <a:schemeClr val="tx1"/>
                </a:solidFill>
              </a:rPr>
              <a:t>Javascript</a:t>
            </a:r>
            <a:r>
              <a:rPr lang="en-US" sz="2000" dirty="0">
                <a:solidFill>
                  <a:schemeClr val="tx1"/>
                </a:solidFill>
              </a:rPr>
              <a:t> to form ITI-18 transaction</a:t>
            </a:r>
            <a:endParaRPr lang="th-TH" sz="2000" dirty="0">
              <a:solidFill>
                <a:schemeClr val="tx1"/>
              </a:solidFill>
            </a:endParaRPr>
          </a:p>
        </p:txBody>
      </p:sp>
    </p:spTree>
    <p:extLst>
      <p:ext uri="{BB962C8B-B14F-4D97-AF65-F5344CB8AC3E}">
        <p14:creationId xmlns:p14="http://schemas.microsoft.com/office/powerpoint/2010/main" val="131046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825240" y="2184015"/>
            <a:ext cx="5181600" cy="331156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rgbClr val="FF0000"/>
              </a:solidFill>
            </a:endParaRPr>
          </a:p>
        </p:txBody>
      </p:sp>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484" y="4594015"/>
            <a:ext cx="1193251" cy="1193251"/>
          </a:xfrm>
          <a:prstGeom prst="rect">
            <a:avLst/>
          </a:prstGeom>
          <a:solidFill>
            <a:schemeClr val="bg1"/>
          </a:solidFill>
        </p:spPr>
      </p:pic>
      <p:sp>
        <p:nvSpPr>
          <p:cNvPr id="2" name="Title 1"/>
          <p:cNvSpPr>
            <a:spLocks noGrp="1"/>
          </p:cNvSpPr>
          <p:nvPr>
            <p:ph type="title"/>
          </p:nvPr>
        </p:nvSpPr>
        <p:spPr>
          <a:xfrm>
            <a:off x="838200" y="500593"/>
            <a:ext cx="10515600" cy="1325563"/>
          </a:xfrm>
        </p:spPr>
        <p:txBody>
          <a:bodyPr>
            <a:normAutofit/>
          </a:bodyPr>
          <a:lstStyle/>
          <a:p>
            <a:r>
              <a:rPr lang="en-US" sz="5400" dirty="0">
                <a:cs typeface="+mn-cs"/>
              </a:rPr>
              <a:t>Explain Current Implementation Steps</a:t>
            </a:r>
            <a:br>
              <a:rPr lang="en-US" sz="5400" dirty="0">
                <a:cs typeface="+mn-cs"/>
              </a:rPr>
            </a:br>
            <a:r>
              <a:rPr lang="en-US" sz="3100" dirty="0">
                <a:cs typeface="+mn-cs"/>
              </a:rPr>
              <a:t>Design Overview</a:t>
            </a:r>
            <a:endParaRPr lang="th-TH" sz="5400" dirty="0">
              <a:cs typeface="+mn-cs"/>
            </a:endParaRPr>
          </a:p>
        </p:txBody>
      </p:sp>
      <p:sp>
        <p:nvSpPr>
          <p:cNvPr id="5" name="Slide Number Placeholder 4"/>
          <p:cNvSpPr>
            <a:spLocks noGrp="1"/>
          </p:cNvSpPr>
          <p:nvPr>
            <p:ph type="sldNum" sz="quarter" idx="12"/>
          </p:nvPr>
        </p:nvSpPr>
        <p:spPr>
          <a:xfrm>
            <a:off x="10653486" y="6312808"/>
            <a:ext cx="700314" cy="365125"/>
          </a:xfrm>
        </p:spPr>
        <p:txBody>
          <a:bodyPr/>
          <a:lstStyle/>
          <a:p>
            <a:fld id="{E60467EA-7CED-4417-B7B8-B769BDC20388}" type="slidenum">
              <a:rPr lang="th-TH" smtClean="0"/>
              <a:pPr/>
              <a:t>19</a:t>
            </a:fld>
            <a:endParaRPr lang="th-TH" dirty="0"/>
          </a:p>
        </p:txBody>
      </p:sp>
      <p:sp>
        <p:nvSpPr>
          <p:cNvPr id="4" name="Rectangle 3"/>
          <p:cNvSpPr/>
          <p:nvPr/>
        </p:nvSpPr>
        <p:spPr>
          <a:xfrm>
            <a:off x="3810000" y="2175148"/>
            <a:ext cx="2049780" cy="3761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XDS Blockchain</a:t>
            </a:r>
            <a:endParaRPr lang="th-TH" dirty="0">
              <a:solidFill>
                <a:srgbClr val="FF0000"/>
              </a:solidFill>
            </a:endParaRPr>
          </a:p>
        </p:txBody>
      </p:sp>
      <p:cxnSp>
        <p:nvCxnSpPr>
          <p:cNvPr id="9" name="Straight Arrow Connector 8"/>
          <p:cNvCxnSpPr/>
          <p:nvPr/>
        </p:nvCxnSpPr>
        <p:spPr>
          <a:xfrm flipV="1">
            <a:off x="6844516" y="5323072"/>
            <a:ext cx="1" cy="908671"/>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785321" y="2939252"/>
            <a:ext cx="2685143" cy="428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rPr>
              <a:t>Registry Query [ITI-18]</a:t>
            </a:r>
          </a:p>
        </p:txBody>
      </p:sp>
      <p:sp>
        <p:nvSpPr>
          <p:cNvPr id="25" name="Rectangle 24"/>
          <p:cNvSpPr/>
          <p:nvPr/>
        </p:nvSpPr>
        <p:spPr>
          <a:xfrm>
            <a:off x="6836887" y="5647503"/>
            <a:ext cx="3199043" cy="428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rPr>
              <a:t>Register Document Set-b [ITI-42]</a:t>
            </a:r>
          </a:p>
        </p:txBody>
      </p:sp>
      <p:sp>
        <p:nvSpPr>
          <p:cNvPr id="27" name="Rectangle 26"/>
          <p:cNvSpPr/>
          <p:nvPr/>
        </p:nvSpPr>
        <p:spPr>
          <a:xfrm>
            <a:off x="6326205" y="3090733"/>
            <a:ext cx="1172225" cy="139005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Smart</a:t>
            </a:r>
            <a:br>
              <a:rPr lang="en-US" dirty="0">
                <a:solidFill>
                  <a:schemeClr val="tx1"/>
                </a:solidFill>
              </a:rPr>
            </a:br>
            <a:r>
              <a:rPr lang="en-US" dirty="0">
                <a:solidFill>
                  <a:schemeClr val="tx1"/>
                </a:solidFill>
              </a:rPr>
              <a:t>Contract</a:t>
            </a:r>
          </a:p>
        </p:txBody>
      </p:sp>
      <p:cxnSp>
        <p:nvCxnSpPr>
          <p:cNvPr id="34" name="Straight Arrow Connector 33"/>
          <p:cNvCxnSpPr>
            <a:stCxn id="51" idx="2"/>
            <a:endCxn id="53" idx="1"/>
          </p:cNvCxnSpPr>
          <p:nvPr/>
        </p:nvCxnSpPr>
        <p:spPr>
          <a:xfrm>
            <a:off x="1720629" y="4480785"/>
            <a:ext cx="793855" cy="709856"/>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9615" y="3287534"/>
            <a:ext cx="1193251" cy="1193251"/>
          </a:xfrm>
          <a:prstGeom prst="rect">
            <a:avLst/>
          </a:prstGeom>
          <a:solidFill>
            <a:schemeClr val="bg1"/>
          </a:solidFill>
        </p:spPr>
      </p:pic>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003" y="3287534"/>
            <a:ext cx="1193251" cy="1193251"/>
          </a:xfrm>
          <a:prstGeom prst="rect">
            <a:avLst/>
          </a:prstGeom>
          <a:solidFill>
            <a:schemeClr val="bg1"/>
          </a:solidFill>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485" y="1972476"/>
            <a:ext cx="1193251" cy="1193251"/>
          </a:xfrm>
          <a:prstGeom prst="rect">
            <a:avLst/>
          </a:prstGeom>
          <a:solidFill>
            <a:schemeClr val="bg1"/>
          </a:solidFill>
        </p:spPr>
      </p:pic>
      <p:cxnSp>
        <p:nvCxnSpPr>
          <p:cNvPr id="56" name="Straight Arrow Connector 55"/>
          <p:cNvCxnSpPr>
            <a:stCxn id="51" idx="0"/>
            <a:endCxn id="52" idx="1"/>
          </p:cNvCxnSpPr>
          <p:nvPr/>
        </p:nvCxnSpPr>
        <p:spPr>
          <a:xfrm flipV="1">
            <a:off x="1720629" y="2569102"/>
            <a:ext cx="793856" cy="718432"/>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2" idx="3"/>
            <a:endCxn id="50" idx="0"/>
          </p:cNvCxnSpPr>
          <p:nvPr/>
        </p:nvCxnSpPr>
        <p:spPr>
          <a:xfrm>
            <a:off x="3707736" y="2569102"/>
            <a:ext cx="808505" cy="718432"/>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0" idx="2"/>
            <a:endCxn id="53" idx="3"/>
          </p:cNvCxnSpPr>
          <p:nvPr/>
        </p:nvCxnSpPr>
        <p:spPr>
          <a:xfrm flipH="1">
            <a:off x="3707735" y="4480785"/>
            <a:ext cx="808506" cy="709856"/>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1" idx="3"/>
            <a:endCxn id="50" idx="1"/>
          </p:cNvCxnSpPr>
          <p:nvPr/>
        </p:nvCxnSpPr>
        <p:spPr>
          <a:xfrm>
            <a:off x="2317254" y="3884160"/>
            <a:ext cx="1602361" cy="0"/>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2" idx="2"/>
            <a:endCxn id="53" idx="0"/>
          </p:cNvCxnSpPr>
          <p:nvPr/>
        </p:nvCxnSpPr>
        <p:spPr>
          <a:xfrm flipH="1">
            <a:off x="3111110" y="3165727"/>
            <a:ext cx="1" cy="1428288"/>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1900" y="3430074"/>
            <a:ext cx="564401" cy="899349"/>
          </a:xfrm>
          <a:prstGeom prst="rect">
            <a:avLst/>
          </a:prstGeom>
        </p:spPr>
      </p:pic>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8909" y="2083382"/>
            <a:ext cx="564401" cy="899349"/>
          </a:xfrm>
          <a:prstGeom prst="rect">
            <a:avLst/>
          </a:prstGeom>
        </p:spPr>
      </p:pic>
      <p:pic>
        <p:nvPicPr>
          <p:cNvPr id="73" name="Pictur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4039" y="3444583"/>
            <a:ext cx="564401" cy="899349"/>
          </a:xfrm>
          <a:prstGeom prst="rect">
            <a:avLst/>
          </a:prstGeom>
        </p:spPr>
      </p:pic>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8909" y="4756955"/>
            <a:ext cx="564401" cy="899349"/>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2581" y="3129726"/>
            <a:ext cx="511965" cy="511965"/>
          </a:xfrm>
          <a:prstGeom prst="rect">
            <a:avLst/>
          </a:prstGeom>
        </p:spPr>
      </p:pic>
      <p:cxnSp>
        <p:nvCxnSpPr>
          <p:cNvPr id="79" name="Straight Arrow Connector 78"/>
          <p:cNvCxnSpPr/>
          <p:nvPr/>
        </p:nvCxnSpPr>
        <p:spPr>
          <a:xfrm>
            <a:off x="5092581" y="3894256"/>
            <a:ext cx="552982" cy="1"/>
          </a:xfrm>
          <a:prstGeom prst="straightConnector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092581" y="4349468"/>
            <a:ext cx="552982" cy="1"/>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5452522" y="3181122"/>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Search</a:t>
            </a:r>
          </a:p>
        </p:txBody>
      </p:sp>
      <p:sp>
        <p:nvSpPr>
          <p:cNvPr id="83" name="Rectangle 82"/>
          <p:cNvSpPr/>
          <p:nvPr/>
        </p:nvSpPr>
        <p:spPr>
          <a:xfrm>
            <a:off x="5491012" y="3737328"/>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Add</a:t>
            </a:r>
          </a:p>
        </p:txBody>
      </p:sp>
      <p:sp>
        <p:nvSpPr>
          <p:cNvPr id="84" name="Rectangle 83"/>
          <p:cNvSpPr/>
          <p:nvPr/>
        </p:nvSpPr>
        <p:spPr>
          <a:xfrm>
            <a:off x="5491011" y="4177300"/>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Read</a:t>
            </a:r>
          </a:p>
        </p:txBody>
      </p:sp>
      <p:sp>
        <p:nvSpPr>
          <p:cNvPr id="85" name="Rectangle 84"/>
          <p:cNvSpPr/>
          <p:nvPr/>
        </p:nvSpPr>
        <p:spPr>
          <a:xfrm>
            <a:off x="3580694" y="4338858"/>
            <a:ext cx="2625893" cy="114342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Ethereum</a:t>
            </a:r>
            <a:br>
              <a:rPr lang="en-US" sz="2400" dirty="0">
                <a:solidFill>
                  <a:schemeClr val="tx1"/>
                </a:solidFill>
              </a:rPr>
            </a:br>
            <a:r>
              <a:rPr lang="en-US" sz="2400" dirty="0">
                <a:solidFill>
                  <a:schemeClr val="tx1"/>
                </a:solidFill>
              </a:rPr>
              <a:t>Blockchain Ledger</a:t>
            </a:r>
          </a:p>
        </p:txBody>
      </p:sp>
      <p:sp>
        <p:nvSpPr>
          <p:cNvPr id="86" name="Rectangle 85"/>
          <p:cNvSpPr/>
          <p:nvPr/>
        </p:nvSpPr>
        <p:spPr>
          <a:xfrm>
            <a:off x="7778576" y="3090733"/>
            <a:ext cx="1038232" cy="4933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Interpreter</a:t>
            </a:r>
          </a:p>
        </p:txBody>
      </p:sp>
      <p:sp>
        <p:nvSpPr>
          <p:cNvPr id="87" name="Rectangle 86"/>
          <p:cNvSpPr/>
          <p:nvPr/>
        </p:nvSpPr>
        <p:spPr>
          <a:xfrm>
            <a:off x="6287290" y="4758739"/>
            <a:ext cx="1088869" cy="5643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Interpreter</a:t>
            </a:r>
            <a:br>
              <a:rPr lang="en-US" sz="2000" dirty="0">
                <a:solidFill>
                  <a:schemeClr val="tx1"/>
                </a:solidFill>
              </a:rPr>
            </a:br>
            <a:r>
              <a:rPr lang="en-US" sz="2000" dirty="0">
                <a:solidFill>
                  <a:schemeClr val="tx1"/>
                </a:solidFill>
              </a:rPr>
              <a:t>&amp; Simplifier</a:t>
            </a:r>
          </a:p>
        </p:txBody>
      </p:sp>
      <p:sp>
        <p:nvSpPr>
          <p:cNvPr id="89" name="Rectangle 88"/>
          <p:cNvSpPr/>
          <p:nvPr/>
        </p:nvSpPr>
        <p:spPr>
          <a:xfrm>
            <a:off x="7778576" y="3733346"/>
            <a:ext cx="1038232" cy="4933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Responder</a:t>
            </a:r>
          </a:p>
        </p:txBody>
      </p:sp>
      <p:cxnSp>
        <p:nvCxnSpPr>
          <p:cNvPr id="14" name="Straight Arrow Connector 13"/>
          <p:cNvCxnSpPr/>
          <p:nvPr/>
        </p:nvCxnSpPr>
        <p:spPr>
          <a:xfrm flipH="1" flipV="1">
            <a:off x="8801568" y="3334877"/>
            <a:ext cx="1252011" cy="3661"/>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6836887" y="4491155"/>
            <a:ext cx="0" cy="277631"/>
          </a:xfrm>
          <a:prstGeom prst="straightConnector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7498430" y="3309318"/>
            <a:ext cx="243793" cy="10934"/>
          </a:xfrm>
          <a:prstGeom prst="straightConnector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7513670" y="3964638"/>
            <a:ext cx="243793" cy="10934"/>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flipV="1">
            <a:off x="8801568" y="3960977"/>
            <a:ext cx="1252011" cy="3661"/>
          </a:xfrm>
          <a:prstGeom prst="straightConnector1">
            <a:avLst/>
          </a:prstGeom>
          <a:ln w="508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837921" y="4003663"/>
            <a:ext cx="1653072" cy="373676"/>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rPr>
              <a:t>Query Result</a:t>
            </a:r>
          </a:p>
        </p:txBody>
      </p:sp>
    </p:spTree>
    <p:extLst>
      <p:ext uri="{BB962C8B-B14F-4D97-AF65-F5344CB8AC3E}">
        <p14:creationId xmlns:p14="http://schemas.microsoft.com/office/powerpoint/2010/main" val="368988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Analysis</a:t>
            </a:r>
            <a:br>
              <a:rPr lang="en-US" dirty="0"/>
            </a:br>
            <a:r>
              <a:rPr lang="en-US" sz="2400" dirty="0"/>
              <a:t>Overview</a:t>
            </a:r>
            <a:endParaRPr lang="th-TH" sz="2400" dirty="0"/>
          </a:p>
        </p:txBody>
      </p:sp>
      <p:sp>
        <p:nvSpPr>
          <p:cNvPr id="3" name="Content Placeholder 2"/>
          <p:cNvSpPr>
            <a:spLocks noGrp="1"/>
          </p:cNvSpPr>
          <p:nvPr>
            <p:ph idx="1"/>
          </p:nvPr>
        </p:nvSpPr>
        <p:spPr>
          <a:xfrm>
            <a:off x="838200" y="1574800"/>
            <a:ext cx="10515600" cy="4602163"/>
          </a:xfrm>
        </p:spPr>
        <p:txBody>
          <a:bodyPr>
            <a:normAutofit lnSpcReduction="10000"/>
          </a:bodyPr>
          <a:lstStyle/>
          <a:p>
            <a:r>
              <a:rPr lang="en-US" dirty="0"/>
              <a:t>Problem Statement</a:t>
            </a:r>
          </a:p>
          <a:p>
            <a:pPr lvl="1"/>
            <a:r>
              <a:rPr lang="en-US" dirty="0"/>
              <a:t>To allow sharing of healthcare document between different healthcare organizations which require maintain of its confidentiality while mitigate emerging cyber-threats on healthcare domain that tamper with integrity and availability of data, there need document registry that have distributed, decentralized, persistent, and immutable characteristics.</a:t>
            </a:r>
          </a:p>
          <a:p>
            <a:pPr lvl="2"/>
            <a:r>
              <a:rPr lang="en-US" dirty="0"/>
              <a:t>Digitization of healthcare information drive hospitals to develop their IT infrastructure, however, there came along with emerging cyber-security threats</a:t>
            </a:r>
          </a:p>
          <a:p>
            <a:pPr lvl="2"/>
            <a:r>
              <a:rPr lang="en-US" dirty="0"/>
              <a:t>The Profile facilitates the registration, distribution and access across health enterprises of patient electronic health records.</a:t>
            </a:r>
          </a:p>
          <a:p>
            <a:pPr lvl="2"/>
            <a:r>
              <a:rPr lang="en-US" dirty="0"/>
              <a:t>Cross-Enterprise Document Sharing is focused on providing a standards-based specification for managing the sharing of documents between any healthcare enterprise, ranging from a private physician office to a clinic to an acute care in-patient facility.</a:t>
            </a:r>
          </a:p>
          <a:p>
            <a:pPr marL="457200" lvl="1" indent="0">
              <a:buNone/>
            </a:pPr>
            <a:r>
              <a:rPr lang="en-US" dirty="0"/>
              <a:t>* </a:t>
            </a:r>
            <a:r>
              <a:rPr lang="en-US" sz="1700" dirty="0"/>
              <a:t>The </a:t>
            </a:r>
            <a:r>
              <a:rPr lang="en-US" sz="1700" dirty="0" err="1"/>
              <a:t>XDS.b</a:t>
            </a:r>
            <a:r>
              <a:rPr lang="en-US" sz="1700" dirty="0"/>
              <a:t> Integration Profile assumes that these enterprises belong to one or more XDS Affinity Domains.</a:t>
            </a:r>
          </a:p>
          <a:p>
            <a:pPr marL="457200" lvl="1" indent="0">
              <a:buNone/>
            </a:pPr>
            <a:r>
              <a:rPr lang="en-US" sz="1700" dirty="0"/>
              <a:t>* An XDS Affinity Domain is a group of healthcare enterprises that have agreed to work together using a common set of policies and share a common infrastructure.</a:t>
            </a:r>
            <a:endParaRPr lang="th-TH" sz="1700" dirty="0"/>
          </a:p>
        </p:txBody>
      </p:sp>
    </p:spTree>
    <p:extLst>
      <p:ext uri="{BB962C8B-B14F-4D97-AF65-F5344CB8AC3E}">
        <p14:creationId xmlns:p14="http://schemas.microsoft.com/office/powerpoint/2010/main" val="717142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cs typeface="+mn-cs"/>
              </a:rPr>
              <a:t>Smart Contract</a:t>
            </a:r>
            <a:endParaRPr lang="th-TH" sz="5400" dirty="0">
              <a:cs typeface="+mn-cs"/>
            </a:endParaRPr>
          </a:p>
        </p:txBody>
      </p:sp>
      <p:sp>
        <p:nvSpPr>
          <p:cNvPr id="5" name="Slide Number Placeholder 4"/>
          <p:cNvSpPr>
            <a:spLocks noGrp="1"/>
          </p:cNvSpPr>
          <p:nvPr>
            <p:ph type="sldNum" sz="quarter" idx="12"/>
          </p:nvPr>
        </p:nvSpPr>
        <p:spPr>
          <a:xfrm>
            <a:off x="10653486" y="6312808"/>
            <a:ext cx="700314" cy="365125"/>
          </a:xfrm>
        </p:spPr>
        <p:txBody>
          <a:bodyPr/>
          <a:lstStyle/>
          <a:p>
            <a:fld id="{E60467EA-7CED-4417-B7B8-B769BDC20388}" type="slidenum">
              <a:rPr lang="th-TH" smtClean="0"/>
              <a:pPr/>
              <a:t>20</a:t>
            </a:fld>
            <a:endParaRPr lang="th-TH" dirty="0"/>
          </a:p>
        </p:txBody>
      </p:sp>
      <p:sp>
        <p:nvSpPr>
          <p:cNvPr id="40" name="Rectangle 39">
            <a:extLst>
              <a:ext uri="{FF2B5EF4-FFF2-40B4-BE49-F238E27FC236}">
                <a16:creationId xmlns:a16="http://schemas.microsoft.com/office/drawing/2014/main" id="{C397CD9D-CECA-46DA-AE01-D76EB8A484B6}"/>
              </a:ext>
            </a:extLst>
          </p:cNvPr>
          <p:cNvSpPr/>
          <p:nvPr/>
        </p:nvSpPr>
        <p:spPr>
          <a:xfrm>
            <a:off x="6326205" y="3090733"/>
            <a:ext cx="1172225" cy="139005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Smart</a:t>
            </a:r>
            <a:br>
              <a:rPr lang="en-US" dirty="0">
                <a:solidFill>
                  <a:schemeClr val="tx1"/>
                </a:solidFill>
              </a:rPr>
            </a:br>
            <a:r>
              <a:rPr lang="en-US" dirty="0">
                <a:solidFill>
                  <a:schemeClr val="tx1"/>
                </a:solidFill>
              </a:rPr>
              <a:t>Contract</a:t>
            </a:r>
          </a:p>
        </p:txBody>
      </p:sp>
      <p:pic>
        <p:nvPicPr>
          <p:cNvPr id="41" name="Picture 40">
            <a:extLst>
              <a:ext uri="{FF2B5EF4-FFF2-40B4-BE49-F238E27FC236}">
                <a16:creationId xmlns:a16="http://schemas.microsoft.com/office/drawing/2014/main" id="{90D3CD50-834E-4E51-BE44-D245AFD843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2581" y="3129726"/>
            <a:ext cx="511965" cy="511965"/>
          </a:xfrm>
          <a:prstGeom prst="rect">
            <a:avLst/>
          </a:prstGeom>
        </p:spPr>
      </p:pic>
      <p:cxnSp>
        <p:nvCxnSpPr>
          <p:cNvPr id="42" name="Straight Arrow Connector 41">
            <a:extLst>
              <a:ext uri="{FF2B5EF4-FFF2-40B4-BE49-F238E27FC236}">
                <a16:creationId xmlns:a16="http://schemas.microsoft.com/office/drawing/2014/main" id="{B3E74AB1-1DC0-4723-B900-A9887A23FC52}"/>
              </a:ext>
            </a:extLst>
          </p:cNvPr>
          <p:cNvCxnSpPr/>
          <p:nvPr/>
        </p:nvCxnSpPr>
        <p:spPr>
          <a:xfrm>
            <a:off x="5092581" y="3894256"/>
            <a:ext cx="552982" cy="1"/>
          </a:xfrm>
          <a:prstGeom prst="straightConnector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509CCC2-2625-4BCB-AB77-AD88B9E20234}"/>
              </a:ext>
            </a:extLst>
          </p:cNvPr>
          <p:cNvCxnSpPr/>
          <p:nvPr/>
        </p:nvCxnSpPr>
        <p:spPr>
          <a:xfrm>
            <a:off x="5092581" y="4349468"/>
            <a:ext cx="552982" cy="1"/>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73E3B038-BDA8-40AE-B608-6108CDAA1CFA}"/>
              </a:ext>
            </a:extLst>
          </p:cNvPr>
          <p:cNvSpPr/>
          <p:nvPr/>
        </p:nvSpPr>
        <p:spPr>
          <a:xfrm>
            <a:off x="5452522" y="3181122"/>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Search</a:t>
            </a:r>
          </a:p>
        </p:txBody>
      </p:sp>
      <p:sp>
        <p:nvSpPr>
          <p:cNvPr id="45" name="Rectangle 44">
            <a:extLst>
              <a:ext uri="{FF2B5EF4-FFF2-40B4-BE49-F238E27FC236}">
                <a16:creationId xmlns:a16="http://schemas.microsoft.com/office/drawing/2014/main" id="{C25D462E-4F36-4947-8ADC-0C411EF7B1B2}"/>
              </a:ext>
            </a:extLst>
          </p:cNvPr>
          <p:cNvSpPr/>
          <p:nvPr/>
        </p:nvSpPr>
        <p:spPr>
          <a:xfrm>
            <a:off x="5491012" y="3737328"/>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Add</a:t>
            </a:r>
          </a:p>
        </p:txBody>
      </p:sp>
      <p:sp>
        <p:nvSpPr>
          <p:cNvPr id="46" name="Rectangle 45">
            <a:extLst>
              <a:ext uri="{FF2B5EF4-FFF2-40B4-BE49-F238E27FC236}">
                <a16:creationId xmlns:a16="http://schemas.microsoft.com/office/drawing/2014/main" id="{A8A3CA4C-5B37-4F95-833E-EE3E8F4E4072}"/>
              </a:ext>
            </a:extLst>
          </p:cNvPr>
          <p:cNvSpPr/>
          <p:nvPr/>
        </p:nvSpPr>
        <p:spPr>
          <a:xfrm>
            <a:off x="5491011" y="4177300"/>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Read</a:t>
            </a:r>
          </a:p>
        </p:txBody>
      </p:sp>
      <p:sp>
        <p:nvSpPr>
          <p:cNvPr id="47" name="Rectangle 46">
            <a:extLst>
              <a:ext uri="{FF2B5EF4-FFF2-40B4-BE49-F238E27FC236}">
                <a16:creationId xmlns:a16="http://schemas.microsoft.com/office/drawing/2014/main" id="{BE612EF7-6857-4923-AC04-6C5B6D24524F}"/>
              </a:ext>
            </a:extLst>
          </p:cNvPr>
          <p:cNvSpPr/>
          <p:nvPr/>
        </p:nvSpPr>
        <p:spPr>
          <a:xfrm>
            <a:off x="7778576" y="3090733"/>
            <a:ext cx="1038232" cy="4933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Interpreter</a:t>
            </a:r>
          </a:p>
        </p:txBody>
      </p:sp>
      <p:sp>
        <p:nvSpPr>
          <p:cNvPr id="48" name="Rectangle 47">
            <a:extLst>
              <a:ext uri="{FF2B5EF4-FFF2-40B4-BE49-F238E27FC236}">
                <a16:creationId xmlns:a16="http://schemas.microsoft.com/office/drawing/2014/main" id="{6D36CCC5-D932-4D9F-A398-3C708B4BABC1}"/>
              </a:ext>
            </a:extLst>
          </p:cNvPr>
          <p:cNvSpPr/>
          <p:nvPr/>
        </p:nvSpPr>
        <p:spPr>
          <a:xfrm>
            <a:off x="6287290" y="4758739"/>
            <a:ext cx="1088869" cy="5643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Interpreter</a:t>
            </a:r>
            <a:br>
              <a:rPr lang="en-US" sz="2000" dirty="0">
                <a:solidFill>
                  <a:schemeClr val="tx1"/>
                </a:solidFill>
              </a:rPr>
            </a:br>
            <a:r>
              <a:rPr lang="en-US" sz="2000" dirty="0">
                <a:solidFill>
                  <a:schemeClr val="tx1"/>
                </a:solidFill>
              </a:rPr>
              <a:t>&amp; Simplifier</a:t>
            </a:r>
          </a:p>
        </p:txBody>
      </p:sp>
      <p:sp>
        <p:nvSpPr>
          <p:cNvPr id="49" name="Rectangle 48">
            <a:extLst>
              <a:ext uri="{FF2B5EF4-FFF2-40B4-BE49-F238E27FC236}">
                <a16:creationId xmlns:a16="http://schemas.microsoft.com/office/drawing/2014/main" id="{F28CB097-BE12-49F6-AD1F-416A77375119}"/>
              </a:ext>
            </a:extLst>
          </p:cNvPr>
          <p:cNvSpPr/>
          <p:nvPr/>
        </p:nvSpPr>
        <p:spPr>
          <a:xfrm>
            <a:off x="7778576" y="3733346"/>
            <a:ext cx="1038232" cy="4933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Responder</a:t>
            </a:r>
          </a:p>
        </p:txBody>
      </p:sp>
      <p:cxnSp>
        <p:nvCxnSpPr>
          <p:cNvPr id="54" name="Straight Arrow Connector 53">
            <a:extLst>
              <a:ext uri="{FF2B5EF4-FFF2-40B4-BE49-F238E27FC236}">
                <a16:creationId xmlns:a16="http://schemas.microsoft.com/office/drawing/2014/main" id="{934236C2-3028-4F38-B78D-9D792E47A8C9}"/>
              </a:ext>
            </a:extLst>
          </p:cNvPr>
          <p:cNvCxnSpPr/>
          <p:nvPr/>
        </p:nvCxnSpPr>
        <p:spPr>
          <a:xfrm>
            <a:off x="6836887" y="4491155"/>
            <a:ext cx="0" cy="277631"/>
          </a:xfrm>
          <a:prstGeom prst="straightConnector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F361A7C-CA3E-43AA-8EB2-905186F98CCD}"/>
              </a:ext>
            </a:extLst>
          </p:cNvPr>
          <p:cNvCxnSpPr/>
          <p:nvPr/>
        </p:nvCxnSpPr>
        <p:spPr>
          <a:xfrm>
            <a:off x="7498430" y="3309318"/>
            <a:ext cx="243793" cy="10934"/>
          </a:xfrm>
          <a:prstGeom prst="straightConnector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F7202C5-CE3F-4087-8DF7-E2BB1D820500}"/>
              </a:ext>
            </a:extLst>
          </p:cNvPr>
          <p:cNvCxnSpPr/>
          <p:nvPr/>
        </p:nvCxnSpPr>
        <p:spPr>
          <a:xfrm>
            <a:off x="7513670" y="3964638"/>
            <a:ext cx="243793" cy="10934"/>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79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cs typeface="+mn-cs"/>
              </a:rPr>
              <a:t>Smart Contract - Add</a:t>
            </a:r>
            <a:endParaRPr lang="th-TH" sz="5400" dirty="0">
              <a:cs typeface="+mn-cs"/>
            </a:endParaRPr>
          </a:p>
        </p:txBody>
      </p:sp>
      <p:sp>
        <p:nvSpPr>
          <p:cNvPr id="5" name="Slide Number Placeholder 4"/>
          <p:cNvSpPr>
            <a:spLocks noGrp="1"/>
          </p:cNvSpPr>
          <p:nvPr>
            <p:ph type="sldNum" sz="quarter" idx="12"/>
          </p:nvPr>
        </p:nvSpPr>
        <p:spPr>
          <a:xfrm>
            <a:off x="10653486" y="6312808"/>
            <a:ext cx="700314" cy="365125"/>
          </a:xfrm>
        </p:spPr>
        <p:txBody>
          <a:bodyPr/>
          <a:lstStyle/>
          <a:p>
            <a:fld id="{E60467EA-7CED-4417-B7B8-B769BDC20388}" type="slidenum">
              <a:rPr lang="th-TH" smtClean="0"/>
              <a:pPr/>
              <a:t>21</a:t>
            </a:fld>
            <a:endParaRPr lang="th-TH" dirty="0"/>
          </a:p>
        </p:txBody>
      </p:sp>
      <p:sp>
        <p:nvSpPr>
          <p:cNvPr id="27" name="Rectangle 26"/>
          <p:cNvSpPr/>
          <p:nvPr/>
        </p:nvSpPr>
        <p:spPr>
          <a:xfrm>
            <a:off x="7675912" y="1929928"/>
            <a:ext cx="1828800" cy="3233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Smart Contract</a:t>
            </a: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5015" y="6173039"/>
            <a:ext cx="511965" cy="511965"/>
          </a:xfrm>
          <a:prstGeom prst="rect">
            <a:avLst/>
          </a:prstGeom>
        </p:spPr>
      </p:pic>
      <p:cxnSp>
        <p:nvCxnSpPr>
          <p:cNvPr id="79" name="Straight Arrow Connector 78"/>
          <p:cNvCxnSpPr/>
          <p:nvPr/>
        </p:nvCxnSpPr>
        <p:spPr>
          <a:xfrm>
            <a:off x="7123521" y="3426121"/>
            <a:ext cx="552982" cy="1"/>
          </a:xfrm>
          <a:prstGeom prst="straightConnector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67925" y="6312808"/>
            <a:ext cx="552982" cy="1"/>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2444956" y="6224435"/>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Search</a:t>
            </a:r>
          </a:p>
        </p:txBody>
      </p:sp>
      <p:sp>
        <p:nvSpPr>
          <p:cNvPr id="83" name="Rectangle 82"/>
          <p:cNvSpPr/>
          <p:nvPr/>
        </p:nvSpPr>
        <p:spPr>
          <a:xfrm>
            <a:off x="6931582" y="3464221"/>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Add</a:t>
            </a:r>
          </a:p>
        </p:txBody>
      </p:sp>
      <p:sp>
        <p:nvSpPr>
          <p:cNvPr id="84" name="Rectangle 83"/>
          <p:cNvSpPr/>
          <p:nvPr/>
        </p:nvSpPr>
        <p:spPr>
          <a:xfrm>
            <a:off x="966355" y="6140640"/>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Read</a:t>
            </a:r>
          </a:p>
        </p:txBody>
      </p:sp>
      <p:sp>
        <p:nvSpPr>
          <p:cNvPr id="11" name="Rectangle 10">
            <a:extLst>
              <a:ext uri="{FF2B5EF4-FFF2-40B4-BE49-F238E27FC236}">
                <a16:creationId xmlns:a16="http://schemas.microsoft.com/office/drawing/2014/main" id="{7FA82786-58BA-40D4-84BD-0296BA65894C}"/>
              </a:ext>
            </a:extLst>
          </p:cNvPr>
          <p:cNvSpPr/>
          <p:nvPr/>
        </p:nvSpPr>
        <p:spPr>
          <a:xfrm>
            <a:off x="5240334" y="1929928"/>
            <a:ext cx="4269140" cy="2696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366E091B-AAF1-4E12-98F5-95DB5137BA08}"/>
              </a:ext>
            </a:extLst>
          </p:cNvPr>
          <p:cNvSpPr/>
          <p:nvPr/>
        </p:nvSpPr>
        <p:spPr>
          <a:xfrm>
            <a:off x="8090879" y="2455359"/>
            <a:ext cx="1019174" cy="32337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rPr>
              <a:t>JSON</a:t>
            </a:r>
          </a:p>
        </p:txBody>
      </p:sp>
      <p:sp>
        <p:nvSpPr>
          <p:cNvPr id="13" name="Rectangle 12">
            <a:extLst>
              <a:ext uri="{FF2B5EF4-FFF2-40B4-BE49-F238E27FC236}">
                <a16:creationId xmlns:a16="http://schemas.microsoft.com/office/drawing/2014/main" id="{A52DED8D-94A8-4AFA-A3A6-F4573B3D9E76}"/>
              </a:ext>
            </a:extLst>
          </p:cNvPr>
          <p:cNvSpPr/>
          <p:nvPr/>
        </p:nvSpPr>
        <p:spPr>
          <a:xfrm>
            <a:off x="8090879" y="2455358"/>
            <a:ext cx="1019174" cy="182863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14" name="Rectangle 13">
            <a:extLst>
              <a:ext uri="{FF2B5EF4-FFF2-40B4-BE49-F238E27FC236}">
                <a16:creationId xmlns:a16="http://schemas.microsoft.com/office/drawing/2014/main" id="{8BE030BE-3538-480C-806B-C805443E5159}"/>
              </a:ext>
            </a:extLst>
          </p:cNvPr>
          <p:cNvSpPr/>
          <p:nvPr/>
        </p:nvSpPr>
        <p:spPr>
          <a:xfrm>
            <a:off x="5542312" y="2455359"/>
            <a:ext cx="1282783" cy="32337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B050"/>
                </a:solidFill>
              </a:rPr>
              <a:t>Solidity ‘Struct’</a:t>
            </a:r>
          </a:p>
        </p:txBody>
      </p:sp>
      <p:sp>
        <p:nvSpPr>
          <p:cNvPr id="15" name="Rectangle 14">
            <a:extLst>
              <a:ext uri="{FF2B5EF4-FFF2-40B4-BE49-F238E27FC236}">
                <a16:creationId xmlns:a16="http://schemas.microsoft.com/office/drawing/2014/main" id="{F2C8179A-8518-4548-B806-5E896B6FE16C}"/>
              </a:ext>
            </a:extLst>
          </p:cNvPr>
          <p:cNvSpPr/>
          <p:nvPr/>
        </p:nvSpPr>
        <p:spPr>
          <a:xfrm>
            <a:off x="5542312" y="2455358"/>
            <a:ext cx="1282783" cy="182863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3" name="Rectangle 2">
            <a:extLst>
              <a:ext uri="{FF2B5EF4-FFF2-40B4-BE49-F238E27FC236}">
                <a16:creationId xmlns:a16="http://schemas.microsoft.com/office/drawing/2014/main" id="{1A06854C-B672-4641-B1E6-558AD85E82A5}"/>
              </a:ext>
            </a:extLst>
          </p:cNvPr>
          <p:cNvSpPr/>
          <p:nvPr/>
        </p:nvSpPr>
        <p:spPr>
          <a:xfrm>
            <a:off x="8209312" y="2909108"/>
            <a:ext cx="762000" cy="1487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05E8C3F-A9F5-4A6F-A4DA-AA96810DEA3F}"/>
              </a:ext>
            </a:extLst>
          </p:cNvPr>
          <p:cNvSpPr/>
          <p:nvPr/>
        </p:nvSpPr>
        <p:spPr>
          <a:xfrm>
            <a:off x="8209312" y="3164639"/>
            <a:ext cx="762000" cy="1487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AA16703-4A4B-41A4-9156-C124D90C0206}"/>
              </a:ext>
            </a:extLst>
          </p:cNvPr>
          <p:cNvSpPr/>
          <p:nvPr/>
        </p:nvSpPr>
        <p:spPr>
          <a:xfrm>
            <a:off x="8209312" y="3416654"/>
            <a:ext cx="762000" cy="1487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4A0612-072C-4EDE-A05D-05855E592BA5}"/>
              </a:ext>
            </a:extLst>
          </p:cNvPr>
          <p:cNvSpPr/>
          <p:nvPr/>
        </p:nvSpPr>
        <p:spPr>
          <a:xfrm>
            <a:off x="8209312" y="3670725"/>
            <a:ext cx="762000" cy="1487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54CBBBF-4937-47D9-8542-5780692FAA5A}"/>
              </a:ext>
            </a:extLst>
          </p:cNvPr>
          <p:cNvSpPr/>
          <p:nvPr/>
        </p:nvSpPr>
        <p:spPr>
          <a:xfrm>
            <a:off x="8209312" y="3926256"/>
            <a:ext cx="762000" cy="1487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F125C698-F8F2-428F-836E-5EDDED18AF98}"/>
              </a:ext>
            </a:extLst>
          </p:cNvPr>
          <p:cNvCxnSpPr>
            <a:cxnSpLocks/>
          </p:cNvCxnSpPr>
          <p:nvPr/>
        </p:nvCxnSpPr>
        <p:spPr>
          <a:xfrm>
            <a:off x="4800068" y="3416654"/>
            <a:ext cx="647946" cy="8659"/>
          </a:xfrm>
          <a:prstGeom prst="straightConnector1">
            <a:avLst/>
          </a:prstGeom>
          <a:ln w="508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F8C6286-1613-4BA8-84B2-F5647488B533}"/>
              </a:ext>
            </a:extLst>
          </p:cNvPr>
          <p:cNvSpPr/>
          <p:nvPr/>
        </p:nvSpPr>
        <p:spPr>
          <a:xfrm>
            <a:off x="3789544" y="2762531"/>
            <a:ext cx="1444309" cy="1325563"/>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Publish</a:t>
            </a:r>
          </a:p>
          <a:p>
            <a:pPr algn="ctr"/>
            <a:r>
              <a:rPr lang="en-US" sz="2400" dirty="0">
                <a:solidFill>
                  <a:srgbClr val="FF0000"/>
                </a:solidFill>
              </a:rPr>
              <a:t>To</a:t>
            </a:r>
          </a:p>
          <a:p>
            <a:pPr algn="ctr"/>
            <a:r>
              <a:rPr lang="en-US" sz="2400" dirty="0">
                <a:solidFill>
                  <a:srgbClr val="FF0000"/>
                </a:solidFill>
              </a:rPr>
              <a:t>Blockchain</a:t>
            </a:r>
          </a:p>
        </p:txBody>
      </p:sp>
      <p:sp>
        <p:nvSpPr>
          <p:cNvPr id="24" name="Rectangle 23">
            <a:extLst>
              <a:ext uri="{FF2B5EF4-FFF2-40B4-BE49-F238E27FC236}">
                <a16:creationId xmlns:a16="http://schemas.microsoft.com/office/drawing/2014/main" id="{E68E1CF8-2821-4C29-A0CE-20114D997A99}"/>
              </a:ext>
            </a:extLst>
          </p:cNvPr>
          <p:cNvSpPr/>
          <p:nvPr/>
        </p:nvSpPr>
        <p:spPr>
          <a:xfrm>
            <a:off x="7502050" y="4986757"/>
            <a:ext cx="2240842" cy="34212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rPr>
              <a:t>XDS META-Data Attributes</a:t>
            </a:r>
          </a:p>
        </p:txBody>
      </p:sp>
      <p:cxnSp>
        <p:nvCxnSpPr>
          <p:cNvPr id="25" name="Straight Arrow Connector 24">
            <a:extLst>
              <a:ext uri="{FF2B5EF4-FFF2-40B4-BE49-F238E27FC236}">
                <a16:creationId xmlns:a16="http://schemas.microsoft.com/office/drawing/2014/main" id="{BB357390-43F8-48E1-8BAD-B021867502FC}"/>
              </a:ext>
            </a:extLst>
          </p:cNvPr>
          <p:cNvCxnSpPr>
            <a:cxnSpLocks/>
          </p:cNvCxnSpPr>
          <p:nvPr/>
        </p:nvCxnSpPr>
        <p:spPr>
          <a:xfrm>
            <a:off x="8622471" y="4331520"/>
            <a:ext cx="0" cy="590207"/>
          </a:xfrm>
          <a:prstGeom prst="straightConnector1">
            <a:avLst/>
          </a:prstGeom>
          <a:ln w="508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6DD9A553-B42B-4F62-9512-09C5265F21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65043" y="2806279"/>
            <a:ext cx="1193251" cy="1193251"/>
          </a:xfrm>
          <a:prstGeom prst="rect">
            <a:avLst/>
          </a:prstGeom>
          <a:solidFill>
            <a:schemeClr val="bg1"/>
          </a:solidFill>
        </p:spPr>
      </p:pic>
      <p:pic>
        <p:nvPicPr>
          <p:cNvPr id="29" name="Picture 28">
            <a:extLst>
              <a:ext uri="{FF2B5EF4-FFF2-40B4-BE49-F238E27FC236}">
                <a16:creationId xmlns:a16="http://schemas.microsoft.com/office/drawing/2014/main" id="{B12DC24C-F938-452E-BE91-E50A26AB69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79467" y="2963328"/>
            <a:ext cx="564401" cy="899349"/>
          </a:xfrm>
          <a:prstGeom prst="rect">
            <a:avLst/>
          </a:prstGeom>
        </p:spPr>
      </p:pic>
      <p:sp>
        <p:nvSpPr>
          <p:cNvPr id="31" name="Rectangle 30">
            <a:extLst>
              <a:ext uri="{FF2B5EF4-FFF2-40B4-BE49-F238E27FC236}">
                <a16:creationId xmlns:a16="http://schemas.microsoft.com/office/drawing/2014/main" id="{952F40AD-C10C-497F-9BD1-C9713960474C}"/>
              </a:ext>
            </a:extLst>
          </p:cNvPr>
          <p:cNvSpPr/>
          <p:nvPr/>
        </p:nvSpPr>
        <p:spPr>
          <a:xfrm>
            <a:off x="1880637" y="4030681"/>
            <a:ext cx="3061271" cy="459162"/>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Assign unique ‘ETH’ Address</a:t>
            </a:r>
          </a:p>
        </p:txBody>
      </p:sp>
      <p:sp>
        <p:nvSpPr>
          <p:cNvPr id="32" name="Rectangle 31">
            <a:extLst>
              <a:ext uri="{FF2B5EF4-FFF2-40B4-BE49-F238E27FC236}">
                <a16:creationId xmlns:a16="http://schemas.microsoft.com/office/drawing/2014/main" id="{4634C36B-9C86-4273-9675-0B303017BF7E}"/>
              </a:ext>
            </a:extLst>
          </p:cNvPr>
          <p:cNvSpPr/>
          <p:nvPr/>
        </p:nvSpPr>
        <p:spPr>
          <a:xfrm>
            <a:off x="1880636" y="4409477"/>
            <a:ext cx="3061271" cy="459162"/>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Ex. 0xef8ty5h4f5g9f7d4vdfd36g</a:t>
            </a:r>
          </a:p>
        </p:txBody>
      </p:sp>
      <p:sp>
        <p:nvSpPr>
          <p:cNvPr id="33" name="Rectangle 32">
            <a:extLst>
              <a:ext uri="{FF2B5EF4-FFF2-40B4-BE49-F238E27FC236}">
                <a16:creationId xmlns:a16="http://schemas.microsoft.com/office/drawing/2014/main" id="{E7FC8C1E-9FEF-4844-B35D-49148F595586}"/>
              </a:ext>
            </a:extLst>
          </p:cNvPr>
          <p:cNvSpPr/>
          <p:nvPr/>
        </p:nvSpPr>
        <p:spPr>
          <a:xfrm>
            <a:off x="1880636" y="4908180"/>
            <a:ext cx="5868605" cy="459162"/>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FF0000"/>
                </a:solidFill>
              </a:rPr>
              <a:t>Each XDS Document will have its unique </a:t>
            </a:r>
            <a:br>
              <a:rPr lang="en-US" sz="2400" b="1" dirty="0">
                <a:solidFill>
                  <a:srgbClr val="FF0000"/>
                </a:solidFill>
              </a:rPr>
            </a:br>
            <a:r>
              <a:rPr lang="en-US" sz="2400" b="1" dirty="0">
                <a:solidFill>
                  <a:srgbClr val="FF0000"/>
                </a:solidFill>
              </a:rPr>
              <a:t>ETH Address on Blockchain</a:t>
            </a:r>
          </a:p>
        </p:txBody>
      </p:sp>
    </p:spTree>
    <p:extLst>
      <p:ext uri="{BB962C8B-B14F-4D97-AF65-F5344CB8AC3E}">
        <p14:creationId xmlns:p14="http://schemas.microsoft.com/office/powerpoint/2010/main" val="100663864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70833E-6 -3.7037E-6 L -0.19688 -3.7037E-6 " pathEditMode="relative" rAng="0" ptsTypes="AA">
                                      <p:cBhvr>
                                        <p:cTn id="6" dur="500" fill="hold"/>
                                        <p:tgtEl>
                                          <p:spTgt spid="3"/>
                                        </p:tgtEl>
                                        <p:attrNameLst>
                                          <p:attrName>ppt_x</p:attrName>
                                          <p:attrName>ppt_y</p:attrName>
                                        </p:attrNameLst>
                                      </p:cBhvr>
                                      <p:rCtr x="-9844" y="0"/>
                                    </p:animMotion>
                                  </p:childTnLst>
                                </p:cTn>
                              </p:par>
                            </p:childTnLst>
                          </p:cTn>
                        </p:par>
                        <p:par>
                          <p:cTn id="7" fill="hold">
                            <p:stCondLst>
                              <p:cond delay="500"/>
                            </p:stCondLst>
                            <p:childTnLst>
                              <p:par>
                                <p:cTn id="8" presetID="42" presetClass="path" presetSubtype="0" accel="50000" decel="50000" fill="hold" grpId="0" nodeType="afterEffect">
                                  <p:stCondLst>
                                    <p:cond delay="0"/>
                                  </p:stCondLst>
                                  <p:childTnLst>
                                    <p:animMotion origin="layout" path="M 2.70833E-6 -2.22222E-6 L -0.19688 -2.22222E-6 " pathEditMode="relative" rAng="0" ptsTypes="AA">
                                      <p:cBhvr>
                                        <p:cTn id="9" dur="500" fill="hold"/>
                                        <p:tgtEl>
                                          <p:spTgt spid="17"/>
                                        </p:tgtEl>
                                        <p:attrNameLst>
                                          <p:attrName>ppt_x</p:attrName>
                                          <p:attrName>ppt_y</p:attrName>
                                        </p:attrNameLst>
                                      </p:cBhvr>
                                      <p:rCtr x="-9844" y="0"/>
                                    </p:animMotion>
                                  </p:childTnLst>
                                </p:cTn>
                              </p:par>
                            </p:childTnLst>
                          </p:cTn>
                        </p:par>
                        <p:par>
                          <p:cTn id="10" fill="hold">
                            <p:stCondLst>
                              <p:cond delay="1000"/>
                            </p:stCondLst>
                            <p:childTnLst>
                              <p:par>
                                <p:cTn id="11" presetID="42" presetClass="path" presetSubtype="0" accel="50000" decel="50000" fill="hold" grpId="0" nodeType="afterEffect">
                                  <p:stCondLst>
                                    <p:cond delay="0"/>
                                  </p:stCondLst>
                                  <p:childTnLst>
                                    <p:animMotion origin="layout" path="M 2.70833E-6 2.22222E-6 L -0.19688 -0.00255 " pathEditMode="relative" rAng="0" ptsTypes="AA">
                                      <p:cBhvr>
                                        <p:cTn id="12" dur="500" fill="hold"/>
                                        <p:tgtEl>
                                          <p:spTgt spid="18"/>
                                        </p:tgtEl>
                                        <p:attrNameLst>
                                          <p:attrName>ppt_x</p:attrName>
                                          <p:attrName>ppt_y</p:attrName>
                                        </p:attrNameLst>
                                      </p:cBhvr>
                                      <p:rCtr x="-9844" y="-139"/>
                                    </p:animMotion>
                                  </p:childTnLst>
                                </p:cTn>
                              </p:par>
                            </p:childTnLst>
                          </p:cTn>
                        </p:par>
                        <p:par>
                          <p:cTn id="13" fill="hold">
                            <p:stCondLst>
                              <p:cond delay="1500"/>
                            </p:stCondLst>
                            <p:childTnLst>
                              <p:par>
                                <p:cTn id="14" presetID="42" presetClass="path" presetSubtype="0" accel="50000" decel="50000" fill="hold" grpId="0" nodeType="afterEffect">
                                  <p:stCondLst>
                                    <p:cond delay="0"/>
                                  </p:stCondLst>
                                  <p:childTnLst>
                                    <p:animMotion origin="layout" path="M 2.70833E-6 -4.81481E-6 L -0.19766 0.00093 " pathEditMode="relative" rAng="0" ptsTypes="AA">
                                      <p:cBhvr>
                                        <p:cTn id="15" dur="500" fill="hold"/>
                                        <p:tgtEl>
                                          <p:spTgt spid="19"/>
                                        </p:tgtEl>
                                        <p:attrNameLst>
                                          <p:attrName>ppt_x</p:attrName>
                                          <p:attrName>ppt_y</p:attrName>
                                        </p:attrNameLst>
                                      </p:cBhvr>
                                      <p:rCtr x="-9883" y="46"/>
                                    </p:animMotion>
                                  </p:childTnLst>
                                </p:cTn>
                              </p:par>
                            </p:childTnLst>
                          </p:cTn>
                        </p:par>
                        <p:par>
                          <p:cTn id="16" fill="hold">
                            <p:stCondLst>
                              <p:cond delay="2000"/>
                            </p:stCondLst>
                            <p:childTnLst>
                              <p:par>
                                <p:cTn id="17" presetID="42" presetClass="path" presetSubtype="0" accel="50000" decel="50000" fill="hold" grpId="0" nodeType="afterEffect">
                                  <p:stCondLst>
                                    <p:cond delay="0"/>
                                  </p:stCondLst>
                                  <p:childTnLst>
                                    <p:animMotion origin="layout" path="M 2.70833E-6 -3.33333E-6 L -0.19766 0.00255 " pathEditMode="relative" rAng="0" ptsTypes="AA">
                                      <p:cBhvr>
                                        <p:cTn id="18" dur="500" fill="hold"/>
                                        <p:tgtEl>
                                          <p:spTgt spid="20"/>
                                        </p:tgtEl>
                                        <p:attrNameLst>
                                          <p:attrName>ppt_x</p:attrName>
                                          <p:attrName>ppt_y</p:attrName>
                                        </p:attrNameLst>
                                      </p:cBhvr>
                                      <p:rCtr x="-9883" y="116"/>
                                    </p:animMotion>
                                  </p:childTnLst>
                                </p:cTn>
                              </p:par>
                            </p:childTnLst>
                          </p:cTn>
                        </p:par>
                        <p:par>
                          <p:cTn id="19" fill="hold">
                            <p:stCondLst>
                              <p:cond delay="2500"/>
                            </p:stCondLst>
                            <p:childTnLst>
                              <p:par>
                                <p:cTn id="20" presetID="10" presetClass="entr" presetSubtype="0"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par>
                          <p:cTn id="23" fill="hold">
                            <p:stCondLst>
                              <p:cond delay="3000"/>
                            </p:stCondLst>
                            <p:childTnLst>
                              <p:par>
                                <p:cTn id="24" presetID="10" presetClass="entr" presetSubtype="0"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par>
                          <p:cTn id="27" fill="hold">
                            <p:stCondLst>
                              <p:cond delay="3500"/>
                            </p:stCondLst>
                            <p:childTnLst>
                              <p:par>
                                <p:cTn id="28" presetID="10" presetClass="entr" presetSubtype="0"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par>
                          <p:cTn id="31" fill="hold">
                            <p:stCondLst>
                              <p:cond delay="4000"/>
                            </p:stCondLst>
                            <p:childTnLst>
                              <p:par>
                                <p:cTn id="32" presetID="10" presetClass="entr" presetSubtype="0"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childTnLst>
                          </p:cTn>
                        </p:par>
                        <p:par>
                          <p:cTn id="35" fill="hold">
                            <p:stCondLst>
                              <p:cond delay="4500"/>
                            </p:stCondLst>
                            <p:childTnLst>
                              <p:par>
                                <p:cTn id="36" presetID="10" presetClass="entr" presetSubtype="0" fill="hold" grpId="0"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P spid="18" grpId="0" animBg="1"/>
      <p:bldP spid="19" grpId="0" animBg="1"/>
      <p:bldP spid="20" grpId="0" animBg="1"/>
      <p:bldP spid="23" grpId="0"/>
      <p:bldP spid="31" grpId="0"/>
      <p:bldP spid="32"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 Contract – Add – Coding in Remix IDE</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22</a:t>
            </a:fld>
            <a:endParaRPr lang="th-TH"/>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999" y="1292335"/>
            <a:ext cx="7955281" cy="5429140"/>
          </a:xfrm>
          <a:prstGeom prst="rect">
            <a:avLst/>
          </a:prstGeom>
          <a:ln>
            <a:solidFill>
              <a:schemeClr val="tx1"/>
            </a:solidFill>
          </a:ln>
        </p:spPr>
      </p:pic>
      <p:sp>
        <p:nvSpPr>
          <p:cNvPr id="7" name="Rectangle 6"/>
          <p:cNvSpPr/>
          <p:nvPr/>
        </p:nvSpPr>
        <p:spPr>
          <a:xfrm>
            <a:off x="4861560" y="1447801"/>
            <a:ext cx="5760720" cy="21640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rgbClr val="FF0000"/>
              </a:solidFill>
            </a:endParaRPr>
          </a:p>
        </p:txBody>
      </p:sp>
      <p:sp>
        <p:nvSpPr>
          <p:cNvPr id="8" name="Rectangle 7"/>
          <p:cNvSpPr/>
          <p:nvPr/>
        </p:nvSpPr>
        <p:spPr>
          <a:xfrm>
            <a:off x="2941320" y="3611881"/>
            <a:ext cx="1798320" cy="2910838"/>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rgbClr val="FF0000"/>
              </a:solidFill>
            </a:endParaRPr>
          </a:p>
        </p:txBody>
      </p:sp>
      <p:sp>
        <p:nvSpPr>
          <p:cNvPr id="9" name="Rectangle 8"/>
          <p:cNvSpPr/>
          <p:nvPr/>
        </p:nvSpPr>
        <p:spPr>
          <a:xfrm>
            <a:off x="4861560" y="4922520"/>
            <a:ext cx="5760719" cy="1798954"/>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rgbClr val="FF0000"/>
              </a:solidFill>
            </a:endParaRPr>
          </a:p>
        </p:txBody>
      </p:sp>
      <p:sp>
        <p:nvSpPr>
          <p:cNvPr id="10" name="Rectangle 9"/>
          <p:cNvSpPr/>
          <p:nvPr/>
        </p:nvSpPr>
        <p:spPr>
          <a:xfrm>
            <a:off x="2941320" y="1292334"/>
            <a:ext cx="1798320" cy="212079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rgbClr val="FF0000"/>
              </a:solidFill>
            </a:endParaRPr>
          </a:p>
        </p:txBody>
      </p:sp>
      <p:sp>
        <p:nvSpPr>
          <p:cNvPr id="11" name="Rectangle 10"/>
          <p:cNvSpPr/>
          <p:nvPr/>
        </p:nvSpPr>
        <p:spPr>
          <a:xfrm>
            <a:off x="7932420" y="3647337"/>
            <a:ext cx="2049780" cy="37618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Solidity Code</a:t>
            </a:r>
            <a:endParaRPr lang="th-TH" dirty="0">
              <a:solidFill>
                <a:srgbClr val="FF0000"/>
              </a:solidFill>
            </a:endParaRPr>
          </a:p>
        </p:txBody>
      </p:sp>
      <p:sp>
        <p:nvSpPr>
          <p:cNvPr id="12" name="Rectangle 11"/>
          <p:cNvSpPr/>
          <p:nvPr/>
        </p:nvSpPr>
        <p:spPr>
          <a:xfrm>
            <a:off x="8694419" y="4546338"/>
            <a:ext cx="2049780" cy="37618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Console</a:t>
            </a:r>
            <a:endParaRPr lang="th-TH" dirty="0">
              <a:solidFill>
                <a:srgbClr val="7030A0"/>
              </a:solidFill>
            </a:endParaRPr>
          </a:p>
        </p:txBody>
      </p:sp>
      <p:sp>
        <p:nvSpPr>
          <p:cNvPr id="13" name="Rectangle 12"/>
          <p:cNvSpPr/>
          <p:nvPr/>
        </p:nvSpPr>
        <p:spPr>
          <a:xfrm>
            <a:off x="769620" y="4911462"/>
            <a:ext cx="2049780" cy="91053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B050"/>
                </a:solidFill>
              </a:rPr>
              <a:t>Smartcontract</a:t>
            </a:r>
            <a:r>
              <a:rPr lang="en-US" dirty="0">
                <a:solidFill>
                  <a:srgbClr val="00B050"/>
                </a:solidFill>
              </a:rPr>
              <a:t> Simple UI</a:t>
            </a:r>
            <a:endParaRPr lang="th-TH" dirty="0">
              <a:solidFill>
                <a:srgbClr val="00B050"/>
              </a:solidFill>
            </a:endParaRPr>
          </a:p>
        </p:txBody>
      </p:sp>
      <p:sp>
        <p:nvSpPr>
          <p:cNvPr id="14" name="Rectangle 13"/>
          <p:cNvSpPr/>
          <p:nvPr/>
        </p:nvSpPr>
        <p:spPr>
          <a:xfrm>
            <a:off x="617219" y="1690053"/>
            <a:ext cx="2049780" cy="1237401"/>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Deploy and Run Transaction Controller</a:t>
            </a:r>
            <a:endParaRPr lang="th-TH" dirty="0">
              <a:solidFill>
                <a:srgbClr val="0070C0"/>
              </a:solidFill>
            </a:endParaRPr>
          </a:p>
        </p:txBody>
      </p:sp>
    </p:spTree>
    <p:extLst>
      <p:ext uri="{BB962C8B-B14F-4D97-AF65-F5344CB8AC3E}">
        <p14:creationId xmlns:p14="http://schemas.microsoft.com/office/powerpoint/2010/main" val="2214514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60467EA-7CED-4417-B7B8-B769BDC20388}" type="slidenum">
              <a:rPr lang="th-TH" smtClean="0"/>
              <a:pPr/>
              <a:t>23</a:t>
            </a:fld>
            <a:endParaRPr lang="th-TH"/>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930" y="1499897"/>
            <a:ext cx="3166310" cy="4612258"/>
          </a:xfrm>
          <a:prstGeom prst="rect">
            <a:avLst/>
          </a:prstGeom>
        </p:spPr>
      </p:pic>
      <p:sp>
        <p:nvSpPr>
          <p:cNvPr id="7" name="Rectangle 6"/>
          <p:cNvSpPr/>
          <p:nvPr/>
        </p:nvSpPr>
        <p:spPr>
          <a:xfrm>
            <a:off x="4206240" y="2164079"/>
            <a:ext cx="2910840" cy="144780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rgbClr val="FF0000"/>
              </a:solidFill>
            </a:endParaRPr>
          </a:p>
        </p:txBody>
      </p:sp>
      <p:sp>
        <p:nvSpPr>
          <p:cNvPr id="8" name="Rectangle 7"/>
          <p:cNvSpPr/>
          <p:nvPr/>
        </p:nvSpPr>
        <p:spPr>
          <a:xfrm>
            <a:off x="4206240" y="3806026"/>
            <a:ext cx="2910840" cy="144780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rgbClr val="FF0000"/>
              </a:solidFill>
            </a:endParaRPr>
          </a:p>
        </p:txBody>
      </p:sp>
      <p:sp>
        <p:nvSpPr>
          <p:cNvPr id="9" name="Rectangle 8"/>
          <p:cNvSpPr/>
          <p:nvPr/>
        </p:nvSpPr>
        <p:spPr>
          <a:xfrm>
            <a:off x="7117080" y="3476771"/>
            <a:ext cx="2049780" cy="37618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Input Function</a:t>
            </a:r>
            <a:endParaRPr lang="th-TH" dirty="0">
              <a:solidFill>
                <a:srgbClr val="FF0000"/>
              </a:solidFill>
            </a:endParaRPr>
          </a:p>
        </p:txBody>
      </p:sp>
      <p:sp>
        <p:nvSpPr>
          <p:cNvPr id="10" name="Rectangle 9"/>
          <p:cNvSpPr/>
          <p:nvPr/>
        </p:nvSpPr>
        <p:spPr>
          <a:xfrm>
            <a:off x="4087930" y="5397963"/>
            <a:ext cx="3166310" cy="714192"/>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rgbClr val="FF0000"/>
              </a:solidFill>
            </a:endParaRPr>
          </a:p>
        </p:txBody>
      </p:sp>
      <p:sp>
        <p:nvSpPr>
          <p:cNvPr id="11" name="Rectangle 10"/>
          <p:cNvSpPr/>
          <p:nvPr/>
        </p:nvSpPr>
        <p:spPr>
          <a:xfrm>
            <a:off x="7254240" y="5639036"/>
            <a:ext cx="2049780" cy="46092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Return Function</a:t>
            </a:r>
            <a:endParaRPr lang="th-TH" dirty="0">
              <a:solidFill>
                <a:srgbClr val="00B050"/>
              </a:solidFill>
            </a:endParaRPr>
          </a:p>
        </p:txBody>
      </p:sp>
      <p:sp>
        <p:nvSpPr>
          <p:cNvPr id="13" name="Title 1"/>
          <p:cNvSpPr>
            <a:spLocks noGrp="1"/>
          </p:cNvSpPr>
          <p:nvPr>
            <p:ph type="title"/>
          </p:nvPr>
        </p:nvSpPr>
        <p:spPr>
          <a:xfrm>
            <a:off x="838200" y="365125"/>
            <a:ext cx="10515600" cy="1325563"/>
          </a:xfrm>
        </p:spPr>
        <p:txBody>
          <a:bodyPr/>
          <a:lstStyle/>
          <a:p>
            <a:r>
              <a:rPr lang="en-US" dirty="0"/>
              <a:t>Smart Contract – Add – Coding in Remix IDE</a:t>
            </a:r>
            <a:endParaRPr lang="th-TH" dirty="0"/>
          </a:p>
        </p:txBody>
      </p:sp>
    </p:spTree>
    <p:extLst>
      <p:ext uri="{BB962C8B-B14F-4D97-AF65-F5344CB8AC3E}">
        <p14:creationId xmlns:p14="http://schemas.microsoft.com/office/powerpoint/2010/main" val="2503843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60467EA-7CED-4417-B7B8-B769BDC20388}" type="slidenum">
              <a:rPr lang="th-TH" smtClean="0"/>
              <a:pPr/>
              <a:t>24</a:t>
            </a:fld>
            <a:endParaRPr lang="th-TH"/>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862" y="1690688"/>
            <a:ext cx="8602275" cy="4039164"/>
          </a:xfrm>
          <a:prstGeom prst="rect">
            <a:avLst/>
          </a:prstGeom>
          <a:ln>
            <a:solidFill>
              <a:schemeClr val="tx1"/>
            </a:solidFill>
          </a:ln>
        </p:spPr>
      </p:pic>
      <p:sp>
        <p:nvSpPr>
          <p:cNvPr id="6" name="Title 1"/>
          <p:cNvSpPr>
            <a:spLocks noGrp="1"/>
          </p:cNvSpPr>
          <p:nvPr>
            <p:ph type="title"/>
          </p:nvPr>
        </p:nvSpPr>
        <p:spPr>
          <a:xfrm>
            <a:off x="838200" y="365125"/>
            <a:ext cx="10515600" cy="1325563"/>
          </a:xfrm>
        </p:spPr>
        <p:txBody>
          <a:bodyPr/>
          <a:lstStyle/>
          <a:p>
            <a:r>
              <a:rPr lang="en-US" dirty="0"/>
              <a:t>Smart Contract – Add – Coding in Remix IDE</a:t>
            </a:r>
            <a:endParaRPr lang="th-TH" dirty="0"/>
          </a:p>
        </p:txBody>
      </p:sp>
      <p:sp>
        <p:nvSpPr>
          <p:cNvPr id="7" name="Rectangle 6"/>
          <p:cNvSpPr/>
          <p:nvPr/>
        </p:nvSpPr>
        <p:spPr>
          <a:xfrm>
            <a:off x="5471160" y="2621280"/>
            <a:ext cx="4008120" cy="4876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rgbClr val="FF0000"/>
              </a:solidFill>
            </a:endParaRPr>
          </a:p>
        </p:txBody>
      </p:sp>
      <p:sp>
        <p:nvSpPr>
          <p:cNvPr id="9" name="Rectangle 8"/>
          <p:cNvSpPr/>
          <p:nvPr/>
        </p:nvSpPr>
        <p:spPr>
          <a:xfrm>
            <a:off x="3322320" y="5392130"/>
            <a:ext cx="6156960" cy="37618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Each XDS document have its own unique ETH Address</a:t>
            </a:r>
            <a:endParaRPr lang="th-TH" dirty="0">
              <a:solidFill>
                <a:srgbClr val="FF0000"/>
              </a:solidFill>
            </a:endParaRPr>
          </a:p>
        </p:txBody>
      </p:sp>
      <p:sp>
        <p:nvSpPr>
          <p:cNvPr id="10" name="Rectangle 9"/>
          <p:cNvSpPr/>
          <p:nvPr/>
        </p:nvSpPr>
        <p:spPr>
          <a:xfrm>
            <a:off x="1794862" y="1229759"/>
            <a:ext cx="2049780" cy="46092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Input Function</a:t>
            </a:r>
            <a:endParaRPr lang="th-TH" dirty="0">
              <a:solidFill>
                <a:srgbClr val="FF0000"/>
              </a:solidFill>
            </a:endParaRPr>
          </a:p>
        </p:txBody>
      </p:sp>
      <p:sp>
        <p:nvSpPr>
          <p:cNvPr id="11" name="Rectangle 10"/>
          <p:cNvSpPr/>
          <p:nvPr/>
        </p:nvSpPr>
        <p:spPr>
          <a:xfrm>
            <a:off x="5501640" y="4028309"/>
            <a:ext cx="1600200" cy="487680"/>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rgbClr val="FF0000"/>
              </a:solidFill>
            </a:endParaRPr>
          </a:p>
        </p:txBody>
      </p:sp>
      <p:sp>
        <p:nvSpPr>
          <p:cNvPr id="12" name="Rectangle 11"/>
          <p:cNvSpPr/>
          <p:nvPr/>
        </p:nvSpPr>
        <p:spPr>
          <a:xfrm>
            <a:off x="6804660" y="4055060"/>
            <a:ext cx="2049780" cy="46092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Input Value</a:t>
            </a:r>
            <a:endParaRPr lang="th-TH" dirty="0">
              <a:solidFill>
                <a:srgbClr val="0070C0"/>
              </a:solidFill>
            </a:endParaRPr>
          </a:p>
        </p:txBody>
      </p:sp>
    </p:spTree>
    <p:extLst>
      <p:ext uri="{BB962C8B-B14F-4D97-AF65-F5344CB8AC3E}">
        <p14:creationId xmlns:p14="http://schemas.microsoft.com/office/powerpoint/2010/main" val="405375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60467EA-7CED-4417-B7B8-B769BDC20388}" type="slidenum">
              <a:rPr lang="th-TH" smtClean="0"/>
              <a:pPr/>
              <a:t>25</a:t>
            </a:fld>
            <a:endParaRPr lang="th-TH"/>
          </a:p>
        </p:txBody>
      </p:sp>
      <p:sp>
        <p:nvSpPr>
          <p:cNvPr id="5" name="Title 1"/>
          <p:cNvSpPr>
            <a:spLocks noGrp="1"/>
          </p:cNvSpPr>
          <p:nvPr>
            <p:ph type="title"/>
          </p:nvPr>
        </p:nvSpPr>
        <p:spPr>
          <a:xfrm>
            <a:off x="838200" y="365125"/>
            <a:ext cx="10515600" cy="1325563"/>
          </a:xfrm>
        </p:spPr>
        <p:txBody>
          <a:bodyPr/>
          <a:lstStyle/>
          <a:p>
            <a:r>
              <a:rPr lang="en-US" dirty="0"/>
              <a:t>Smart Contract – Add – Coding in Remix IDE</a:t>
            </a:r>
            <a:endParaRPr lang="th-TH"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862" y="1690688"/>
            <a:ext cx="8602275" cy="4143953"/>
          </a:xfrm>
          <a:prstGeom prst="rect">
            <a:avLst/>
          </a:prstGeom>
          <a:ln>
            <a:solidFill>
              <a:schemeClr val="tx1"/>
            </a:solidFill>
          </a:ln>
        </p:spPr>
      </p:pic>
      <p:sp>
        <p:nvSpPr>
          <p:cNvPr id="7" name="Rectangle 6"/>
          <p:cNvSpPr/>
          <p:nvPr/>
        </p:nvSpPr>
        <p:spPr>
          <a:xfrm>
            <a:off x="5471160" y="2575560"/>
            <a:ext cx="4008120" cy="48768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rgbClr val="FF0000"/>
              </a:solidFill>
            </a:endParaRPr>
          </a:p>
        </p:txBody>
      </p:sp>
      <p:sp>
        <p:nvSpPr>
          <p:cNvPr id="8" name="Rectangle 7"/>
          <p:cNvSpPr/>
          <p:nvPr/>
        </p:nvSpPr>
        <p:spPr>
          <a:xfrm>
            <a:off x="3322320" y="5392130"/>
            <a:ext cx="6156960" cy="37618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Each XDS document have its own unique ETH Address</a:t>
            </a:r>
            <a:endParaRPr lang="th-TH" dirty="0">
              <a:solidFill>
                <a:srgbClr val="FF0000"/>
              </a:solidFill>
            </a:endParaRPr>
          </a:p>
        </p:txBody>
      </p:sp>
      <p:sp>
        <p:nvSpPr>
          <p:cNvPr id="9" name="Rectangle 8"/>
          <p:cNvSpPr/>
          <p:nvPr/>
        </p:nvSpPr>
        <p:spPr>
          <a:xfrm>
            <a:off x="2688131" y="6101770"/>
            <a:ext cx="7532018" cy="37618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These ETH Address will be remembered by local search program which allow them to be discoverable in Blockchain</a:t>
            </a:r>
            <a:endParaRPr lang="th-TH" dirty="0">
              <a:solidFill>
                <a:srgbClr val="FF0000"/>
              </a:solidFill>
            </a:endParaRPr>
          </a:p>
        </p:txBody>
      </p:sp>
      <p:sp>
        <p:nvSpPr>
          <p:cNvPr id="10" name="Rectangle 9"/>
          <p:cNvSpPr/>
          <p:nvPr/>
        </p:nvSpPr>
        <p:spPr>
          <a:xfrm>
            <a:off x="1794862" y="1229759"/>
            <a:ext cx="2049780" cy="46092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Input Function</a:t>
            </a:r>
            <a:endParaRPr lang="th-TH" dirty="0">
              <a:solidFill>
                <a:srgbClr val="FF0000"/>
              </a:solidFill>
            </a:endParaRPr>
          </a:p>
        </p:txBody>
      </p:sp>
      <p:sp>
        <p:nvSpPr>
          <p:cNvPr id="11" name="Rectangle 10"/>
          <p:cNvSpPr/>
          <p:nvPr/>
        </p:nvSpPr>
        <p:spPr>
          <a:xfrm>
            <a:off x="5593080" y="3997829"/>
            <a:ext cx="1600200" cy="487680"/>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rgbClr val="FF0000"/>
              </a:solidFill>
            </a:endParaRPr>
          </a:p>
        </p:txBody>
      </p:sp>
      <p:sp>
        <p:nvSpPr>
          <p:cNvPr id="12" name="Rectangle 11"/>
          <p:cNvSpPr/>
          <p:nvPr/>
        </p:nvSpPr>
        <p:spPr>
          <a:xfrm>
            <a:off x="6896100" y="4024580"/>
            <a:ext cx="2049780" cy="46092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Input Value</a:t>
            </a:r>
            <a:endParaRPr lang="th-TH" dirty="0">
              <a:solidFill>
                <a:srgbClr val="0070C0"/>
              </a:solidFill>
            </a:endParaRPr>
          </a:p>
        </p:txBody>
      </p:sp>
    </p:spTree>
    <p:extLst>
      <p:ext uri="{BB962C8B-B14F-4D97-AF65-F5344CB8AC3E}">
        <p14:creationId xmlns:p14="http://schemas.microsoft.com/office/powerpoint/2010/main" val="3550389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60467EA-7CED-4417-B7B8-B769BDC20388}" type="slidenum">
              <a:rPr lang="th-TH" smtClean="0"/>
              <a:pPr/>
              <a:t>26</a:t>
            </a:fld>
            <a:endParaRPr lang="th-TH"/>
          </a:p>
        </p:txBody>
      </p:sp>
      <p:sp>
        <p:nvSpPr>
          <p:cNvPr id="5" name="Title 1"/>
          <p:cNvSpPr>
            <a:spLocks noGrp="1"/>
          </p:cNvSpPr>
          <p:nvPr>
            <p:ph type="title"/>
          </p:nvPr>
        </p:nvSpPr>
        <p:spPr>
          <a:xfrm>
            <a:off x="838200" y="365125"/>
            <a:ext cx="10515600" cy="1325563"/>
          </a:xfrm>
        </p:spPr>
        <p:txBody>
          <a:bodyPr/>
          <a:lstStyle/>
          <a:p>
            <a:r>
              <a:rPr lang="en-US" dirty="0"/>
              <a:t>Smart Contract – Add – Coding in Remix IDE</a:t>
            </a:r>
            <a:endParaRPr lang="th-TH"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994" y="2224088"/>
            <a:ext cx="8326012" cy="3200847"/>
          </a:xfrm>
          <a:prstGeom prst="rect">
            <a:avLst/>
          </a:prstGeom>
        </p:spPr>
      </p:pic>
      <p:sp>
        <p:nvSpPr>
          <p:cNvPr id="6" name="Rectangle 5"/>
          <p:cNvSpPr/>
          <p:nvPr/>
        </p:nvSpPr>
        <p:spPr>
          <a:xfrm>
            <a:off x="5471160" y="2865120"/>
            <a:ext cx="4008120" cy="4724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rgbClr val="FF0000"/>
              </a:solidFill>
            </a:endParaRPr>
          </a:p>
        </p:txBody>
      </p:sp>
      <p:sp>
        <p:nvSpPr>
          <p:cNvPr id="7" name="Rectangle 6"/>
          <p:cNvSpPr/>
          <p:nvPr/>
        </p:nvSpPr>
        <p:spPr>
          <a:xfrm>
            <a:off x="2880360" y="5048753"/>
            <a:ext cx="6156960" cy="37618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Each XDS document have its own unique ETH Address</a:t>
            </a:r>
            <a:endParaRPr lang="th-TH" dirty="0">
              <a:solidFill>
                <a:srgbClr val="FF0000"/>
              </a:solidFill>
            </a:endParaRPr>
          </a:p>
        </p:txBody>
      </p:sp>
      <p:sp>
        <p:nvSpPr>
          <p:cNvPr id="8" name="Rectangle 7"/>
          <p:cNvSpPr/>
          <p:nvPr/>
        </p:nvSpPr>
        <p:spPr>
          <a:xfrm>
            <a:off x="1932994" y="1763159"/>
            <a:ext cx="2049780" cy="46092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Return Function</a:t>
            </a:r>
            <a:endParaRPr lang="th-TH" dirty="0">
              <a:solidFill>
                <a:srgbClr val="00B050"/>
              </a:solidFill>
            </a:endParaRPr>
          </a:p>
        </p:txBody>
      </p:sp>
      <p:sp>
        <p:nvSpPr>
          <p:cNvPr id="9" name="Rectangle 8"/>
          <p:cNvSpPr/>
          <p:nvPr/>
        </p:nvSpPr>
        <p:spPr>
          <a:xfrm>
            <a:off x="1028700" y="5424935"/>
            <a:ext cx="10477500" cy="112327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That mean, search program will look into each ETH Address to find for XDS META-Data attributes with matching value to the one provided by search requirement</a:t>
            </a:r>
            <a:endParaRPr lang="th-TH" dirty="0">
              <a:solidFill>
                <a:srgbClr val="FF0000"/>
              </a:solidFill>
            </a:endParaRPr>
          </a:p>
        </p:txBody>
      </p:sp>
      <p:sp>
        <p:nvSpPr>
          <p:cNvPr id="10" name="Rectangle 9"/>
          <p:cNvSpPr/>
          <p:nvPr/>
        </p:nvSpPr>
        <p:spPr>
          <a:xfrm>
            <a:off x="5654040" y="4250568"/>
            <a:ext cx="1524000" cy="472440"/>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rgbClr val="FF0000"/>
              </a:solidFill>
            </a:endParaRPr>
          </a:p>
        </p:txBody>
      </p:sp>
      <p:sp>
        <p:nvSpPr>
          <p:cNvPr id="11" name="Rectangle 10"/>
          <p:cNvSpPr/>
          <p:nvPr/>
        </p:nvSpPr>
        <p:spPr>
          <a:xfrm>
            <a:off x="6987540" y="4284888"/>
            <a:ext cx="2049780" cy="46092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Return Value</a:t>
            </a:r>
            <a:endParaRPr lang="th-TH" dirty="0">
              <a:solidFill>
                <a:srgbClr val="00B050"/>
              </a:solidFill>
            </a:endParaRPr>
          </a:p>
        </p:txBody>
      </p:sp>
    </p:spTree>
    <p:extLst>
      <p:ext uri="{BB962C8B-B14F-4D97-AF65-F5344CB8AC3E}">
        <p14:creationId xmlns:p14="http://schemas.microsoft.com/office/powerpoint/2010/main" val="343141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a:cs typeface="+mn-cs"/>
              </a:rPr>
              <a:t>Smart Contract – Search and Read</a:t>
            </a:r>
            <a:endParaRPr lang="th-TH" sz="5400" dirty="0">
              <a:cs typeface="+mn-cs"/>
            </a:endParaRPr>
          </a:p>
        </p:txBody>
      </p:sp>
      <p:sp>
        <p:nvSpPr>
          <p:cNvPr id="5" name="Slide Number Placeholder 4"/>
          <p:cNvSpPr>
            <a:spLocks noGrp="1"/>
          </p:cNvSpPr>
          <p:nvPr>
            <p:ph type="sldNum" sz="quarter" idx="12"/>
          </p:nvPr>
        </p:nvSpPr>
        <p:spPr>
          <a:xfrm>
            <a:off x="10653486" y="6312808"/>
            <a:ext cx="700314" cy="365125"/>
          </a:xfrm>
        </p:spPr>
        <p:txBody>
          <a:bodyPr/>
          <a:lstStyle/>
          <a:p>
            <a:fld id="{E60467EA-7CED-4417-B7B8-B769BDC20388}" type="slidenum">
              <a:rPr lang="th-TH" smtClean="0"/>
              <a:pPr/>
              <a:t>27</a:t>
            </a:fld>
            <a:endParaRPr lang="th-TH" dirty="0"/>
          </a:p>
        </p:txBody>
      </p:sp>
      <p:sp>
        <p:nvSpPr>
          <p:cNvPr id="27" name="Rectangle 26"/>
          <p:cNvSpPr/>
          <p:nvPr/>
        </p:nvSpPr>
        <p:spPr>
          <a:xfrm>
            <a:off x="7100179" y="1907350"/>
            <a:ext cx="1828800" cy="323379"/>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Smart Contract</a:t>
            </a:r>
          </a:p>
        </p:txBody>
      </p:sp>
      <p:cxnSp>
        <p:nvCxnSpPr>
          <p:cNvPr id="81" name="Straight Arrow Connector 80"/>
          <p:cNvCxnSpPr/>
          <p:nvPr/>
        </p:nvCxnSpPr>
        <p:spPr>
          <a:xfrm>
            <a:off x="6639319" y="3492448"/>
            <a:ext cx="552982" cy="1"/>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944968" y="2151464"/>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Search</a:t>
            </a:r>
          </a:p>
        </p:txBody>
      </p:sp>
      <p:sp>
        <p:nvSpPr>
          <p:cNvPr id="84" name="Rectangle 83"/>
          <p:cNvSpPr/>
          <p:nvPr/>
        </p:nvSpPr>
        <p:spPr>
          <a:xfrm>
            <a:off x="6457887" y="3593110"/>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Read</a:t>
            </a:r>
          </a:p>
        </p:txBody>
      </p:sp>
      <p:sp>
        <p:nvSpPr>
          <p:cNvPr id="11" name="Rectangle 10">
            <a:extLst>
              <a:ext uri="{FF2B5EF4-FFF2-40B4-BE49-F238E27FC236}">
                <a16:creationId xmlns:a16="http://schemas.microsoft.com/office/drawing/2014/main" id="{7FA82786-58BA-40D4-84BD-0296BA65894C}"/>
              </a:ext>
            </a:extLst>
          </p:cNvPr>
          <p:cNvSpPr/>
          <p:nvPr/>
        </p:nvSpPr>
        <p:spPr>
          <a:xfrm>
            <a:off x="4664601" y="1907350"/>
            <a:ext cx="4269140" cy="26966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366E091B-AAF1-4E12-98F5-95DB5137BA08}"/>
              </a:ext>
            </a:extLst>
          </p:cNvPr>
          <p:cNvSpPr/>
          <p:nvPr/>
        </p:nvSpPr>
        <p:spPr>
          <a:xfrm>
            <a:off x="7515146" y="2432781"/>
            <a:ext cx="1019174" cy="32337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rPr>
              <a:t>JSON</a:t>
            </a:r>
          </a:p>
        </p:txBody>
      </p:sp>
      <p:sp>
        <p:nvSpPr>
          <p:cNvPr id="13" name="Rectangle 12">
            <a:extLst>
              <a:ext uri="{FF2B5EF4-FFF2-40B4-BE49-F238E27FC236}">
                <a16:creationId xmlns:a16="http://schemas.microsoft.com/office/drawing/2014/main" id="{A52DED8D-94A8-4AFA-A3A6-F4573B3D9E76}"/>
              </a:ext>
            </a:extLst>
          </p:cNvPr>
          <p:cNvSpPr/>
          <p:nvPr/>
        </p:nvSpPr>
        <p:spPr>
          <a:xfrm>
            <a:off x="7515146" y="2432780"/>
            <a:ext cx="1019174" cy="182863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14" name="Rectangle 13">
            <a:extLst>
              <a:ext uri="{FF2B5EF4-FFF2-40B4-BE49-F238E27FC236}">
                <a16:creationId xmlns:a16="http://schemas.microsoft.com/office/drawing/2014/main" id="{8BE030BE-3538-480C-806B-C805443E5159}"/>
              </a:ext>
            </a:extLst>
          </p:cNvPr>
          <p:cNvSpPr/>
          <p:nvPr/>
        </p:nvSpPr>
        <p:spPr>
          <a:xfrm>
            <a:off x="4966579" y="2432781"/>
            <a:ext cx="1282783" cy="32337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B050"/>
                </a:solidFill>
              </a:rPr>
              <a:t>Solidity ‘Struct’</a:t>
            </a:r>
          </a:p>
        </p:txBody>
      </p:sp>
      <p:sp>
        <p:nvSpPr>
          <p:cNvPr id="15" name="Rectangle 14">
            <a:extLst>
              <a:ext uri="{FF2B5EF4-FFF2-40B4-BE49-F238E27FC236}">
                <a16:creationId xmlns:a16="http://schemas.microsoft.com/office/drawing/2014/main" id="{F2C8179A-8518-4548-B806-5E896B6FE16C}"/>
              </a:ext>
            </a:extLst>
          </p:cNvPr>
          <p:cNvSpPr/>
          <p:nvPr/>
        </p:nvSpPr>
        <p:spPr>
          <a:xfrm>
            <a:off x="4966579" y="2432780"/>
            <a:ext cx="1282783" cy="182863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cxnSp>
        <p:nvCxnSpPr>
          <p:cNvPr id="21" name="Straight Arrow Connector 20">
            <a:extLst>
              <a:ext uri="{FF2B5EF4-FFF2-40B4-BE49-F238E27FC236}">
                <a16:creationId xmlns:a16="http://schemas.microsoft.com/office/drawing/2014/main" id="{F125C698-F8F2-428F-836E-5EDDED18AF98}"/>
              </a:ext>
            </a:extLst>
          </p:cNvPr>
          <p:cNvCxnSpPr>
            <a:cxnSpLocks/>
          </p:cNvCxnSpPr>
          <p:nvPr/>
        </p:nvCxnSpPr>
        <p:spPr>
          <a:xfrm>
            <a:off x="4224335" y="3394076"/>
            <a:ext cx="647946" cy="8659"/>
          </a:xfrm>
          <a:prstGeom prst="straightConnector1">
            <a:avLst/>
          </a:prstGeom>
          <a:ln w="508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F8C6286-1613-4BA8-84B2-F5647488B533}"/>
              </a:ext>
            </a:extLst>
          </p:cNvPr>
          <p:cNvSpPr/>
          <p:nvPr/>
        </p:nvSpPr>
        <p:spPr>
          <a:xfrm>
            <a:off x="3031628" y="2773989"/>
            <a:ext cx="1444309" cy="1325563"/>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Return All</a:t>
            </a:r>
          </a:p>
          <a:p>
            <a:pPr algn="ctr"/>
            <a:r>
              <a:rPr lang="en-US" sz="2400" dirty="0">
                <a:solidFill>
                  <a:srgbClr val="FF0000"/>
                </a:solidFill>
              </a:rPr>
              <a:t>Matched</a:t>
            </a:r>
          </a:p>
          <a:p>
            <a:pPr algn="ctr"/>
            <a:r>
              <a:rPr lang="en-US" sz="2400" dirty="0">
                <a:solidFill>
                  <a:srgbClr val="FF0000"/>
                </a:solidFill>
              </a:rPr>
              <a:t>Result</a:t>
            </a:r>
          </a:p>
        </p:txBody>
      </p:sp>
      <p:sp>
        <p:nvSpPr>
          <p:cNvPr id="24" name="Rectangle 23">
            <a:extLst>
              <a:ext uri="{FF2B5EF4-FFF2-40B4-BE49-F238E27FC236}">
                <a16:creationId xmlns:a16="http://schemas.microsoft.com/office/drawing/2014/main" id="{E68E1CF8-2821-4C29-A0CE-20114D997A99}"/>
              </a:ext>
            </a:extLst>
          </p:cNvPr>
          <p:cNvSpPr/>
          <p:nvPr/>
        </p:nvSpPr>
        <p:spPr>
          <a:xfrm>
            <a:off x="9527837" y="2417433"/>
            <a:ext cx="1250230" cy="87635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rPr>
              <a:t>Search </a:t>
            </a:r>
          </a:p>
          <a:p>
            <a:pPr algn="ctr"/>
            <a:r>
              <a:rPr lang="en-US" sz="2000" dirty="0">
                <a:solidFill>
                  <a:srgbClr val="0070C0"/>
                </a:solidFill>
              </a:rPr>
              <a:t>Requirement </a:t>
            </a:r>
          </a:p>
          <a:p>
            <a:pPr algn="ctr"/>
            <a:r>
              <a:rPr lang="en-US" sz="2000" dirty="0">
                <a:solidFill>
                  <a:srgbClr val="0070C0"/>
                </a:solidFill>
              </a:rPr>
              <a:t>Input</a:t>
            </a:r>
          </a:p>
        </p:txBody>
      </p:sp>
      <p:cxnSp>
        <p:nvCxnSpPr>
          <p:cNvPr id="25" name="Straight Arrow Connector 24">
            <a:extLst>
              <a:ext uri="{FF2B5EF4-FFF2-40B4-BE49-F238E27FC236}">
                <a16:creationId xmlns:a16="http://schemas.microsoft.com/office/drawing/2014/main" id="{BB357390-43F8-48E1-8BAD-B021867502FC}"/>
              </a:ext>
            </a:extLst>
          </p:cNvPr>
          <p:cNvCxnSpPr>
            <a:cxnSpLocks/>
          </p:cNvCxnSpPr>
          <p:nvPr/>
        </p:nvCxnSpPr>
        <p:spPr>
          <a:xfrm>
            <a:off x="8624711" y="2861514"/>
            <a:ext cx="833138" cy="0"/>
          </a:xfrm>
          <a:prstGeom prst="straightConnector1">
            <a:avLst/>
          </a:prstGeom>
          <a:ln w="508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6DD9A553-B42B-4F62-9512-09C5265F21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6774" y="2783701"/>
            <a:ext cx="1193251" cy="1193251"/>
          </a:xfrm>
          <a:prstGeom prst="rect">
            <a:avLst/>
          </a:prstGeom>
          <a:solidFill>
            <a:schemeClr val="bg1"/>
          </a:solidFill>
        </p:spPr>
      </p:pic>
      <p:pic>
        <p:nvPicPr>
          <p:cNvPr id="29" name="Picture 28">
            <a:extLst>
              <a:ext uri="{FF2B5EF4-FFF2-40B4-BE49-F238E27FC236}">
                <a16:creationId xmlns:a16="http://schemas.microsoft.com/office/drawing/2014/main" id="{B12DC24C-F938-452E-BE91-E50A26AB69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1198" y="2940750"/>
            <a:ext cx="564401" cy="899349"/>
          </a:xfrm>
          <a:prstGeom prst="rect">
            <a:avLst/>
          </a:prstGeom>
        </p:spPr>
      </p:pic>
      <p:sp>
        <p:nvSpPr>
          <p:cNvPr id="31" name="Rectangle 30">
            <a:extLst>
              <a:ext uri="{FF2B5EF4-FFF2-40B4-BE49-F238E27FC236}">
                <a16:creationId xmlns:a16="http://schemas.microsoft.com/office/drawing/2014/main" id="{952F40AD-C10C-497F-9BD1-C9713960474C}"/>
              </a:ext>
            </a:extLst>
          </p:cNvPr>
          <p:cNvSpPr/>
          <p:nvPr/>
        </p:nvSpPr>
        <p:spPr>
          <a:xfrm>
            <a:off x="692611" y="4043107"/>
            <a:ext cx="3821001" cy="791782"/>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Search all ETH Address for matching XDS META-Data Attributes</a:t>
            </a: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47974" y="2561954"/>
            <a:ext cx="511965" cy="511965"/>
          </a:xfrm>
          <a:prstGeom prst="rect">
            <a:avLst/>
          </a:prstGeom>
        </p:spPr>
      </p:pic>
      <p:sp>
        <p:nvSpPr>
          <p:cNvPr id="30" name="Rectangle 29">
            <a:extLst>
              <a:ext uri="{FF2B5EF4-FFF2-40B4-BE49-F238E27FC236}">
                <a16:creationId xmlns:a16="http://schemas.microsoft.com/office/drawing/2014/main" id="{9D28F821-C9CE-41C7-97B4-63D0E7B724F5}"/>
              </a:ext>
            </a:extLst>
          </p:cNvPr>
          <p:cNvSpPr/>
          <p:nvPr/>
        </p:nvSpPr>
        <p:spPr>
          <a:xfrm>
            <a:off x="5257264" y="2903462"/>
            <a:ext cx="762000" cy="1487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4282628-BA6F-4BD2-9D36-540031871911}"/>
              </a:ext>
            </a:extLst>
          </p:cNvPr>
          <p:cNvSpPr/>
          <p:nvPr/>
        </p:nvSpPr>
        <p:spPr>
          <a:xfrm>
            <a:off x="5257264" y="3158993"/>
            <a:ext cx="762000" cy="1487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7E1FA71-27B9-467B-90B0-15363818577B}"/>
              </a:ext>
            </a:extLst>
          </p:cNvPr>
          <p:cNvSpPr/>
          <p:nvPr/>
        </p:nvSpPr>
        <p:spPr>
          <a:xfrm>
            <a:off x="5257264" y="3411008"/>
            <a:ext cx="762000" cy="1487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947F72E-6A9B-4562-B85C-B9CC495F220E}"/>
              </a:ext>
            </a:extLst>
          </p:cNvPr>
          <p:cNvSpPr/>
          <p:nvPr/>
        </p:nvSpPr>
        <p:spPr>
          <a:xfrm>
            <a:off x="5257264" y="3665079"/>
            <a:ext cx="762000" cy="1487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45D9763-F5EF-4175-8C3E-8C5425A7A5C9}"/>
              </a:ext>
            </a:extLst>
          </p:cNvPr>
          <p:cNvSpPr/>
          <p:nvPr/>
        </p:nvSpPr>
        <p:spPr>
          <a:xfrm>
            <a:off x="5257264" y="3920610"/>
            <a:ext cx="762000" cy="1487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0C3D11C-C7ED-4DF9-83F3-D90323D22F22}"/>
              </a:ext>
            </a:extLst>
          </p:cNvPr>
          <p:cNvSpPr/>
          <p:nvPr/>
        </p:nvSpPr>
        <p:spPr>
          <a:xfrm>
            <a:off x="5274196" y="2897816"/>
            <a:ext cx="762000" cy="1487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A05CBA3-A1DD-4248-A6C9-184EBA8581A3}"/>
              </a:ext>
            </a:extLst>
          </p:cNvPr>
          <p:cNvSpPr/>
          <p:nvPr/>
        </p:nvSpPr>
        <p:spPr>
          <a:xfrm>
            <a:off x="5274196" y="3153347"/>
            <a:ext cx="762000" cy="1487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47E96FE-1D61-4341-8CCC-D54BD0FC9E94}"/>
              </a:ext>
            </a:extLst>
          </p:cNvPr>
          <p:cNvSpPr/>
          <p:nvPr/>
        </p:nvSpPr>
        <p:spPr>
          <a:xfrm>
            <a:off x="5274196" y="3405362"/>
            <a:ext cx="762000" cy="1487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014F03-C6B4-47AA-AF44-C354E4201D00}"/>
              </a:ext>
            </a:extLst>
          </p:cNvPr>
          <p:cNvSpPr/>
          <p:nvPr/>
        </p:nvSpPr>
        <p:spPr>
          <a:xfrm>
            <a:off x="5274196" y="3659433"/>
            <a:ext cx="762000" cy="1487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1911B19-78A1-4C61-9A39-E72AB26F6156}"/>
              </a:ext>
            </a:extLst>
          </p:cNvPr>
          <p:cNvSpPr/>
          <p:nvPr/>
        </p:nvSpPr>
        <p:spPr>
          <a:xfrm>
            <a:off x="5274196" y="3914964"/>
            <a:ext cx="762000" cy="1487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065948F-AD04-4F01-BD27-6468A9D57EF6}"/>
              </a:ext>
            </a:extLst>
          </p:cNvPr>
          <p:cNvSpPr/>
          <p:nvPr/>
        </p:nvSpPr>
        <p:spPr>
          <a:xfrm>
            <a:off x="9527837" y="3562647"/>
            <a:ext cx="1250230" cy="87635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rPr>
              <a:t>Search </a:t>
            </a:r>
          </a:p>
          <a:p>
            <a:pPr algn="ctr"/>
            <a:r>
              <a:rPr lang="en-US" sz="2000" dirty="0">
                <a:solidFill>
                  <a:srgbClr val="0070C0"/>
                </a:solidFill>
              </a:rPr>
              <a:t>Result</a:t>
            </a:r>
          </a:p>
        </p:txBody>
      </p:sp>
      <p:cxnSp>
        <p:nvCxnSpPr>
          <p:cNvPr id="44" name="Straight Arrow Connector 43">
            <a:extLst>
              <a:ext uri="{FF2B5EF4-FFF2-40B4-BE49-F238E27FC236}">
                <a16:creationId xmlns:a16="http://schemas.microsoft.com/office/drawing/2014/main" id="{92F3F9BB-4640-467C-A6F4-B0196EEC4287}"/>
              </a:ext>
            </a:extLst>
          </p:cNvPr>
          <p:cNvCxnSpPr>
            <a:cxnSpLocks/>
          </p:cNvCxnSpPr>
          <p:nvPr/>
        </p:nvCxnSpPr>
        <p:spPr>
          <a:xfrm>
            <a:off x="8624711" y="4020310"/>
            <a:ext cx="833138" cy="0"/>
          </a:xfrm>
          <a:prstGeom prst="straightConnector1">
            <a:avLst/>
          </a:prstGeom>
          <a:ln w="50800">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47266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1" presetClass="path" presetSubtype="0" repeatCount="2000" accel="50000" decel="50000" fill="hold" nodeType="afterEffect">
                                  <p:stCondLst>
                                    <p:cond delay="0"/>
                                  </p:stCondLst>
                                  <p:childTnLst>
                                    <p:animMotion origin="layout" path="M -4.79167E-6 3.7037E-7 C 0.02422 3.7037E-7 0.04415 0.03495 0.04415 0.07847 C 0.04415 0.12176 0.02422 0.15694 -4.79167E-6 0.15694 C -0.02447 0.15694 -0.04414 0.12176 -0.04414 0.07847 C -0.04414 0.03495 -0.02447 3.7037E-7 -4.79167E-6 3.7037E-7 Z " pathEditMode="relative" rAng="0" ptsTypes="AAAAA">
                                      <p:cBhvr>
                                        <p:cTn id="10" dur="1000" fill="hold"/>
                                        <p:tgtEl>
                                          <p:spTgt spid="16"/>
                                        </p:tgtEl>
                                        <p:attrNameLst>
                                          <p:attrName>ppt_x</p:attrName>
                                          <p:attrName>ppt_y</p:attrName>
                                        </p:attrNameLst>
                                      </p:cBhvr>
                                      <p:rCtr x="0" y="7847"/>
                                    </p:animMotion>
                                  </p:childTnLst>
                                </p:cTn>
                              </p:par>
                            </p:childTnLst>
                          </p:cTn>
                        </p:par>
                        <p:par>
                          <p:cTn id="11" fill="hold">
                            <p:stCondLst>
                              <p:cond delay="2500"/>
                            </p:stCondLst>
                            <p:childTnLst>
                              <p:par>
                                <p:cTn id="12" presetID="10" presetClass="entr" presetSubtype="0"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3000"/>
                            </p:stCondLst>
                            <p:childTnLst>
                              <p:par>
                                <p:cTn id="16" presetID="16" presetClass="entr" presetSubtype="21"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arn(inVertical)">
                                      <p:cBhvr>
                                        <p:cTn id="18" dur="500"/>
                                        <p:tgtEl>
                                          <p:spTgt spid="21"/>
                                        </p:tgtEl>
                                      </p:cBhvr>
                                    </p:animEffect>
                                  </p:childTnLst>
                                </p:cTn>
                              </p:par>
                            </p:childTnLst>
                          </p:cTn>
                        </p:par>
                        <p:par>
                          <p:cTn id="19" fill="hold">
                            <p:stCondLst>
                              <p:cond delay="3500"/>
                            </p:stCondLst>
                            <p:childTnLst>
                              <p:par>
                                <p:cTn id="20" presetID="10" presetClass="entr" presetSubtype="0" fill="hold" nodeType="after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childTnLst>
                          </p:cTn>
                        </p:par>
                        <p:par>
                          <p:cTn id="23" fill="hold">
                            <p:stCondLst>
                              <p:cond delay="4000"/>
                            </p:stCondLst>
                            <p:childTnLst>
                              <p:par>
                                <p:cTn id="24" presetID="10" presetClass="entr" presetSubtype="0" fill="hold" grpId="0" nodeType="after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fade">
                                      <p:cBhvr>
                                        <p:cTn id="26" dur="500"/>
                                        <p:tgtEl>
                                          <p:spTgt spid="84"/>
                                        </p:tgtEl>
                                      </p:cBhvr>
                                    </p:animEffect>
                                  </p:childTnLst>
                                </p:cTn>
                              </p:par>
                            </p:childTnLst>
                          </p:cTn>
                        </p:par>
                        <p:par>
                          <p:cTn id="27" fill="hold">
                            <p:stCondLst>
                              <p:cond delay="4500"/>
                            </p:stCondLst>
                            <p:childTnLst>
                              <p:par>
                                <p:cTn id="28" presetID="42" presetClass="path" presetSubtype="0" accel="50000" decel="50000" fill="hold" grpId="0" nodeType="afterEffect">
                                  <p:stCondLst>
                                    <p:cond delay="0"/>
                                  </p:stCondLst>
                                  <p:childTnLst>
                                    <p:animMotion origin="layout" path="M -2.08333E-6 -3.33333E-6 L 0.19492 -0.00231 " pathEditMode="relative" rAng="0" ptsTypes="AA">
                                      <p:cBhvr>
                                        <p:cTn id="29" dur="500" fill="hold"/>
                                        <p:tgtEl>
                                          <p:spTgt spid="38"/>
                                        </p:tgtEl>
                                        <p:attrNameLst>
                                          <p:attrName>ppt_x</p:attrName>
                                          <p:attrName>ppt_y</p:attrName>
                                        </p:attrNameLst>
                                      </p:cBhvr>
                                      <p:rCtr x="9740" y="-116"/>
                                    </p:animMotion>
                                  </p:childTnLst>
                                </p:cTn>
                              </p:par>
                            </p:childTnLst>
                          </p:cTn>
                        </p:par>
                        <p:par>
                          <p:cTn id="30" fill="hold">
                            <p:stCondLst>
                              <p:cond delay="5000"/>
                            </p:stCondLst>
                            <p:childTnLst>
                              <p:par>
                                <p:cTn id="31" presetID="42" presetClass="path" presetSubtype="0" accel="50000" decel="50000" fill="hold" grpId="0" nodeType="afterEffect">
                                  <p:stCondLst>
                                    <p:cond delay="0"/>
                                  </p:stCondLst>
                                  <p:childTnLst>
                                    <p:animMotion origin="layout" path="M -2.08333E-6 -1.85185E-6 L 0.19492 -1.85185E-6 " pathEditMode="relative" rAng="0" ptsTypes="AA">
                                      <p:cBhvr>
                                        <p:cTn id="32" dur="500" fill="hold"/>
                                        <p:tgtEl>
                                          <p:spTgt spid="39"/>
                                        </p:tgtEl>
                                        <p:attrNameLst>
                                          <p:attrName>ppt_x</p:attrName>
                                          <p:attrName>ppt_y</p:attrName>
                                        </p:attrNameLst>
                                      </p:cBhvr>
                                      <p:rCtr x="9740" y="0"/>
                                    </p:animMotion>
                                  </p:childTnLst>
                                </p:cTn>
                              </p:par>
                            </p:childTnLst>
                          </p:cTn>
                        </p:par>
                        <p:par>
                          <p:cTn id="33" fill="hold">
                            <p:stCondLst>
                              <p:cond delay="5500"/>
                            </p:stCondLst>
                            <p:childTnLst>
                              <p:par>
                                <p:cTn id="34" presetID="42" presetClass="path" presetSubtype="0" accel="50000" decel="50000" fill="hold" grpId="0" nodeType="afterEffect">
                                  <p:stCondLst>
                                    <p:cond delay="0"/>
                                  </p:stCondLst>
                                  <p:childTnLst>
                                    <p:animMotion origin="layout" path="M -2.08333E-6 2.59259E-6 L 0.19492 -0.00255 " pathEditMode="relative" rAng="0" ptsTypes="AA">
                                      <p:cBhvr>
                                        <p:cTn id="35" dur="500" fill="hold"/>
                                        <p:tgtEl>
                                          <p:spTgt spid="40"/>
                                        </p:tgtEl>
                                        <p:attrNameLst>
                                          <p:attrName>ppt_x</p:attrName>
                                          <p:attrName>ppt_y</p:attrName>
                                        </p:attrNameLst>
                                      </p:cBhvr>
                                      <p:rCtr x="9740" y="-139"/>
                                    </p:animMotion>
                                  </p:childTnLst>
                                </p:cTn>
                              </p:par>
                            </p:childTnLst>
                          </p:cTn>
                        </p:par>
                        <p:par>
                          <p:cTn id="36" fill="hold">
                            <p:stCondLst>
                              <p:cond delay="6000"/>
                            </p:stCondLst>
                            <p:childTnLst>
                              <p:par>
                                <p:cTn id="37" presetID="42" presetClass="path" presetSubtype="0" accel="50000" decel="50000" fill="hold" grpId="0" nodeType="afterEffect">
                                  <p:stCondLst>
                                    <p:cond delay="0"/>
                                  </p:stCondLst>
                                  <p:childTnLst>
                                    <p:animMotion origin="layout" path="M -2.08333E-6 -4.44444E-6 L 0.19492 -0.00069 " pathEditMode="relative" rAng="0" ptsTypes="AA">
                                      <p:cBhvr>
                                        <p:cTn id="38" dur="500" fill="hold"/>
                                        <p:tgtEl>
                                          <p:spTgt spid="41"/>
                                        </p:tgtEl>
                                        <p:attrNameLst>
                                          <p:attrName>ppt_x</p:attrName>
                                          <p:attrName>ppt_y</p:attrName>
                                        </p:attrNameLst>
                                      </p:cBhvr>
                                      <p:rCtr x="9740" y="-46"/>
                                    </p:animMotion>
                                  </p:childTnLst>
                                </p:cTn>
                              </p:par>
                            </p:childTnLst>
                          </p:cTn>
                        </p:par>
                        <p:par>
                          <p:cTn id="39" fill="hold">
                            <p:stCondLst>
                              <p:cond delay="6500"/>
                            </p:stCondLst>
                            <p:childTnLst>
                              <p:par>
                                <p:cTn id="40" presetID="42" presetClass="path" presetSubtype="0" accel="50000" decel="50000" fill="hold" grpId="0" nodeType="afterEffect">
                                  <p:stCondLst>
                                    <p:cond delay="0"/>
                                  </p:stCondLst>
                                  <p:childTnLst>
                                    <p:animMotion origin="layout" path="M -2.08333E-6 -2.96296E-6 L 0.19492 -0.00185 " pathEditMode="relative" rAng="0" ptsTypes="AA">
                                      <p:cBhvr>
                                        <p:cTn id="41" dur="500" fill="hold"/>
                                        <p:tgtEl>
                                          <p:spTgt spid="42"/>
                                        </p:tgtEl>
                                        <p:attrNameLst>
                                          <p:attrName>ppt_x</p:attrName>
                                          <p:attrName>ppt_y</p:attrName>
                                        </p:attrNameLst>
                                      </p:cBhvr>
                                      <p:rCtr x="9740" y="-93"/>
                                    </p:animMotion>
                                  </p:childTnLst>
                                </p:cTn>
                              </p:par>
                            </p:childTnLst>
                          </p:cTn>
                        </p:par>
                        <p:par>
                          <p:cTn id="42" fill="hold">
                            <p:stCondLst>
                              <p:cond delay="7000"/>
                            </p:stCondLst>
                            <p:childTnLst>
                              <p:par>
                                <p:cTn id="43" presetID="10" presetClass="entr" presetSubtype="0" fill="hold" nodeType="after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23" grpId="0"/>
      <p:bldP spid="38" grpId="0" animBg="1"/>
      <p:bldP spid="39" grpId="0" animBg="1"/>
      <p:bldP spid="40" grpId="0" animBg="1"/>
      <p:bldP spid="41" grpId="0" animBg="1"/>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Web3js</a:t>
            </a:r>
            <a:endParaRPr lang="th-TH" dirty="0"/>
          </a:p>
        </p:txBody>
      </p:sp>
      <p:sp>
        <p:nvSpPr>
          <p:cNvPr id="3" name="Content Placeholder 2"/>
          <p:cNvSpPr>
            <a:spLocks noGrp="1"/>
          </p:cNvSpPr>
          <p:nvPr>
            <p:ph idx="1"/>
          </p:nvPr>
        </p:nvSpPr>
        <p:spPr>
          <a:xfrm>
            <a:off x="838200" y="1444625"/>
            <a:ext cx="10515600" cy="978535"/>
          </a:xfrm>
        </p:spPr>
        <p:txBody>
          <a:bodyPr/>
          <a:lstStyle/>
          <a:p>
            <a:r>
              <a:rPr lang="en-US" dirty="0"/>
              <a:t>An API interface that allow </a:t>
            </a:r>
            <a:r>
              <a:rPr lang="en-US" dirty="0" err="1"/>
              <a:t>Javascript</a:t>
            </a:r>
            <a:r>
              <a:rPr lang="en-US" dirty="0"/>
              <a:t> program to interact with Ethereum </a:t>
            </a:r>
            <a:r>
              <a:rPr lang="en-US" dirty="0" err="1"/>
              <a:t>Smartcontract</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28</a:t>
            </a:fld>
            <a:endParaRPr lang="th-TH"/>
          </a:p>
        </p:txBody>
      </p:sp>
      <p:sp>
        <p:nvSpPr>
          <p:cNvPr id="5" name="Rectangle 4">
            <a:extLst>
              <a:ext uri="{FF2B5EF4-FFF2-40B4-BE49-F238E27FC236}">
                <a16:creationId xmlns:a16="http://schemas.microsoft.com/office/drawing/2014/main" id="{F2C8179A-8518-4548-B806-5E896B6FE16C}"/>
              </a:ext>
            </a:extLst>
          </p:cNvPr>
          <p:cNvSpPr/>
          <p:nvPr/>
        </p:nvSpPr>
        <p:spPr>
          <a:xfrm>
            <a:off x="1859280" y="3270981"/>
            <a:ext cx="1630680" cy="137722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B050"/>
                </a:solidFill>
              </a:rPr>
              <a:t>Javascript</a:t>
            </a:r>
            <a:endParaRPr lang="en-US" dirty="0">
              <a:solidFill>
                <a:srgbClr val="00B050"/>
              </a:solidFill>
            </a:endParaRPr>
          </a:p>
          <a:p>
            <a:pPr algn="ctr"/>
            <a:r>
              <a:rPr lang="en-US" dirty="0">
                <a:solidFill>
                  <a:srgbClr val="00B050"/>
                </a:solidFill>
              </a:rPr>
              <a:t>(</a:t>
            </a:r>
            <a:r>
              <a:rPr lang="en-US" dirty="0" err="1">
                <a:solidFill>
                  <a:srgbClr val="00B050"/>
                </a:solidFill>
              </a:rPr>
              <a:t>NodeJS</a:t>
            </a:r>
            <a:r>
              <a:rPr lang="en-US" dirty="0">
                <a:solidFill>
                  <a:srgbClr val="00B050"/>
                </a:solidFill>
              </a:rPr>
              <a:t>)</a:t>
            </a:r>
          </a:p>
        </p:txBody>
      </p:sp>
      <p:sp>
        <p:nvSpPr>
          <p:cNvPr id="6" name="Rectangle 5">
            <a:extLst>
              <a:ext uri="{FF2B5EF4-FFF2-40B4-BE49-F238E27FC236}">
                <a16:creationId xmlns:a16="http://schemas.microsoft.com/office/drawing/2014/main" id="{F2C8179A-8518-4548-B806-5E896B6FE16C}"/>
              </a:ext>
            </a:extLst>
          </p:cNvPr>
          <p:cNvSpPr/>
          <p:nvPr/>
        </p:nvSpPr>
        <p:spPr>
          <a:xfrm>
            <a:off x="5280660" y="3270981"/>
            <a:ext cx="1630680" cy="137722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Web3js</a:t>
            </a:r>
          </a:p>
        </p:txBody>
      </p:sp>
      <p:sp>
        <p:nvSpPr>
          <p:cNvPr id="7" name="Rectangle 6">
            <a:extLst>
              <a:ext uri="{FF2B5EF4-FFF2-40B4-BE49-F238E27FC236}">
                <a16:creationId xmlns:a16="http://schemas.microsoft.com/office/drawing/2014/main" id="{F2C8179A-8518-4548-B806-5E896B6FE16C}"/>
              </a:ext>
            </a:extLst>
          </p:cNvPr>
          <p:cNvSpPr/>
          <p:nvPr/>
        </p:nvSpPr>
        <p:spPr>
          <a:xfrm>
            <a:off x="9105900" y="3270981"/>
            <a:ext cx="1752600" cy="13772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Smartcontract</a:t>
            </a:r>
            <a:endParaRPr lang="en-US" dirty="0">
              <a:solidFill>
                <a:srgbClr val="FF0000"/>
              </a:solidFill>
            </a:endParaRPr>
          </a:p>
        </p:txBody>
      </p:sp>
      <p:cxnSp>
        <p:nvCxnSpPr>
          <p:cNvPr id="9" name="Straight Arrow Connector 8"/>
          <p:cNvCxnSpPr>
            <a:stCxn id="5" idx="3"/>
            <a:endCxn id="6" idx="1"/>
          </p:cNvCxnSpPr>
          <p:nvPr/>
        </p:nvCxnSpPr>
        <p:spPr>
          <a:xfrm>
            <a:off x="3489960" y="3959591"/>
            <a:ext cx="1790700" cy="0"/>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2C8179A-8518-4548-B806-5E896B6FE16C}"/>
              </a:ext>
            </a:extLst>
          </p:cNvPr>
          <p:cNvSpPr/>
          <p:nvPr/>
        </p:nvSpPr>
        <p:spPr>
          <a:xfrm>
            <a:off x="3569970" y="3529427"/>
            <a:ext cx="1630680" cy="43016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Interface</a:t>
            </a:r>
          </a:p>
        </p:txBody>
      </p:sp>
      <p:cxnSp>
        <p:nvCxnSpPr>
          <p:cNvPr id="13" name="Elbow Connector 12"/>
          <p:cNvCxnSpPr>
            <a:stCxn id="6" idx="0"/>
            <a:endCxn id="7" idx="0"/>
          </p:cNvCxnSpPr>
          <p:nvPr/>
        </p:nvCxnSpPr>
        <p:spPr>
          <a:xfrm rot="5400000" flipH="1" flipV="1">
            <a:off x="8039100" y="1327881"/>
            <a:ext cx="12700" cy="3886200"/>
          </a:xfrm>
          <a:prstGeom prst="bentConnector3">
            <a:avLst>
              <a:gd name="adj1" fmla="val 3360000"/>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6" idx="2"/>
            <a:endCxn id="7" idx="2"/>
          </p:cNvCxnSpPr>
          <p:nvPr/>
        </p:nvCxnSpPr>
        <p:spPr>
          <a:xfrm rot="16200000" flipH="1">
            <a:off x="8039100" y="2705101"/>
            <a:ext cx="12700" cy="3886200"/>
          </a:xfrm>
          <a:prstGeom prst="bentConnector3">
            <a:avLst>
              <a:gd name="adj1" fmla="val 3840000"/>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3"/>
            <a:endCxn id="7" idx="1"/>
          </p:cNvCxnSpPr>
          <p:nvPr/>
        </p:nvCxnSpPr>
        <p:spPr>
          <a:xfrm>
            <a:off x="6911340" y="3959591"/>
            <a:ext cx="2194560"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2C8179A-8518-4548-B806-5E896B6FE16C}"/>
              </a:ext>
            </a:extLst>
          </p:cNvPr>
          <p:cNvSpPr/>
          <p:nvPr/>
        </p:nvSpPr>
        <p:spPr>
          <a:xfrm>
            <a:off x="7006590" y="2370562"/>
            <a:ext cx="2004060" cy="43016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Deploy (Add)</a:t>
            </a:r>
          </a:p>
        </p:txBody>
      </p:sp>
      <p:sp>
        <p:nvSpPr>
          <p:cNvPr id="26" name="Rectangle 25">
            <a:extLst>
              <a:ext uri="{FF2B5EF4-FFF2-40B4-BE49-F238E27FC236}">
                <a16:creationId xmlns:a16="http://schemas.microsoft.com/office/drawing/2014/main" id="{F2C8179A-8518-4548-B806-5E896B6FE16C}"/>
              </a:ext>
            </a:extLst>
          </p:cNvPr>
          <p:cNvSpPr/>
          <p:nvPr/>
        </p:nvSpPr>
        <p:spPr>
          <a:xfrm>
            <a:off x="6751320" y="3582025"/>
            <a:ext cx="2377440" cy="80773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Transact</a:t>
            </a:r>
            <a:br>
              <a:rPr lang="en-US" dirty="0">
                <a:solidFill>
                  <a:srgbClr val="0070C0"/>
                </a:solidFill>
              </a:rPr>
            </a:br>
            <a:r>
              <a:rPr lang="en-US" dirty="0">
                <a:solidFill>
                  <a:srgbClr val="0070C0"/>
                </a:solidFill>
              </a:rPr>
              <a:t>(Update)</a:t>
            </a:r>
          </a:p>
        </p:txBody>
      </p:sp>
      <p:sp>
        <p:nvSpPr>
          <p:cNvPr id="27" name="Rectangle 26">
            <a:extLst>
              <a:ext uri="{FF2B5EF4-FFF2-40B4-BE49-F238E27FC236}">
                <a16:creationId xmlns:a16="http://schemas.microsoft.com/office/drawing/2014/main" id="{F2C8179A-8518-4548-B806-5E896B6FE16C}"/>
              </a:ext>
            </a:extLst>
          </p:cNvPr>
          <p:cNvSpPr/>
          <p:nvPr/>
        </p:nvSpPr>
        <p:spPr>
          <a:xfrm>
            <a:off x="7124700" y="5193714"/>
            <a:ext cx="1630680" cy="43016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Call (Read)</a:t>
            </a:r>
          </a:p>
        </p:txBody>
      </p:sp>
    </p:spTree>
    <p:extLst>
      <p:ext uri="{BB962C8B-B14F-4D97-AF65-F5344CB8AC3E}">
        <p14:creationId xmlns:p14="http://schemas.microsoft.com/office/powerpoint/2010/main" val="2491810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a:t>
            </a:r>
            <a:r>
              <a:rPr lang="en-US" dirty="0" err="1"/>
              <a:t>Smartcontract</a:t>
            </a:r>
            <a:r>
              <a:rPr lang="en-US" dirty="0"/>
              <a:t> with Web3js</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29</a:t>
            </a:fld>
            <a:endParaRPr lang="th-TH"/>
          </a:p>
        </p:txBody>
      </p:sp>
      <p:sp>
        <p:nvSpPr>
          <p:cNvPr id="5" name="Rectangle 4">
            <a:extLst>
              <a:ext uri="{FF2B5EF4-FFF2-40B4-BE49-F238E27FC236}">
                <a16:creationId xmlns:a16="http://schemas.microsoft.com/office/drawing/2014/main" id="{F2C8179A-8518-4548-B806-5E896B6FE16C}"/>
              </a:ext>
            </a:extLst>
          </p:cNvPr>
          <p:cNvSpPr/>
          <p:nvPr/>
        </p:nvSpPr>
        <p:spPr>
          <a:xfrm>
            <a:off x="3246120" y="3270982"/>
            <a:ext cx="1630680" cy="137722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  Remix IDE</a:t>
            </a:r>
          </a:p>
        </p:txBody>
      </p:sp>
      <p:sp>
        <p:nvSpPr>
          <p:cNvPr id="6" name="Rectangle 5">
            <a:extLst>
              <a:ext uri="{FF2B5EF4-FFF2-40B4-BE49-F238E27FC236}">
                <a16:creationId xmlns:a16="http://schemas.microsoft.com/office/drawing/2014/main" id="{F2C8179A-8518-4548-B806-5E896B6FE16C}"/>
              </a:ext>
            </a:extLst>
          </p:cNvPr>
          <p:cNvSpPr/>
          <p:nvPr/>
        </p:nvSpPr>
        <p:spPr>
          <a:xfrm>
            <a:off x="6350317" y="3270982"/>
            <a:ext cx="1630680" cy="137722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Web3js</a:t>
            </a:r>
          </a:p>
          <a:p>
            <a:pPr algn="ctr"/>
            <a:r>
              <a:rPr lang="en-US" b="1" dirty="0">
                <a:solidFill>
                  <a:srgbClr val="00B050"/>
                </a:solidFill>
              </a:rPr>
              <a:t>(in </a:t>
            </a:r>
            <a:r>
              <a:rPr lang="en-US" b="1" dirty="0" err="1">
                <a:solidFill>
                  <a:srgbClr val="00B050"/>
                </a:solidFill>
              </a:rPr>
              <a:t>NodeJS</a:t>
            </a:r>
            <a:r>
              <a:rPr lang="en-US" b="1" dirty="0">
                <a:solidFill>
                  <a:srgbClr val="00B050"/>
                </a:solidFill>
              </a:rPr>
              <a:t>)</a:t>
            </a:r>
          </a:p>
        </p:txBody>
      </p:sp>
      <p:sp>
        <p:nvSpPr>
          <p:cNvPr id="7" name="Rectangle 6">
            <a:extLst>
              <a:ext uri="{FF2B5EF4-FFF2-40B4-BE49-F238E27FC236}">
                <a16:creationId xmlns:a16="http://schemas.microsoft.com/office/drawing/2014/main" id="{F2C8179A-8518-4548-B806-5E896B6FE16C}"/>
              </a:ext>
            </a:extLst>
          </p:cNvPr>
          <p:cNvSpPr/>
          <p:nvPr/>
        </p:nvSpPr>
        <p:spPr>
          <a:xfrm>
            <a:off x="9105900" y="3270982"/>
            <a:ext cx="1912620" cy="13772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Smartcontract</a:t>
            </a:r>
            <a:endParaRPr lang="en-US" dirty="0">
              <a:solidFill>
                <a:srgbClr val="FF0000"/>
              </a:solidFill>
            </a:endParaRPr>
          </a:p>
          <a:p>
            <a:pPr algn="ctr"/>
            <a:r>
              <a:rPr lang="en-US" dirty="0">
                <a:solidFill>
                  <a:srgbClr val="FF0000"/>
                </a:solidFill>
              </a:rPr>
              <a:t>(on Blockchain)</a:t>
            </a:r>
          </a:p>
        </p:txBody>
      </p:sp>
      <p:sp>
        <p:nvSpPr>
          <p:cNvPr id="10" name="Rectangle 9">
            <a:extLst>
              <a:ext uri="{FF2B5EF4-FFF2-40B4-BE49-F238E27FC236}">
                <a16:creationId xmlns:a16="http://schemas.microsoft.com/office/drawing/2014/main" id="{F2C8179A-8518-4548-B806-5E896B6FE16C}"/>
              </a:ext>
            </a:extLst>
          </p:cNvPr>
          <p:cNvSpPr/>
          <p:nvPr/>
        </p:nvSpPr>
        <p:spPr>
          <a:xfrm>
            <a:off x="4798218" y="3484974"/>
            <a:ext cx="1630680" cy="94923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Contract </a:t>
            </a:r>
            <a:br>
              <a:rPr lang="en-US" dirty="0">
                <a:solidFill>
                  <a:srgbClr val="7030A0"/>
                </a:solidFill>
              </a:rPr>
            </a:br>
            <a:r>
              <a:rPr lang="en-US" dirty="0">
                <a:solidFill>
                  <a:srgbClr val="7030A0"/>
                </a:solidFill>
              </a:rPr>
              <a:t>Byte Code</a:t>
            </a:r>
          </a:p>
        </p:txBody>
      </p:sp>
      <p:cxnSp>
        <p:nvCxnSpPr>
          <p:cNvPr id="22" name="Straight Arrow Connector 21"/>
          <p:cNvCxnSpPr>
            <a:stCxn id="6" idx="3"/>
            <a:endCxn id="7" idx="1"/>
          </p:cNvCxnSpPr>
          <p:nvPr/>
        </p:nvCxnSpPr>
        <p:spPr>
          <a:xfrm>
            <a:off x="7980997" y="3959592"/>
            <a:ext cx="1124903"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2C8179A-8518-4548-B806-5E896B6FE16C}"/>
              </a:ext>
            </a:extLst>
          </p:cNvPr>
          <p:cNvSpPr/>
          <p:nvPr/>
        </p:nvSpPr>
        <p:spPr>
          <a:xfrm>
            <a:off x="8050053" y="3529428"/>
            <a:ext cx="986790" cy="43016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Deploy</a:t>
            </a:r>
          </a:p>
        </p:txBody>
      </p:sp>
      <p:cxnSp>
        <p:nvCxnSpPr>
          <p:cNvPr id="23" name="Straight Arrow Connector 22"/>
          <p:cNvCxnSpPr>
            <a:stCxn id="5" idx="3"/>
            <a:endCxn id="6" idx="1"/>
          </p:cNvCxnSpPr>
          <p:nvPr/>
        </p:nvCxnSpPr>
        <p:spPr>
          <a:xfrm>
            <a:off x="4876800" y="3959592"/>
            <a:ext cx="1473517" cy="0"/>
          </a:xfrm>
          <a:prstGeom prst="straightConnector1">
            <a:avLst/>
          </a:prstGeom>
          <a:ln w="635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2C8179A-8518-4548-B806-5E896B6FE16C}"/>
              </a:ext>
            </a:extLst>
          </p:cNvPr>
          <p:cNvSpPr/>
          <p:nvPr/>
        </p:nvSpPr>
        <p:spPr>
          <a:xfrm>
            <a:off x="1564958" y="3270982"/>
            <a:ext cx="1630680" cy="137722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Solidity</a:t>
            </a:r>
          </a:p>
          <a:p>
            <a:pPr algn="ctr"/>
            <a:r>
              <a:rPr lang="en-US" dirty="0">
                <a:solidFill>
                  <a:schemeClr val="accent2"/>
                </a:solidFill>
              </a:rPr>
              <a:t>Code</a:t>
            </a:r>
          </a:p>
        </p:txBody>
      </p:sp>
      <p:sp>
        <p:nvSpPr>
          <p:cNvPr id="20" name="Right Arrow 19"/>
          <p:cNvSpPr/>
          <p:nvPr/>
        </p:nvSpPr>
        <p:spPr>
          <a:xfrm>
            <a:off x="3017520" y="3744510"/>
            <a:ext cx="502920" cy="431250"/>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1248828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2024"/>
            <a:ext cx="10515600" cy="5321147"/>
          </a:xfrm>
        </p:spPr>
        <p:txBody>
          <a:bodyPr>
            <a:normAutofit fontScale="85000" lnSpcReduction="20000"/>
          </a:bodyPr>
          <a:lstStyle/>
          <a:p>
            <a:r>
              <a:rPr lang="en-US" sz="3200" dirty="0"/>
              <a:t>Integrating Healthcare Enterprise (IHE)</a:t>
            </a:r>
          </a:p>
          <a:p>
            <a:pPr lvl="1"/>
            <a:r>
              <a:rPr lang="en-US" sz="2800" dirty="0"/>
              <a:t>As respond to Health Information Sharing issue and Interoperability, there found initiative to standardize health informatics.</a:t>
            </a:r>
          </a:p>
          <a:p>
            <a:pPr lvl="1"/>
            <a:r>
              <a:rPr lang="en-US" sz="2800" dirty="0"/>
              <a:t>IHE is one of well-known initiative who provide materials for healthcare organization for developing their system to meet requirement in healthcare operation.</a:t>
            </a:r>
            <a:endParaRPr lang="th-TH" sz="2800" dirty="0"/>
          </a:p>
          <a:p>
            <a:r>
              <a:rPr lang="en-US" sz="3200" dirty="0"/>
              <a:t>Cross-Enterprise Document Sharing (</a:t>
            </a:r>
            <a:r>
              <a:rPr lang="en-US" sz="3200" dirty="0" err="1"/>
              <a:t>XDS.b</a:t>
            </a:r>
            <a:r>
              <a:rPr lang="en-US" sz="3200" dirty="0"/>
              <a:t>) Profile</a:t>
            </a:r>
            <a:endParaRPr lang="en-US" sz="3200" dirty="0">
              <a:solidFill>
                <a:srgbClr val="FF0000"/>
              </a:solidFill>
            </a:endParaRPr>
          </a:p>
          <a:p>
            <a:pPr lvl="1"/>
            <a:r>
              <a:rPr lang="en-US" sz="2800" dirty="0" err="1"/>
              <a:t>XDS.b</a:t>
            </a:r>
            <a:r>
              <a:rPr lang="en-US" sz="2800" dirty="0"/>
              <a:t> Profile define actors scheme and transaction format that needed for enable health document sharing between different healthcare organizations.</a:t>
            </a:r>
          </a:p>
          <a:p>
            <a:pPr lvl="1"/>
            <a:r>
              <a:rPr lang="en-US" sz="2800" dirty="0"/>
              <a:t>The profile ensure that any organization implement their system following the profile can systemically exchange document and communicate with each other.</a:t>
            </a:r>
          </a:p>
          <a:p>
            <a:pPr lvl="1"/>
            <a:r>
              <a:rPr lang="en-US" sz="2900" dirty="0"/>
              <a:t>However, </a:t>
            </a:r>
            <a:r>
              <a:rPr lang="en-US" sz="2900" dirty="0" err="1"/>
              <a:t>XDS.b</a:t>
            </a:r>
            <a:r>
              <a:rPr lang="en-US" sz="2900" dirty="0"/>
              <a:t> profile have its limits</a:t>
            </a:r>
          </a:p>
          <a:p>
            <a:pPr lvl="2"/>
            <a:r>
              <a:rPr lang="en-US" sz="2600" dirty="0"/>
              <a:t>It require confident amount of trust between each parties to share their information asset with each other</a:t>
            </a:r>
          </a:p>
          <a:p>
            <a:pPr lvl="2"/>
            <a:r>
              <a:rPr lang="en-US" sz="2600" dirty="0"/>
              <a:t>Its security characteristics rely mainly on trust and policy between XDS Affinity Domain members</a:t>
            </a:r>
          </a:p>
          <a:p>
            <a:pPr lvl="1"/>
            <a:endParaRPr lang="th-TH" sz="2800" dirty="0"/>
          </a:p>
          <a:p>
            <a:r>
              <a:rPr lang="en-US" sz="3200" dirty="0"/>
              <a:t>There are open issue regard security of shared data.</a:t>
            </a:r>
          </a:p>
        </p:txBody>
      </p:sp>
      <p:sp>
        <p:nvSpPr>
          <p:cNvPr id="5" name="Title 1"/>
          <p:cNvSpPr>
            <a:spLocks noGrp="1"/>
          </p:cNvSpPr>
          <p:nvPr>
            <p:ph type="title"/>
          </p:nvPr>
        </p:nvSpPr>
        <p:spPr>
          <a:xfrm>
            <a:off x="838200" y="365125"/>
            <a:ext cx="10515600" cy="1325563"/>
          </a:xfrm>
        </p:spPr>
        <p:txBody>
          <a:bodyPr>
            <a:normAutofit/>
          </a:bodyPr>
          <a:lstStyle/>
          <a:p>
            <a:r>
              <a:rPr lang="en-US" dirty="0">
                <a:cs typeface="+mn-cs"/>
              </a:rPr>
              <a:t>Existing Standard</a:t>
            </a:r>
            <a:endParaRPr lang="th-TH" sz="4900" dirty="0">
              <a:cs typeface="+mn-cs"/>
            </a:endParaRPr>
          </a:p>
        </p:txBody>
      </p:sp>
      <p:sp>
        <p:nvSpPr>
          <p:cNvPr id="4" name="Slide Number Placeholder 3"/>
          <p:cNvSpPr>
            <a:spLocks noGrp="1"/>
          </p:cNvSpPr>
          <p:nvPr>
            <p:ph type="sldNum" sz="quarter" idx="12"/>
          </p:nvPr>
        </p:nvSpPr>
        <p:spPr>
          <a:xfrm>
            <a:off x="10653486" y="6356350"/>
            <a:ext cx="700314" cy="365125"/>
          </a:xfrm>
        </p:spPr>
        <p:txBody>
          <a:bodyPr/>
          <a:lstStyle/>
          <a:p>
            <a:fld id="{E60467EA-7CED-4417-B7B8-B769BDC20388}" type="slidenum">
              <a:rPr lang="th-TH" smtClean="0"/>
              <a:pPr/>
              <a:t>3</a:t>
            </a:fld>
            <a:endParaRPr lang="th-TH"/>
          </a:p>
        </p:txBody>
      </p:sp>
    </p:spTree>
    <p:extLst>
      <p:ext uri="{BB962C8B-B14F-4D97-AF65-F5344CB8AC3E}">
        <p14:creationId xmlns:p14="http://schemas.microsoft.com/office/powerpoint/2010/main" val="3587361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 &amp; Call </a:t>
            </a:r>
            <a:r>
              <a:rPr lang="en-US" dirty="0" err="1"/>
              <a:t>Smartcontract</a:t>
            </a:r>
            <a:r>
              <a:rPr lang="en-US" dirty="0"/>
              <a:t> with Web3js</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30</a:t>
            </a:fld>
            <a:endParaRPr lang="th-TH"/>
          </a:p>
        </p:txBody>
      </p:sp>
      <p:sp>
        <p:nvSpPr>
          <p:cNvPr id="6" name="Rectangle 5">
            <a:extLst>
              <a:ext uri="{FF2B5EF4-FFF2-40B4-BE49-F238E27FC236}">
                <a16:creationId xmlns:a16="http://schemas.microsoft.com/office/drawing/2014/main" id="{F2C8179A-8518-4548-B806-5E896B6FE16C}"/>
              </a:ext>
            </a:extLst>
          </p:cNvPr>
          <p:cNvSpPr/>
          <p:nvPr/>
        </p:nvSpPr>
        <p:spPr>
          <a:xfrm>
            <a:off x="5542597" y="3270982"/>
            <a:ext cx="1630680" cy="137722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Web3js</a:t>
            </a:r>
          </a:p>
        </p:txBody>
      </p:sp>
      <p:sp>
        <p:nvSpPr>
          <p:cNvPr id="7" name="Rectangle 6">
            <a:extLst>
              <a:ext uri="{FF2B5EF4-FFF2-40B4-BE49-F238E27FC236}">
                <a16:creationId xmlns:a16="http://schemas.microsoft.com/office/drawing/2014/main" id="{F2C8179A-8518-4548-B806-5E896B6FE16C}"/>
              </a:ext>
            </a:extLst>
          </p:cNvPr>
          <p:cNvSpPr/>
          <p:nvPr/>
        </p:nvSpPr>
        <p:spPr>
          <a:xfrm>
            <a:off x="8328660" y="3270982"/>
            <a:ext cx="1912620" cy="13772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Smartcontract</a:t>
            </a:r>
            <a:endParaRPr lang="en-US" dirty="0">
              <a:solidFill>
                <a:srgbClr val="FF0000"/>
              </a:solidFill>
            </a:endParaRPr>
          </a:p>
          <a:p>
            <a:pPr algn="ctr"/>
            <a:r>
              <a:rPr lang="en-US" dirty="0">
                <a:solidFill>
                  <a:srgbClr val="FF0000"/>
                </a:solidFill>
              </a:rPr>
              <a:t>(on Blockchain)</a:t>
            </a:r>
          </a:p>
        </p:txBody>
      </p:sp>
      <p:sp>
        <p:nvSpPr>
          <p:cNvPr id="13" name="Rectangle 12">
            <a:extLst>
              <a:ext uri="{FF2B5EF4-FFF2-40B4-BE49-F238E27FC236}">
                <a16:creationId xmlns:a16="http://schemas.microsoft.com/office/drawing/2014/main" id="{F2C8179A-8518-4548-B806-5E896B6FE16C}"/>
              </a:ext>
            </a:extLst>
          </p:cNvPr>
          <p:cNvSpPr/>
          <p:nvPr/>
        </p:nvSpPr>
        <p:spPr>
          <a:xfrm>
            <a:off x="1859280" y="3270981"/>
            <a:ext cx="1630680" cy="137722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B050"/>
                </a:solidFill>
              </a:rPr>
              <a:t>Javascript</a:t>
            </a:r>
            <a:endParaRPr lang="en-US" dirty="0">
              <a:solidFill>
                <a:srgbClr val="00B050"/>
              </a:solidFill>
            </a:endParaRPr>
          </a:p>
          <a:p>
            <a:pPr algn="ctr"/>
            <a:r>
              <a:rPr lang="en-US" dirty="0">
                <a:solidFill>
                  <a:srgbClr val="00B050"/>
                </a:solidFill>
              </a:rPr>
              <a:t>(</a:t>
            </a:r>
            <a:r>
              <a:rPr lang="en-US" dirty="0" err="1">
                <a:solidFill>
                  <a:srgbClr val="00B050"/>
                </a:solidFill>
              </a:rPr>
              <a:t>NodeJS</a:t>
            </a:r>
            <a:r>
              <a:rPr lang="en-US" dirty="0">
                <a:solidFill>
                  <a:srgbClr val="00B050"/>
                </a:solidFill>
              </a:rPr>
              <a:t>)</a:t>
            </a:r>
          </a:p>
        </p:txBody>
      </p:sp>
      <p:cxnSp>
        <p:nvCxnSpPr>
          <p:cNvPr id="14" name="Straight Arrow Connector 13"/>
          <p:cNvCxnSpPr>
            <a:stCxn id="13" idx="3"/>
            <a:endCxn id="6" idx="1"/>
          </p:cNvCxnSpPr>
          <p:nvPr/>
        </p:nvCxnSpPr>
        <p:spPr>
          <a:xfrm>
            <a:off x="3489960" y="3959591"/>
            <a:ext cx="2052637" cy="1"/>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2C8179A-8518-4548-B806-5E896B6FE16C}"/>
              </a:ext>
            </a:extLst>
          </p:cNvPr>
          <p:cNvSpPr/>
          <p:nvPr/>
        </p:nvSpPr>
        <p:spPr>
          <a:xfrm>
            <a:off x="3571874" y="3744509"/>
            <a:ext cx="1630680" cy="43016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ETH Address</a:t>
            </a:r>
          </a:p>
          <a:p>
            <a:pPr algn="ctr"/>
            <a:r>
              <a:rPr lang="en-US" dirty="0">
                <a:solidFill>
                  <a:srgbClr val="00B050"/>
                </a:solidFill>
              </a:rPr>
              <a:t>&amp; Operation</a:t>
            </a:r>
          </a:p>
        </p:txBody>
      </p:sp>
      <p:cxnSp>
        <p:nvCxnSpPr>
          <p:cNvPr id="18" name="Elbow Connector 17"/>
          <p:cNvCxnSpPr/>
          <p:nvPr/>
        </p:nvCxnSpPr>
        <p:spPr>
          <a:xfrm rot="5400000" flipH="1" flipV="1">
            <a:off x="7821454" y="1807466"/>
            <a:ext cx="12700" cy="2927033"/>
          </a:xfrm>
          <a:prstGeom prst="bentConnector3">
            <a:avLst>
              <a:gd name="adj1" fmla="val 3600000"/>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 idx="2"/>
            <a:endCxn id="7" idx="2"/>
          </p:cNvCxnSpPr>
          <p:nvPr/>
        </p:nvCxnSpPr>
        <p:spPr>
          <a:xfrm rot="16200000" flipH="1">
            <a:off x="7821453" y="3184685"/>
            <a:ext cx="12700" cy="2927033"/>
          </a:xfrm>
          <a:prstGeom prst="bentConnector3">
            <a:avLst>
              <a:gd name="adj1" fmla="val 3840016"/>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2C8179A-8518-4548-B806-5E896B6FE16C}"/>
              </a:ext>
            </a:extLst>
          </p:cNvPr>
          <p:cNvSpPr/>
          <p:nvPr/>
        </p:nvSpPr>
        <p:spPr>
          <a:xfrm>
            <a:off x="6572408" y="2332855"/>
            <a:ext cx="2510790" cy="43016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Transact (Update)</a:t>
            </a:r>
          </a:p>
        </p:txBody>
      </p:sp>
      <p:sp>
        <p:nvSpPr>
          <p:cNvPr id="24" name="Rectangle 23">
            <a:extLst>
              <a:ext uri="{FF2B5EF4-FFF2-40B4-BE49-F238E27FC236}">
                <a16:creationId xmlns:a16="http://schemas.microsoft.com/office/drawing/2014/main" id="{F2C8179A-8518-4548-B806-5E896B6FE16C}"/>
              </a:ext>
            </a:extLst>
          </p:cNvPr>
          <p:cNvSpPr/>
          <p:nvPr/>
        </p:nvSpPr>
        <p:spPr>
          <a:xfrm>
            <a:off x="7012463" y="5284019"/>
            <a:ext cx="1630680" cy="430164"/>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Call (Read)</a:t>
            </a:r>
          </a:p>
        </p:txBody>
      </p:sp>
    </p:spTree>
    <p:extLst>
      <p:ext uri="{BB962C8B-B14F-4D97-AF65-F5344CB8AC3E}">
        <p14:creationId xmlns:p14="http://schemas.microsoft.com/office/powerpoint/2010/main" val="4133552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825240" y="2184015"/>
            <a:ext cx="5181600" cy="331156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rgbClr val="FF0000"/>
              </a:solidFill>
            </a:endParaRPr>
          </a:p>
        </p:txBody>
      </p:sp>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484" y="4594015"/>
            <a:ext cx="1193251" cy="1193251"/>
          </a:xfrm>
          <a:prstGeom prst="rect">
            <a:avLst/>
          </a:prstGeom>
          <a:solidFill>
            <a:schemeClr val="bg1"/>
          </a:solidFill>
        </p:spPr>
      </p:pic>
      <p:sp>
        <p:nvSpPr>
          <p:cNvPr id="2" name="Title 1"/>
          <p:cNvSpPr>
            <a:spLocks noGrp="1"/>
          </p:cNvSpPr>
          <p:nvPr>
            <p:ph type="title"/>
          </p:nvPr>
        </p:nvSpPr>
        <p:spPr>
          <a:xfrm>
            <a:off x="838200" y="500593"/>
            <a:ext cx="10515600" cy="1325563"/>
          </a:xfrm>
        </p:spPr>
        <p:txBody>
          <a:bodyPr>
            <a:normAutofit/>
          </a:bodyPr>
          <a:lstStyle/>
          <a:p>
            <a:r>
              <a:rPr lang="en-US" sz="5400" dirty="0">
                <a:cs typeface="+mn-cs"/>
              </a:rPr>
              <a:t>Design Overview</a:t>
            </a:r>
            <a:endParaRPr lang="th-TH" sz="5400" dirty="0">
              <a:cs typeface="+mn-cs"/>
            </a:endParaRPr>
          </a:p>
        </p:txBody>
      </p:sp>
      <p:sp>
        <p:nvSpPr>
          <p:cNvPr id="5" name="Slide Number Placeholder 4"/>
          <p:cNvSpPr>
            <a:spLocks noGrp="1"/>
          </p:cNvSpPr>
          <p:nvPr>
            <p:ph type="sldNum" sz="quarter" idx="12"/>
          </p:nvPr>
        </p:nvSpPr>
        <p:spPr>
          <a:xfrm>
            <a:off x="10653486" y="6312808"/>
            <a:ext cx="700314" cy="365125"/>
          </a:xfrm>
        </p:spPr>
        <p:txBody>
          <a:bodyPr/>
          <a:lstStyle/>
          <a:p>
            <a:fld id="{E60467EA-7CED-4417-B7B8-B769BDC20388}" type="slidenum">
              <a:rPr lang="th-TH" smtClean="0"/>
              <a:pPr/>
              <a:t>31</a:t>
            </a:fld>
            <a:endParaRPr lang="th-TH" dirty="0"/>
          </a:p>
        </p:txBody>
      </p:sp>
      <p:sp>
        <p:nvSpPr>
          <p:cNvPr id="4" name="Rectangle 3"/>
          <p:cNvSpPr/>
          <p:nvPr/>
        </p:nvSpPr>
        <p:spPr>
          <a:xfrm>
            <a:off x="3810000" y="2175148"/>
            <a:ext cx="2049780" cy="3761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XDS Blockchain</a:t>
            </a:r>
            <a:endParaRPr lang="th-TH" dirty="0">
              <a:solidFill>
                <a:srgbClr val="FF0000"/>
              </a:solidFill>
            </a:endParaRPr>
          </a:p>
        </p:txBody>
      </p:sp>
      <p:cxnSp>
        <p:nvCxnSpPr>
          <p:cNvPr id="9" name="Straight Arrow Connector 8"/>
          <p:cNvCxnSpPr/>
          <p:nvPr/>
        </p:nvCxnSpPr>
        <p:spPr>
          <a:xfrm flipV="1">
            <a:off x="6844516" y="5323072"/>
            <a:ext cx="1" cy="908671"/>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785321" y="2939252"/>
            <a:ext cx="2685143" cy="428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rPr>
              <a:t>Registry Query [ITI-18]</a:t>
            </a:r>
          </a:p>
        </p:txBody>
      </p:sp>
      <p:sp>
        <p:nvSpPr>
          <p:cNvPr id="25" name="Rectangle 24"/>
          <p:cNvSpPr/>
          <p:nvPr/>
        </p:nvSpPr>
        <p:spPr>
          <a:xfrm>
            <a:off x="6836887" y="5647503"/>
            <a:ext cx="3199043" cy="428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rPr>
              <a:t>Register Document Set-b [ITI-42]</a:t>
            </a:r>
          </a:p>
        </p:txBody>
      </p:sp>
      <p:sp>
        <p:nvSpPr>
          <p:cNvPr id="27" name="Rectangle 26"/>
          <p:cNvSpPr/>
          <p:nvPr/>
        </p:nvSpPr>
        <p:spPr>
          <a:xfrm>
            <a:off x="6326205" y="3090733"/>
            <a:ext cx="1172225" cy="139005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Smart</a:t>
            </a:r>
            <a:br>
              <a:rPr lang="en-US" dirty="0">
                <a:solidFill>
                  <a:schemeClr val="tx1"/>
                </a:solidFill>
              </a:rPr>
            </a:br>
            <a:r>
              <a:rPr lang="en-US" dirty="0">
                <a:solidFill>
                  <a:schemeClr val="tx1"/>
                </a:solidFill>
              </a:rPr>
              <a:t>Contract</a:t>
            </a:r>
          </a:p>
        </p:txBody>
      </p:sp>
      <p:cxnSp>
        <p:nvCxnSpPr>
          <p:cNvPr id="34" name="Straight Arrow Connector 33"/>
          <p:cNvCxnSpPr>
            <a:stCxn id="51" idx="2"/>
            <a:endCxn id="53" idx="1"/>
          </p:cNvCxnSpPr>
          <p:nvPr/>
        </p:nvCxnSpPr>
        <p:spPr>
          <a:xfrm>
            <a:off x="1720629" y="4480785"/>
            <a:ext cx="793855" cy="709856"/>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9615" y="3287534"/>
            <a:ext cx="1193251" cy="1193251"/>
          </a:xfrm>
          <a:prstGeom prst="rect">
            <a:avLst/>
          </a:prstGeom>
          <a:solidFill>
            <a:schemeClr val="bg1"/>
          </a:solidFill>
        </p:spPr>
      </p:pic>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003" y="3287534"/>
            <a:ext cx="1193251" cy="1193251"/>
          </a:xfrm>
          <a:prstGeom prst="rect">
            <a:avLst/>
          </a:prstGeom>
          <a:solidFill>
            <a:schemeClr val="bg1"/>
          </a:solidFill>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485" y="1972476"/>
            <a:ext cx="1193251" cy="1193251"/>
          </a:xfrm>
          <a:prstGeom prst="rect">
            <a:avLst/>
          </a:prstGeom>
          <a:solidFill>
            <a:schemeClr val="bg1"/>
          </a:solidFill>
        </p:spPr>
      </p:pic>
      <p:cxnSp>
        <p:nvCxnSpPr>
          <p:cNvPr id="56" name="Straight Arrow Connector 55"/>
          <p:cNvCxnSpPr>
            <a:stCxn id="51" idx="0"/>
            <a:endCxn id="52" idx="1"/>
          </p:cNvCxnSpPr>
          <p:nvPr/>
        </p:nvCxnSpPr>
        <p:spPr>
          <a:xfrm flipV="1">
            <a:off x="1720629" y="2569102"/>
            <a:ext cx="793856" cy="718432"/>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2" idx="3"/>
            <a:endCxn id="50" idx="0"/>
          </p:cNvCxnSpPr>
          <p:nvPr/>
        </p:nvCxnSpPr>
        <p:spPr>
          <a:xfrm>
            <a:off x="3707736" y="2569102"/>
            <a:ext cx="808505" cy="718432"/>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0" idx="2"/>
            <a:endCxn id="53" idx="3"/>
          </p:cNvCxnSpPr>
          <p:nvPr/>
        </p:nvCxnSpPr>
        <p:spPr>
          <a:xfrm flipH="1">
            <a:off x="3707735" y="4480785"/>
            <a:ext cx="808506" cy="709856"/>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1" idx="3"/>
            <a:endCxn id="50" idx="1"/>
          </p:cNvCxnSpPr>
          <p:nvPr/>
        </p:nvCxnSpPr>
        <p:spPr>
          <a:xfrm>
            <a:off x="2317254" y="3884160"/>
            <a:ext cx="1602361" cy="0"/>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2" idx="2"/>
            <a:endCxn id="53" idx="0"/>
          </p:cNvCxnSpPr>
          <p:nvPr/>
        </p:nvCxnSpPr>
        <p:spPr>
          <a:xfrm flipH="1">
            <a:off x="3111110" y="3165727"/>
            <a:ext cx="1" cy="1428288"/>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1900" y="3430074"/>
            <a:ext cx="564401" cy="899349"/>
          </a:xfrm>
          <a:prstGeom prst="rect">
            <a:avLst/>
          </a:prstGeom>
        </p:spPr>
      </p:pic>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8909" y="2083382"/>
            <a:ext cx="564401" cy="899349"/>
          </a:xfrm>
          <a:prstGeom prst="rect">
            <a:avLst/>
          </a:prstGeom>
        </p:spPr>
      </p:pic>
      <p:pic>
        <p:nvPicPr>
          <p:cNvPr id="73" name="Pictur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4039" y="3444583"/>
            <a:ext cx="564401" cy="899349"/>
          </a:xfrm>
          <a:prstGeom prst="rect">
            <a:avLst/>
          </a:prstGeom>
        </p:spPr>
      </p:pic>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8909" y="4756955"/>
            <a:ext cx="564401" cy="899349"/>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2581" y="3129726"/>
            <a:ext cx="511965" cy="511965"/>
          </a:xfrm>
          <a:prstGeom prst="rect">
            <a:avLst/>
          </a:prstGeom>
        </p:spPr>
      </p:pic>
      <p:cxnSp>
        <p:nvCxnSpPr>
          <p:cNvPr id="79" name="Straight Arrow Connector 78"/>
          <p:cNvCxnSpPr/>
          <p:nvPr/>
        </p:nvCxnSpPr>
        <p:spPr>
          <a:xfrm>
            <a:off x="5092581" y="3894256"/>
            <a:ext cx="552982" cy="1"/>
          </a:xfrm>
          <a:prstGeom prst="straightConnector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092581" y="4349468"/>
            <a:ext cx="552982" cy="1"/>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5452522" y="3181122"/>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Search</a:t>
            </a:r>
          </a:p>
        </p:txBody>
      </p:sp>
      <p:sp>
        <p:nvSpPr>
          <p:cNvPr id="83" name="Rectangle 82"/>
          <p:cNvSpPr/>
          <p:nvPr/>
        </p:nvSpPr>
        <p:spPr>
          <a:xfrm>
            <a:off x="5491012" y="3737328"/>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Add</a:t>
            </a:r>
          </a:p>
        </p:txBody>
      </p:sp>
      <p:sp>
        <p:nvSpPr>
          <p:cNvPr id="84" name="Rectangle 83"/>
          <p:cNvSpPr/>
          <p:nvPr/>
        </p:nvSpPr>
        <p:spPr>
          <a:xfrm>
            <a:off x="5491011" y="4177300"/>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Read</a:t>
            </a:r>
          </a:p>
        </p:txBody>
      </p:sp>
      <p:sp>
        <p:nvSpPr>
          <p:cNvPr id="85" name="Rectangle 84"/>
          <p:cNvSpPr/>
          <p:nvPr/>
        </p:nvSpPr>
        <p:spPr>
          <a:xfrm>
            <a:off x="3580694" y="4338858"/>
            <a:ext cx="2625893" cy="114342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Ethereum</a:t>
            </a:r>
            <a:br>
              <a:rPr lang="en-US" sz="2400" dirty="0">
                <a:solidFill>
                  <a:schemeClr val="tx1"/>
                </a:solidFill>
              </a:rPr>
            </a:br>
            <a:r>
              <a:rPr lang="en-US" sz="2400" dirty="0">
                <a:solidFill>
                  <a:schemeClr val="tx1"/>
                </a:solidFill>
              </a:rPr>
              <a:t>Blockchain Ledger</a:t>
            </a:r>
          </a:p>
        </p:txBody>
      </p:sp>
      <p:sp>
        <p:nvSpPr>
          <p:cNvPr id="86" name="Rectangle 85"/>
          <p:cNvSpPr/>
          <p:nvPr/>
        </p:nvSpPr>
        <p:spPr>
          <a:xfrm>
            <a:off x="7778576" y="3090733"/>
            <a:ext cx="1038232" cy="4933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Interpreter</a:t>
            </a:r>
          </a:p>
        </p:txBody>
      </p:sp>
      <p:sp>
        <p:nvSpPr>
          <p:cNvPr id="87" name="Rectangle 86"/>
          <p:cNvSpPr/>
          <p:nvPr/>
        </p:nvSpPr>
        <p:spPr>
          <a:xfrm>
            <a:off x="6287290" y="4758739"/>
            <a:ext cx="1088869" cy="5643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Interpreter</a:t>
            </a:r>
            <a:br>
              <a:rPr lang="en-US" sz="2000" dirty="0">
                <a:solidFill>
                  <a:schemeClr val="tx1"/>
                </a:solidFill>
              </a:rPr>
            </a:br>
            <a:r>
              <a:rPr lang="en-US" sz="2000" dirty="0">
                <a:solidFill>
                  <a:schemeClr val="tx1"/>
                </a:solidFill>
              </a:rPr>
              <a:t>&amp; Simplifier</a:t>
            </a:r>
          </a:p>
        </p:txBody>
      </p:sp>
      <p:sp>
        <p:nvSpPr>
          <p:cNvPr id="89" name="Rectangle 88"/>
          <p:cNvSpPr/>
          <p:nvPr/>
        </p:nvSpPr>
        <p:spPr>
          <a:xfrm>
            <a:off x="7778576" y="3733346"/>
            <a:ext cx="1038232" cy="4933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Responder</a:t>
            </a:r>
          </a:p>
        </p:txBody>
      </p:sp>
      <p:cxnSp>
        <p:nvCxnSpPr>
          <p:cNvPr id="14" name="Straight Arrow Connector 13"/>
          <p:cNvCxnSpPr/>
          <p:nvPr/>
        </p:nvCxnSpPr>
        <p:spPr>
          <a:xfrm flipH="1" flipV="1">
            <a:off x="8801568" y="3334877"/>
            <a:ext cx="1252011" cy="3661"/>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6836887" y="4491155"/>
            <a:ext cx="0" cy="277631"/>
          </a:xfrm>
          <a:prstGeom prst="straightConnector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7498430" y="3309318"/>
            <a:ext cx="243793" cy="10934"/>
          </a:xfrm>
          <a:prstGeom prst="straightConnector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7513670" y="3964638"/>
            <a:ext cx="243793" cy="10934"/>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flipV="1">
            <a:off x="8801568" y="3960977"/>
            <a:ext cx="1252011" cy="3661"/>
          </a:xfrm>
          <a:prstGeom prst="straightConnector1">
            <a:avLst/>
          </a:prstGeom>
          <a:ln w="508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837921" y="4003663"/>
            <a:ext cx="1653072" cy="373676"/>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rPr>
              <a:t>Query Result</a:t>
            </a:r>
          </a:p>
        </p:txBody>
      </p:sp>
      <p:sp>
        <p:nvSpPr>
          <p:cNvPr id="40" name="Rectangle 39">
            <a:extLst>
              <a:ext uri="{FF2B5EF4-FFF2-40B4-BE49-F238E27FC236}">
                <a16:creationId xmlns:a16="http://schemas.microsoft.com/office/drawing/2014/main" id="{F2C8179A-8518-4548-B806-5E896B6FE16C}"/>
              </a:ext>
            </a:extLst>
          </p:cNvPr>
          <p:cNvSpPr/>
          <p:nvPr/>
        </p:nvSpPr>
        <p:spPr>
          <a:xfrm>
            <a:off x="5042986" y="3032936"/>
            <a:ext cx="2545558" cy="149756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70C0"/>
              </a:solidFill>
            </a:endParaRPr>
          </a:p>
        </p:txBody>
      </p:sp>
      <p:sp>
        <p:nvSpPr>
          <p:cNvPr id="41" name="Rectangle 40">
            <a:extLst>
              <a:ext uri="{FF2B5EF4-FFF2-40B4-BE49-F238E27FC236}">
                <a16:creationId xmlns:a16="http://schemas.microsoft.com/office/drawing/2014/main" id="{F2C8179A-8518-4548-B806-5E896B6FE16C}"/>
              </a:ext>
            </a:extLst>
          </p:cNvPr>
          <p:cNvSpPr/>
          <p:nvPr/>
        </p:nvSpPr>
        <p:spPr>
          <a:xfrm>
            <a:off x="6005486" y="1445409"/>
            <a:ext cx="3245194" cy="471136"/>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00B050"/>
                </a:solidFill>
              </a:rPr>
              <a:t>Web3js is in here!</a:t>
            </a:r>
          </a:p>
        </p:txBody>
      </p:sp>
      <p:cxnSp>
        <p:nvCxnSpPr>
          <p:cNvPr id="6" name="Straight Arrow Connector 5"/>
          <p:cNvCxnSpPr>
            <a:stCxn id="41" idx="2"/>
            <a:endCxn id="40" idx="0"/>
          </p:cNvCxnSpPr>
          <p:nvPr/>
        </p:nvCxnSpPr>
        <p:spPr>
          <a:xfrm flipH="1">
            <a:off x="6315765" y="1916545"/>
            <a:ext cx="1312318" cy="1116391"/>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40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4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7525"/>
            <a:ext cx="10515600" cy="1325563"/>
          </a:xfrm>
        </p:spPr>
        <p:txBody>
          <a:bodyPr/>
          <a:lstStyle/>
          <a:p>
            <a:r>
              <a:rPr lang="en-US" dirty="0"/>
              <a:t>XDS Registry on Blockchain Workflow</a:t>
            </a:r>
            <a:br>
              <a:rPr lang="en-US" dirty="0"/>
            </a:br>
            <a:r>
              <a:rPr lang="en-US" sz="2800" dirty="0"/>
              <a:t>Deploy Contract – 1</a:t>
            </a:r>
            <a:r>
              <a:rPr lang="en-US" sz="2800" baseline="30000" dirty="0"/>
              <a:t>st</a:t>
            </a:r>
            <a:r>
              <a:rPr lang="en-US" sz="2800" dirty="0"/>
              <a:t> time register of document</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32</a:t>
            </a:fld>
            <a:endParaRPr lang="th-TH"/>
          </a:p>
        </p:txBody>
      </p:sp>
      <p:sp>
        <p:nvSpPr>
          <p:cNvPr id="6" name="Rectangle 5">
            <a:extLst>
              <a:ext uri="{FF2B5EF4-FFF2-40B4-BE49-F238E27FC236}">
                <a16:creationId xmlns:a16="http://schemas.microsoft.com/office/drawing/2014/main" id="{F2C8179A-8518-4548-B806-5E896B6FE16C}"/>
              </a:ext>
            </a:extLst>
          </p:cNvPr>
          <p:cNvSpPr/>
          <p:nvPr/>
        </p:nvSpPr>
        <p:spPr>
          <a:xfrm>
            <a:off x="2249170" y="3149061"/>
            <a:ext cx="1630680" cy="137722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B050"/>
                </a:solidFill>
              </a:rPr>
              <a:t>Intepreter</a:t>
            </a:r>
            <a:r>
              <a:rPr lang="en-US" dirty="0">
                <a:solidFill>
                  <a:srgbClr val="00B050"/>
                </a:solidFill>
              </a:rPr>
              <a:t> Program</a:t>
            </a:r>
          </a:p>
          <a:p>
            <a:pPr algn="ctr"/>
            <a:r>
              <a:rPr lang="en-US" dirty="0">
                <a:solidFill>
                  <a:srgbClr val="00B050"/>
                </a:solidFill>
              </a:rPr>
              <a:t>(</a:t>
            </a:r>
            <a:r>
              <a:rPr lang="en-US" dirty="0" err="1">
                <a:solidFill>
                  <a:srgbClr val="00B050"/>
                </a:solidFill>
              </a:rPr>
              <a:t>NodeJS</a:t>
            </a:r>
            <a:r>
              <a:rPr lang="en-US" dirty="0">
                <a:solidFill>
                  <a:srgbClr val="00B050"/>
                </a:solidFill>
              </a:rPr>
              <a:t>)</a:t>
            </a:r>
          </a:p>
        </p:txBody>
      </p:sp>
      <p:cxnSp>
        <p:nvCxnSpPr>
          <p:cNvPr id="9" name="Straight Arrow Connector 8"/>
          <p:cNvCxnSpPr>
            <a:stCxn id="6" idx="3"/>
            <a:endCxn id="36" idx="1"/>
          </p:cNvCxnSpPr>
          <p:nvPr/>
        </p:nvCxnSpPr>
        <p:spPr>
          <a:xfrm>
            <a:off x="3879850" y="3837671"/>
            <a:ext cx="812800" cy="0"/>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2C8179A-8518-4548-B806-5E896B6FE16C}"/>
              </a:ext>
            </a:extLst>
          </p:cNvPr>
          <p:cNvSpPr/>
          <p:nvPr/>
        </p:nvSpPr>
        <p:spPr>
          <a:xfrm>
            <a:off x="433070" y="3444695"/>
            <a:ext cx="1426210" cy="78595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ITI-42</a:t>
            </a:r>
          </a:p>
          <a:p>
            <a:pPr algn="ctr"/>
            <a:r>
              <a:rPr lang="en-US" dirty="0">
                <a:solidFill>
                  <a:srgbClr val="00B050"/>
                </a:solidFill>
              </a:rPr>
              <a:t>Transaction</a:t>
            </a:r>
          </a:p>
        </p:txBody>
      </p:sp>
      <p:cxnSp>
        <p:nvCxnSpPr>
          <p:cNvPr id="19" name="Straight Arrow Connector 18"/>
          <p:cNvCxnSpPr>
            <a:stCxn id="10" idx="3"/>
            <a:endCxn id="6" idx="1"/>
          </p:cNvCxnSpPr>
          <p:nvPr/>
        </p:nvCxnSpPr>
        <p:spPr>
          <a:xfrm>
            <a:off x="1859280" y="3837671"/>
            <a:ext cx="389890" cy="0"/>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F2C8179A-8518-4548-B806-5E896B6FE16C}"/>
              </a:ext>
            </a:extLst>
          </p:cNvPr>
          <p:cNvSpPr/>
          <p:nvPr/>
        </p:nvSpPr>
        <p:spPr>
          <a:xfrm>
            <a:off x="4692650" y="3149061"/>
            <a:ext cx="1630680" cy="137722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Register Program</a:t>
            </a:r>
          </a:p>
          <a:p>
            <a:pPr algn="ctr"/>
            <a:r>
              <a:rPr lang="en-US" dirty="0">
                <a:solidFill>
                  <a:srgbClr val="00B050"/>
                </a:solidFill>
              </a:rPr>
              <a:t>(</a:t>
            </a:r>
            <a:r>
              <a:rPr lang="en-US" dirty="0" err="1">
                <a:solidFill>
                  <a:srgbClr val="00B050"/>
                </a:solidFill>
              </a:rPr>
              <a:t>NodeJS</a:t>
            </a:r>
            <a:r>
              <a:rPr lang="en-US" dirty="0">
                <a:solidFill>
                  <a:srgbClr val="00B050"/>
                </a:solidFill>
              </a:rPr>
              <a:t>)</a:t>
            </a:r>
          </a:p>
        </p:txBody>
      </p:sp>
      <p:sp>
        <p:nvSpPr>
          <p:cNvPr id="39" name="Rectangle 38">
            <a:extLst>
              <a:ext uri="{FF2B5EF4-FFF2-40B4-BE49-F238E27FC236}">
                <a16:creationId xmlns:a16="http://schemas.microsoft.com/office/drawing/2014/main" id="{F2C8179A-8518-4548-B806-5E896B6FE16C}"/>
              </a:ext>
            </a:extLst>
          </p:cNvPr>
          <p:cNvSpPr/>
          <p:nvPr/>
        </p:nvSpPr>
        <p:spPr>
          <a:xfrm>
            <a:off x="3871595" y="3338015"/>
            <a:ext cx="814070" cy="49031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JSON</a:t>
            </a:r>
          </a:p>
        </p:txBody>
      </p:sp>
      <p:sp>
        <p:nvSpPr>
          <p:cNvPr id="42" name="Rectangle 41">
            <a:extLst>
              <a:ext uri="{FF2B5EF4-FFF2-40B4-BE49-F238E27FC236}">
                <a16:creationId xmlns:a16="http://schemas.microsoft.com/office/drawing/2014/main" id="{F2C8179A-8518-4548-B806-5E896B6FE16C}"/>
              </a:ext>
            </a:extLst>
          </p:cNvPr>
          <p:cNvSpPr/>
          <p:nvPr/>
        </p:nvSpPr>
        <p:spPr>
          <a:xfrm>
            <a:off x="4627562" y="5352050"/>
            <a:ext cx="1760855" cy="760460"/>
          </a:xfrm>
          <a:prstGeom prst="rect">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Remix IDE</a:t>
            </a:r>
          </a:p>
          <a:p>
            <a:pPr algn="ctr"/>
            <a:r>
              <a:rPr lang="en-US" dirty="0">
                <a:solidFill>
                  <a:schemeClr val="accent2">
                    <a:lumMod val="50000"/>
                  </a:schemeClr>
                </a:solidFill>
              </a:rPr>
              <a:t>(Solidity Code)</a:t>
            </a:r>
          </a:p>
        </p:txBody>
      </p:sp>
      <p:cxnSp>
        <p:nvCxnSpPr>
          <p:cNvPr id="43" name="Straight Arrow Connector 42"/>
          <p:cNvCxnSpPr>
            <a:stCxn id="42" idx="0"/>
            <a:endCxn id="36" idx="2"/>
          </p:cNvCxnSpPr>
          <p:nvPr/>
        </p:nvCxnSpPr>
        <p:spPr>
          <a:xfrm flipV="1">
            <a:off x="5507990" y="4526281"/>
            <a:ext cx="0" cy="825769"/>
          </a:xfrm>
          <a:prstGeom prst="straightConnector1">
            <a:avLst/>
          </a:prstGeom>
          <a:ln w="635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2C8179A-8518-4548-B806-5E896B6FE16C}"/>
              </a:ext>
            </a:extLst>
          </p:cNvPr>
          <p:cNvSpPr/>
          <p:nvPr/>
        </p:nvSpPr>
        <p:spPr>
          <a:xfrm>
            <a:off x="2265680" y="4620702"/>
            <a:ext cx="3258820" cy="71891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(Pre – made Empty Contract)</a:t>
            </a:r>
          </a:p>
        </p:txBody>
      </p:sp>
      <p:sp>
        <p:nvSpPr>
          <p:cNvPr id="48" name="Rectangle 47">
            <a:extLst>
              <a:ext uri="{FF2B5EF4-FFF2-40B4-BE49-F238E27FC236}">
                <a16:creationId xmlns:a16="http://schemas.microsoft.com/office/drawing/2014/main" id="{F2C8179A-8518-4548-B806-5E896B6FE16C}"/>
              </a:ext>
            </a:extLst>
          </p:cNvPr>
          <p:cNvSpPr/>
          <p:nvPr/>
        </p:nvSpPr>
        <p:spPr>
          <a:xfrm>
            <a:off x="5461001" y="4596216"/>
            <a:ext cx="1455420" cy="71891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Byte Code</a:t>
            </a:r>
          </a:p>
          <a:p>
            <a:pPr algn="ctr"/>
            <a:r>
              <a:rPr lang="en-US" dirty="0">
                <a:solidFill>
                  <a:schemeClr val="accent2">
                    <a:lumMod val="50000"/>
                  </a:schemeClr>
                </a:solidFill>
              </a:rPr>
              <a:t>ABI Code</a:t>
            </a:r>
          </a:p>
        </p:txBody>
      </p:sp>
      <p:pic>
        <p:nvPicPr>
          <p:cNvPr id="49"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8604" y="4517815"/>
            <a:ext cx="1193251" cy="1193251"/>
          </a:xfrm>
          <a:prstGeom prst="rect">
            <a:avLst/>
          </a:prstGeom>
          <a:solidFill>
            <a:schemeClr val="bg1"/>
          </a:solidFill>
        </p:spPr>
      </p:pic>
      <p:cxnSp>
        <p:nvCxnSpPr>
          <p:cNvPr id="50" name="Straight Arrow Connector 49"/>
          <p:cNvCxnSpPr>
            <a:stCxn id="52" idx="2"/>
            <a:endCxn id="49" idx="1"/>
          </p:cNvCxnSpPr>
          <p:nvPr/>
        </p:nvCxnSpPr>
        <p:spPr>
          <a:xfrm>
            <a:off x="8014749" y="4404585"/>
            <a:ext cx="793855" cy="709856"/>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13735" y="3211334"/>
            <a:ext cx="1193251" cy="1193251"/>
          </a:xfrm>
          <a:prstGeom prst="rect">
            <a:avLst/>
          </a:prstGeom>
          <a:solidFill>
            <a:schemeClr val="bg1"/>
          </a:solidFill>
        </p:spPr>
      </p:pic>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8123" y="3211334"/>
            <a:ext cx="1193251" cy="1193251"/>
          </a:xfrm>
          <a:prstGeom prst="rect">
            <a:avLst/>
          </a:prstGeom>
          <a:solidFill>
            <a:schemeClr val="bg1"/>
          </a:solidFill>
        </p:spPr>
      </p:pic>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8605" y="1896276"/>
            <a:ext cx="1193251" cy="1193251"/>
          </a:xfrm>
          <a:prstGeom prst="rect">
            <a:avLst/>
          </a:prstGeom>
          <a:solidFill>
            <a:schemeClr val="bg1"/>
          </a:solidFill>
        </p:spPr>
      </p:pic>
      <p:cxnSp>
        <p:nvCxnSpPr>
          <p:cNvPr id="54" name="Straight Arrow Connector 53"/>
          <p:cNvCxnSpPr>
            <a:stCxn id="52" idx="0"/>
            <a:endCxn id="53" idx="1"/>
          </p:cNvCxnSpPr>
          <p:nvPr/>
        </p:nvCxnSpPr>
        <p:spPr>
          <a:xfrm flipV="1">
            <a:off x="8014749" y="2492902"/>
            <a:ext cx="793856" cy="718432"/>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3" idx="3"/>
            <a:endCxn id="51" idx="0"/>
          </p:cNvCxnSpPr>
          <p:nvPr/>
        </p:nvCxnSpPr>
        <p:spPr>
          <a:xfrm>
            <a:off x="10001856" y="2492902"/>
            <a:ext cx="808505" cy="718432"/>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1" idx="2"/>
            <a:endCxn id="49" idx="3"/>
          </p:cNvCxnSpPr>
          <p:nvPr/>
        </p:nvCxnSpPr>
        <p:spPr>
          <a:xfrm flipH="1">
            <a:off x="10001855" y="4404585"/>
            <a:ext cx="808506" cy="709856"/>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2" idx="3"/>
            <a:endCxn id="51" idx="1"/>
          </p:cNvCxnSpPr>
          <p:nvPr/>
        </p:nvCxnSpPr>
        <p:spPr>
          <a:xfrm>
            <a:off x="8611374" y="3807960"/>
            <a:ext cx="1602361" cy="0"/>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2"/>
            <a:endCxn id="49" idx="0"/>
          </p:cNvCxnSpPr>
          <p:nvPr/>
        </p:nvCxnSpPr>
        <p:spPr>
          <a:xfrm flipH="1">
            <a:off x="9405230" y="3089527"/>
            <a:ext cx="1" cy="1428288"/>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6020" y="3353874"/>
            <a:ext cx="564401" cy="899349"/>
          </a:xfrm>
          <a:prstGeom prst="rect">
            <a:avLst/>
          </a:prstGeom>
        </p:spPr>
      </p:pic>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23029" y="2007182"/>
            <a:ext cx="564401" cy="899349"/>
          </a:xfrm>
          <a:prstGeom prst="rect">
            <a:avLst/>
          </a:prstGeom>
        </p:spPr>
      </p:pic>
      <p:pic>
        <p:nvPicPr>
          <p:cNvPr id="61" name="Picture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8159" y="3368383"/>
            <a:ext cx="564401" cy="899349"/>
          </a:xfrm>
          <a:prstGeom prst="rect">
            <a:avLst/>
          </a:prstGeom>
        </p:spPr>
      </p:pic>
      <p:pic>
        <p:nvPicPr>
          <p:cNvPr id="62" name="Picture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23029" y="4680755"/>
            <a:ext cx="564401" cy="899349"/>
          </a:xfrm>
          <a:prstGeom prst="rect">
            <a:avLst/>
          </a:prstGeom>
        </p:spPr>
      </p:pic>
      <p:sp>
        <p:nvSpPr>
          <p:cNvPr id="8" name="Rectangle 7">
            <a:extLst>
              <a:ext uri="{FF2B5EF4-FFF2-40B4-BE49-F238E27FC236}">
                <a16:creationId xmlns:a16="http://schemas.microsoft.com/office/drawing/2014/main" id="{F2C8179A-8518-4548-B806-5E896B6FE16C}"/>
              </a:ext>
            </a:extLst>
          </p:cNvPr>
          <p:cNvSpPr/>
          <p:nvPr/>
        </p:nvSpPr>
        <p:spPr>
          <a:xfrm>
            <a:off x="7496913" y="3407599"/>
            <a:ext cx="1877149" cy="847458"/>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Smartcontract</a:t>
            </a:r>
            <a:endParaRPr lang="en-US" dirty="0">
              <a:solidFill>
                <a:srgbClr val="FF0000"/>
              </a:solidFill>
            </a:endParaRPr>
          </a:p>
          <a:p>
            <a:pPr algn="ctr"/>
            <a:r>
              <a:rPr lang="en-US" dirty="0">
                <a:solidFill>
                  <a:srgbClr val="FF0000"/>
                </a:solidFill>
              </a:rPr>
              <a:t>(On Blockchain)</a:t>
            </a:r>
          </a:p>
        </p:txBody>
      </p:sp>
      <p:cxnSp>
        <p:nvCxnSpPr>
          <p:cNvPr id="63" name="Straight Arrow Connector 62"/>
          <p:cNvCxnSpPr>
            <a:stCxn id="36" idx="3"/>
            <a:endCxn id="8" idx="1"/>
          </p:cNvCxnSpPr>
          <p:nvPr/>
        </p:nvCxnSpPr>
        <p:spPr>
          <a:xfrm flipV="1">
            <a:off x="6323330" y="3831328"/>
            <a:ext cx="1173583" cy="6343"/>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F2C8179A-8518-4548-B806-5E896B6FE16C}"/>
              </a:ext>
            </a:extLst>
          </p:cNvPr>
          <p:cNvSpPr/>
          <p:nvPr/>
        </p:nvSpPr>
        <p:spPr>
          <a:xfrm>
            <a:off x="6406786" y="3338015"/>
            <a:ext cx="932915" cy="4102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Deploy</a:t>
            </a:r>
          </a:p>
        </p:txBody>
      </p:sp>
      <p:cxnSp>
        <p:nvCxnSpPr>
          <p:cNvPr id="70" name="Elbow Connector 69"/>
          <p:cNvCxnSpPr>
            <a:stCxn id="8" idx="0"/>
            <a:endCxn id="77" idx="3"/>
          </p:cNvCxnSpPr>
          <p:nvPr/>
        </p:nvCxnSpPr>
        <p:spPr>
          <a:xfrm rot="16200000" flipV="1">
            <a:off x="6901776" y="1873887"/>
            <a:ext cx="971776" cy="2095648"/>
          </a:xfrm>
          <a:prstGeom prst="bentConnector2">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F2C8179A-8518-4548-B806-5E896B6FE16C}"/>
              </a:ext>
            </a:extLst>
          </p:cNvPr>
          <p:cNvSpPr/>
          <p:nvPr/>
        </p:nvSpPr>
        <p:spPr>
          <a:xfrm>
            <a:off x="7030455" y="2040853"/>
            <a:ext cx="932915" cy="4102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Return</a:t>
            </a:r>
          </a:p>
        </p:txBody>
      </p:sp>
      <p:sp>
        <p:nvSpPr>
          <p:cNvPr id="77" name="Rectangle 76">
            <a:extLst>
              <a:ext uri="{FF2B5EF4-FFF2-40B4-BE49-F238E27FC236}">
                <a16:creationId xmlns:a16="http://schemas.microsoft.com/office/drawing/2014/main" id="{F2C8179A-8518-4548-B806-5E896B6FE16C}"/>
              </a:ext>
            </a:extLst>
          </p:cNvPr>
          <p:cNvSpPr/>
          <p:nvPr/>
        </p:nvSpPr>
        <p:spPr>
          <a:xfrm>
            <a:off x="4709160" y="1836629"/>
            <a:ext cx="1630680" cy="119838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Record</a:t>
            </a:r>
          </a:p>
          <a:p>
            <a:pPr algn="ctr"/>
            <a:r>
              <a:rPr lang="en-US" dirty="0">
                <a:solidFill>
                  <a:srgbClr val="0070C0"/>
                </a:solidFill>
              </a:rPr>
              <a:t>Program</a:t>
            </a:r>
          </a:p>
          <a:p>
            <a:pPr algn="ctr"/>
            <a:r>
              <a:rPr lang="en-US" dirty="0">
                <a:solidFill>
                  <a:srgbClr val="0070C0"/>
                </a:solidFill>
              </a:rPr>
              <a:t>(</a:t>
            </a:r>
            <a:r>
              <a:rPr lang="en-US" dirty="0" err="1">
                <a:solidFill>
                  <a:srgbClr val="0070C0"/>
                </a:solidFill>
              </a:rPr>
              <a:t>NodeJS</a:t>
            </a:r>
            <a:r>
              <a:rPr lang="en-US" dirty="0">
                <a:solidFill>
                  <a:srgbClr val="0070C0"/>
                </a:solidFill>
              </a:rPr>
              <a:t>)</a:t>
            </a:r>
          </a:p>
        </p:txBody>
      </p:sp>
      <p:sp>
        <p:nvSpPr>
          <p:cNvPr id="80" name="Rectangle 79">
            <a:extLst>
              <a:ext uri="{FF2B5EF4-FFF2-40B4-BE49-F238E27FC236}">
                <a16:creationId xmlns:a16="http://schemas.microsoft.com/office/drawing/2014/main" id="{F2C8179A-8518-4548-B806-5E896B6FE16C}"/>
              </a:ext>
            </a:extLst>
          </p:cNvPr>
          <p:cNvSpPr/>
          <p:nvPr/>
        </p:nvSpPr>
        <p:spPr>
          <a:xfrm>
            <a:off x="6643147" y="2452789"/>
            <a:ext cx="1608242" cy="4102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ETH Address</a:t>
            </a:r>
          </a:p>
        </p:txBody>
      </p:sp>
    </p:spTree>
    <p:extLst>
      <p:ext uri="{BB962C8B-B14F-4D97-AF65-F5344CB8AC3E}">
        <p14:creationId xmlns:p14="http://schemas.microsoft.com/office/powerpoint/2010/main" val="2155984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7525"/>
            <a:ext cx="10515600" cy="1325563"/>
          </a:xfrm>
        </p:spPr>
        <p:txBody>
          <a:bodyPr/>
          <a:lstStyle/>
          <a:p>
            <a:r>
              <a:rPr lang="en-US" dirty="0"/>
              <a:t>XDS Registry on Blockchain Workflow</a:t>
            </a:r>
            <a:br>
              <a:rPr lang="en-US" dirty="0"/>
            </a:br>
            <a:r>
              <a:rPr lang="en-US" sz="2800" dirty="0"/>
              <a:t>Transact – Update META-Data value of registered document</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33</a:t>
            </a:fld>
            <a:endParaRPr lang="th-TH"/>
          </a:p>
        </p:txBody>
      </p:sp>
      <p:sp>
        <p:nvSpPr>
          <p:cNvPr id="11" name="Rectangle 10">
            <a:extLst>
              <a:ext uri="{FF2B5EF4-FFF2-40B4-BE49-F238E27FC236}">
                <a16:creationId xmlns:a16="http://schemas.microsoft.com/office/drawing/2014/main" id="{F2C8179A-8518-4548-B806-5E896B6FE16C}"/>
              </a:ext>
            </a:extLst>
          </p:cNvPr>
          <p:cNvSpPr/>
          <p:nvPr/>
        </p:nvSpPr>
        <p:spPr>
          <a:xfrm>
            <a:off x="4627562" y="5325504"/>
            <a:ext cx="1760855" cy="760460"/>
          </a:xfrm>
          <a:prstGeom prst="rect">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Remix IDE</a:t>
            </a:r>
          </a:p>
          <a:p>
            <a:pPr algn="ctr"/>
            <a:r>
              <a:rPr lang="en-US" dirty="0">
                <a:solidFill>
                  <a:schemeClr val="accent2">
                    <a:lumMod val="50000"/>
                  </a:schemeClr>
                </a:solidFill>
              </a:rPr>
              <a:t>(Solidity Code)</a:t>
            </a:r>
          </a:p>
        </p:txBody>
      </p:sp>
      <p:cxnSp>
        <p:nvCxnSpPr>
          <p:cNvPr id="12" name="Straight Arrow Connector 11"/>
          <p:cNvCxnSpPr>
            <a:stCxn id="11" idx="0"/>
            <a:endCxn id="53" idx="2"/>
          </p:cNvCxnSpPr>
          <p:nvPr/>
        </p:nvCxnSpPr>
        <p:spPr>
          <a:xfrm flipV="1">
            <a:off x="5507990" y="4526281"/>
            <a:ext cx="0" cy="799223"/>
          </a:xfrm>
          <a:prstGeom prst="straightConnector1">
            <a:avLst/>
          </a:prstGeom>
          <a:ln w="635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2C8179A-8518-4548-B806-5E896B6FE16C}"/>
              </a:ext>
            </a:extLst>
          </p:cNvPr>
          <p:cNvSpPr/>
          <p:nvPr/>
        </p:nvSpPr>
        <p:spPr>
          <a:xfrm>
            <a:off x="4052569" y="4678025"/>
            <a:ext cx="1455420" cy="71891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ABI Code</a:t>
            </a:r>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8604" y="4517815"/>
            <a:ext cx="1193251" cy="1193251"/>
          </a:xfrm>
          <a:prstGeom prst="rect">
            <a:avLst/>
          </a:prstGeom>
          <a:solidFill>
            <a:schemeClr val="bg1"/>
          </a:solidFill>
        </p:spPr>
      </p:pic>
      <p:cxnSp>
        <p:nvCxnSpPr>
          <p:cNvPr id="16" name="Straight Arrow Connector 15"/>
          <p:cNvCxnSpPr>
            <a:stCxn id="18" idx="2"/>
            <a:endCxn id="15" idx="1"/>
          </p:cNvCxnSpPr>
          <p:nvPr/>
        </p:nvCxnSpPr>
        <p:spPr>
          <a:xfrm>
            <a:off x="8014749" y="4404585"/>
            <a:ext cx="793855" cy="709856"/>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13735" y="3211334"/>
            <a:ext cx="1193251" cy="1193251"/>
          </a:xfrm>
          <a:prstGeom prst="rect">
            <a:avLst/>
          </a:prstGeom>
          <a:solidFill>
            <a:schemeClr val="bg1"/>
          </a:solidFill>
        </p:spPr>
      </p:pic>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8123" y="3211334"/>
            <a:ext cx="1193251" cy="1193251"/>
          </a:xfrm>
          <a:prstGeom prst="rect">
            <a:avLst/>
          </a:prstGeom>
          <a:solidFill>
            <a:schemeClr val="bg1"/>
          </a:solidFill>
        </p:spPr>
      </p:pic>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8605" y="1896276"/>
            <a:ext cx="1193251" cy="1193251"/>
          </a:xfrm>
          <a:prstGeom prst="rect">
            <a:avLst/>
          </a:prstGeom>
          <a:solidFill>
            <a:schemeClr val="bg1"/>
          </a:solidFill>
        </p:spPr>
      </p:pic>
      <p:cxnSp>
        <p:nvCxnSpPr>
          <p:cNvPr id="20" name="Straight Arrow Connector 19"/>
          <p:cNvCxnSpPr>
            <a:stCxn id="18" idx="0"/>
            <a:endCxn id="19" idx="1"/>
          </p:cNvCxnSpPr>
          <p:nvPr/>
        </p:nvCxnSpPr>
        <p:spPr>
          <a:xfrm flipV="1">
            <a:off x="8014749" y="2492902"/>
            <a:ext cx="793856" cy="718432"/>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3"/>
            <a:endCxn id="17" idx="0"/>
          </p:cNvCxnSpPr>
          <p:nvPr/>
        </p:nvCxnSpPr>
        <p:spPr>
          <a:xfrm>
            <a:off x="10001856" y="2492902"/>
            <a:ext cx="808505" cy="718432"/>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a:endCxn id="15" idx="3"/>
          </p:cNvCxnSpPr>
          <p:nvPr/>
        </p:nvCxnSpPr>
        <p:spPr>
          <a:xfrm flipH="1">
            <a:off x="10001855" y="4404585"/>
            <a:ext cx="808506" cy="709856"/>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8" idx="3"/>
            <a:endCxn id="17" idx="1"/>
          </p:cNvCxnSpPr>
          <p:nvPr/>
        </p:nvCxnSpPr>
        <p:spPr>
          <a:xfrm>
            <a:off x="8611374" y="3807960"/>
            <a:ext cx="1602361" cy="0"/>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2"/>
            <a:endCxn id="15" idx="0"/>
          </p:cNvCxnSpPr>
          <p:nvPr/>
        </p:nvCxnSpPr>
        <p:spPr>
          <a:xfrm flipH="1">
            <a:off x="9405230" y="3089527"/>
            <a:ext cx="1" cy="1428288"/>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6020" y="3353874"/>
            <a:ext cx="564401" cy="899349"/>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23029" y="2007182"/>
            <a:ext cx="564401" cy="899349"/>
          </a:xfrm>
          <a:prstGeom prst="rect">
            <a:avLst/>
          </a:prstGeom>
        </p:spPr>
      </p:pic>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8159" y="3368383"/>
            <a:ext cx="564401" cy="899349"/>
          </a:xfrm>
          <a:prstGeom prst="rect">
            <a:avLst/>
          </a:prstGeom>
        </p:spPr>
      </p:pic>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23029" y="4680755"/>
            <a:ext cx="564401" cy="899349"/>
          </a:xfrm>
          <a:prstGeom prst="rect">
            <a:avLst/>
          </a:prstGeom>
        </p:spPr>
      </p:pic>
      <p:sp>
        <p:nvSpPr>
          <p:cNvPr id="29" name="Rectangle 28">
            <a:extLst>
              <a:ext uri="{FF2B5EF4-FFF2-40B4-BE49-F238E27FC236}">
                <a16:creationId xmlns:a16="http://schemas.microsoft.com/office/drawing/2014/main" id="{F2C8179A-8518-4548-B806-5E896B6FE16C}"/>
              </a:ext>
            </a:extLst>
          </p:cNvPr>
          <p:cNvSpPr/>
          <p:nvPr/>
        </p:nvSpPr>
        <p:spPr>
          <a:xfrm>
            <a:off x="7496913" y="3407599"/>
            <a:ext cx="1877149" cy="847458"/>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Smartcontract</a:t>
            </a:r>
            <a:endParaRPr lang="en-US" dirty="0">
              <a:solidFill>
                <a:srgbClr val="FF0000"/>
              </a:solidFill>
            </a:endParaRPr>
          </a:p>
          <a:p>
            <a:pPr algn="ctr"/>
            <a:r>
              <a:rPr lang="en-US" dirty="0">
                <a:solidFill>
                  <a:srgbClr val="FF0000"/>
                </a:solidFill>
              </a:rPr>
              <a:t>(On Blockchain)</a:t>
            </a:r>
          </a:p>
        </p:txBody>
      </p:sp>
      <p:cxnSp>
        <p:nvCxnSpPr>
          <p:cNvPr id="30" name="Straight Arrow Connector 29"/>
          <p:cNvCxnSpPr>
            <a:stCxn id="53" idx="3"/>
            <a:endCxn id="29" idx="1"/>
          </p:cNvCxnSpPr>
          <p:nvPr/>
        </p:nvCxnSpPr>
        <p:spPr>
          <a:xfrm flipV="1">
            <a:off x="6323330" y="3831328"/>
            <a:ext cx="1173583" cy="6343"/>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2C8179A-8518-4548-B806-5E896B6FE16C}"/>
              </a:ext>
            </a:extLst>
          </p:cNvPr>
          <p:cNvSpPr/>
          <p:nvPr/>
        </p:nvSpPr>
        <p:spPr>
          <a:xfrm>
            <a:off x="5689244" y="2827393"/>
            <a:ext cx="2387250" cy="750033"/>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(On ETH Address)</a:t>
            </a:r>
          </a:p>
          <a:p>
            <a:pPr algn="ctr"/>
            <a:r>
              <a:rPr lang="en-US" dirty="0">
                <a:solidFill>
                  <a:srgbClr val="FF0000"/>
                </a:solidFill>
              </a:rPr>
              <a:t>Transact</a:t>
            </a:r>
          </a:p>
        </p:txBody>
      </p:sp>
      <p:cxnSp>
        <p:nvCxnSpPr>
          <p:cNvPr id="32" name="Elbow Connector 31"/>
          <p:cNvCxnSpPr>
            <a:stCxn id="34" idx="3"/>
            <a:endCxn id="53" idx="0"/>
          </p:cNvCxnSpPr>
          <p:nvPr/>
        </p:nvCxnSpPr>
        <p:spPr>
          <a:xfrm>
            <a:off x="2253297" y="2439052"/>
            <a:ext cx="3254693" cy="710009"/>
          </a:xfrm>
          <a:prstGeom prst="bentConnector2">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F2C8179A-8518-4548-B806-5E896B6FE16C}"/>
              </a:ext>
            </a:extLst>
          </p:cNvPr>
          <p:cNvSpPr/>
          <p:nvPr/>
        </p:nvSpPr>
        <p:spPr>
          <a:xfrm>
            <a:off x="3414185" y="2023052"/>
            <a:ext cx="932915" cy="4102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Feed</a:t>
            </a:r>
          </a:p>
        </p:txBody>
      </p:sp>
      <p:sp>
        <p:nvSpPr>
          <p:cNvPr id="34" name="Rectangle 33">
            <a:extLst>
              <a:ext uri="{FF2B5EF4-FFF2-40B4-BE49-F238E27FC236}">
                <a16:creationId xmlns:a16="http://schemas.microsoft.com/office/drawing/2014/main" id="{F2C8179A-8518-4548-B806-5E896B6FE16C}"/>
              </a:ext>
            </a:extLst>
          </p:cNvPr>
          <p:cNvSpPr/>
          <p:nvPr/>
        </p:nvSpPr>
        <p:spPr>
          <a:xfrm>
            <a:off x="622617" y="1839858"/>
            <a:ext cx="1630680" cy="119838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Record</a:t>
            </a:r>
          </a:p>
          <a:p>
            <a:pPr algn="ctr"/>
            <a:r>
              <a:rPr lang="en-US" dirty="0">
                <a:solidFill>
                  <a:srgbClr val="0070C0"/>
                </a:solidFill>
              </a:rPr>
              <a:t>Program</a:t>
            </a:r>
          </a:p>
          <a:p>
            <a:pPr algn="ctr"/>
            <a:r>
              <a:rPr lang="en-US" dirty="0">
                <a:solidFill>
                  <a:srgbClr val="0070C0"/>
                </a:solidFill>
              </a:rPr>
              <a:t>(</a:t>
            </a:r>
            <a:r>
              <a:rPr lang="en-US" dirty="0" err="1">
                <a:solidFill>
                  <a:srgbClr val="0070C0"/>
                </a:solidFill>
              </a:rPr>
              <a:t>NodeJS</a:t>
            </a:r>
            <a:r>
              <a:rPr lang="en-US" dirty="0">
                <a:solidFill>
                  <a:srgbClr val="0070C0"/>
                </a:solidFill>
              </a:rPr>
              <a:t>)</a:t>
            </a:r>
          </a:p>
        </p:txBody>
      </p:sp>
      <p:sp>
        <p:nvSpPr>
          <p:cNvPr id="35" name="Rectangle 34">
            <a:extLst>
              <a:ext uri="{FF2B5EF4-FFF2-40B4-BE49-F238E27FC236}">
                <a16:creationId xmlns:a16="http://schemas.microsoft.com/office/drawing/2014/main" id="{F2C8179A-8518-4548-B806-5E896B6FE16C}"/>
              </a:ext>
            </a:extLst>
          </p:cNvPr>
          <p:cNvSpPr/>
          <p:nvPr/>
        </p:nvSpPr>
        <p:spPr>
          <a:xfrm>
            <a:off x="2830319" y="2463945"/>
            <a:ext cx="2054616" cy="4102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ETH Address List</a:t>
            </a:r>
          </a:p>
        </p:txBody>
      </p:sp>
      <p:sp>
        <p:nvSpPr>
          <p:cNvPr id="49" name="Rectangle 48">
            <a:extLst>
              <a:ext uri="{FF2B5EF4-FFF2-40B4-BE49-F238E27FC236}">
                <a16:creationId xmlns:a16="http://schemas.microsoft.com/office/drawing/2014/main" id="{F2C8179A-8518-4548-B806-5E896B6FE16C}"/>
              </a:ext>
            </a:extLst>
          </p:cNvPr>
          <p:cNvSpPr/>
          <p:nvPr/>
        </p:nvSpPr>
        <p:spPr>
          <a:xfrm>
            <a:off x="2249170" y="3149061"/>
            <a:ext cx="1630680" cy="137722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B050"/>
                </a:solidFill>
              </a:rPr>
              <a:t>Intepreter</a:t>
            </a:r>
            <a:r>
              <a:rPr lang="en-US" dirty="0">
                <a:solidFill>
                  <a:srgbClr val="00B050"/>
                </a:solidFill>
              </a:rPr>
              <a:t> Program</a:t>
            </a:r>
          </a:p>
          <a:p>
            <a:pPr algn="ctr"/>
            <a:r>
              <a:rPr lang="en-US" dirty="0">
                <a:solidFill>
                  <a:srgbClr val="00B050"/>
                </a:solidFill>
              </a:rPr>
              <a:t>(</a:t>
            </a:r>
            <a:r>
              <a:rPr lang="en-US" dirty="0" err="1">
                <a:solidFill>
                  <a:srgbClr val="00B050"/>
                </a:solidFill>
              </a:rPr>
              <a:t>NodeJS</a:t>
            </a:r>
            <a:r>
              <a:rPr lang="en-US" dirty="0">
                <a:solidFill>
                  <a:srgbClr val="00B050"/>
                </a:solidFill>
              </a:rPr>
              <a:t>)</a:t>
            </a:r>
          </a:p>
        </p:txBody>
      </p:sp>
      <p:cxnSp>
        <p:nvCxnSpPr>
          <p:cNvPr id="50" name="Straight Arrow Connector 49"/>
          <p:cNvCxnSpPr>
            <a:stCxn id="49" idx="3"/>
            <a:endCxn id="53" idx="1"/>
          </p:cNvCxnSpPr>
          <p:nvPr/>
        </p:nvCxnSpPr>
        <p:spPr>
          <a:xfrm>
            <a:off x="3879850" y="3837671"/>
            <a:ext cx="812800" cy="0"/>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F2C8179A-8518-4548-B806-5E896B6FE16C}"/>
              </a:ext>
            </a:extLst>
          </p:cNvPr>
          <p:cNvSpPr/>
          <p:nvPr/>
        </p:nvSpPr>
        <p:spPr>
          <a:xfrm>
            <a:off x="433070" y="3444695"/>
            <a:ext cx="1426210" cy="78595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ITI-42</a:t>
            </a:r>
          </a:p>
          <a:p>
            <a:pPr algn="ctr"/>
            <a:r>
              <a:rPr lang="en-US" dirty="0">
                <a:solidFill>
                  <a:srgbClr val="00B050"/>
                </a:solidFill>
              </a:rPr>
              <a:t>Transaction</a:t>
            </a:r>
          </a:p>
        </p:txBody>
      </p:sp>
      <p:cxnSp>
        <p:nvCxnSpPr>
          <p:cNvPr id="52" name="Straight Arrow Connector 51"/>
          <p:cNvCxnSpPr>
            <a:stCxn id="51" idx="3"/>
            <a:endCxn id="49" idx="1"/>
          </p:cNvCxnSpPr>
          <p:nvPr/>
        </p:nvCxnSpPr>
        <p:spPr>
          <a:xfrm>
            <a:off x="1859280" y="3837671"/>
            <a:ext cx="389890" cy="0"/>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F2C8179A-8518-4548-B806-5E896B6FE16C}"/>
              </a:ext>
            </a:extLst>
          </p:cNvPr>
          <p:cNvSpPr/>
          <p:nvPr/>
        </p:nvSpPr>
        <p:spPr>
          <a:xfrm>
            <a:off x="4692650" y="3149061"/>
            <a:ext cx="1630680" cy="137722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Register Program</a:t>
            </a:r>
          </a:p>
          <a:p>
            <a:pPr algn="ctr"/>
            <a:r>
              <a:rPr lang="en-US" dirty="0">
                <a:solidFill>
                  <a:srgbClr val="00B050"/>
                </a:solidFill>
              </a:rPr>
              <a:t>(</a:t>
            </a:r>
            <a:r>
              <a:rPr lang="en-US" dirty="0" err="1">
                <a:solidFill>
                  <a:srgbClr val="00B050"/>
                </a:solidFill>
              </a:rPr>
              <a:t>NodeJS</a:t>
            </a:r>
            <a:r>
              <a:rPr lang="en-US" dirty="0">
                <a:solidFill>
                  <a:srgbClr val="00B050"/>
                </a:solidFill>
              </a:rPr>
              <a:t>)</a:t>
            </a:r>
          </a:p>
        </p:txBody>
      </p:sp>
      <p:sp>
        <p:nvSpPr>
          <p:cNvPr id="54" name="Rectangle 53">
            <a:extLst>
              <a:ext uri="{FF2B5EF4-FFF2-40B4-BE49-F238E27FC236}">
                <a16:creationId xmlns:a16="http://schemas.microsoft.com/office/drawing/2014/main" id="{F2C8179A-8518-4548-B806-5E896B6FE16C}"/>
              </a:ext>
            </a:extLst>
          </p:cNvPr>
          <p:cNvSpPr/>
          <p:nvPr/>
        </p:nvSpPr>
        <p:spPr>
          <a:xfrm>
            <a:off x="3871595" y="3338015"/>
            <a:ext cx="814070" cy="49031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JSON</a:t>
            </a:r>
          </a:p>
        </p:txBody>
      </p:sp>
    </p:spTree>
    <p:extLst>
      <p:ext uri="{BB962C8B-B14F-4D97-AF65-F5344CB8AC3E}">
        <p14:creationId xmlns:p14="http://schemas.microsoft.com/office/powerpoint/2010/main" val="3465963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7525"/>
            <a:ext cx="10515600" cy="1325563"/>
          </a:xfrm>
        </p:spPr>
        <p:txBody>
          <a:bodyPr/>
          <a:lstStyle/>
          <a:p>
            <a:r>
              <a:rPr lang="en-US" dirty="0"/>
              <a:t>XDS Registry on Blockchain Workflow</a:t>
            </a:r>
            <a:br>
              <a:rPr lang="en-US" dirty="0"/>
            </a:br>
            <a:r>
              <a:rPr lang="en-US" sz="2800" dirty="0"/>
              <a:t>Call – Read META-Data Value of registered document</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34</a:t>
            </a:fld>
            <a:endParaRPr lang="th-TH" dirty="0"/>
          </a:p>
        </p:txBody>
      </p:sp>
      <p:sp>
        <p:nvSpPr>
          <p:cNvPr id="5" name="Rectangle 4">
            <a:extLst>
              <a:ext uri="{FF2B5EF4-FFF2-40B4-BE49-F238E27FC236}">
                <a16:creationId xmlns:a16="http://schemas.microsoft.com/office/drawing/2014/main" id="{F2C8179A-8518-4548-B806-5E896B6FE16C}"/>
              </a:ext>
            </a:extLst>
          </p:cNvPr>
          <p:cNvSpPr/>
          <p:nvPr/>
        </p:nvSpPr>
        <p:spPr>
          <a:xfrm>
            <a:off x="619760" y="3149061"/>
            <a:ext cx="1630680" cy="137722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XDS Consumer</a:t>
            </a:r>
          </a:p>
        </p:txBody>
      </p:sp>
      <p:cxnSp>
        <p:nvCxnSpPr>
          <p:cNvPr id="6" name="Straight Arrow Connector 5"/>
          <p:cNvCxnSpPr>
            <a:stCxn id="5" idx="3"/>
            <a:endCxn id="7" idx="1"/>
          </p:cNvCxnSpPr>
          <p:nvPr/>
        </p:nvCxnSpPr>
        <p:spPr>
          <a:xfrm>
            <a:off x="2250440" y="3837671"/>
            <a:ext cx="2442210" cy="0"/>
          </a:xfrm>
          <a:prstGeom prst="straightConnector1">
            <a:avLst/>
          </a:prstGeom>
          <a:ln w="635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2C8179A-8518-4548-B806-5E896B6FE16C}"/>
              </a:ext>
            </a:extLst>
          </p:cNvPr>
          <p:cNvSpPr/>
          <p:nvPr/>
        </p:nvSpPr>
        <p:spPr>
          <a:xfrm>
            <a:off x="4692650" y="3149061"/>
            <a:ext cx="1630680" cy="137722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Search</a:t>
            </a:r>
          </a:p>
          <a:p>
            <a:pPr algn="ctr"/>
            <a:r>
              <a:rPr lang="en-US" dirty="0">
                <a:solidFill>
                  <a:srgbClr val="0070C0"/>
                </a:solidFill>
              </a:rPr>
              <a:t>Program</a:t>
            </a:r>
          </a:p>
          <a:p>
            <a:pPr algn="ctr"/>
            <a:r>
              <a:rPr lang="en-US" dirty="0">
                <a:solidFill>
                  <a:srgbClr val="0070C0"/>
                </a:solidFill>
              </a:rPr>
              <a:t>(</a:t>
            </a:r>
            <a:r>
              <a:rPr lang="en-US" dirty="0" err="1">
                <a:solidFill>
                  <a:srgbClr val="0070C0"/>
                </a:solidFill>
              </a:rPr>
              <a:t>NodeJS</a:t>
            </a:r>
            <a:r>
              <a:rPr lang="en-US" dirty="0">
                <a:solidFill>
                  <a:srgbClr val="0070C0"/>
                </a:solidFill>
              </a:rPr>
              <a:t>)</a:t>
            </a:r>
          </a:p>
        </p:txBody>
      </p:sp>
      <p:sp>
        <p:nvSpPr>
          <p:cNvPr id="8" name="Rectangle 7">
            <a:extLst>
              <a:ext uri="{FF2B5EF4-FFF2-40B4-BE49-F238E27FC236}">
                <a16:creationId xmlns:a16="http://schemas.microsoft.com/office/drawing/2014/main" id="{F2C8179A-8518-4548-B806-5E896B6FE16C}"/>
              </a:ext>
            </a:extLst>
          </p:cNvPr>
          <p:cNvSpPr/>
          <p:nvPr/>
        </p:nvSpPr>
        <p:spPr>
          <a:xfrm>
            <a:off x="2488034" y="3051901"/>
            <a:ext cx="1824198" cy="724403"/>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Request</a:t>
            </a:r>
          </a:p>
          <a:p>
            <a:pPr algn="ctr"/>
            <a:r>
              <a:rPr lang="en-US" dirty="0">
                <a:solidFill>
                  <a:srgbClr val="7030A0"/>
                </a:solidFill>
              </a:rPr>
              <a:t>For document</a:t>
            </a:r>
          </a:p>
        </p:txBody>
      </p:sp>
      <p:sp>
        <p:nvSpPr>
          <p:cNvPr id="9" name="Rectangle 8">
            <a:extLst>
              <a:ext uri="{FF2B5EF4-FFF2-40B4-BE49-F238E27FC236}">
                <a16:creationId xmlns:a16="http://schemas.microsoft.com/office/drawing/2014/main" id="{F2C8179A-8518-4548-B806-5E896B6FE16C}"/>
              </a:ext>
            </a:extLst>
          </p:cNvPr>
          <p:cNvSpPr/>
          <p:nvPr/>
        </p:nvSpPr>
        <p:spPr>
          <a:xfrm>
            <a:off x="4627562" y="5797944"/>
            <a:ext cx="1760855" cy="760460"/>
          </a:xfrm>
          <a:prstGeom prst="rect">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Remix IDE</a:t>
            </a:r>
          </a:p>
          <a:p>
            <a:pPr algn="ctr"/>
            <a:r>
              <a:rPr lang="en-US" dirty="0">
                <a:solidFill>
                  <a:schemeClr val="accent2">
                    <a:lumMod val="50000"/>
                  </a:schemeClr>
                </a:solidFill>
              </a:rPr>
              <a:t>(Solidity Code)</a:t>
            </a:r>
          </a:p>
        </p:txBody>
      </p:sp>
      <p:cxnSp>
        <p:nvCxnSpPr>
          <p:cNvPr id="10" name="Straight Arrow Connector 9"/>
          <p:cNvCxnSpPr>
            <a:stCxn id="9" idx="0"/>
            <a:endCxn id="7" idx="2"/>
          </p:cNvCxnSpPr>
          <p:nvPr/>
        </p:nvCxnSpPr>
        <p:spPr>
          <a:xfrm flipV="1">
            <a:off x="5507990" y="4526281"/>
            <a:ext cx="0" cy="1271663"/>
          </a:xfrm>
          <a:prstGeom prst="straightConnector1">
            <a:avLst/>
          </a:prstGeom>
          <a:ln w="635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2C8179A-8518-4548-B806-5E896B6FE16C}"/>
              </a:ext>
            </a:extLst>
          </p:cNvPr>
          <p:cNvSpPr/>
          <p:nvPr/>
        </p:nvSpPr>
        <p:spPr>
          <a:xfrm>
            <a:off x="5470096" y="5106487"/>
            <a:ext cx="3258820" cy="71891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(Pre – made Empty Contract)</a:t>
            </a:r>
          </a:p>
        </p:txBody>
      </p:sp>
      <p:sp>
        <p:nvSpPr>
          <p:cNvPr id="12" name="Rectangle 11">
            <a:extLst>
              <a:ext uri="{FF2B5EF4-FFF2-40B4-BE49-F238E27FC236}">
                <a16:creationId xmlns:a16="http://schemas.microsoft.com/office/drawing/2014/main" id="{F2C8179A-8518-4548-B806-5E896B6FE16C}"/>
              </a:ext>
            </a:extLst>
          </p:cNvPr>
          <p:cNvSpPr/>
          <p:nvPr/>
        </p:nvSpPr>
        <p:spPr>
          <a:xfrm>
            <a:off x="4145761" y="5029599"/>
            <a:ext cx="1455420" cy="71891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Byte Code</a:t>
            </a:r>
          </a:p>
          <a:p>
            <a:pPr algn="ctr"/>
            <a:r>
              <a:rPr lang="en-US" dirty="0">
                <a:solidFill>
                  <a:schemeClr val="accent2">
                    <a:lumMod val="50000"/>
                  </a:schemeClr>
                </a:solidFill>
              </a:rPr>
              <a:t>ABI Code</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8604" y="4517815"/>
            <a:ext cx="1193251" cy="1193251"/>
          </a:xfrm>
          <a:prstGeom prst="rect">
            <a:avLst/>
          </a:prstGeom>
          <a:solidFill>
            <a:schemeClr val="bg1"/>
          </a:solidFill>
        </p:spPr>
      </p:pic>
      <p:cxnSp>
        <p:nvCxnSpPr>
          <p:cNvPr id="14" name="Straight Arrow Connector 13"/>
          <p:cNvCxnSpPr>
            <a:stCxn id="16" idx="2"/>
            <a:endCxn id="13" idx="1"/>
          </p:cNvCxnSpPr>
          <p:nvPr/>
        </p:nvCxnSpPr>
        <p:spPr>
          <a:xfrm>
            <a:off x="8014749" y="4404585"/>
            <a:ext cx="793855" cy="709856"/>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13735" y="3211334"/>
            <a:ext cx="1193251" cy="1193251"/>
          </a:xfrm>
          <a:prstGeom prst="rect">
            <a:avLst/>
          </a:prstGeom>
          <a:solidFill>
            <a:schemeClr val="bg1"/>
          </a:solidFill>
        </p:spPr>
      </p:pic>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8123" y="3211334"/>
            <a:ext cx="1193251" cy="1193251"/>
          </a:xfrm>
          <a:prstGeom prst="rect">
            <a:avLst/>
          </a:prstGeom>
          <a:solidFill>
            <a:schemeClr val="bg1"/>
          </a:solidFill>
        </p:spPr>
      </p:pic>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8605" y="1896276"/>
            <a:ext cx="1193251" cy="1193251"/>
          </a:xfrm>
          <a:prstGeom prst="rect">
            <a:avLst/>
          </a:prstGeom>
          <a:solidFill>
            <a:schemeClr val="bg1"/>
          </a:solidFill>
        </p:spPr>
      </p:pic>
      <p:cxnSp>
        <p:nvCxnSpPr>
          <p:cNvPr id="18" name="Straight Arrow Connector 17"/>
          <p:cNvCxnSpPr>
            <a:stCxn id="16" idx="0"/>
            <a:endCxn id="17" idx="1"/>
          </p:cNvCxnSpPr>
          <p:nvPr/>
        </p:nvCxnSpPr>
        <p:spPr>
          <a:xfrm flipV="1">
            <a:off x="8014749" y="2492902"/>
            <a:ext cx="793856" cy="718432"/>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7" idx="3"/>
            <a:endCxn id="15" idx="0"/>
          </p:cNvCxnSpPr>
          <p:nvPr/>
        </p:nvCxnSpPr>
        <p:spPr>
          <a:xfrm>
            <a:off x="10001856" y="2492902"/>
            <a:ext cx="808505" cy="718432"/>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2"/>
            <a:endCxn id="13" idx="3"/>
          </p:cNvCxnSpPr>
          <p:nvPr/>
        </p:nvCxnSpPr>
        <p:spPr>
          <a:xfrm flipH="1">
            <a:off x="10001855" y="4404585"/>
            <a:ext cx="808506" cy="709856"/>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3"/>
            <a:endCxn id="15" idx="1"/>
          </p:cNvCxnSpPr>
          <p:nvPr/>
        </p:nvCxnSpPr>
        <p:spPr>
          <a:xfrm>
            <a:off x="8611374" y="3807960"/>
            <a:ext cx="1602361" cy="0"/>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a:endCxn id="13" idx="0"/>
          </p:cNvCxnSpPr>
          <p:nvPr/>
        </p:nvCxnSpPr>
        <p:spPr>
          <a:xfrm flipH="1">
            <a:off x="9405230" y="3089527"/>
            <a:ext cx="1" cy="1428288"/>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6020" y="3353874"/>
            <a:ext cx="564401" cy="899349"/>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23029" y="2007182"/>
            <a:ext cx="564401" cy="899349"/>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8159" y="3368383"/>
            <a:ext cx="564401" cy="899349"/>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23029" y="4680755"/>
            <a:ext cx="564401" cy="899349"/>
          </a:xfrm>
          <a:prstGeom prst="rect">
            <a:avLst/>
          </a:prstGeom>
        </p:spPr>
      </p:pic>
      <p:sp>
        <p:nvSpPr>
          <p:cNvPr id="27" name="Rectangle 26">
            <a:extLst>
              <a:ext uri="{FF2B5EF4-FFF2-40B4-BE49-F238E27FC236}">
                <a16:creationId xmlns:a16="http://schemas.microsoft.com/office/drawing/2014/main" id="{F2C8179A-8518-4548-B806-5E896B6FE16C}"/>
              </a:ext>
            </a:extLst>
          </p:cNvPr>
          <p:cNvSpPr/>
          <p:nvPr/>
        </p:nvSpPr>
        <p:spPr>
          <a:xfrm>
            <a:off x="7496913" y="3407599"/>
            <a:ext cx="1877149" cy="847458"/>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Smartcontract</a:t>
            </a:r>
            <a:endParaRPr lang="en-US" dirty="0">
              <a:solidFill>
                <a:srgbClr val="FF0000"/>
              </a:solidFill>
            </a:endParaRPr>
          </a:p>
          <a:p>
            <a:pPr algn="ctr"/>
            <a:r>
              <a:rPr lang="en-US" dirty="0">
                <a:solidFill>
                  <a:srgbClr val="FF0000"/>
                </a:solidFill>
              </a:rPr>
              <a:t>(On Blockchain)</a:t>
            </a:r>
          </a:p>
        </p:txBody>
      </p:sp>
      <p:cxnSp>
        <p:nvCxnSpPr>
          <p:cNvPr id="28" name="Straight Arrow Connector 27"/>
          <p:cNvCxnSpPr/>
          <p:nvPr/>
        </p:nvCxnSpPr>
        <p:spPr>
          <a:xfrm flipV="1">
            <a:off x="6323330" y="3694168"/>
            <a:ext cx="1173583" cy="6343"/>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2C8179A-8518-4548-B806-5E896B6FE16C}"/>
              </a:ext>
            </a:extLst>
          </p:cNvPr>
          <p:cNvSpPr/>
          <p:nvPr/>
        </p:nvSpPr>
        <p:spPr>
          <a:xfrm>
            <a:off x="5691310" y="2687497"/>
            <a:ext cx="2504043" cy="106410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(On ETH Address)</a:t>
            </a:r>
          </a:p>
          <a:p>
            <a:pPr algn="ctr"/>
            <a:r>
              <a:rPr lang="en-US" dirty="0">
                <a:solidFill>
                  <a:srgbClr val="FF0000"/>
                </a:solidFill>
              </a:rPr>
              <a:t>Call</a:t>
            </a:r>
          </a:p>
        </p:txBody>
      </p:sp>
      <p:cxnSp>
        <p:nvCxnSpPr>
          <p:cNvPr id="30" name="Elbow Connector 29"/>
          <p:cNvCxnSpPr>
            <a:stCxn id="32" idx="3"/>
            <a:endCxn id="7" idx="0"/>
          </p:cNvCxnSpPr>
          <p:nvPr/>
        </p:nvCxnSpPr>
        <p:spPr>
          <a:xfrm>
            <a:off x="2253297" y="2439052"/>
            <a:ext cx="3254693" cy="710009"/>
          </a:xfrm>
          <a:prstGeom prst="bentConnector2">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2C8179A-8518-4548-B806-5E896B6FE16C}"/>
              </a:ext>
            </a:extLst>
          </p:cNvPr>
          <p:cNvSpPr/>
          <p:nvPr/>
        </p:nvSpPr>
        <p:spPr>
          <a:xfrm>
            <a:off x="3414185" y="2023052"/>
            <a:ext cx="932915" cy="4102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Feed</a:t>
            </a:r>
          </a:p>
        </p:txBody>
      </p:sp>
      <p:sp>
        <p:nvSpPr>
          <p:cNvPr id="32" name="Rectangle 31">
            <a:extLst>
              <a:ext uri="{FF2B5EF4-FFF2-40B4-BE49-F238E27FC236}">
                <a16:creationId xmlns:a16="http://schemas.microsoft.com/office/drawing/2014/main" id="{F2C8179A-8518-4548-B806-5E896B6FE16C}"/>
              </a:ext>
            </a:extLst>
          </p:cNvPr>
          <p:cNvSpPr/>
          <p:nvPr/>
        </p:nvSpPr>
        <p:spPr>
          <a:xfrm>
            <a:off x="622617" y="1839858"/>
            <a:ext cx="1630680" cy="119838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Record</a:t>
            </a:r>
          </a:p>
          <a:p>
            <a:pPr algn="ctr"/>
            <a:r>
              <a:rPr lang="en-US" dirty="0">
                <a:solidFill>
                  <a:srgbClr val="0070C0"/>
                </a:solidFill>
              </a:rPr>
              <a:t>Program</a:t>
            </a:r>
          </a:p>
          <a:p>
            <a:pPr algn="ctr"/>
            <a:r>
              <a:rPr lang="en-US" dirty="0">
                <a:solidFill>
                  <a:srgbClr val="0070C0"/>
                </a:solidFill>
              </a:rPr>
              <a:t>(</a:t>
            </a:r>
            <a:r>
              <a:rPr lang="en-US" dirty="0" err="1">
                <a:solidFill>
                  <a:srgbClr val="0070C0"/>
                </a:solidFill>
              </a:rPr>
              <a:t>NodeJS</a:t>
            </a:r>
            <a:r>
              <a:rPr lang="en-US" dirty="0">
                <a:solidFill>
                  <a:srgbClr val="0070C0"/>
                </a:solidFill>
              </a:rPr>
              <a:t>)</a:t>
            </a:r>
          </a:p>
        </p:txBody>
      </p:sp>
      <p:sp>
        <p:nvSpPr>
          <p:cNvPr id="33" name="Rectangle 32">
            <a:extLst>
              <a:ext uri="{FF2B5EF4-FFF2-40B4-BE49-F238E27FC236}">
                <a16:creationId xmlns:a16="http://schemas.microsoft.com/office/drawing/2014/main" id="{F2C8179A-8518-4548-B806-5E896B6FE16C}"/>
              </a:ext>
            </a:extLst>
          </p:cNvPr>
          <p:cNvSpPr/>
          <p:nvPr/>
        </p:nvSpPr>
        <p:spPr>
          <a:xfrm>
            <a:off x="2830319" y="2463945"/>
            <a:ext cx="2054616" cy="4102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ETH Address List</a:t>
            </a:r>
          </a:p>
        </p:txBody>
      </p:sp>
      <p:sp>
        <p:nvSpPr>
          <p:cNvPr id="34" name="Rectangle 33">
            <a:extLst>
              <a:ext uri="{FF2B5EF4-FFF2-40B4-BE49-F238E27FC236}">
                <a16:creationId xmlns:a16="http://schemas.microsoft.com/office/drawing/2014/main" id="{F2C8179A-8518-4548-B806-5E896B6FE16C}"/>
              </a:ext>
            </a:extLst>
          </p:cNvPr>
          <p:cNvSpPr/>
          <p:nvPr/>
        </p:nvSpPr>
        <p:spPr>
          <a:xfrm>
            <a:off x="2341437" y="3895046"/>
            <a:ext cx="2195669" cy="122922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Known META-Data Attribute values of the document</a:t>
            </a:r>
          </a:p>
        </p:txBody>
      </p:sp>
      <p:cxnSp>
        <p:nvCxnSpPr>
          <p:cNvPr id="35" name="Straight Arrow Connector 34"/>
          <p:cNvCxnSpPr/>
          <p:nvPr/>
        </p:nvCxnSpPr>
        <p:spPr>
          <a:xfrm flipV="1">
            <a:off x="6323330" y="4044688"/>
            <a:ext cx="1173583" cy="6343"/>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F2C8179A-8518-4548-B806-5E896B6FE16C}"/>
              </a:ext>
            </a:extLst>
          </p:cNvPr>
          <p:cNvSpPr/>
          <p:nvPr/>
        </p:nvSpPr>
        <p:spPr>
          <a:xfrm>
            <a:off x="5642405" y="4112825"/>
            <a:ext cx="2569574" cy="90168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Return</a:t>
            </a:r>
          </a:p>
          <a:p>
            <a:pPr algn="ctr"/>
            <a:r>
              <a:rPr lang="en-US" dirty="0">
                <a:solidFill>
                  <a:srgbClr val="FF0000"/>
                </a:solidFill>
              </a:rPr>
              <a:t>(META-Data values)</a:t>
            </a:r>
          </a:p>
        </p:txBody>
      </p:sp>
    </p:spTree>
    <p:extLst>
      <p:ext uri="{BB962C8B-B14F-4D97-AF65-F5344CB8AC3E}">
        <p14:creationId xmlns:p14="http://schemas.microsoft.com/office/powerpoint/2010/main" val="133733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7525"/>
            <a:ext cx="10515600" cy="1325563"/>
          </a:xfrm>
        </p:spPr>
        <p:txBody>
          <a:bodyPr/>
          <a:lstStyle/>
          <a:p>
            <a:r>
              <a:rPr lang="en-US" dirty="0"/>
              <a:t>XDS Registry on Blockchain Workflow</a:t>
            </a:r>
            <a:br>
              <a:rPr lang="en-US" dirty="0"/>
            </a:br>
            <a:r>
              <a:rPr lang="en-US" sz="2800" dirty="0"/>
              <a:t>Call on all available ETH Address until match – Search</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35</a:t>
            </a:fld>
            <a:endParaRPr lang="th-TH" dirty="0"/>
          </a:p>
        </p:txBody>
      </p:sp>
      <p:sp>
        <p:nvSpPr>
          <p:cNvPr id="5" name="Rectangle 4">
            <a:extLst>
              <a:ext uri="{FF2B5EF4-FFF2-40B4-BE49-F238E27FC236}">
                <a16:creationId xmlns:a16="http://schemas.microsoft.com/office/drawing/2014/main" id="{F2C8179A-8518-4548-B806-5E896B6FE16C}"/>
              </a:ext>
            </a:extLst>
          </p:cNvPr>
          <p:cNvSpPr/>
          <p:nvPr/>
        </p:nvSpPr>
        <p:spPr>
          <a:xfrm>
            <a:off x="619760" y="3149061"/>
            <a:ext cx="1630680" cy="137722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XDS Consumer</a:t>
            </a:r>
          </a:p>
        </p:txBody>
      </p:sp>
      <p:cxnSp>
        <p:nvCxnSpPr>
          <p:cNvPr id="6" name="Straight Arrow Connector 5"/>
          <p:cNvCxnSpPr>
            <a:stCxn id="5" idx="3"/>
            <a:endCxn id="7" idx="1"/>
          </p:cNvCxnSpPr>
          <p:nvPr/>
        </p:nvCxnSpPr>
        <p:spPr>
          <a:xfrm>
            <a:off x="2250440" y="3837671"/>
            <a:ext cx="2442210" cy="0"/>
          </a:xfrm>
          <a:prstGeom prst="straightConnector1">
            <a:avLst/>
          </a:prstGeom>
          <a:ln w="635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2C8179A-8518-4548-B806-5E896B6FE16C}"/>
              </a:ext>
            </a:extLst>
          </p:cNvPr>
          <p:cNvSpPr/>
          <p:nvPr/>
        </p:nvSpPr>
        <p:spPr>
          <a:xfrm>
            <a:off x="4692650" y="3149061"/>
            <a:ext cx="1630680" cy="137722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Search</a:t>
            </a:r>
          </a:p>
          <a:p>
            <a:pPr algn="ctr"/>
            <a:r>
              <a:rPr lang="en-US" dirty="0">
                <a:solidFill>
                  <a:srgbClr val="0070C0"/>
                </a:solidFill>
              </a:rPr>
              <a:t>Program</a:t>
            </a:r>
          </a:p>
          <a:p>
            <a:pPr algn="ctr"/>
            <a:r>
              <a:rPr lang="en-US" dirty="0">
                <a:solidFill>
                  <a:srgbClr val="0070C0"/>
                </a:solidFill>
              </a:rPr>
              <a:t>(</a:t>
            </a:r>
            <a:r>
              <a:rPr lang="en-US" dirty="0" err="1">
                <a:solidFill>
                  <a:srgbClr val="0070C0"/>
                </a:solidFill>
              </a:rPr>
              <a:t>NodeJS</a:t>
            </a:r>
            <a:r>
              <a:rPr lang="en-US" dirty="0">
                <a:solidFill>
                  <a:srgbClr val="0070C0"/>
                </a:solidFill>
              </a:rPr>
              <a:t>)</a:t>
            </a:r>
          </a:p>
        </p:txBody>
      </p:sp>
      <p:sp>
        <p:nvSpPr>
          <p:cNvPr id="8" name="Rectangle 7">
            <a:extLst>
              <a:ext uri="{FF2B5EF4-FFF2-40B4-BE49-F238E27FC236}">
                <a16:creationId xmlns:a16="http://schemas.microsoft.com/office/drawing/2014/main" id="{F2C8179A-8518-4548-B806-5E896B6FE16C}"/>
              </a:ext>
            </a:extLst>
          </p:cNvPr>
          <p:cNvSpPr/>
          <p:nvPr/>
        </p:nvSpPr>
        <p:spPr>
          <a:xfrm>
            <a:off x="2488034" y="3051901"/>
            <a:ext cx="1824198" cy="724403"/>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Request</a:t>
            </a:r>
          </a:p>
          <a:p>
            <a:pPr algn="ctr"/>
            <a:r>
              <a:rPr lang="en-US" dirty="0">
                <a:solidFill>
                  <a:srgbClr val="7030A0"/>
                </a:solidFill>
              </a:rPr>
              <a:t>For document</a:t>
            </a:r>
          </a:p>
        </p:txBody>
      </p:sp>
      <p:sp>
        <p:nvSpPr>
          <p:cNvPr id="9" name="Rectangle 8">
            <a:extLst>
              <a:ext uri="{FF2B5EF4-FFF2-40B4-BE49-F238E27FC236}">
                <a16:creationId xmlns:a16="http://schemas.microsoft.com/office/drawing/2014/main" id="{F2C8179A-8518-4548-B806-5E896B6FE16C}"/>
              </a:ext>
            </a:extLst>
          </p:cNvPr>
          <p:cNvSpPr/>
          <p:nvPr/>
        </p:nvSpPr>
        <p:spPr>
          <a:xfrm>
            <a:off x="4627562" y="5797944"/>
            <a:ext cx="1760855" cy="760460"/>
          </a:xfrm>
          <a:prstGeom prst="rect">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Remix IDE</a:t>
            </a:r>
          </a:p>
          <a:p>
            <a:pPr algn="ctr"/>
            <a:r>
              <a:rPr lang="en-US" dirty="0">
                <a:solidFill>
                  <a:schemeClr val="accent2">
                    <a:lumMod val="50000"/>
                  </a:schemeClr>
                </a:solidFill>
              </a:rPr>
              <a:t>(Solidity Code)</a:t>
            </a:r>
          </a:p>
        </p:txBody>
      </p:sp>
      <p:cxnSp>
        <p:nvCxnSpPr>
          <p:cNvPr id="10" name="Straight Arrow Connector 9"/>
          <p:cNvCxnSpPr>
            <a:stCxn id="9" idx="0"/>
            <a:endCxn id="7" idx="2"/>
          </p:cNvCxnSpPr>
          <p:nvPr/>
        </p:nvCxnSpPr>
        <p:spPr>
          <a:xfrm flipV="1">
            <a:off x="5507990" y="4526281"/>
            <a:ext cx="0" cy="1271663"/>
          </a:xfrm>
          <a:prstGeom prst="straightConnector1">
            <a:avLst/>
          </a:prstGeom>
          <a:ln w="635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2C8179A-8518-4548-B806-5E896B6FE16C}"/>
              </a:ext>
            </a:extLst>
          </p:cNvPr>
          <p:cNvSpPr/>
          <p:nvPr/>
        </p:nvSpPr>
        <p:spPr>
          <a:xfrm>
            <a:off x="5470096" y="5106487"/>
            <a:ext cx="3258820" cy="71891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(Pre – made Empty Contract)</a:t>
            </a:r>
          </a:p>
        </p:txBody>
      </p:sp>
      <p:sp>
        <p:nvSpPr>
          <p:cNvPr id="12" name="Rectangle 11">
            <a:extLst>
              <a:ext uri="{FF2B5EF4-FFF2-40B4-BE49-F238E27FC236}">
                <a16:creationId xmlns:a16="http://schemas.microsoft.com/office/drawing/2014/main" id="{F2C8179A-8518-4548-B806-5E896B6FE16C}"/>
              </a:ext>
            </a:extLst>
          </p:cNvPr>
          <p:cNvSpPr/>
          <p:nvPr/>
        </p:nvSpPr>
        <p:spPr>
          <a:xfrm>
            <a:off x="4145761" y="5029599"/>
            <a:ext cx="1455420" cy="718918"/>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Byte Code</a:t>
            </a:r>
          </a:p>
          <a:p>
            <a:pPr algn="ctr"/>
            <a:r>
              <a:rPr lang="en-US" dirty="0">
                <a:solidFill>
                  <a:schemeClr val="accent2">
                    <a:lumMod val="50000"/>
                  </a:schemeClr>
                </a:solidFill>
              </a:rPr>
              <a:t>ABI Code</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8604" y="4517815"/>
            <a:ext cx="1193251" cy="1193251"/>
          </a:xfrm>
          <a:prstGeom prst="rect">
            <a:avLst/>
          </a:prstGeom>
          <a:solidFill>
            <a:schemeClr val="bg1"/>
          </a:solidFill>
        </p:spPr>
      </p:pic>
      <p:cxnSp>
        <p:nvCxnSpPr>
          <p:cNvPr id="14" name="Straight Arrow Connector 13"/>
          <p:cNvCxnSpPr>
            <a:stCxn id="16" idx="2"/>
            <a:endCxn id="13" idx="1"/>
          </p:cNvCxnSpPr>
          <p:nvPr/>
        </p:nvCxnSpPr>
        <p:spPr>
          <a:xfrm>
            <a:off x="8014749" y="4404585"/>
            <a:ext cx="793855" cy="709856"/>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13735" y="3211334"/>
            <a:ext cx="1193251" cy="1193251"/>
          </a:xfrm>
          <a:prstGeom prst="rect">
            <a:avLst/>
          </a:prstGeom>
          <a:solidFill>
            <a:schemeClr val="bg1"/>
          </a:solidFill>
        </p:spPr>
      </p:pic>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8123" y="3211334"/>
            <a:ext cx="1193251" cy="1193251"/>
          </a:xfrm>
          <a:prstGeom prst="rect">
            <a:avLst/>
          </a:prstGeom>
          <a:solidFill>
            <a:schemeClr val="bg1"/>
          </a:solidFill>
        </p:spPr>
      </p:pic>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8605" y="1896276"/>
            <a:ext cx="1193251" cy="1193251"/>
          </a:xfrm>
          <a:prstGeom prst="rect">
            <a:avLst/>
          </a:prstGeom>
          <a:solidFill>
            <a:schemeClr val="bg1"/>
          </a:solidFill>
        </p:spPr>
      </p:pic>
      <p:cxnSp>
        <p:nvCxnSpPr>
          <p:cNvPr id="18" name="Straight Arrow Connector 17"/>
          <p:cNvCxnSpPr>
            <a:stCxn id="16" idx="0"/>
            <a:endCxn id="17" idx="1"/>
          </p:cNvCxnSpPr>
          <p:nvPr/>
        </p:nvCxnSpPr>
        <p:spPr>
          <a:xfrm flipV="1">
            <a:off x="8014749" y="2492902"/>
            <a:ext cx="793856" cy="718432"/>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7" idx="3"/>
            <a:endCxn id="15" idx="0"/>
          </p:cNvCxnSpPr>
          <p:nvPr/>
        </p:nvCxnSpPr>
        <p:spPr>
          <a:xfrm>
            <a:off x="10001856" y="2492902"/>
            <a:ext cx="808505" cy="718432"/>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2"/>
            <a:endCxn id="13" idx="3"/>
          </p:cNvCxnSpPr>
          <p:nvPr/>
        </p:nvCxnSpPr>
        <p:spPr>
          <a:xfrm flipH="1">
            <a:off x="10001855" y="4404585"/>
            <a:ext cx="808506" cy="709856"/>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3"/>
            <a:endCxn id="15" idx="1"/>
          </p:cNvCxnSpPr>
          <p:nvPr/>
        </p:nvCxnSpPr>
        <p:spPr>
          <a:xfrm>
            <a:off x="8611374" y="3807960"/>
            <a:ext cx="1602361" cy="0"/>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a:endCxn id="13" idx="0"/>
          </p:cNvCxnSpPr>
          <p:nvPr/>
        </p:nvCxnSpPr>
        <p:spPr>
          <a:xfrm flipH="1">
            <a:off x="9405230" y="3089527"/>
            <a:ext cx="1" cy="1428288"/>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6020" y="3353874"/>
            <a:ext cx="564401" cy="899349"/>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23029" y="2007182"/>
            <a:ext cx="564401" cy="899349"/>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8159" y="3368383"/>
            <a:ext cx="564401" cy="899349"/>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23029" y="4680755"/>
            <a:ext cx="564401" cy="899349"/>
          </a:xfrm>
          <a:prstGeom prst="rect">
            <a:avLst/>
          </a:prstGeom>
        </p:spPr>
      </p:pic>
      <p:sp>
        <p:nvSpPr>
          <p:cNvPr id="27" name="Rectangle 26">
            <a:extLst>
              <a:ext uri="{FF2B5EF4-FFF2-40B4-BE49-F238E27FC236}">
                <a16:creationId xmlns:a16="http://schemas.microsoft.com/office/drawing/2014/main" id="{F2C8179A-8518-4548-B806-5E896B6FE16C}"/>
              </a:ext>
            </a:extLst>
          </p:cNvPr>
          <p:cNvSpPr/>
          <p:nvPr/>
        </p:nvSpPr>
        <p:spPr>
          <a:xfrm>
            <a:off x="7496913" y="3407599"/>
            <a:ext cx="1877149" cy="847458"/>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Smartcontract</a:t>
            </a:r>
            <a:endParaRPr lang="en-US" dirty="0">
              <a:solidFill>
                <a:srgbClr val="FF0000"/>
              </a:solidFill>
            </a:endParaRPr>
          </a:p>
          <a:p>
            <a:pPr algn="ctr"/>
            <a:r>
              <a:rPr lang="en-US" dirty="0">
                <a:solidFill>
                  <a:srgbClr val="FF0000"/>
                </a:solidFill>
              </a:rPr>
              <a:t>(On Blockchain)</a:t>
            </a:r>
          </a:p>
        </p:txBody>
      </p:sp>
      <p:cxnSp>
        <p:nvCxnSpPr>
          <p:cNvPr id="28" name="Straight Arrow Connector 27"/>
          <p:cNvCxnSpPr/>
          <p:nvPr/>
        </p:nvCxnSpPr>
        <p:spPr>
          <a:xfrm flipV="1">
            <a:off x="6323330" y="3694168"/>
            <a:ext cx="1173583" cy="6343"/>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2C8179A-8518-4548-B806-5E896B6FE16C}"/>
              </a:ext>
            </a:extLst>
          </p:cNvPr>
          <p:cNvSpPr/>
          <p:nvPr/>
        </p:nvSpPr>
        <p:spPr>
          <a:xfrm>
            <a:off x="5691310" y="2687497"/>
            <a:ext cx="2504043" cy="106410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(On ETH Address)</a:t>
            </a:r>
          </a:p>
          <a:p>
            <a:pPr algn="ctr"/>
            <a:r>
              <a:rPr lang="en-US" dirty="0">
                <a:solidFill>
                  <a:srgbClr val="FF0000"/>
                </a:solidFill>
              </a:rPr>
              <a:t>Call</a:t>
            </a:r>
          </a:p>
        </p:txBody>
      </p:sp>
      <p:cxnSp>
        <p:nvCxnSpPr>
          <p:cNvPr id="30" name="Elbow Connector 29"/>
          <p:cNvCxnSpPr>
            <a:stCxn id="32" idx="3"/>
            <a:endCxn id="7" idx="0"/>
          </p:cNvCxnSpPr>
          <p:nvPr/>
        </p:nvCxnSpPr>
        <p:spPr>
          <a:xfrm>
            <a:off x="2253297" y="2439052"/>
            <a:ext cx="3254693" cy="710009"/>
          </a:xfrm>
          <a:prstGeom prst="bentConnector2">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2C8179A-8518-4548-B806-5E896B6FE16C}"/>
              </a:ext>
            </a:extLst>
          </p:cNvPr>
          <p:cNvSpPr/>
          <p:nvPr/>
        </p:nvSpPr>
        <p:spPr>
          <a:xfrm>
            <a:off x="3414185" y="2023052"/>
            <a:ext cx="932915" cy="4102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Feed</a:t>
            </a:r>
          </a:p>
        </p:txBody>
      </p:sp>
      <p:sp>
        <p:nvSpPr>
          <p:cNvPr id="32" name="Rectangle 31">
            <a:extLst>
              <a:ext uri="{FF2B5EF4-FFF2-40B4-BE49-F238E27FC236}">
                <a16:creationId xmlns:a16="http://schemas.microsoft.com/office/drawing/2014/main" id="{F2C8179A-8518-4548-B806-5E896B6FE16C}"/>
              </a:ext>
            </a:extLst>
          </p:cNvPr>
          <p:cNvSpPr/>
          <p:nvPr/>
        </p:nvSpPr>
        <p:spPr>
          <a:xfrm>
            <a:off x="622617" y="1839858"/>
            <a:ext cx="1630680" cy="119838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Record</a:t>
            </a:r>
          </a:p>
          <a:p>
            <a:pPr algn="ctr"/>
            <a:r>
              <a:rPr lang="en-US" dirty="0">
                <a:solidFill>
                  <a:srgbClr val="0070C0"/>
                </a:solidFill>
              </a:rPr>
              <a:t>Program</a:t>
            </a:r>
          </a:p>
          <a:p>
            <a:pPr algn="ctr"/>
            <a:r>
              <a:rPr lang="en-US" dirty="0">
                <a:solidFill>
                  <a:srgbClr val="0070C0"/>
                </a:solidFill>
              </a:rPr>
              <a:t>(</a:t>
            </a:r>
            <a:r>
              <a:rPr lang="en-US" dirty="0" err="1">
                <a:solidFill>
                  <a:srgbClr val="0070C0"/>
                </a:solidFill>
              </a:rPr>
              <a:t>NodeJS</a:t>
            </a:r>
            <a:r>
              <a:rPr lang="en-US" dirty="0">
                <a:solidFill>
                  <a:srgbClr val="0070C0"/>
                </a:solidFill>
              </a:rPr>
              <a:t>)</a:t>
            </a:r>
          </a:p>
        </p:txBody>
      </p:sp>
      <p:sp>
        <p:nvSpPr>
          <p:cNvPr id="33" name="Rectangle 32">
            <a:extLst>
              <a:ext uri="{FF2B5EF4-FFF2-40B4-BE49-F238E27FC236}">
                <a16:creationId xmlns:a16="http://schemas.microsoft.com/office/drawing/2014/main" id="{F2C8179A-8518-4548-B806-5E896B6FE16C}"/>
              </a:ext>
            </a:extLst>
          </p:cNvPr>
          <p:cNvSpPr/>
          <p:nvPr/>
        </p:nvSpPr>
        <p:spPr>
          <a:xfrm>
            <a:off x="2830319" y="2463945"/>
            <a:ext cx="2054616" cy="4102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ETH Address List</a:t>
            </a:r>
          </a:p>
        </p:txBody>
      </p:sp>
      <p:sp>
        <p:nvSpPr>
          <p:cNvPr id="34" name="Rectangle 33">
            <a:extLst>
              <a:ext uri="{FF2B5EF4-FFF2-40B4-BE49-F238E27FC236}">
                <a16:creationId xmlns:a16="http://schemas.microsoft.com/office/drawing/2014/main" id="{F2C8179A-8518-4548-B806-5E896B6FE16C}"/>
              </a:ext>
            </a:extLst>
          </p:cNvPr>
          <p:cNvSpPr/>
          <p:nvPr/>
        </p:nvSpPr>
        <p:spPr>
          <a:xfrm>
            <a:off x="2341437" y="3895046"/>
            <a:ext cx="2195669" cy="122922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Known META-Data Attribute values of the document</a:t>
            </a:r>
          </a:p>
        </p:txBody>
      </p:sp>
      <p:cxnSp>
        <p:nvCxnSpPr>
          <p:cNvPr id="35" name="Straight Arrow Connector 34"/>
          <p:cNvCxnSpPr/>
          <p:nvPr/>
        </p:nvCxnSpPr>
        <p:spPr>
          <a:xfrm flipV="1">
            <a:off x="6323330" y="4044688"/>
            <a:ext cx="1173583" cy="6343"/>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F2C8179A-8518-4548-B806-5E896B6FE16C}"/>
              </a:ext>
            </a:extLst>
          </p:cNvPr>
          <p:cNvSpPr/>
          <p:nvPr/>
        </p:nvSpPr>
        <p:spPr>
          <a:xfrm>
            <a:off x="5642405" y="4112825"/>
            <a:ext cx="2569574" cy="90168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Return</a:t>
            </a:r>
          </a:p>
          <a:p>
            <a:pPr algn="ctr"/>
            <a:r>
              <a:rPr lang="en-US" dirty="0">
                <a:solidFill>
                  <a:srgbClr val="FF0000"/>
                </a:solidFill>
              </a:rPr>
              <a:t>(META-Data values)</a:t>
            </a:r>
          </a:p>
        </p:txBody>
      </p:sp>
      <p:sp>
        <p:nvSpPr>
          <p:cNvPr id="38" name="Rectangle 37">
            <a:extLst>
              <a:ext uri="{FF2B5EF4-FFF2-40B4-BE49-F238E27FC236}">
                <a16:creationId xmlns:a16="http://schemas.microsoft.com/office/drawing/2014/main" id="{F2C8179A-8518-4548-B806-5E896B6FE16C}"/>
              </a:ext>
            </a:extLst>
          </p:cNvPr>
          <p:cNvSpPr/>
          <p:nvPr/>
        </p:nvSpPr>
        <p:spPr>
          <a:xfrm>
            <a:off x="5586218" y="2370081"/>
            <a:ext cx="3144158" cy="4102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Repeat on all ETH Address</a:t>
            </a:r>
          </a:p>
        </p:txBody>
      </p:sp>
    </p:spTree>
    <p:extLst>
      <p:ext uri="{BB962C8B-B14F-4D97-AF65-F5344CB8AC3E}">
        <p14:creationId xmlns:p14="http://schemas.microsoft.com/office/powerpoint/2010/main" val="240270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3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2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35"/>
                                        </p:tgtEl>
                                        <p:attrNameLst>
                                          <p:attrName>style.visibility</p:attrName>
                                        </p:attrNameLst>
                                      </p:cBhvr>
                                      <p:to>
                                        <p:strVal val="visible"/>
                                      </p:to>
                                    </p:set>
                                  </p:childTnLst>
                                </p:cTn>
                              </p:par>
                            </p:childTnLst>
                          </p:cTn>
                        </p:par>
                        <p:par>
                          <p:cTn id="13" fill="hold">
                            <p:stCondLst>
                              <p:cond delay="1500"/>
                            </p:stCondLst>
                            <p:childTnLst>
                              <p:par>
                                <p:cTn id="14" presetID="26" presetClass="emph" presetSubtype="0" fill="hold" nodeType="afterEffect">
                                  <p:stCondLst>
                                    <p:cond delay="500"/>
                                  </p:stCondLst>
                                  <p:childTnLst>
                                    <p:animEffect transition="out" filter="fade">
                                      <p:cBhvr>
                                        <p:cTn id="15" dur="500" tmFilter="0, 0; .2, .5; .8, .5; 1, 0"/>
                                        <p:tgtEl>
                                          <p:spTgt spid="28"/>
                                        </p:tgtEl>
                                      </p:cBhvr>
                                    </p:animEffect>
                                    <p:animScale>
                                      <p:cBhvr>
                                        <p:cTn id="16" dur="250" autoRev="1" fill="hold"/>
                                        <p:tgtEl>
                                          <p:spTgt spid="28"/>
                                        </p:tgtEl>
                                      </p:cBhvr>
                                      <p:by x="105000" y="105000"/>
                                    </p:animScale>
                                  </p:childTnLst>
                                </p:cTn>
                              </p:par>
                            </p:childTnLst>
                          </p:cTn>
                        </p:par>
                        <p:par>
                          <p:cTn id="17" fill="hold">
                            <p:stCondLst>
                              <p:cond delay="2500"/>
                            </p:stCondLst>
                            <p:childTnLst>
                              <p:par>
                                <p:cTn id="18" presetID="26" presetClass="emph" presetSubtype="0" fill="hold" nodeType="afterEffect">
                                  <p:stCondLst>
                                    <p:cond delay="500"/>
                                  </p:stCondLst>
                                  <p:childTnLst>
                                    <p:animEffect transition="out" filter="fade">
                                      <p:cBhvr>
                                        <p:cTn id="19" dur="500" tmFilter="0, 0; .2, .5; .8, .5; 1, 0"/>
                                        <p:tgtEl>
                                          <p:spTgt spid="35"/>
                                        </p:tgtEl>
                                      </p:cBhvr>
                                    </p:animEffect>
                                    <p:animScale>
                                      <p:cBhvr>
                                        <p:cTn id="20" dur="250" autoRev="1" fill="hold"/>
                                        <p:tgtEl>
                                          <p:spTgt spid="35"/>
                                        </p:tgtEl>
                                      </p:cBhvr>
                                      <p:by x="105000" y="105000"/>
                                    </p:animScale>
                                  </p:childTnLst>
                                </p:cTn>
                              </p:par>
                            </p:childTnLst>
                          </p:cTn>
                        </p:par>
                        <p:par>
                          <p:cTn id="21" fill="hold">
                            <p:stCondLst>
                              <p:cond delay="3500"/>
                            </p:stCondLst>
                            <p:childTnLst>
                              <p:par>
                                <p:cTn id="22" presetID="26" presetClass="emph" presetSubtype="0" fill="hold" nodeType="afterEffect">
                                  <p:stCondLst>
                                    <p:cond delay="500"/>
                                  </p:stCondLst>
                                  <p:childTnLst>
                                    <p:animEffect transition="out" filter="fade">
                                      <p:cBhvr>
                                        <p:cTn id="23" dur="500" tmFilter="0, 0; .2, .5; .8, .5; 1, 0"/>
                                        <p:tgtEl>
                                          <p:spTgt spid="28"/>
                                        </p:tgtEl>
                                      </p:cBhvr>
                                    </p:animEffect>
                                    <p:animScale>
                                      <p:cBhvr>
                                        <p:cTn id="24" dur="250" autoRev="1" fill="hold"/>
                                        <p:tgtEl>
                                          <p:spTgt spid="28"/>
                                        </p:tgtEl>
                                      </p:cBhvr>
                                      <p:by x="105000" y="105000"/>
                                    </p:animScale>
                                  </p:childTnLst>
                                </p:cTn>
                              </p:par>
                            </p:childTnLst>
                          </p:cTn>
                        </p:par>
                        <p:par>
                          <p:cTn id="25" fill="hold">
                            <p:stCondLst>
                              <p:cond delay="4500"/>
                            </p:stCondLst>
                            <p:childTnLst>
                              <p:par>
                                <p:cTn id="26" presetID="26" presetClass="emph" presetSubtype="0" fill="hold" nodeType="afterEffect">
                                  <p:stCondLst>
                                    <p:cond delay="500"/>
                                  </p:stCondLst>
                                  <p:childTnLst>
                                    <p:animEffect transition="out" filter="fade">
                                      <p:cBhvr>
                                        <p:cTn id="27" dur="500" tmFilter="0, 0; .2, .5; .8, .5; 1, 0"/>
                                        <p:tgtEl>
                                          <p:spTgt spid="35"/>
                                        </p:tgtEl>
                                      </p:cBhvr>
                                    </p:animEffect>
                                    <p:animScale>
                                      <p:cBhvr>
                                        <p:cTn id="28" dur="250" autoRev="1" fill="hold"/>
                                        <p:tgtEl>
                                          <p:spTgt spid="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7525"/>
            <a:ext cx="10515600" cy="1325563"/>
          </a:xfrm>
        </p:spPr>
        <p:txBody>
          <a:bodyPr/>
          <a:lstStyle/>
          <a:p>
            <a:r>
              <a:rPr lang="en-US" dirty="0"/>
              <a:t>XDS Registry on Blockchain Workflow</a:t>
            </a:r>
            <a:br>
              <a:rPr lang="en-US" dirty="0"/>
            </a:br>
            <a:r>
              <a:rPr lang="en-US" sz="2800" dirty="0"/>
              <a:t>Call on all available ETH Address until match – Search</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36</a:t>
            </a:fld>
            <a:endParaRPr lang="th-TH" dirty="0"/>
          </a:p>
        </p:txBody>
      </p:sp>
      <p:sp>
        <p:nvSpPr>
          <p:cNvPr id="5" name="Rectangle 4">
            <a:extLst>
              <a:ext uri="{FF2B5EF4-FFF2-40B4-BE49-F238E27FC236}">
                <a16:creationId xmlns:a16="http://schemas.microsoft.com/office/drawing/2014/main" id="{F2C8179A-8518-4548-B806-5E896B6FE16C}"/>
              </a:ext>
            </a:extLst>
          </p:cNvPr>
          <p:cNvSpPr/>
          <p:nvPr/>
        </p:nvSpPr>
        <p:spPr>
          <a:xfrm>
            <a:off x="619760" y="3149061"/>
            <a:ext cx="1630680" cy="137722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XDS Consumer</a:t>
            </a:r>
          </a:p>
        </p:txBody>
      </p:sp>
      <p:cxnSp>
        <p:nvCxnSpPr>
          <p:cNvPr id="6" name="Straight Arrow Connector 5"/>
          <p:cNvCxnSpPr>
            <a:stCxn id="5" idx="3"/>
            <a:endCxn id="7" idx="1"/>
          </p:cNvCxnSpPr>
          <p:nvPr/>
        </p:nvCxnSpPr>
        <p:spPr>
          <a:xfrm>
            <a:off x="2250440" y="3837671"/>
            <a:ext cx="2442210" cy="0"/>
          </a:xfrm>
          <a:prstGeom prst="straightConnector1">
            <a:avLst/>
          </a:prstGeom>
          <a:ln w="6350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2C8179A-8518-4548-B806-5E896B6FE16C}"/>
              </a:ext>
            </a:extLst>
          </p:cNvPr>
          <p:cNvSpPr/>
          <p:nvPr/>
        </p:nvSpPr>
        <p:spPr>
          <a:xfrm>
            <a:off x="4692650" y="3149061"/>
            <a:ext cx="1630680" cy="137722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Search</a:t>
            </a:r>
          </a:p>
          <a:p>
            <a:pPr algn="ctr"/>
            <a:r>
              <a:rPr lang="en-US" dirty="0">
                <a:solidFill>
                  <a:srgbClr val="0070C0"/>
                </a:solidFill>
              </a:rPr>
              <a:t>Program</a:t>
            </a:r>
          </a:p>
          <a:p>
            <a:pPr algn="ctr"/>
            <a:r>
              <a:rPr lang="en-US" dirty="0">
                <a:solidFill>
                  <a:srgbClr val="0070C0"/>
                </a:solidFill>
              </a:rPr>
              <a:t>(</a:t>
            </a:r>
            <a:r>
              <a:rPr lang="en-US" dirty="0" err="1">
                <a:solidFill>
                  <a:srgbClr val="0070C0"/>
                </a:solidFill>
              </a:rPr>
              <a:t>NodeJS</a:t>
            </a:r>
            <a:r>
              <a:rPr lang="en-US" dirty="0">
                <a:solidFill>
                  <a:srgbClr val="0070C0"/>
                </a:solidFill>
              </a:rPr>
              <a:t>)</a:t>
            </a:r>
          </a:p>
        </p:txBody>
      </p:sp>
      <p:sp>
        <p:nvSpPr>
          <p:cNvPr id="8" name="Rectangle 7">
            <a:extLst>
              <a:ext uri="{FF2B5EF4-FFF2-40B4-BE49-F238E27FC236}">
                <a16:creationId xmlns:a16="http://schemas.microsoft.com/office/drawing/2014/main" id="{F2C8179A-8518-4548-B806-5E896B6FE16C}"/>
              </a:ext>
            </a:extLst>
          </p:cNvPr>
          <p:cNvSpPr/>
          <p:nvPr/>
        </p:nvSpPr>
        <p:spPr>
          <a:xfrm>
            <a:off x="2730588" y="3410739"/>
            <a:ext cx="1481913" cy="36870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Return</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8604" y="4517815"/>
            <a:ext cx="1193251" cy="1193251"/>
          </a:xfrm>
          <a:prstGeom prst="rect">
            <a:avLst/>
          </a:prstGeom>
          <a:solidFill>
            <a:schemeClr val="bg1"/>
          </a:solidFill>
        </p:spPr>
      </p:pic>
      <p:cxnSp>
        <p:nvCxnSpPr>
          <p:cNvPr id="14" name="Straight Arrow Connector 13"/>
          <p:cNvCxnSpPr>
            <a:stCxn id="16" idx="2"/>
            <a:endCxn id="13" idx="1"/>
          </p:cNvCxnSpPr>
          <p:nvPr/>
        </p:nvCxnSpPr>
        <p:spPr>
          <a:xfrm>
            <a:off x="8014749" y="4404585"/>
            <a:ext cx="793855" cy="709856"/>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13735" y="3211334"/>
            <a:ext cx="1193251" cy="1193251"/>
          </a:xfrm>
          <a:prstGeom prst="rect">
            <a:avLst/>
          </a:prstGeom>
          <a:solidFill>
            <a:schemeClr val="bg1"/>
          </a:solidFill>
        </p:spPr>
      </p:pic>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8123" y="3211334"/>
            <a:ext cx="1193251" cy="1193251"/>
          </a:xfrm>
          <a:prstGeom prst="rect">
            <a:avLst/>
          </a:prstGeom>
          <a:solidFill>
            <a:schemeClr val="bg1"/>
          </a:solidFill>
        </p:spPr>
      </p:pic>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8605" y="1896276"/>
            <a:ext cx="1193251" cy="1193251"/>
          </a:xfrm>
          <a:prstGeom prst="rect">
            <a:avLst/>
          </a:prstGeom>
          <a:solidFill>
            <a:schemeClr val="bg1"/>
          </a:solidFill>
        </p:spPr>
      </p:pic>
      <p:cxnSp>
        <p:nvCxnSpPr>
          <p:cNvPr id="18" name="Straight Arrow Connector 17"/>
          <p:cNvCxnSpPr>
            <a:stCxn id="16" idx="0"/>
            <a:endCxn id="17" idx="1"/>
          </p:cNvCxnSpPr>
          <p:nvPr/>
        </p:nvCxnSpPr>
        <p:spPr>
          <a:xfrm flipV="1">
            <a:off x="8014749" y="2492902"/>
            <a:ext cx="793856" cy="718432"/>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7" idx="3"/>
            <a:endCxn id="15" idx="0"/>
          </p:cNvCxnSpPr>
          <p:nvPr/>
        </p:nvCxnSpPr>
        <p:spPr>
          <a:xfrm>
            <a:off x="10001856" y="2492902"/>
            <a:ext cx="808505" cy="718432"/>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5" idx="2"/>
            <a:endCxn id="13" idx="3"/>
          </p:cNvCxnSpPr>
          <p:nvPr/>
        </p:nvCxnSpPr>
        <p:spPr>
          <a:xfrm flipH="1">
            <a:off x="10001855" y="4404585"/>
            <a:ext cx="808506" cy="709856"/>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3"/>
            <a:endCxn id="15" idx="1"/>
          </p:cNvCxnSpPr>
          <p:nvPr/>
        </p:nvCxnSpPr>
        <p:spPr>
          <a:xfrm>
            <a:off x="8611374" y="3807960"/>
            <a:ext cx="1602361" cy="0"/>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a:endCxn id="13" idx="0"/>
          </p:cNvCxnSpPr>
          <p:nvPr/>
        </p:nvCxnSpPr>
        <p:spPr>
          <a:xfrm flipH="1">
            <a:off x="9405230" y="3089527"/>
            <a:ext cx="1" cy="1428288"/>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6020" y="3353874"/>
            <a:ext cx="564401" cy="899349"/>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23029" y="2007182"/>
            <a:ext cx="564401" cy="899349"/>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8159" y="3368383"/>
            <a:ext cx="564401" cy="899349"/>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23029" y="4680755"/>
            <a:ext cx="564401" cy="899349"/>
          </a:xfrm>
          <a:prstGeom prst="rect">
            <a:avLst/>
          </a:prstGeom>
        </p:spPr>
      </p:pic>
      <p:sp>
        <p:nvSpPr>
          <p:cNvPr id="27" name="Rectangle 26">
            <a:extLst>
              <a:ext uri="{FF2B5EF4-FFF2-40B4-BE49-F238E27FC236}">
                <a16:creationId xmlns:a16="http://schemas.microsoft.com/office/drawing/2014/main" id="{F2C8179A-8518-4548-B806-5E896B6FE16C}"/>
              </a:ext>
            </a:extLst>
          </p:cNvPr>
          <p:cNvSpPr/>
          <p:nvPr/>
        </p:nvSpPr>
        <p:spPr>
          <a:xfrm>
            <a:off x="7496913" y="3407599"/>
            <a:ext cx="1877149" cy="847458"/>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F0000"/>
                </a:solidFill>
              </a:rPr>
              <a:t>Smartcontract</a:t>
            </a:r>
            <a:endParaRPr lang="en-US" dirty="0">
              <a:solidFill>
                <a:srgbClr val="FF0000"/>
              </a:solidFill>
            </a:endParaRPr>
          </a:p>
          <a:p>
            <a:pPr algn="ctr"/>
            <a:r>
              <a:rPr lang="en-US" dirty="0">
                <a:solidFill>
                  <a:srgbClr val="FF0000"/>
                </a:solidFill>
              </a:rPr>
              <a:t>(On Blockchain)</a:t>
            </a:r>
          </a:p>
        </p:txBody>
      </p:sp>
      <p:cxnSp>
        <p:nvCxnSpPr>
          <p:cNvPr id="28" name="Straight Arrow Connector 27"/>
          <p:cNvCxnSpPr/>
          <p:nvPr/>
        </p:nvCxnSpPr>
        <p:spPr>
          <a:xfrm flipV="1">
            <a:off x="6323330" y="3694168"/>
            <a:ext cx="1173583" cy="6343"/>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2C8179A-8518-4548-B806-5E896B6FE16C}"/>
              </a:ext>
            </a:extLst>
          </p:cNvPr>
          <p:cNvSpPr/>
          <p:nvPr/>
        </p:nvSpPr>
        <p:spPr>
          <a:xfrm>
            <a:off x="5691310" y="2687497"/>
            <a:ext cx="2504043" cy="106410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(On ETH Address)</a:t>
            </a:r>
          </a:p>
          <a:p>
            <a:pPr algn="ctr"/>
            <a:r>
              <a:rPr lang="en-US" dirty="0">
                <a:solidFill>
                  <a:srgbClr val="FF0000"/>
                </a:solidFill>
              </a:rPr>
              <a:t>Call</a:t>
            </a:r>
          </a:p>
        </p:txBody>
      </p:sp>
      <p:sp>
        <p:nvSpPr>
          <p:cNvPr id="34" name="Rectangle 33">
            <a:extLst>
              <a:ext uri="{FF2B5EF4-FFF2-40B4-BE49-F238E27FC236}">
                <a16:creationId xmlns:a16="http://schemas.microsoft.com/office/drawing/2014/main" id="{F2C8179A-8518-4548-B806-5E896B6FE16C}"/>
              </a:ext>
            </a:extLst>
          </p:cNvPr>
          <p:cNvSpPr/>
          <p:nvPr/>
        </p:nvSpPr>
        <p:spPr>
          <a:xfrm>
            <a:off x="2341437" y="3895046"/>
            <a:ext cx="2195669" cy="122922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Set </a:t>
            </a:r>
            <a:r>
              <a:rPr lang="en-US">
                <a:solidFill>
                  <a:srgbClr val="7030A0"/>
                </a:solidFill>
              </a:rPr>
              <a:t>of registry</a:t>
            </a:r>
          </a:p>
          <a:p>
            <a:pPr algn="ctr"/>
            <a:r>
              <a:rPr lang="en-US" dirty="0">
                <a:solidFill>
                  <a:srgbClr val="7030A0"/>
                </a:solidFill>
              </a:rPr>
              <a:t>With matched META-Data values</a:t>
            </a:r>
          </a:p>
        </p:txBody>
      </p:sp>
      <p:cxnSp>
        <p:nvCxnSpPr>
          <p:cNvPr id="35" name="Straight Arrow Connector 34"/>
          <p:cNvCxnSpPr/>
          <p:nvPr/>
        </p:nvCxnSpPr>
        <p:spPr>
          <a:xfrm flipV="1">
            <a:off x="6323330" y="4044688"/>
            <a:ext cx="1173583" cy="6343"/>
          </a:xfrm>
          <a:prstGeom prst="straightConnector1">
            <a:avLst/>
          </a:prstGeom>
          <a:ln w="6350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F2C8179A-8518-4548-B806-5E896B6FE16C}"/>
              </a:ext>
            </a:extLst>
          </p:cNvPr>
          <p:cNvSpPr/>
          <p:nvPr/>
        </p:nvSpPr>
        <p:spPr>
          <a:xfrm>
            <a:off x="5642405" y="4112825"/>
            <a:ext cx="2569574" cy="90168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Return</a:t>
            </a:r>
          </a:p>
          <a:p>
            <a:pPr algn="ctr"/>
            <a:r>
              <a:rPr lang="en-US" dirty="0">
                <a:solidFill>
                  <a:srgbClr val="FF0000"/>
                </a:solidFill>
              </a:rPr>
              <a:t>(META-Data values)</a:t>
            </a:r>
          </a:p>
        </p:txBody>
      </p:sp>
      <p:sp>
        <p:nvSpPr>
          <p:cNvPr id="38" name="Rectangle 37">
            <a:extLst>
              <a:ext uri="{FF2B5EF4-FFF2-40B4-BE49-F238E27FC236}">
                <a16:creationId xmlns:a16="http://schemas.microsoft.com/office/drawing/2014/main" id="{F2C8179A-8518-4548-B806-5E896B6FE16C}"/>
              </a:ext>
            </a:extLst>
          </p:cNvPr>
          <p:cNvSpPr/>
          <p:nvPr/>
        </p:nvSpPr>
        <p:spPr>
          <a:xfrm>
            <a:off x="5586218" y="2370081"/>
            <a:ext cx="3144158" cy="410209"/>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Repeat on all ETH Address</a:t>
            </a:r>
          </a:p>
        </p:txBody>
      </p:sp>
    </p:spTree>
    <p:extLst>
      <p:ext uri="{BB962C8B-B14F-4D97-AF65-F5344CB8AC3E}">
        <p14:creationId xmlns:p14="http://schemas.microsoft.com/office/powerpoint/2010/main" val="36179965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XDS META-Data Attributes with Sensitive Information</a:t>
            </a:r>
            <a:endParaRPr lang="th-TH" dirty="0"/>
          </a:p>
        </p:txBody>
      </p:sp>
      <p:sp>
        <p:nvSpPr>
          <p:cNvPr id="3" name="Content Placeholder 2"/>
          <p:cNvSpPr>
            <a:spLocks noGrp="1"/>
          </p:cNvSpPr>
          <p:nvPr>
            <p:ph idx="1"/>
          </p:nvPr>
        </p:nvSpPr>
        <p:spPr/>
        <p:txBody>
          <a:bodyPr>
            <a:normAutofit fontScale="92500" lnSpcReduction="20000"/>
          </a:bodyPr>
          <a:lstStyle/>
          <a:p>
            <a:r>
              <a:rPr lang="en-US" dirty="0"/>
              <a:t>For 1</a:t>
            </a:r>
            <a:r>
              <a:rPr lang="en-US" baseline="30000" dirty="0"/>
              <a:t>st</a:t>
            </a:r>
            <a:r>
              <a:rPr lang="en-US" dirty="0"/>
              <a:t> stage, rely on permission system came along with </a:t>
            </a:r>
            <a:r>
              <a:rPr lang="en-US" dirty="0" err="1"/>
              <a:t>Smartcontract</a:t>
            </a:r>
            <a:endParaRPr lang="en-US" dirty="0"/>
          </a:p>
          <a:p>
            <a:r>
              <a:rPr lang="en-US" dirty="0"/>
              <a:t>For 2</a:t>
            </a:r>
            <a:r>
              <a:rPr lang="en-US" baseline="30000" dirty="0"/>
              <a:t>nd</a:t>
            </a:r>
            <a:r>
              <a:rPr lang="en-US" dirty="0"/>
              <a:t> stage, Encrypted or Hashed Value</a:t>
            </a:r>
          </a:p>
          <a:p>
            <a:r>
              <a:rPr lang="en-US" dirty="0"/>
              <a:t>The vital point is key distribution and management amongst Blockchain nodes</a:t>
            </a:r>
          </a:p>
          <a:p>
            <a:r>
              <a:rPr lang="en-US" dirty="0"/>
              <a:t>This require some more study on KMS </a:t>
            </a:r>
          </a:p>
          <a:p>
            <a:pPr lvl="1"/>
            <a:r>
              <a:rPr lang="en-US" dirty="0"/>
              <a:t>Ref.1: </a:t>
            </a:r>
            <a:r>
              <a:rPr lang="en-US" dirty="0">
                <a:hlinkClick r:id="rId3"/>
              </a:rPr>
              <a:t>https://www.helpnetsecurity.com/2019/11/07/encryption-key-management-system/</a:t>
            </a:r>
            <a:endParaRPr lang="en-US" dirty="0"/>
          </a:p>
          <a:p>
            <a:pPr lvl="1"/>
            <a:r>
              <a:rPr lang="en-US" dirty="0"/>
              <a:t>Ref.2: </a:t>
            </a:r>
            <a:r>
              <a:rPr lang="en-US" dirty="0">
                <a:hlinkClick r:id="rId4"/>
              </a:rPr>
              <a:t>https://nvlpubs.nist.gov/nistpubs/SpecialPublications/NIST.SP.800-130.pdf</a:t>
            </a:r>
            <a:endParaRPr lang="en-US" dirty="0"/>
          </a:p>
          <a:p>
            <a:pPr lvl="1"/>
            <a:r>
              <a:rPr lang="en-US" dirty="0"/>
              <a:t>Ref3: </a:t>
            </a:r>
            <a:r>
              <a:rPr lang="en-US" dirty="0">
                <a:hlinkClick r:id="rId5"/>
              </a:rPr>
              <a:t>https://en.wikipedia.org/wiki/Key_management#Management_and_compliance_systems</a:t>
            </a:r>
            <a:endParaRPr lang="en-US" dirty="0"/>
          </a:p>
          <a:p>
            <a:pPr lvl="1"/>
            <a:r>
              <a:rPr lang="en-US" dirty="0"/>
              <a:t>And more</a:t>
            </a:r>
          </a:p>
          <a:p>
            <a:r>
              <a:rPr lang="en-US" dirty="0"/>
              <a:t>This also heavily depend on relationship and policy between nodes</a:t>
            </a:r>
          </a:p>
          <a:p>
            <a:r>
              <a:rPr lang="en-US" dirty="0"/>
              <a:t>In our prototype, assume that all nodes have received key through secured method. </a:t>
            </a:r>
          </a:p>
          <a:p>
            <a:r>
              <a:rPr lang="en-US" dirty="0"/>
              <a:t>Will provide suggestion that best fit with Blockchain environment</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37</a:t>
            </a:fld>
            <a:endParaRPr lang="th-TH"/>
          </a:p>
        </p:txBody>
      </p:sp>
    </p:spTree>
    <p:extLst>
      <p:ext uri="{BB962C8B-B14F-4D97-AF65-F5344CB8AC3E}">
        <p14:creationId xmlns:p14="http://schemas.microsoft.com/office/powerpoint/2010/main" val="116048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Analysis</a:t>
            </a:r>
            <a:br>
              <a:rPr lang="en-US" dirty="0"/>
            </a:br>
            <a:r>
              <a:rPr lang="en-US" sz="2400" dirty="0"/>
              <a:t>Overview</a:t>
            </a:r>
            <a:endParaRPr lang="th-TH" sz="2400" dirty="0"/>
          </a:p>
        </p:txBody>
      </p:sp>
      <p:sp>
        <p:nvSpPr>
          <p:cNvPr id="3" name="Content Placeholder 2"/>
          <p:cNvSpPr>
            <a:spLocks noGrp="1"/>
          </p:cNvSpPr>
          <p:nvPr>
            <p:ph idx="1"/>
          </p:nvPr>
        </p:nvSpPr>
        <p:spPr/>
        <p:txBody>
          <a:bodyPr>
            <a:normAutofit fontScale="85000" lnSpcReduction="20000"/>
          </a:bodyPr>
          <a:lstStyle/>
          <a:p>
            <a:r>
              <a:rPr lang="en-US" dirty="0"/>
              <a:t>Cross-Enterprise Document Sharing (</a:t>
            </a:r>
            <a:r>
              <a:rPr lang="en-US" dirty="0" err="1"/>
              <a:t>XDS.b</a:t>
            </a:r>
            <a:r>
              <a:rPr lang="en-US" dirty="0"/>
              <a:t>) Profile</a:t>
            </a:r>
          </a:p>
          <a:p>
            <a:pPr lvl="1"/>
            <a:r>
              <a:rPr lang="en-US" dirty="0"/>
              <a:t>Scope or type of sharing document is </a:t>
            </a:r>
            <a:r>
              <a:rPr lang="en-US" u="sng" dirty="0"/>
              <a:t>not restricted</a:t>
            </a:r>
            <a:r>
              <a:rPr lang="en-US" dirty="0"/>
              <a:t> by the Profile</a:t>
            </a:r>
          </a:p>
          <a:p>
            <a:pPr lvl="1"/>
            <a:r>
              <a:rPr lang="en-US" dirty="0"/>
              <a:t>Security of XDS Affinity Domain depend on…</a:t>
            </a:r>
          </a:p>
          <a:p>
            <a:pPr lvl="2"/>
            <a:r>
              <a:rPr lang="en-US" dirty="0"/>
              <a:t>Audit Trail and Node Authentication Profile (ATNA)</a:t>
            </a:r>
          </a:p>
          <a:p>
            <a:pPr lvl="3"/>
            <a:r>
              <a:rPr lang="en-US" dirty="0"/>
              <a:t>Each members must have their own Audit Repository Actor</a:t>
            </a:r>
          </a:p>
          <a:p>
            <a:pPr lvl="2"/>
            <a:r>
              <a:rPr lang="en-US" dirty="0"/>
              <a:t>Policies of each XDS Affinity Domain</a:t>
            </a:r>
          </a:p>
          <a:p>
            <a:pPr lvl="2"/>
            <a:r>
              <a:rPr lang="en-US" dirty="0"/>
              <a:t>Trust between each members within XDS Affinity Domain</a:t>
            </a:r>
          </a:p>
          <a:p>
            <a:pPr lvl="3"/>
            <a:r>
              <a:rPr lang="en-US" dirty="0"/>
              <a:t>Confidentiality, Integrity, and Accessibility of Document Registry actor depend on members of XDS Affinity Domain</a:t>
            </a:r>
          </a:p>
          <a:p>
            <a:r>
              <a:rPr lang="en-US" dirty="0"/>
              <a:t>Benefit gained from Blockchain implemented</a:t>
            </a:r>
          </a:p>
          <a:p>
            <a:pPr lvl="1"/>
            <a:r>
              <a:rPr lang="en-US" dirty="0"/>
              <a:t>By replace traditional database of Document Registry actor with Blockchain ledger, XDS Affinity Domain then lessen required trust between each members. As none of any members can freely temper with anything existing on the Blockchain.</a:t>
            </a:r>
          </a:p>
          <a:p>
            <a:pPr lvl="1"/>
            <a:r>
              <a:rPr lang="en-US" dirty="0"/>
              <a:t>Blockchain ensure integrity of Document Registry. With additional mechanism of Blockchain, it also help reduce risk against confidentiality and accessibility of Document Registry.</a:t>
            </a:r>
          </a:p>
          <a:p>
            <a:pPr lvl="1"/>
            <a:r>
              <a:rPr lang="en-US" dirty="0"/>
              <a:t>Blockchain give additional audit system, as everything published on it cannot be modified or deleted. This is addition to ATNA.</a:t>
            </a:r>
          </a:p>
          <a:p>
            <a:pPr lvl="1"/>
            <a:r>
              <a:rPr lang="en-US" dirty="0"/>
              <a:t>This reduce friction for each healthcare enterprise to joint cooperation and share their data with each other which allow better patient care. </a:t>
            </a:r>
          </a:p>
        </p:txBody>
      </p:sp>
    </p:spTree>
    <p:extLst>
      <p:ext uri="{BB962C8B-B14F-4D97-AF65-F5344CB8AC3E}">
        <p14:creationId xmlns:p14="http://schemas.microsoft.com/office/powerpoint/2010/main" val="300804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Analysis</a:t>
            </a:r>
            <a:br>
              <a:rPr lang="en-US" dirty="0"/>
            </a:br>
            <a:r>
              <a:rPr lang="en-US" sz="2400" dirty="0"/>
              <a:t>Core</a:t>
            </a:r>
            <a:endParaRPr lang="th-TH" dirty="0"/>
          </a:p>
        </p:txBody>
      </p:sp>
      <p:sp>
        <p:nvSpPr>
          <p:cNvPr id="3" name="Content Placeholder 2"/>
          <p:cNvSpPr>
            <a:spLocks noGrp="1"/>
          </p:cNvSpPr>
          <p:nvPr>
            <p:ph idx="1"/>
          </p:nvPr>
        </p:nvSpPr>
        <p:spPr/>
        <p:txBody>
          <a:bodyPr>
            <a:normAutofit fontScale="92500"/>
          </a:bodyPr>
          <a:lstStyle/>
          <a:p>
            <a:r>
              <a:rPr lang="en-US" dirty="0"/>
              <a:t>Replacing Document Registry’s traditional database with Blockchain</a:t>
            </a:r>
          </a:p>
          <a:p>
            <a:pPr lvl="1"/>
            <a:r>
              <a:rPr lang="en-US" dirty="0"/>
              <a:t>Convert from centralized database to Decentralized ledger</a:t>
            </a:r>
          </a:p>
          <a:p>
            <a:pPr lvl="1"/>
            <a:r>
              <a:rPr lang="en-US" dirty="0"/>
              <a:t>Eliminate need of trusted 3</a:t>
            </a:r>
            <a:r>
              <a:rPr lang="en-US" baseline="30000" dirty="0"/>
              <a:t>rd</a:t>
            </a:r>
            <a:r>
              <a:rPr lang="en-US" dirty="0"/>
              <a:t> party to host Document Registry</a:t>
            </a:r>
          </a:p>
          <a:p>
            <a:pPr lvl="1"/>
            <a:r>
              <a:rPr lang="en-US" dirty="0"/>
              <a:t>Lessen required trust between member of XDS Affinity Domain</a:t>
            </a:r>
          </a:p>
          <a:p>
            <a:pPr lvl="1"/>
            <a:r>
              <a:rPr lang="en-US" dirty="0"/>
              <a:t>Passively enforce agreed policies within Blockchain</a:t>
            </a:r>
          </a:p>
          <a:p>
            <a:r>
              <a:rPr lang="en-US" dirty="0"/>
              <a:t>How to</a:t>
            </a:r>
          </a:p>
          <a:p>
            <a:pPr lvl="1"/>
            <a:r>
              <a:rPr lang="en-US" dirty="0"/>
              <a:t>XDS Affinity Domain need machine that have access to Ethereum Node</a:t>
            </a:r>
          </a:p>
          <a:p>
            <a:pPr lvl="1"/>
            <a:r>
              <a:rPr lang="en-US" dirty="0"/>
              <a:t>All Ethereum Node from each member of XDS Affinity Domain have access to the same Blockchain ledger that act as Document Registry actor</a:t>
            </a:r>
          </a:p>
          <a:p>
            <a:pPr lvl="1"/>
            <a:r>
              <a:rPr lang="en-US" dirty="0"/>
              <a:t>Replace related transaction that would be need to communicate with normal Document Registry with </a:t>
            </a:r>
            <a:r>
              <a:rPr lang="en-US" dirty="0" err="1"/>
              <a:t>Smartcontract</a:t>
            </a:r>
            <a:r>
              <a:rPr lang="en-US" dirty="0"/>
              <a:t>.</a:t>
            </a:r>
          </a:p>
          <a:p>
            <a:pPr lvl="1"/>
            <a:r>
              <a:rPr lang="en-US" dirty="0" err="1"/>
              <a:t>Smartcontract</a:t>
            </a:r>
            <a:r>
              <a:rPr lang="en-US" dirty="0"/>
              <a:t> also need to provide additional function that give more capability to what Document Registry can do.</a:t>
            </a:r>
          </a:p>
        </p:txBody>
      </p:sp>
    </p:spTree>
    <p:extLst>
      <p:ext uri="{BB962C8B-B14F-4D97-AF65-F5344CB8AC3E}">
        <p14:creationId xmlns:p14="http://schemas.microsoft.com/office/powerpoint/2010/main" val="2138148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rmAutofit/>
          </a:bodyPr>
          <a:lstStyle/>
          <a:p>
            <a:r>
              <a:rPr lang="en-US" sz="4000" dirty="0"/>
              <a:t>Cross-Enterprise Document Sharing – b (</a:t>
            </a:r>
            <a:r>
              <a:rPr lang="en-US" sz="4000" dirty="0" err="1"/>
              <a:t>XDS.b</a:t>
            </a:r>
            <a:r>
              <a:rPr lang="en-US" sz="4000" dirty="0"/>
              <a:t>)</a:t>
            </a:r>
            <a:endParaRPr lang="th-TH" sz="4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065" y="1395557"/>
            <a:ext cx="8729870" cy="5312631"/>
          </a:xfrm>
          <a:prstGeom prst="rect">
            <a:avLst/>
          </a:prstGeom>
        </p:spPr>
      </p:pic>
      <p:sp>
        <p:nvSpPr>
          <p:cNvPr id="5" name="Rectangle 4">
            <a:extLst>
              <a:ext uri="{FF2B5EF4-FFF2-40B4-BE49-F238E27FC236}">
                <a16:creationId xmlns:a16="http://schemas.microsoft.com/office/drawing/2014/main" id="{D7C4AA06-DF9E-4485-8199-75250EE739D2}"/>
              </a:ext>
            </a:extLst>
          </p:cNvPr>
          <p:cNvSpPr/>
          <p:nvPr/>
        </p:nvSpPr>
        <p:spPr>
          <a:xfrm>
            <a:off x="5215467" y="3073400"/>
            <a:ext cx="3107266" cy="151553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rgbClr val="FF0000"/>
              </a:solidFill>
            </a:endParaRPr>
          </a:p>
        </p:txBody>
      </p:sp>
    </p:spTree>
    <p:extLst>
      <p:ext uri="{BB962C8B-B14F-4D97-AF65-F5344CB8AC3E}">
        <p14:creationId xmlns:p14="http://schemas.microsoft.com/office/powerpoint/2010/main" val="3238033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825240" y="2184015"/>
            <a:ext cx="5181600" cy="331156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rgbClr val="FF0000"/>
              </a:solidFill>
            </a:endParaRPr>
          </a:p>
        </p:txBody>
      </p:sp>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484" y="4594015"/>
            <a:ext cx="1193251" cy="1193251"/>
          </a:xfrm>
          <a:prstGeom prst="rect">
            <a:avLst/>
          </a:prstGeom>
          <a:solidFill>
            <a:schemeClr val="bg1"/>
          </a:solidFill>
        </p:spPr>
      </p:pic>
      <p:sp>
        <p:nvSpPr>
          <p:cNvPr id="2" name="Title 1"/>
          <p:cNvSpPr>
            <a:spLocks noGrp="1"/>
          </p:cNvSpPr>
          <p:nvPr>
            <p:ph type="title"/>
          </p:nvPr>
        </p:nvSpPr>
        <p:spPr/>
        <p:txBody>
          <a:bodyPr>
            <a:normAutofit/>
          </a:bodyPr>
          <a:lstStyle/>
          <a:p>
            <a:r>
              <a:rPr lang="en-US" sz="5400" dirty="0">
                <a:cs typeface="+mn-cs"/>
              </a:rPr>
              <a:t>Design Overview</a:t>
            </a:r>
            <a:endParaRPr lang="th-TH" sz="5400" dirty="0">
              <a:cs typeface="+mn-cs"/>
            </a:endParaRPr>
          </a:p>
        </p:txBody>
      </p:sp>
      <p:sp>
        <p:nvSpPr>
          <p:cNvPr id="5" name="Slide Number Placeholder 4"/>
          <p:cNvSpPr>
            <a:spLocks noGrp="1"/>
          </p:cNvSpPr>
          <p:nvPr>
            <p:ph type="sldNum" sz="quarter" idx="12"/>
          </p:nvPr>
        </p:nvSpPr>
        <p:spPr>
          <a:xfrm>
            <a:off x="10653486" y="6312808"/>
            <a:ext cx="700314" cy="365125"/>
          </a:xfrm>
        </p:spPr>
        <p:txBody>
          <a:bodyPr/>
          <a:lstStyle/>
          <a:p>
            <a:fld id="{E60467EA-7CED-4417-B7B8-B769BDC20388}" type="slidenum">
              <a:rPr lang="th-TH" smtClean="0"/>
              <a:pPr/>
              <a:t>7</a:t>
            </a:fld>
            <a:endParaRPr lang="th-TH" dirty="0"/>
          </a:p>
        </p:txBody>
      </p:sp>
      <p:sp>
        <p:nvSpPr>
          <p:cNvPr id="4" name="Rectangle 3"/>
          <p:cNvSpPr/>
          <p:nvPr/>
        </p:nvSpPr>
        <p:spPr>
          <a:xfrm>
            <a:off x="3810000" y="2175148"/>
            <a:ext cx="2049780" cy="3761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XDS Blockchain</a:t>
            </a:r>
            <a:endParaRPr lang="th-TH" dirty="0">
              <a:solidFill>
                <a:srgbClr val="FF0000"/>
              </a:solidFill>
            </a:endParaRPr>
          </a:p>
        </p:txBody>
      </p:sp>
      <p:cxnSp>
        <p:nvCxnSpPr>
          <p:cNvPr id="9" name="Straight Arrow Connector 8"/>
          <p:cNvCxnSpPr/>
          <p:nvPr/>
        </p:nvCxnSpPr>
        <p:spPr>
          <a:xfrm flipV="1">
            <a:off x="6844516" y="5323072"/>
            <a:ext cx="1" cy="908671"/>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785321" y="2939252"/>
            <a:ext cx="2685143" cy="428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rPr>
              <a:t>Registry Query [ITI-18]</a:t>
            </a:r>
          </a:p>
        </p:txBody>
      </p:sp>
      <p:sp>
        <p:nvSpPr>
          <p:cNvPr id="25" name="Rectangle 24"/>
          <p:cNvSpPr/>
          <p:nvPr/>
        </p:nvSpPr>
        <p:spPr>
          <a:xfrm>
            <a:off x="6836887" y="5647503"/>
            <a:ext cx="3199043" cy="428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rPr>
              <a:t>Register Document Set-b [ITI-42]</a:t>
            </a:r>
          </a:p>
        </p:txBody>
      </p:sp>
      <p:sp>
        <p:nvSpPr>
          <p:cNvPr id="27" name="Rectangle 26"/>
          <p:cNvSpPr/>
          <p:nvPr/>
        </p:nvSpPr>
        <p:spPr>
          <a:xfrm>
            <a:off x="6326205" y="3090733"/>
            <a:ext cx="1172225" cy="139005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Smart</a:t>
            </a:r>
            <a:br>
              <a:rPr lang="en-US" dirty="0">
                <a:solidFill>
                  <a:schemeClr val="tx1"/>
                </a:solidFill>
              </a:rPr>
            </a:br>
            <a:r>
              <a:rPr lang="en-US" dirty="0">
                <a:solidFill>
                  <a:schemeClr val="tx1"/>
                </a:solidFill>
              </a:rPr>
              <a:t>Contract</a:t>
            </a:r>
          </a:p>
        </p:txBody>
      </p:sp>
      <p:cxnSp>
        <p:nvCxnSpPr>
          <p:cNvPr id="34" name="Straight Arrow Connector 33"/>
          <p:cNvCxnSpPr>
            <a:stCxn id="51" idx="2"/>
            <a:endCxn id="53" idx="1"/>
          </p:cNvCxnSpPr>
          <p:nvPr/>
        </p:nvCxnSpPr>
        <p:spPr>
          <a:xfrm>
            <a:off x="1720629" y="4480785"/>
            <a:ext cx="793855" cy="709856"/>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9615" y="3287534"/>
            <a:ext cx="1193251" cy="1193251"/>
          </a:xfrm>
          <a:prstGeom prst="rect">
            <a:avLst/>
          </a:prstGeom>
          <a:solidFill>
            <a:schemeClr val="bg1"/>
          </a:solidFill>
        </p:spPr>
      </p:pic>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003" y="3287534"/>
            <a:ext cx="1193251" cy="1193251"/>
          </a:xfrm>
          <a:prstGeom prst="rect">
            <a:avLst/>
          </a:prstGeom>
          <a:solidFill>
            <a:schemeClr val="bg1"/>
          </a:solidFill>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485" y="1972476"/>
            <a:ext cx="1193251" cy="1193251"/>
          </a:xfrm>
          <a:prstGeom prst="rect">
            <a:avLst/>
          </a:prstGeom>
          <a:solidFill>
            <a:schemeClr val="bg1"/>
          </a:solidFill>
        </p:spPr>
      </p:pic>
      <p:cxnSp>
        <p:nvCxnSpPr>
          <p:cNvPr id="56" name="Straight Arrow Connector 55"/>
          <p:cNvCxnSpPr>
            <a:stCxn id="51" idx="0"/>
            <a:endCxn id="52" idx="1"/>
          </p:cNvCxnSpPr>
          <p:nvPr/>
        </p:nvCxnSpPr>
        <p:spPr>
          <a:xfrm flipV="1">
            <a:off x="1720629" y="2569102"/>
            <a:ext cx="793856" cy="718432"/>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2" idx="3"/>
            <a:endCxn id="50" idx="0"/>
          </p:cNvCxnSpPr>
          <p:nvPr/>
        </p:nvCxnSpPr>
        <p:spPr>
          <a:xfrm>
            <a:off x="3707736" y="2569102"/>
            <a:ext cx="808505" cy="718432"/>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0" idx="2"/>
            <a:endCxn id="53" idx="3"/>
          </p:cNvCxnSpPr>
          <p:nvPr/>
        </p:nvCxnSpPr>
        <p:spPr>
          <a:xfrm flipH="1">
            <a:off x="3707735" y="4480785"/>
            <a:ext cx="808506" cy="709856"/>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1" idx="3"/>
            <a:endCxn id="50" idx="1"/>
          </p:cNvCxnSpPr>
          <p:nvPr/>
        </p:nvCxnSpPr>
        <p:spPr>
          <a:xfrm>
            <a:off x="2317254" y="3884160"/>
            <a:ext cx="1602361" cy="0"/>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2" idx="2"/>
            <a:endCxn id="53" idx="0"/>
          </p:cNvCxnSpPr>
          <p:nvPr/>
        </p:nvCxnSpPr>
        <p:spPr>
          <a:xfrm flipH="1">
            <a:off x="3111110" y="3165727"/>
            <a:ext cx="1" cy="1428288"/>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1900" y="3430074"/>
            <a:ext cx="564401" cy="899349"/>
          </a:xfrm>
          <a:prstGeom prst="rect">
            <a:avLst/>
          </a:prstGeom>
        </p:spPr>
      </p:pic>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8909" y="2083382"/>
            <a:ext cx="564401" cy="899349"/>
          </a:xfrm>
          <a:prstGeom prst="rect">
            <a:avLst/>
          </a:prstGeom>
        </p:spPr>
      </p:pic>
      <p:pic>
        <p:nvPicPr>
          <p:cNvPr id="73" name="Pictur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4039" y="3444583"/>
            <a:ext cx="564401" cy="899349"/>
          </a:xfrm>
          <a:prstGeom prst="rect">
            <a:avLst/>
          </a:prstGeom>
        </p:spPr>
      </p:pic>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8909" y="4756955"/>
            <a:ext cx="564401" cy="899349"/>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2581" y="3129726"/>
            <a:ext cx="511965" cy="511965"/>
          </a:xfrm>
          <a:prstGeom prst="rect">
            <a:avLst/>
          </a:prstGeom>
        </p:spPr>
      </p:pic>
      <p:cxnSp>
        <p:nvCxnSpPr>
          <p:cNvPr id="79" name="Straight Arrow Connector 78"/>
          <p:cNvCxnSpPr/>
          <p:nvPr/>
        </p:nvCxnSpPr>
        <p:spPr>
          <a:xfrm>
            <a:off x="5092581" y="3894256"/>
            <a:ext cx="552982" cy="1"/>
          </a:xfrm>
          <a:prstGeom prst="straightConnector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092581" y="4349468"/>
            <a:ext cx="552982" cy="1"/>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5452522" y="3181122"/>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Search</a:t>
            </a:r>
          </a:p>
        </p:txBody>
      </p:sp>
      <p:sp>
        <p:nvSpPr>
          <p:cNvPr id="83" name="Rectangle 82"/>
          <p:cNvSpPr/>
          <p:nvPr/>
        </p:nvSpPr>
        <p:spPr>
          <a:xfrm>
            <a:off x="5491012" y="3737328"/>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Add</a:t>
            </a:r>
          </a:p>
        </p:txBody>
      </p:sp>
      <p:sp>
        <p:nvSpPr>
          <p:cNvPr id="84" name="Rectangle 83"/>
          <p:cNvSpPr/>
          <p:nvPr/>
        </p:nvSpPr>
        <p:spPr>
          <a:xfrm>
            <a:off x="5491011" y="4177300"/>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Read</a:t>
            </a:r>
          </a:p>
        </p:txBody>
      </p:sp>
      <p:sp>
        <p:nvSpPr>
          <p:cNvPr id="85" name="Rectangle 84"/>
          <p:cNvSpPr/>
          <p:nvPr/>
        </p:nvSpPr>
        <p:spPr>
          <a:xfrm>
            <a:off x="3580694" y="4338858"/>
            <a:ext cx="2625893" cy="114342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Ethereum</a:t>
            </a:r>
            <a:br>
              <a:rPr lang="en-US" sz="2400" dirty="0">
                <a:solidFill>
                  <a:schemeClr val="tx1"/>
                </a:solidFill>
              </a:rPr>
            </a:br>
            <a:r>
              <a:rPr lang="en-US" sz="2400" dirty="0">
                <a:solidFill>
                  <a:schemeClr val="tx1"/>
                </a:solidFill>
              </a:rPr>
              <a:t>Blockchain Ledger</a:t>
            </a:r>
          </a:p>
        </p:txBody>
      </p:sp>
      <p:sp>
        <p:nvSpPr>
          <p:cNvPr id="86" name="Rectangle 85"/>
          <p:cNvSpPr/>
          <p:nvPr/>
        </p:nvSpPr>
        <p:spPr>
          <a:xfrm>
            <a:off x="7778576" y="3090733"/>
            <a:ext cx="1038232" cy="4933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Interpreter</a:t>
            </a:r>
          </a:p>
        </p:txBody>
      </p:sp>
      <p:sp>
        <p:nvSpPr>
          <p:cNvPr id="87" name="Rectangle 86"/>
          <p:cNvSpPr/>
          <p:nvPr/>
        </p:nvSpPr>
        <p:spPr>
          <a:xfrm>
            <a:off x="6287290" y="4758739"/>
            <a:ext cx="1088869" cy="5643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Interpreter</a:t>
            </a:r>
            <a:br>
              <a:rPr lang="en-US" sz="2000" dirty="0">
                <a:solidFill>
                  <a:schemeClr val="tx1"/>
                </a:solidFill>
              </a:rPr>
            </a:br>
            <a:r>
              <a:rPr lang="en-US" sz="2000" dirty="0">
                <a:solidFill>
                  <a:schemeClr val="tx1"/>
                </a:solidFill>
              </a:rPr>
              <a:t>&amp; Simplifier</a:t>
            </a:r>
          </a:p>
        </p:txBody>
      </p:sp>
      <p:sp>
        <p:nvSpPr>
          <p:cNvPr id="89" name="Rectangle 88"/>
          <p:cNvSpPr/>
          <p:nvPr/>
        </p:nvSpPr>
        <p:spPr>
          <a:xfrm>
            <a:off x="7778576" y="3733346"/>
            <a:ext cx="1038232" cy="4933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Responder</a:t>
            </a:r>
          </a:p>
        </p:txBody>
      </p:sp>
      <p:cxnSp>
        <p:nvCxnSpPr>
          <p:cNvPr id="14" name="Straight Arrow Connector 13"/>
          <p:cNvCxnSpPr/>
          <p:nvPr/>
        </p:nvCxnSpPr>
        <p:spPr>
          <a:xfrm flipH="1" flipV="1">
            <a:off x="8801568" y="3334877"/>
            <a:ext cx="1252011" cy="3661"/>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6836887" y="4491155"/>
            <a:ext cx="0" cy="277631"/>
          </a:xfrm>
          <a:prstGeom prst="straightConnector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7498430" y="3309318"/>
            <a:ext cx="243793" cy="10934"/>
          </a:xfrm>
          <a:prstGeom prst="straightConnector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7513670" y="3964638"/>
            <a:ext cx="243793" cy="10934"/>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flipV="1">
            <a:off x="8801568" y="3960977"/>
            <a:ext cx="1252011" cy="3661"/>
          </a:xfrm>
          <a:prstGeom prst="straightConnector1">
            <a:avLst/>
          </a:prstGeom>
          <a:ln w="508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837921" y="4003663"/>
            <a:ext cx="1653072" cy="373676"/>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rPr>
              <a:t>Query Result</a:t>
            </a:r>
          </a:p>
        </p:txBody>
      </p:sp>
    </p:spTree>
    <p:extLst>
      <p:ext uri="{BB962C8B-B14F-4D97-AF65-F5344CB8AC3E}">
        <p14:creationId xmlns:p14="http://schemas.microsoft.com/office/powerpoint/2010/main" val="251685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3825240" y="2184015"/>
            <a:ext cx="5181600" cy="331156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solidFill>
                <a:srgbClr val="FF0000"/>
              </a:solidFill>
            </a:endParaRPr>
          </a:p>
        </p:txBody>
      </p:sp>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484" y="4594015"/>
            <a:ext cx="1193251" cy="1193251"/>
          </a:xfrm>
          <a:prstGeom prst="rect">
            <a:avLst/>
          </a:prstGeom>
          <a:solidFill>
            <a:schemeClr val="bg1"/>
          </a:solidFill>
        </p:spPr>
      </p:pic>
      <p:sp>
        <p:nvSpPr>
          <p:cNvPr id="2" name="Title 1"/>
          <p:cNvSpPr>
            <a:spLocks noGrp="1"/>
          </p:cNvSpPr>
          <p:nvPr>
            <p:ph type="title"/>
          </p:nvPr>
        </p:nvSpPr>
        <p:spPr/>
        <p:txBody>
          <a:bodyPr>
            <a:normAutofit/>
          </a:bodyPr>
          <a:lstStyle/>
          <a:p>
            <a:r>
              <a:rPr lang="en-US" sz="5400" dirty="0">
                <a:cs typeface="+mn-cs"/>
              </a:rPr>
              <a:t>Design Overview</a:t>
            </a:r>
            <a:endParaRPr lang="th-TH" sz="5400" dirty="0">
              <a:cs typeface="+mn-cs"/>
            </a:endParaRPr>
          </a:p>
        </p:txBody>
      </p:sp>
      <p:sp>
        <p:nvSpPr>
          <p:cNvPr id="5" name="Slide Number Placeholder 4"/>
          <p:cNvSpPr>
            <a:spLocks noGrp="1"/>
          </p:cNvSpPr>
          <p:nvPr>
            <p:ph type="sldNum" sz="quarter" idx="12"/>
          </p:nvPr>
        </p:nvSpPr>
        <p:spPr>
          <a:xfrm>
            <a:off x="10653486" y="6312808"/>
            <a:ext cx="700314" cy="365125"/>
          </a:xfrm>
        </p:spPr>
        <p:txBody>
          <a:bodyPr/>
          <a:lstStyle/>
          <a:p>
            <a:fld id="{E60467EA-7CED-4417-B7B8-B769BDC20388}" type="slidenum">
              <a:rPr lang="th-TH" smtClean="0"/>
              <a:pPr/>
              <a:t>8</a:t>
            </a:fld>
            <a:endParaRPr lang="th-TH" dirty="0"/>
          </a:p>
        </p:txBody>
      </p:sp>
      <p:sp>
        <p:nvSpPr>
          <p:cNvPr id="4" name="Rectangle 3"/>
          <p:cNvSpPr/>
          <p:nvPr/>
        </p:nvSpPr>
        <p:spPr>
          <a:xfrm>
            <a:off x="3810000" y="2175148"/>
            <a:ext cx="2049780" cy="3761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XDS Blockchain</a:t>
            </a:r>
            <a:endParaRPr lang="th-TH" dirty="0">
              <a:solidFill>
                <a:srgbClr val="FF0000"/>
              </a:solidFill>
            </a:endParaRPr>
          </a:p>
        </p:txBody>
      </p:sp>
      <p:cxnSp>
        <p:nvCxnSpPr>
          <p:cNvPr id="9" name="Straight Arrow Connector 8"/>
          <p:cNvCxnSpPr/>
          <p:nvPr/>
        </p:nvCxnSpPr>
        <p:spPr>
          <a:xfrm flipV="1">
            <a:off x="6844516" y="5323072"/>
            <a:ext cx="1" cy="908671"/>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785321" y="2939252"/>
            <a:ext cx="2685143" cy="428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rPr>
              <a:t>Registry Query [ITI-18]</a:t>
            </a:r>
          </a:p>
        </p:txBody>
      </p:sp>
      <p:sp>
        <p:nvSpPr>
          <p:cNvPr id="25" name="Rectangle 24"/>
          <p:cNvSpPr/>
          <p:nvPr/>
        </p:nvSpPr>
        <p:spPr>
          <a:xfrm>
            <a:off x="6836887" y="5647503"/>
            <a:ext cx="3199043" cy="428079"/>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rPr>
              <a:t>Register Document Set-b [ITI-42]</a:t>
            </a:r>
          </a:p>
        </p:txBody>
      </p:sp>
      <p:sp>
        <p:nvSpPr>
          <p:cNvPr id="27" name="Rectangle 26"/>
          <p:cNvSpPr/>
          <p:nvPr/>
        </p:nvSpPr>
        <p:spPr>
          <a:xfrm>
            <a:off x="6326205" y="3090733"/>
            <a:ext cx="1172225" cy="139005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Smart</a:t>
            </a:r>
            <a:br>
              <a:rPr lang="en-US" dirty="0">
                <a:solidFill>
                  <a:schemeClr val="tx1"/>
                </a:solidFill>
              </a:rPr>
            </a:br>
            <a:r>
              <a:rPr lang="en-US" dirty="0">
                <a:solidFill>
                  <a:schemeClr val="tx1"/>
                </a:solidFill>
              </a:rPr>
              <a:t>Contract</a:t>
            </a:r>
          </a:p>
        </p:txBody>
      </p:sp>
      <p:cxnSp>
        <p:nvCxnSpPr>
          <p:cNvPr id="34" name="Straight Arrow Connector 33"/>
          <p:cNvCxnSpPr>
            <a:stCxn id="51" idx="2"/>
            <a:endCxn id="53" idx="1"/>
          </p:cNvCxnSpPr>
          <p:nvPr/>
        </p:nvCxnSpPr>
        <p:spPr>
          <a:xfrm>
            <a:off x="1720629" y="4480785"/>
            <a:ext cx="793855" cy="709856"/>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9615" y="3287534"/>
            <a:ext cx="1193251" cy="1193251"/>
          </a:xfrm>
          <a:prstGeom prst="rect">
            <a:avLst/>
          </a:prstGeom>
          <a:solidFill>
            <a:schemeClr val="bg1"/>
          </a:solidFill>
        </p:spPr>
      </p:pic>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003" y="3287534"/>
            <a:ext cx="1193251" cy="1193251"/>
          </a:xfrm>
          <a:prstGeom prst="rect">
            <a:avLst/>
          </a:prstGeom>
          <a:solidFill>
            <a:schemeClr val="bg1"/>
          </a:solidFill>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485" y="1972476"/>
            <a:ext cx="1193251" cy="1193251"/>
          </a:xfrm>
          <a:prstGeom prst="rect">
            <a:avLst/>
          </a:prstGeom>
          <a:solidFill>
            <a:schemeClr val="bg1"/>
          </a:solidFill>
        </p:spPr>
      </p:pic>
      <p:cxnSp>
        <p:nvCxnSpPr>
          <p:cNvPr id="56" name="Straight Arrow Connector 55"/>
          <p:cNvCxnSpPr>
            <a:stCxn id="51" idx="0"/>
            <a:endCxn id="52" idx="1"/>
          </p:cNvCxnSpPr>
          <p:nvPr/>
        </p:nvCxnSpPr>
        <p:spPr>
          <a:xfrm flipV="1">
            <a:off x="1720629" y="2569102"/>
            <a:ext cx="793856" cy="718432"/>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2" idx="3"/>
            <a:endCxn id="50" idx="0"/>
          </p:cNvCxnSpPr>
          <p:nvPr/>
        </p:nvCxnSpPr>
        <p:spPr>
          <a:xfrm>
            <a:off x="3707736" y="2569102"/>
            <a:ext cx="808505" cy="718432"/>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0" idx="2"/>
            <a:endCxn id="53" idx="3"/>
          </p:cNvCxnSpPr>
          <p:nvPr/>
        </p:nvCxnSpPr>
        <p:spPr>
          <a:xfrm flipH="1">
            <a:off x="3707735" y="4480785"/>
            <a:ext cx="808506" cy="709856"/>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1" idx="3"/>
            <a:endCxn id="50" idx="1"/>
          </p:cNvCxnSpPr>
          <p:nvPr/>
        </p:nvCxnSpPr>
        <p:spPr>
          <a:xfrm>
            <a:off x="2317254" y="3884160"/>
            <a:ext cx="1602361" cy="0"/>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2" idx="2"/>
            <a:endCxn id="53" idx="0"/>
          </p:cNvCxnSpPr>
          <p:nvPr/>
        </p:nvCxnSpPr>
        <p:spPr>
          <a:xfrm flipH="1">
            <a:off x="3111110" y="3165727"/>
            <a:ext cx="1" cy="1428288"/>
          </a:xfrm>
          <a:prstGeom prst="straightConnector1">
            <a:avLst/>
          </a:prstGeom>
          <a:ln w="50800">
            <a:solidFill>
              <a:schemeClr val="tx1"/>
            </a:solidFill>
            <a:headEnd type="diamond"/>
            <a:tailEnd type="diamond"/>
          </a:ln>
        </p:spPr>
        <p:style>
          <a:lnRef idx="1">
            <a:schemeClr val="accent1"/>
          </a:lnRef>
          <a:fillRef idx="0">
            <a:schemeClr val="accent1"/>
          </a:fillRef>
          <a:effectRef idx="0">
            <a:schemeClr val="accent1"/>
          </a:effectRef>
          <a:fontRef idx="minor">
            <a:schemeClr val="tx1"/>
          </a:fontRef>
        </p:style>
      </p:cxnSp>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1900" y="3430074"/>
            <a:ext cx="564401" cy="899349"/>
          </a:xfrm>
          <a:prstGeom prst="rect">
            <a:avLst/>
          </a:prstGeom>
        </p:spPr>
      </p:pic>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8909" y="2083382"/>
            <a:ext cx="564401" cy="899349"/>
          </a:xfrm>
          <a:prstGeom prst="rect">
            <a:avLst/>
          </a:prstGeom>
        </p:spPr>
      </p:pic>
      <p:pic>
        <p:nvPicPr>
          <p:cNvPr id="73" name="Pictur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4039" y="3444583"/>
            <a:ext cx="564401" cy="899349"/>
          </a:xfrm>
          <a:prstGeom prst="rect">
            <a:avLst/>
          </a:prstGeom>
        </p:spPr>
      </p:pic>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8909" y="4756955"/>
            <a:ext cx="564401" cy="899349"/>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92581" y="3129726"/>
            <a:ext cx="511965" cy="511965"/>
          </a:xfrm>
          <a:prstGeom prst="rect">
            <a:avLst/>
          </a:prstGeom>
        </p:spPr>
      </p:pic>
      <p:cxnSp>
        <p:nvCxnSpPr>
          <p:cNvPr id="79" name="Straight Arrow Connector 78"/>
          <p:cNvCxnSpPr/>
          <p:nvPr/>
        </p:nvCxnSpPr>
        <p:spPr>
          <a:xfrm>
            <a:off x="5092581" y="3894256"/>
            <a:ext cx="552982" cy="1"/>
          </a:xfrm>
          <a:prstGeom prst="straightConnector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092581" y="4349468"/>
            <a:ext cx="552982" cy="1"/>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5452522" y="3181122"/>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Search</a:t>
            </a:r>
          </a:p>
        </p:txBody>
      </p:sp>
      <p:sp>
        <p:nvSpPr>
          <p:cNvPr id="83" name="Rectangle 82"/>
          <p:cNvSpPr/>
          <p:nvPr/>
        </p:nvSpPr>
        <p:spPr>
          <a:xfrm>
            <a:off x="5491012" y="3737328"/>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Add</a:t>
            </a:r>
          </a:p>
        </p:txBody>
      </p:sp>
      <p:sp>
        <p:nvSpPr>
          <p:cNvPr id="84" name="Rectangle 83"/>
          <p:cNvSpPr/>
          <p:nvPr/>
        </p:nvSpPr>
        <p:spPr>
          <a:xfrm>
            <a:off x="5491011" y="4177300"/>
            <a:ext cx="936859" cy="344335"/>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Read</a:t>
            </a:r>
          </a:p>
        </p:txBody>
      </p:sp>
      <p:sp>
        <p:nvSpPr>
          <p:cNvPr id="85" name="Rectangle 84"/>
          <p:cNvSpPr/>
          <p:nvPr/>
        </p:nvSpPr>
        <p:spPr>
          <a:xfrm>
            <a:off x="3580694" y="4338858"/>
            <a:ext cx="2625893" cy="1143420"/>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Ethereum</a:t>
            </a:r>
            <a:br>
              <a:rPr lang="en-US" sz="2400" dirty="0">
                <a:solidFill>
                  <a:schemeClr val="tx1"/>
                </a:solidFill>
              </a:rPr>
            </a:br>
            <a:r>
              <a:rPr lang="en-US" sz="2400" dirty="0">
                <a:solidFill>
                  <a:schemeClr val="tx1"/>
                </a:solidFill>
              </a:rPr>
              <a:t>Blockchain Ledger</a:t>
            </a:r>
          </a:p>
        </p:txBody>
      </p:sp>
      <p:sp>
        <p:nvSpPr>
          <p:cNvPr id="86" name="Rectangle 85"/>
          <p:cNvSpPr/>
          <p:nvPr/>
        </p:nvSpPr>
        <p:spPr>
          <a:xfrm>
            <a:off x="7778576" y="3090733"/>
            <a:ext cx="1038232" cy="4933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Interpreter</a:t>
            </a:r>
          </a:p>
        </p:txBody>
      </p:sp>
      <p:sp>
        <p:nvSpPr>
          <p:cNvPr id="87" name="Rectangle 86"/>
          <p:cNvSpPr/>
          <p:nvPr/>
        </p:nvSpPr>
        <p:spPr>
          <a:xfrm>
            <a:off x="6287290" y="4758739"/>
            <a:ext cx="1088869" cy="56433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Interpreter</a:t>
            </a:r>
            <a:br>
              <a:rPr lang="en-US" sz="2000" dirty="0">
                <a:solidFill>
                  <a:schemeClr val="tx1"/>
                </a:solidFill>
              </a:rPr>
            </a:br>
            <a:r>
              <a:rPr lang="en-US" sz="2000" dirty="0">
                <a:solidFill>
                  <a:schemeClr val="tx1"/>
                </a:solidFill>
              </a:rPr>
              <a:t>&amp; Simplifier</a:t>
            </a:r>
          </a:p>
        </p:txBody>
      </p:sp>
      <p:sp>
        <p:nvSpPr>
          <p:cNvPr id="89" name="Rectangle 88"/>
          <p:cNvSpPr/>
          <p:nvPr/>
        </p:nvSpPr>
        <p:spPr>
          <a:xfrm>
            <a:off x="7778576" y="3733346"/>
            <a:ext cx="1038232" cy="4933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Responder</a:t>
            </a:r>
          </a:p>
        </p:txBody>
      </p:sp>
      <p:cxnSp>
        <p:nvCxnSpPr>
          <p:cNvPr id="14" name="Straight Arrow Connector 13"/>
          <p:cNvCxnSpPr/>
          <p:nvPr/>
        </p:nvCxnSpPr>
        <p:spPr>
          <a:xfrm flipH="1" flipV="1">
            <a:off x="8801568" y="3334877"/>
            <a:ext cx="1252011" cy="3661"/>
          </a:xfrm>
          <a:prstGeom prst="straightConnector1">
            <a:avLst/>
          </a:prstGeom>
          <a:ln w="508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6836887" y="4491155"/>
            <a:ext cx="0" cy="277631"/>
          </a:xfrm>
          <a:prstGeom prst="straightConnector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7498430" y="3309318"/>
            <a:ext cx="243793" cy="10934"/>
          </a:xfrm>
          <a:prstGeom prst="straightConnector1">
            <a:avLst/>
          </a:prstGeom>
          <a:ln w="508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7513670" y="3964638"/>
            <a:ext cx="243793" cy="10934"/>
          </a:xfrm>
          <a:prstGeom prst="straightConnector1">
            <a:avLst/>
          </a:prstGeom>
          <a:ln w="508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flipV="1">
            <a:off x="8801568" y="3960977"/>
            <a:ext cx="1252011" cy="3661"/>
          </a:xfrm>
          <a:prstGeom prst="straightConnector1">
            <a:avLst/>
          </a:prstGeom>
          <a:ln w="508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837921" y="4003663"/>
            <a:ext cx="1653072" cy="373676"/>
          </a:xfrm>
          <a:prstGeom prst="rect">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0C0"/>
                </a:solidFill>
              </a:rPr>
              <a:t>Query Result</a:t>
            </a:r>
          </a:p>
        </p:txBody>
      </p:sp>
    </p:spTree>
    <p:extLst>
      <p:ext uri="{BB962C8B-B14F-4D97-AF65-F5344CB8AC3E}">
        <p14:creationId xmlns:p14="http://schemas.microsoft.com/office/powerpoint/2010/main" val="3617187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ITI-42 transaction</a:t>
            </a:r>
            <a:endParaRPr lang="th-TH" dirty="0"/>
          </a:p>
        </p:txBody>
      </p:sp>
      <p:sp>
        <p:nvSpPr>
          <p:cNvPr id="4" name="Slide Number Placeholder 3"/>
          <p:cNvSpPr>
            <a:spLocks noGrp="1"/>
          </p:cNvSpPr>
          <p:nvPr>
            <p:ph type="sldNum" sz="quarter" idx="12"/>
          </p:nvPr>
        </p:nvSpPr>
        <p:spPr/>
        <p:txBody>
          <a:bodyPr/>
          <a:lstStyle/>
          <a:p>
            <a:fld id="{E60467EA-7CED-4417-B7B8-B769BDC20388}" type="slidenum">
              <a:rPr lang="th-TH" smtClean="0"/>
              <a:pPr/>
              <a:t>9</a:t>
            </a:fld>
            <a:endParaRPr lang="th-TH"/>
          </a:p>
        </p:txBody>
      </p:sp>
    </p:spTree>
    <p:controls>
      <mc:AlternateContent xmlns:mc="http://schemas.openxmlformats.org/markup-compatibility/2006">
        <mc:Choice xmlns:v="urn:schemas-microsoft-com:vml" Requires="v">
          <p:control spid="4100" name="TextBox1" r:id="rId2" imgW="10153800" imgH="4800600"/>
        </mc:Choice>
        <mc:Fallback>
          <p:control name="TextBox1" r:id="rId2" imgW="10153800" imgH="4800600">
            <p:pic>
              <p:nvPicPr>
                <p:cNvPr id="12" name="TextBox1"/>
                <p:cNvPicPr>
                  <a:picLocks/>
                </p:cNvPicPr>
                <p:nvPr/>
              </p:nvPicPr>
              <p:blipFill>
                <a:blip r:embed="rId4"/>
                <a:stretch>
                  <a:fillRect/>
                </a:stretch>
              </p:blipFill>
              <p:spPr>
                <a:xfrm>
                  <a:off x="838200" y="1432560"/>
                  <a:ext cx="10150475" cy="4799965"/>
                </a:xfrm>
                <a:prstGeom prst="rect">
                  <a:avLst/>
                </a:prstGeom>
              </p:spPr>
            </p:pic>
          </p:control>
        </mc:Fallback>
      </mc:AlternateContent>
    </p:controls>
    <p:extLst>
      <p:ext uri="{BB962C8B-B14F-4D97-AF65-F5344CB8AC3E}">
        <p14:creationId xmlns:p14="http://schemas.microsoft.com/office/powerpoint/2010/main" val="379315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rdia New">
      <a:majorFont>
        <a:latin typeface="Cordia New"/>
        <a:ea typeface=""/>
        <a:cs typeface="Cordia New"/>
      </a:majorFont>
      <a:minorFont>
        <a:latin typeface="Cordia New"/>
        <a:ea typeface=""/>
        <a:cs typeface="Cordia New"/>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2103</Words>
  <Application>Microsoft Office PowerPoint</Application>
  <PresentationFormat>Widescreen</PresentationFormat>
  <Paragraphs>413</Paragraphs>
  <Slides>37</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37</vt:i4>
      </vt:variant>
    </vt:vector>
  </HeadingPairs>
  <TitlesOfParts>
    <vt:vector size="43" baseType="lpstr">
      <vt:lpstr>Arial</vt:lpstr>
      <vt:lpstr>Calibri</vt:lpstr>
      <vt:lpstr>Calibri Light</vt:lpstr>
      <vt:lpstr>Cordia New</vt:lpstr>
      <vt:lpstr>Office Theme</vt:lpstr>
      <vt:lpstr>1_Office Theme</vt:lpstr>
      <vt:lpstr>Our contribution</vt:lpstr>
      <vt:lpstr>Design Analysis Overview</vt:lpstr>
      <vt:lpstr>Existing Standard</vt:lpstr>
      <vt:lpstr>Design Analysis Overview</vt:lpstr>
      <vt:lpstr>Design Analysis Core</vt:lpstr>
      <vt:lpstr>Cross-Enterprise Document Sharing – b (XDS.b)</vt:lpstr>
      <vt:lpstr>Design Overview</vt:lpstr>
      <vt:lpstr>Design Overview</vt:lpstr>
      <vt:lpstr>Sample ITI-42 transaction</vt:lpstr>
      <vt:lpstr>Simplified form of metadata attributes retrieved from ITI-42</vt:lpstr>
      <vt:lpstr>Interpreter &amp; Simplifier javascript code</vt:lpstr>
      <vt:lpstr>Design Overview</vt:lpstr>
      <vt:lpstr>Remix IDE for Ethereum Solidity</vt:lpstr>
      <vt:lpstr>Remix Interface</vt:lpstr>
      <vt:lpstr>Solidity Code</vt:lpstr>
      <vt:lpstr>Compiler/Validator</vt:lpstr>
      <vt:lpstr>Flow chart of this example contract</vt:lpstr>
      <vt:lpstr>Flow chart of our initial smart contract will be like this</vt:lpstr>
      <vt:lpstr>Explain Current Implementation Steps Design Overview</vt:lpstr>
      <vt:lpstr>Smart Contract</vt:lpstr>
      <vt:lpstr>Smart Contract - Add</vt:lpstr>
      <vt:lpstr>Smart Contract – Add – Coding in Remix IDE</vt:lpstr>
      <vt:lpstr>Smart Contract – Add – Coding in Remix IDE</vt:lpstr>
      <vt:lpstr>Smart Contract – Add – Coding in Remix IDE</vt:lpstr>
      <vt:lpstr>Smart Contract – Add – Coding in Remix IDE</vt:lpstr>
      <vt:lpstr>Smart Contract – Add – Coding in Remix IDE</vt:lpstr>
      <vt:lpstr>Smart Contract – Search and Read</vt:lpstr>
      <vt:lpstr>Web3js</vt:lpstr>
      <vt:lpstr>Deploy Smartcontract with Web3js</vt:lpstr>
      <vt:lpstr>Transact &amp; Call Smartcontract with Web3js</vt:lpstr>
      <vt:lpstr>Design Overview</vt:lpstr>
      <vt:lpstr>XDS Registry on Blockchain Workflow Deploy Contract – 1st time register of document</vt:lpstr>
      <vt:lpstr>XDS Registry on Blockchain Workflow Transact – Update META-Data value of registered document</vt:lpstr>
      <vt:lpstr>XDS Registry on Blockchain Workflow Call – Read META-Data Value of registered document</vt:lpstr>
      <vt:lpstr>XDS Registry on Blockchain Workflow Call on all available ETH Address until match – Search</vt:lpstr>
      <vt:lpstr>XDS Registry on Blockchain Workflow Call on all available ETH Address until match – Search</vt:lpstr>
      <vt:lpstr>XDS META-Data Attributes with Sensitive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contribution</dc:title>
  <dc:creator>admin</dc:creator>
  <cp:lastModifiedBy>PCep</cp:lastModifiedBy>
  <cp:revision>21</cp:revision>
  <dcterms:created xsi:type="dcterms:W3CDTF">2020-02-10T19:07:48Z</dcterms:created>
  <dcterms:modified xsi:type="dcterms:W3CDTF">2020-02-11T04:28:40Z</dcterms:modified>
</cp:coreProperties>
</file>