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68" r:id="rId5"/>
    <p:sldId id="269" r:id="rId6"/>
    <p:sldId id="267" r:id="rId7"/>
    <p:sldId id="261" r:id="rId8"/>
    <p:sldId id="258" r:id="rId9"/>
    <p:sldId id="259" r:id="rId10"/>
    <p:sldId id="264" r:id="rId11"/>
    <p:sldId id="262" r:id="rId12"/>
    <p:sldId id="265" r:id="rId13"/>
    <p:sldId id="266" r:id="rId14"/>
    <p:sldId id="263" r:id="rId15"/>
    <p:sldId id="271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50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93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9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34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49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419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5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27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558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9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24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9765-8066-42F0-8787-1FD46498CEDE}" type="datetimeFigureOut">
              <a:rPr lang="th-TH" smtClean="0"/>
              <a:t>21/12/61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AD39-879F-408C-B12C-3D000C905E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31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Healthcare Information Document Registry Blockchain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Petnathean</a:t>
            </a:r>
            <a:r>
              <a:rPr lang="en-US" dirty="0" smtClean="0"/>
              <a:t> </a:t>
            </a:r>
            <a:r>
              <a:rPr lang="en-US" dirty="0" err="1" smtClean="0"/>
              <a:t>Julled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241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98" t="40370" r="39949" b="32037"/>
          <a:stretch/>
        </p:blipFill>
        <p:spPr>
          <a:xfrm>
            <a:off x="2675523" y="1905000"/>
            <a:ext cx="6849477" cy="3556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Index </a:t>
            </a:r>
            <a:r>
              <a:rPr lang="th-TH" dirty="0" smtClean="0"/>
              <a:t>สำหรับที่ใช้กับ </a:t>
            </a:r>
            <a:r>
              <a:rPr lang="en-US" dirty="0" smtClean="0"/>
              <a:t>search contract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538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5" y="241050"/>
            <a:ext cx="9063844" cy="5651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2908300"/>
            <a:ext cx="5461000" cy="3116263"/>
          </a:xfrm>
        </p:spPr>
        <p:txBody>
          <a:bodyPr>
            <a:normAutofit fontScale="85000" lnSpcReduction="10000"/>
          </a:bodyPr>
          <a:lstStyle/>
          <a:p>
            <a:r>
              <a:rPr lang="th-TH" dirty="0" smtClean="0"/>
              <a:t>ฝั่ง </a:t>
            </a:r>
            <a:r>
              <a:rPr lang="en-US" dirty="0" smtClean="0"/>
              <a:t>transaction </a:t>
            </a:r>
            <a:r>
              <a:rPr lang="th-TH" dirty="0" smtClean="0"/>
              <a:t>ที่เก็บ </a:t>
            </a:r>
            <a:r>
              <a:rPr lang="en-US" dirty="0" smtClean="0"/>
              <a:t>meta data </a:t>
            </a:r>
            <a:r>
              <a:rPr lang="th-TH" dirty="0" smtClean="0"/>
              <a:t>ของ </a:t>
            </a:r>
            <a:r>
              <a:rPr lang="en-US" dirty="0" smtClean="0"/>
              <a:t>document </a:t>
            </a:r>
            <a:r>
              <a:rPr lang="th-TH" dirty="0" smtClean="0"/>
              <a:t>ถูกโปรแกรมไว้ให้ตอบสนองต่อ </a:t>
            </a:r>
            <a:r>
              <a:rPr lang="en-US" dirty="0" smtClean="0"/>
              <a:t>search contract </a:t>
            </a:r>
            <a:r>
              <a:rPr lang="th-TH" dirty="0" smtClean="0"/>
              <a:t>ที่ระบุ </a:t>
            </a:r>
            <a:r>
              <a:rPr lang="en-US" dirty="0" smtClean="0"/>
              <a:t>index </a:t>
            </a:r>
            <a:r>
              <a:rPr lang="th-TH" dirty="0" smtClean="0"/>
              <a:t>ตรงกับตนเท่านั้น</a:t>
            </a:r>
          </a:p>
          <a:p>
            <a:r>
              <a:rPr lang="th-TH" dirty="0" smtClean="0"/>
              <a:t>ฝั่ง </a:t>
            </a:r>
            <a:r>
              <a:rPr lang="en-US" dirty="0" smtClean="0"/>
              <a:t>search contract </a:t>
            </a:r>
            <a:r>
              <a:rPr lang="th-TH" dirty="0" smtClean="0"/>
              <a:t>ต้องระบุ </a:t>
            </a:r>
            <a:r>
              <a:rPr lang="en-US" dirty="0" smtClean="0"/>
              <a:t>index </a:t>
            </a:r>
            <a:r>
              <a:rPr lang="th-TH" dirty="0" smtClean="0"/>
              <a:t>ที่ตรงกัน เพื่อหา</a:t>
            </a:r>
          </a:p>
          <a:p>
            <a:r>
              <a:rPr lang="th-TH" dirty="0" smtClean="0"/>
              <a:t>อาจจะไม่จำเป็นต้องตรง</a:t>
            </a:r>
            <a:r>
              <a:rPr lang="th-TH" dirty="0" err="1" smtClean="0"/>
              <a:t>เป้ะ</a:t>
            </a:r>
            <a:r>
              <a:rPr lang="th-TH" dirty="0" smtClean="0"/>
              <a:t>ทุก </a:t>
            </a:r>
            <a:r>
              <a:rPr lang="en-US" dirty="0" smtClean="0"/>
              <a:t>index </a:t>
            </a:r>
            <a:r>
              <a:rPr lang="th-TH" dirty="0" smtClean="0"/>
              <a:t>แค่อาจจะต้องมีอย่างใดอย่างหนึ่ง</a:t>
            </a:r>
          </a:p>
          <a:p>
            <a:r>
              <a:rPr lang="th-TH" dirty="0" smtClean="0"/>
              <a:t>เมื่อ </a:t>
            </a:r>
            <a:r>
              <a:rPr lang="en-US" dirty="0" smtClean="0"/>
              <a:t>search </a:t>
            </a:r>
            <a:r>
              <a:rPr lang="th-TH" dirty="0" smtClean="0"/>
              <a:t>ตรงกัน จะ </a:t>
            </a:r>
            <a:r>
              <a:rPr lang="en-US" dirty="0" smtClean="0"/>
              <a:t>return list </a:t>
            </a:r>
            <a:r>
              <a:rPr lang="th-TH" dirty="0" smtClean="0"/>
              <a:t>ของ</a:t>
            </a:r>
            <a:r>
              <a:rPr lang="en-US" dirty="0" smtClean="0"/>
              <a:t> transaction ID </a:t>
            </a:r>
            <a:r>
              <a:rPr lang="th-TH" dirty="0" smtClean="0"/>
              <a:t>ที่พบ</a:t>
            </a:r>
            <a:r>
              <a:rPr lang="en-US" dirty="0" smtClean="0"/>
              <a:t> </a:t>
            </a:r>
            <a:r>
              <a:rPr lang="th-TH" dirty="0" smtClean="0"/>
              <a:t>เพื่อใช้ในการสร้าง </a:t>
            </a:r>
            <a:r>
              <a:rPr lang="en-US" dirty="0" smtClean="0"/>
              <a:t>contract </a:t>
            </a:r>
            <a:r>
              <a:rPr lang="th-TH" dirty="0" smtClean="0"/>
              <a:t>มาร้องขอให้ </a:t>
            </a:r>
            <a:r>
              <a:rPr lang="en-US" dirty="0" smtClean="0"/>
              <a:t>return </a:t>
            </a:r>
            <a:r>
              <a:rPr lang="th-TH" dirty="0" smtClean="0"/>
              <a:t>ข้อมูลภายใน </a:t>
            </a:r>
            <a:r>
              <a:rPr lang="en-US" dirty="0" smtClean="0"/>
              <a:t>transaction </a:t>
            </a:r>
            <a:r>
              <a:rPr lang="th-TH" dirty="0" smtClean="0"/>
              <a:t>ที่ระบุ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659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 </a:t>
            </a:r>
            <a:r>
              <a:rPr lang="en-US" dirty="0" smtClean="0"/>
              <a:t>Blockchain </a:t>
            </a:r>
            <a:r>
              <a:rPr lang="th-TH" dirty="0" smtClean="0"/>
              <a:t>ที่คิดไว้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Additional Smart Contract</a:t>
            </a:r>
          </a:p>
          <a:p>
            <a:pPr lvl="1"/>
            <a:r>
              <a:rPr lang="en-US" dirty="0" smtClean="0"/>
              <a:t>Document retrieval record</a:t>
            </a:r>
          </a:p>
          <a:p>
            <a:pPr lvl="2"/>
            <a:r>
              <a:rPr lang="th-TH" dirty="0" smtClean="0"/>
              <a:t>เมื่อเกิดการร้องขอการแลกเปลี่ยนข้อมูลเกิดขึ้น ตัว </a:t>
            </a:r>
            <a:r>
              <a:rPr lang="en-US" dirty="0" smtClean="0"/>
              <a:t>Blockchain </a:t>
            </a:r>
            <a:r>
              <a:rPr lang="th-TH" dirty="0" smtClean="0"/>
              <a:t>ควรจะมีส่วนช่วยบันทึกสิ่งที่เกิดขึ้นด้วย เพราะมีโอกาสที่ข้อมูล </a:t>
            </a:r>
            <a:r>
              <a:rPr lang="en-US" dirty="0" smtClean="0"/>
              <a:t>action </a:t>
            </a:r>
            <a:r>
              <a:rPr lang="th-TH" dirty="0" smtClean="0"/>
              <a:t>ดังกล่าวอาจจะมีประโยชน์ เมื่อเกิดเหตุการณ์ไม่คาดฝัน หรือ </a:t>
            </a:r>
            <a:r>
              <a:rPr lang="en-US" dirty="0" smtClean="0"/>
              <a:t>incident </a:t>
            </a:r>
            <a:r>
              <a:rPr lang="th-TH" dirty="0" smtClean="0"/>
              <a:t>บางอย่างขึ้น</a:t>
            </a:r>
          </a:p>
          <a:p>
            <a:pPr lvl="2"/>
            <a:r>
              <a:rPr lang="th-TH" dirty="0" smtClean="0"/>
              <a:t>อาจจะใช้วิธีการทำ </a:t>
            </a:r>
            <a:r>
              <a:rPr lang="en-US" dirty="0" smtClean="0"/>
              <a:t>smart contract </a:t>
            </a:r>
            <a:r>
              <a:rPr lang="th-TH" dirty="0" smtClean="0"/>
              <a:t>มาให้อยู่ในรูปคล้าย </a:t>
            </a:r>
            <a:r>
              <a:rPr lang="en-US" dirty="0" smtClean="0"/>
              <a:t>access point </a:t>
            </a:r>
            <a:r>
              <a:rPr lang="th-TH" dirty="0" smtClean="0"/>
              <a:t>ตรงกลางเพื่อการแลกเปลี่ยนข้อมูล เช่น </a:t>
            </a:r>
            <a:r>
              <a:rPr lang="en-US" dirty="0" smtClean="0"/>
              <a:t>Document Repository generate one-time access URLs </a:t>
            </a:r>
            <a:r>
              <a:rPr lang="th-TH" dirty="0" smtClean="0"/>
              <a:t>แล้วส่งให้ </a:t>
            </a:r>
            <a:r>
              <a:rPr lang="en-US" dirty="0" smtClean="0"/>
              <a:t>Document </a:t>
            </a:r>
            <a:r>
              <a:rPr lang="en-US" dirty="0" err="1" smtClean="0"/>
              <a:t>Cosumer</a:t>
            </a:r>
            <a:r>
              <a:rPr lang="en-US" dirty="0" smtClean="0"/>
              <a:t> </a:t>
            </a:r>
            <a:r>
              <a:rPr lang="th-TH" dirty="0" smtClean="0"/>
              <a:t>ผ่าน </a:t>
            </a:r>
            <a:r>
              <a:rPr lang="en-US" dirty="0" smtClean="0"/>
              <a:t>Smart Contract </a:t>
            </a:r>
            <a:r>
              <a:rPr lang="th-TH" dirty="0" smtClean="0"/>
              <a:t>โดยต้องใช้ </a:t>
            </a:r>
            <a:r>
              <a:rPr lang="en-US" dirty="0" smtClean="0"/>
              <a:t>Symmetrical key </a:t>
            </a:r>
            <a:r>
              <a:rPr lang="th-TH" dirty="0" smtClean="0"/>
              <a:t>ระหว่างกันในการเข้าถึง </a:t>
            </a:r>
            <a:r>
              <a:rPr lang="en-US" dirty="0" smtClean="0"/>
              <a:t>URL </a:t>
            </a:r>
            <a:r>
              <a:rPr lang="th-TH" dirty="0" smtClean="0"/>
              <a:t>นี้ ก็จะแกมบังคับให้การเข้าถึงข้อมูลโดย </a:t>
            </a:r>
            <a:r>
              <a:rPr lang="en-US" dirty="0" smtClean="0"/>
              <a:t>Document Consumer </a:t>
            </a:r>
            <a:r>
              <a:rPr lang="th-TH" dirty="0" smtClean="0"/>
              <a:t>ต้องถูกบันทึกบน </a:t>
            </a:r>
            <a:r>
              <a:rPr lang="en-US" dirty="0" smtClean="0"/>
              <a:t>Blockchain </a:t>
            </a:r>
            <a:r>
              <a:rPr lang="th-TH" dirty="0" smtClean="0"/>
              <a:t>เป็นต้น</a:t>
            </a:r>
            <a:endParaRPr lang="en-US" dirty="0" smtClean="0"/>
          </a:p>
          <a:p>
            <a:pPr lvl="1"/>
            <a:r>
              <a:rPr lang="en-US" dirty="0"/>
              <a:t>Data Access Consent </a:t>
            </a:r>
            <a:r>
              <a:rPr lang="th-TH" dirty="0"/>
              <a:t>โดยผู้ป่วย</a:t>
            </a:r>
            <a:endParaRPr lang="en-US" dirty="0"/>
          </a:p>
          <a:p>
            <a:pPr lvl="2"/>
            <a:r>
              <a:rPr lang="th-TH" dirty="0" smtClean="0"/>
              <a:t>นอกจากปฏิสัมพันธ์ระหว่าง </a:t>
            </a:r>
            <a:r>
              <a:rPr lang="en-US" dirty="0" smtClean="0"/>
              <a:t>Document Registry, Document Repository, </a:t>
            </a:r>
            <a:r>
              <a:rPr lang="th-TH" dirty="0" smtClean="0"/>
              <a:t>และ </a:t>
            </a:r>
            <a:r>
              <a:rPr lang="en-US" dirty="0" smtClean="0"/>
              <a:t>Document Consumer </a:t>
            </a:r>
            <a:r>
              <a:rPr lang="th-TH" dirty="0" smtClean="0"/>
              <a:t>แล้ว ใน </a:t>
            </a:r>
            <a:r>
              <a:rPr lang="en-US" dirty="0" smtClean="0"/>
              <a:t>trend </a:t>
            </a:r>
            <a:r>
              <a:rPr lang="th-TH" dirty="0" smtClean="0"/>
              <a:t>ของ </a:t>
            </a:r>
            <a:r>
              <a:rPr lang="en-US" dirty="0" smtClean="0"/>
              <a:t>healthcare Blockchain </a:t>
            </a:r>
            <a:r>
              <a:rPr lang="th-TH" dirty="0" smtClean="0"/>
              <a:t>ยังมีประเด็นของการทำอย่างไรให้ตัวผู้ป่วยได้รับทราบว่ามีการเข้าถึงข้อมูลของตนด้วย</a:t>
            </a:r>
          </a:p>
          <a:p>
            <a:pPr lvl="2"/>
            <a:r>
              <a:rPr lang="th-TH" dirty="0" smtClean="0"/>
              <a:t>อาจจะปรับเพิ่ม </a:t>
            </a:r>
            <a:r>
              <a:rPr lang="en-US" dirty="0" smtClean="0"/>
              <a:t>smart contract </a:t>
            </a:r>
            <a:r>
              <a:rPr lang="th-TH" dirty="0" smtClean="0"/>
              <a:t>ในส่วนของ </a:t>
            </a:r>
            <a:r>
              <a:rPr lang="en-US" dirty="0" smtClean="0"/>
              <a:t>Document Retrieval </a:t>
            </a:r>
            <a:r>
              <a:rPr lang="th-TH" dirty="0" smtClean="0"/>
              <a:t>ที่จะต้องได้รับ </a:t>
            </a:r>
            <a:r>
              <a:rPr lang="en-US" dirty="0" smtClean="0"/>
              <a:t>consent </a:t>
            </a:r>
            <a:r>
              <a:rPr lang="th-TH" dirty="0" smtClean="0"/>
              <a:t>จากฝั่งผู้ป่วยด้วย จึงจะเข้าถึงได้</a:t>
            </a:r>
          </a:p>
          <a:p>
            <a:pPr lvl="2"/>
            <a:r>
              <a:rPr lang="th-TH" dirty="0" smtClean="0"/>
              <a:t>อย่างไรก็ตาม กรณี</a:t>
            </a:r>
            <a:r>
              <a:rPr lang="th-TH" dirty="0" err="1" smtClean="0"/>
              <a:t>เคส</a:t>
            </a:r>
            <a:r>
              <a:rPr lang="th-TH" dirty="0" smtClean="0"/>
              <a:t>ฉุกเฉิน ที่ผู้ป่วยอาจจะไม่สามารถรับรู้หรือ </a:t>
            </a:r>
            <a:r>
              <a:rPr lang="en-US" dirty="0" smtClean="0"/>
              <a:t>consent </a:t>
            </a:r>
            <a:r>
              <a:rPr lang="th-TH" dirty="0" smtClean="0"/>
              <a:t>ได้ ควรจะถูกมาร์คไว้ว่าเป็นฉุกเฉินเฉพาะ</a:t>
            </a:r>
            <a:r>
              <a:rPr lang="th-TH" dirty="0" err="1" smtClean="0"/>
              <a:t>เคส</a:t>
            </a:r>
            <a:r>
              <a:rPr lang="th-TH" dirty="0" smtClean="0"/>
              <a:t> และมีผลการดำเนินการนอก </a:t>
            </a:r>
            <a:r>
              <a:rPr lang="en-US" dirty="0" smtClean="0"/>
              <a:t>Blockchain </a:t>
            </a:r>
            <a:r>
              <a:rPr lang="th-TH" dirty="0" smtClean="0"/>
              <a:t>แทน เช่น การดำเนินคดีทางกฎหมาย หากพบว่าเป็นการใช้การเข้าถึงฉุกเฉิน ที่ไม่ถูกต้อง</a:t>
            </a:r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8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 </a:t>
            </a:r>
            <a:r>
              <a:rPr lang="en-US" dirty="0" smtClean="0"/>
              <a:t>Blockchain </a:t>
            </a:r>
            <a:r>
              <a:rPr lang="th-TH" dirty="0" smtClean="0"/>
              <a:t>ที่คิดไว้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/>
          <a:p>
            <a:r>
              <a:rPr lang="en-US" dirty="0"/>
              <a:t>Additional Smart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Patient Identity Feed</a:t>
            </a:r>
          </a:p>
          <a:p>
            <a:pPr lvl="2"/>
            <a:r>
              <a:rPr lang="th-TH" dirty="0" smtClean="0"/>
              <a:t>โรงพยาบาลที่เข้าร่วมใน </a:t>
            </a:r>
            <a:r>
              <a:rPr lang="en-US" dirty="0" smtClean="0"/>
              <a:t>network </a:t>
            </a:r>
            <a:r>
              <a:rPr lang="th-TH" dirty="0" smtClean="0"/>
              <a:t>จำเป็นที่จะต้องสื่อสารกันด้วย </a:t>
            </a:r>
            <a:r>
              <a:rPr lang="en-US" dirty="0" smtClean="0"/>
              <a:t>patient identity </a:t>
            </a:r>
            <a:r>
              <a:rPr lang="th-TH" dirty="0" smtClean="0"/>
              <a:t>ที่ตรงกัน</a:t>
            </a:r>
          </a:p>
          <a:p>
            <a:pPr lvl="2"/>
            <a:r>
              <a:rPr lang="th-TH" dirty="0" smtClean="0"/>
              <a:t>อาจจะเริ่มด้วยการใช้ </a:t>
            </a:r>
            <a:r>
              <a:rPr lang="en-US" dirty="0" smtClean="0"/>
              <a:t>global ID </a:t>
            </a:r>
            <a:r>
              <a:rPr lang="th-TH" dirty="0" smtClean="0"/>
              <a:t>ที่ช่วยให้ทุกโรงพยาบาลเข้าใจ </a:t>
            </a:r>
            <a:r>
              <a:rPr lang="en-US" dirty="0" smtClean="0"/>
              <a:t>patient ID </a:t>
            </a:r>
            <a:r>
              <a:rPr lang="th-TH" dirty="0" smtClean="0"/>
              <a:t>ตรงกัน</a:t>
            </a:r>
          </a:p>
          <a:p>
            <a:pPr lvl="2"/>
            <a:r>
              <a:rPr lang="en-US" dirty="0" smtClean="0"/>
              <a:t>smart contract </a:t>
            </a:r>
            <a:r>
              <a:rPr lang="th-TH" dirty="0" smtClean="0"/>
              <a:t>อาจจะมีบทบาทในการ </a:t>
            </a:r>
            <a:r>
              <a:rPr lang="en-US" dirty="0" smtClean="0"/>
              <a:t>verify </a:t>
            </a:r>
            <a:r>
              <a:rPr lang="th-TH" dirty="0" smtClean="0"/>
              <a:t>ได้ว่า </a:t>
            </a:r>
            <a:r>
              <a:rPr lang="en-US" dirty="0" smtClean="0"/>
              <a:t>patient ID </a:t>
            </a:r>
            <a:r>
              <a:rPr lang="th-TH" dirty="0" smtClean="0"/>
              <a:t>ที่ใช้ สามารถเข้าใจระหว่างกันได้ทั้งหมด</a:t>
            </a:r>
          </a:p>
          <a:p>
            <a:pPr lvl="2"/>
            <a:r>
              <a:rPr lang="th-TH" dirty="0" smtClean="0"/>
              <a:t>หรืออีก </a:t>
            </a:r>
            <a:r>
              <a:rPr lang="en-US" dirty="0" smtClean="0"/>
              <a:t>approach </a:t>
            </a:r>
            <a:r>
              <a:rPr lang="th-TH" dirty="0" smtClean="0"/>
              <a:t>หนึ่ง คือใช้ </a:t>
            </a:r>
            <a:r>
              <a:rPr lang="en-US" dirty="0" smtClean="0"/>
              <a:t>smart contract </a:t>
            </a:r>
            <a:r>
              <a:rPr lang="th-TH" dirty="0" smtClean="0"/>
              <a:t>เป็นสื่อกลาง </a:t>
            </a:r>
            <a:r>
              <a:rPr lang="en-US" dirty="0" smtClean="0"/>
              <a:t>identify </a:t>
            </a:r>
            <a:r>
              <a:rPr lang="th-TH" dirty="0" smtClean="0"/>
              <a:t>เชื่อมโยง </a:t>
            </a:r>
            <a:r>
              <a:rPr lang="en-US" dirty="0" smtClean="0"/>
              <a:t>ID </a:t>
            </a:r>
            <a:r>
              <a:rPr lang="th-TH" dirty="0" smtClean="0"/>
              <a:t>เข้าด้วยกัน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4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requirement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ต้องการ </a:t>
            </a:r>
            <a:r>
              <a:rPr lang="en-US" dirty="0" smtClean="0"/>
              <a:t>consensus </a:t>
            </a:r>
            <a:r>
              <a:rPr lang="th-TH" dirty="0" smtClean="0"/>
              <a:t>ที่ค่อนข้างรวดเร็วกว่า </a:t>
            </a:r>
            <a:r>
              <a:rPr lang="en-US" dirty="0" smtClean="0"/>
              <a:t>Proof of Work</a:t>
            </a:r>
            <a:r>
              <a:rPr lang="th-TH" dirty="0" smtClean="0"/>
              <a:t> เนื่องจากต้องการลดทรัพยากรที่ต้องใช้กับระบบ และย่นระยะเวลาการ </a:t>
            </a:r>
            <a:r>
              <a:rPr lang="en-US" dirty="0" smtClean="0"/>
              <a:t>publish </a:t>
            </a:r>
            <a:r>
              <a:rPr lang="th-TH" dirty="0" smtClean="0"/>
              <a:t>ให้เหมาะกับงานในโรงพยาบาลให้</a:t>
            </a:r>
            <a:r>
              <a:rPr lang="th-TH" dirty="0" err="1" smtClean="0"/>
              <a:t>ได้มาก</a:t>
            </a:r>
            <a:r>
              <a:rPr lang="th-TH" dirty="0" smtClean="0"/>
              <a:t>ที่สุด</a:t>
            </a:r>
          </a:p>
          <a:p>
            <a:pPr lvl="1"/>
            <a:r>
              <a:rPr lang="th-TH" dirty="0" smtClean="0"/>
              <a:t>อาจจะเป็น </a:t>
            </a:r>
            <a:r>
              <a:rPr lang="en-US" dirty="0" smtClean="0"/>
              <a:t>PBFT </a:t>
            </a:r>
            <a:r>
              <a:rPr lang="th-TH" dirty="0" smtClean="0"/>
              <a:t>หรือ </a:t>
            </a:r>
            <a:r>
              <a:rPr lang="en-US" dirty="0" smtClean="0"/>
              <a:t>Proof of Stake </a:t>
            </a:r>
            <a:r>
              <a:rPr lang="th-TH" dirty="0" smtClean="0"/>
              <a:t>หรือแบบอื่นที่อาจจะเหมาะสมกว่า</a:t>
            </a:r>
          </a:p>
          <a:p>
            <a:r>
              <a:rPr lang="en-US" dirty="0" smtClean="0"/>
              <a:t>Node </a:t>
            </a:r>
            <a:r>
              <a:rPr lang="th-TH" dirty="0" smtClean="0"/>
              <a:t>ที่จะเข้ามาร่วมคือ โรงพยาบาล</a:t>
            </a:r>
            <a:r>
              <a:rPr lang="en-US" dirty="0" smtClean="0"/>
              <a:t>, </a:t>
            </a:r>
            <a:r>
              <a:rPr lang="th-TH" dirty="0" smtClean="0"/>
              <a:t>ผู้ให้บริการทางการแพทย์</a:t>
            </a:r>
            <a:r>
              <a:rPr lang="en-US" dirty="0" smtClean="0"/>
              <a:t>, </a:t>
            </a:r>
            <a:r>
              <a:rPr lang="th-TH" dirty="0" smtClean="0"/>
              <a:t>คลินิก ซึ่งต้องผ่านการยืนยันอะไรบางอย่าง เพื่อเข้ามามีส่วนร่วมใน </a:t>
            </a:r>
            <a:r>
              <a:rPr lang="en-US" dirty="0" smtClean="0"/>
              <a:t>Blockchain network</a:t>
            </a:r>
            <a:endParaRPr lang="th-TH" dirty="0" smtClean="0"/>
          </a:p>
          <a:p>
            <a:r>
              <a:rPr lang="th-TH" dirty="0" smtClean="0"/>
              <a:t>และอาจจะมี </a:t>
            </a:r>
            <a:r>
              <a:rPr lang="en-US" dirty="0" smtClean="0"/>
              <a:t>Wallet Node </a:t>
            </a:r>
            <a:r>
              <a:rPr lang="th-TH" dirty="0" smtClean="0"/>
              <a:t>เป็นผู้ป่วยด้วย เพื่อเข้ามามีบทบาทในส่วนของ </a:t>
            </a:r>
            <a:r>
              <a:rPr lang="en-US" dirty="0" smtClean="0"/>
              <a:t>data consent</a:t>
            </a:r>
            <a:endParaRPr lang="th-TH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5309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Interoperability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 smtClean="0"/>
              <a:t>ในงานที่ตีพิมพ์โดย </a:t>
            </a:r>
            <a:r>
              <a:rPr lang="en-US" dirty="0" smtClean="0"/>
              <a:t>Mayo Clinic </a:t>
            </a:r>
            <a:r>
              <a:rPr lang="th-TH" dirty="0" smtClean="0"/>
              <a:t>มีการเสนอถึงการใช้สิ่งที่เรียกว่า </a:t>
            </a:r>
            <a:r>
              <a:rPr lang="en-US" dirty="0" smtClean="0"/>
              <a:t>Proof of Interoperability </a:t>
            </a:r>
            <a:r>
              <a:rPr lang="th-TH" dirty="0" smtClean="0"/>
              <a:t>มาแทนที่ </a:t>
            </a:r>
            <a:r>
              <a:rPr lang="en-US" dirty="0" smtClean="0"/>
              <a:t>Proof of Work</a:t>
            </a:r>
          </a:p>
          <a:p>
            <a:r>
              <a:rPr lang="th-TH" dirty="0" smtClean="0"/>
              <a:t>เป้าหมายของแนวคิดนี้คือการลดการ</a:t>
            </a:r>
            <a:r>
              <a:rPr lang="th-TH" dirty="0" err="1" smtClean="0"/>
              <a:t>ใช้ท</a:t>
            </a:r>
            <a:r>
              <a:rPr lang="th-TH" dirty="0" smtClean="0"/>
              <a:t>รพยากรคอมพิวเตอร์โดยสิ้นเปลือง มาใช้ทำให้มีประโยชน์มากขึ้น</a:t>
            </a:r>
          </a:p>
          <a:p>
            <a:r>
              <a:rPr lang="th-TH" dirty="0" smtClean="0"/>
              <a:t>หลักการสำคัญคือ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/>
              <a:t>ทั้ง </a:t>
            </a:r>
            <a:r>
              <a:rPr lang="en-US" dirty="0" smtClean="0"/>
              <a:t>network </a:t>
            </a:r>
            <a:r>
              <a:rPr lang="th-TH" dirty="0" smtClean="0"/>
              <a:t>จะช่วยกัน </a:t>
            </a:r>
            <a:r>
              <a:rPr lang="en-US" dirty="0" smtClean="0"/>
              <a:t>generate random number </a:t>
            </a:r>
            <a:r>
              <a:rPr lang="th-TH" dirty="0" smtClean="0"/>
              <a:t>ออกมา แล้วส่งไปที่ </a:t>
            </a:r>
            <a:r>
              <a:rPr lang="en-US" dirty="0" smtClean="0"/>
              <a:t>validator </a:t>
            </a:r>
            <a:r>
              <a:rPr lang="th-TH" dirty="0" smtClean="0"/>
              <a:t>รอบปัจจุบัน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Node </a:t>
            </a:r>
            <a:r>
              <a:rPr lang="th-TH" dirty="0" smtClean="0"/>
              <a:t>ที่มี </a:t>
            </a:r>
            <a:r>
              <a:rPr lang="en-US" dirty="0" smtClean="0"/>
              <a:t>ID </a:t>
            </a:r>
            <a:r>
              <a:rPr lang="th-TH" dirty="0" smtClean="0"/>
              <a:t>ใกล้เคียงกับ </a:t>
            </a:r>
            <a:r>
              <a:rPr lang="en-US" dirty="0" smtClean="0"/>
              <a:t>generated random number </a:t>
            </a:r>
            <a:r>
              <a:rPr lang="th-TH" dirty="0" smtClean="0"/>
              <a:t>ส่วนใหญ่ที่สุด จะได้รับการ </a:t>
            </a:r>
            <a:r>
              <a:rPr lang="en-US" dirty="0" smtClean="0"/>
              <a:t>elect </a:t>
            </a:r>
            <a:r>
              <a:rPr lang="th-TH" dirty="0" smtClean="0"/>
              <a:t>เป็น </a:t>
            </a:r>
            <a:r>
              <a:rPr lang="en-US" dirty="0" smtClean="0"/>
              <a:t>validator </a:t>
            </a:r>
            <a:r>
              <a:rPr lang="th-TH" dirty="0" smtClean="0"/>
              <a:t>ในรอบของ </a:t>
            </a:r>
            <a:r>
              <a:rPr lang="en-US" dirty="0" smtClean="0"/>
              <a:t>Block </a:t>
            </a:r>
            <a:r>
              <a:rPr lang="th-TH" dirty="0" smtClean="0"/>
              <a:t>ต่อไป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/>
              <a:t>ทุก </a:t>
            </a:r>
            <a:r>
              <a:rPr lang="en-US" dirty="0" smtClean="0"/>
              <a:t>node </a:t>
            </a:r>
            <a:r>
              <a:rPr lang="th-TH" dirty="0" smtClean="0"/>
              <a:t>จะส่ง </a:t>
            </a:r>
            <a:r>
              <a:rPr lang="en-US" dirty="0" smtClean="0"/>
              <a:t>transaction </a:t>
            </a:r>
            <a:r>
              <a:rPr lang="th-TH" dirty="0" smtClean="0"/>
              <a:t>ในรอบปัจจุบันของตนไปที่ </a:t>
            </a:r>
            <a:r>
              <a:rPr lang="en-US" dirty="0" smtClean="0"/>
              <a:t>validator node </a:t>
            </a:r>
            <a:r>
              <a:rPr lang="th-TH" dirty="0" smtClean="0"/>
              <a:t>ที่ถูกเลือก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Validator </a:t>
            </a:r>
            <a:r>
              <a:rPr lang="th-TH" dirty="0" smtClean="0"/>
              <a:t>ทำหน้าที่ตรวจสอบว่า </a:t>
            </a:r>
            <a:r>
              <a:rPr lang="en-US" dirty="0" smtClean="0"/>
              <a:t>transaction </a:t>
            </a:r>
            <a:r>
              <a:rPr lang="th-TH" dirty="0" smtClean="0"/>
              <a:t>ที่ถูกส่งมา ทำงานร่วมกับคนอื่นในระบบได้หรือไม่ ถ้าได้ ให้ผ่าน ถ้าไม่ได้ ก็ </a:t>
            </a:r>
            <a:r>
              <a:rPr lang="en-US" dirty="0" smtClean="0"/>
              <a:t>reject</a:t>
            </a:r>
            <a:endParaRPr lang="th-TH" dirty="0" smtClean="0"/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/>
              <a:t>จากนั้น </a:t>
            </a:r>
            <a:r>
              <a:rPr lang="en-US" dirty="0" smtClean="0"/>
              <a:t>validator call vote </a:t>
            </a:r>
            <a:r>
              <a:rPr lang="th-TH" dirty="0" smtClean="0"/>
              <a:t>หา </a:t>
            </a:r>
            <a:r>
              <a:rPr lang="en-US" dirty="0" smtClean="0"/>
              <a:t>validator </a:t>
            </a:r>
            <a:r>
              <a:rPr lang="th-TH" dirty="0" smtClean="0"/>
              <a:t>รอบต่อไป และบันทึกผลโหวตของรอบปัจจุบันเข้าไปใน </a:t>
            </a:r>
            <a:r>
              <a:rPr lang="en-US" dirty="0" smtClean="0"/>
              <a:t>Blockchain </a:t>
            </a:r>
            <a:r>
              <a:rPr lang="th-TH" dirty="0" smtClean="0"/>
              <a:t>ด้วย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Validator </a:t>
            </a:r>
            <a:r>
              <a:rPr lang="th-TH" dirty="0" smtClean="0"/>
              <a:t>ทำการ </a:t>
            </a:r>
            <a:r>
              <a:rPr lang="en-US" dirty="0" smtClean="0"/>
              <a:t>hash Block </a:t>
            </a:r>
            <a:r>
              <a:rPr lang="th-TH" dirty="0" smtClean="0"/>
              <a:t>และ </a:t>
            </a:r>
            <a:r>
              <a:rPr lang="en-US" dirty="0" smtClean="0"/>
              <a:t>publish</a:t>
            </a:r>
            <a:r>
              <a:rPr lang="th-TH" dirty="0" smtClean="0"/>
              <a:t> ไปให้ทุก </a:t>
            </a:r>
            <a:r>
              <a:rPr lang="en-US" dirty="0" smtClean="0"/>
              <a:t>node</a:t>
            </a:r>
            <a:endParaRPr lang="th-TH" dirty="0" smtClean="0"/>
          </a:p>
          <a:p>
            <a:r>
              <a:rPr lang="th-TH" dirty="0" smtClean="0"/>
              <a:t>อย่างไรก็ตาม </a:t>
            </a:r>
            <a:r>
              <a:rPr lang="en-US" dirty="0" smtClean="0"/>
              <a:t>concept </a:t>
            </a:r>
            <a:r>
              <a:rPr lang="th-TH" dirty="0" smtClean="0"/>
              <a:t>นี้ยังเป็นเพียง</a:t>
            </a:r>
            <a:r>
              <a:rPr lang="th-TH" dirty="0" err="1" smtClean="0"/>
              <a:t>ไอเดีย</a:t>
            </a:r>
            <a:r>
              <a:rPr lang="th-TH" dirty="0" smtClean="0"/>
              <a:t>หนึ่งที่ถูกเสนอ ยังไม่ได้รับการทดลองใช้งานจริง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93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th-TH" dirty="0" smtClean="0"/>
              <a:t>ของ </a:t>
            </a:r>
            <a:r>
              <a:rPr lang="en-US" dirty="0" smtClean="0"/>
              <a:t>Blockchain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หลักฐานเชิงข้อมูลที่ทนทาน </a:t>
            </a:r>
            <a:r>
              <a:rPr lang="en-US" sz="2400" dirty="0" smtClean="0"/>
              <a:t>(Immutable Evidences)</a:t>
            </a:r>
            <a:endParaRPr lang="th-TH" sz="2400" dirty="0" smtClean="0"/>
          </a:p>
          <a:p>
            <a:pPr lvl="1"/>
            <a:r>
              <a:rPr lang="th-TH" dirty="0"/>
              <a:t>บันทึกข้อมูล </a:t>
            </a:r>
            <a:r>
              <a:rPr lang="en-US" dirty="0"/>
              <a:t>audit </a:t>
            </a:r>
            <a:r>
              <a:rPr lang="th-TH" dirty="0"/>
              <a:t>ความเคลื่อนไหว </a:t>
            </a:r>
            <a:r>
              <a:rPr lang="en-US" dirty="0"/>
              <a:t>activity </a:t>
            </a:r>
            <a:r>
              <a:rPr lang="th-TH" dirty="0"/>
              <a:t>การแลกเปลี่ยนข้อมูล</a:t>
            </a:r>
            <a:r>
              <a:rPr lang="th-TH" dirty="0" smtClean="0"/>
              <a:t>ต่างๆ</a:t>
            </a:r>
          </a:p>
          <a:p>
            <a:pPr lvl="1"/>
            <a:r>
              <a:rPr lang="th-TH" dirty="0" smtClean="0"/>
              <a:t>กรณี </a:t>
            </a:r>
            <a:r>
              <a:rPr lang="th-TH" dirty="0"/>
              <a:t>รพ.ใด รพ.หนึ่ง เจอ </a:t>
            </a:r>
            <a:r>
              <a:rPr lang="en-US" dirty="0"/>
              <a:t>incident </a:t>
            </a:r>
            <a:r>
              <a:rPr lang="th-TH" dirty="0"/>
              <a:t>ทำให้ </a:t>
            </a:r>
            <a:r>
              <a:rPr lang="en-US" dirty="0"/>
              <a:t>data </a:t>
            </a:r>
            <a:r>
              <a:rPr lang="th-TH" dirty="0" smtClean="0"/>
              <a:t>หายไป </a:t>
            </a:r>
            <a:r>
              <a:rPr lang="th-TH" dirty="0"/>
              <a:t>ตัว </a:t>
            </a:r>
            <a:r>
              <a:rPr lang="en-US" dirty="0"/>
              <a:t>Blockchain </a:t>
            </a:r>
            <a:r>
              <a:rPr lang="th-TH" dirty="0" smtClean="0"/>
              <a:t>อาจจะมีส่วนช่วย</a:t>
            </a:r>
            <a:r>
              <a:rPr lang="th-TH" dirty="0"/>
              <a:t>บอกได้ว่าอะไรหาย และจะหาทดแทนได้จากที่ไหนใน </a:t>
            </a:r>
            <a:r>
              <a:rPr lang="en-US" dirty="0"/>
              <a:t>network </a:t>
            </a:r>
            <a:r>
              <a:rPr lang="th-TH" dirty="0" smtClean="0"/>
              <a:t>บ้าง หรือจะวางแผน </a:t>
            </a:r>
            <a:r>
              <a:rPr lang="en-US" dirty="0" smtClean="0"/>
              <a:t>damage mitigation </a:t>
            </a:r>
            <a:r>
              <a:rPr lang="th-TH" dirty="0" smtClean="0"/>
              <a:t>ได้อย่างไรบ้าง</a:t>
            </a:r>
          </a:p>
          <a:p>
            <a:r>
              <a:rPr lang="th-TH" dirty="0" smtClean="0"/>
              <a:t>ทำ</a:t>
            </a:r>
            <a:r>
              <a:rPr lang="th-TH" dirty="0"/>
              <a:t>ให้ รพ. เข้าถึงข้อมูลระหว่างกันได้ โดยไม่ต้องผ่านการ </a:t>
            </a:r>
            <a:r>
              <a:rPr lang="en-US" dirty="0"/>
              <a:t>negotiate </a:t>
            </a:r>
            <a:r>
              <a:rPr lang="th-TH" dirty="0"/>
              <a:t>ที่</a:t>
            </a:r>
            <a:r>
              <a:rPr lang="th-TH" dirty="0" smtClean="0"/>
              <a:t>ซับซ้อน</a:t>
            </a:r>
          </a:p>
          <a:p>
            <a:r>
              <a:rPr lang="th-TH" dirty="0" smtClean="0"/>
              <a:t>ลด</a:t>
            </a:r>
            <a:r>
              <a:rPr lang="th-TH" dirty="0"/>
              <a:t>ความเสี่ยงจากปัญหาการพึ่งพา </a:t>
            </a:r>
            <a:r>
              <a:rPr lang="en-US" dirty="0"/>
              <a:t>centralized party </a:t>
            </a:r>
            <a:r>
              <a:rPr lang="th-TH" dirty="0"/>
              <a:t>ในการเป็นสื่อกลางแลกเปลี่ยนข้อมูล และปัญหาการเป็น </a:t>
            </a:r>
            <a:r>
              <a:rPr lang="en-US" dirty="0"/>
              <a:t>single point of </a:t>
            </a:r>
            <a:r>
              <a:rPr lang="en-US" dirty="0" smtClean="0"/>
              <a:t>failure</a:t>
            </a:r>
          </a:p>
        </p:txBody>
      </p:sp>
    </p:spTree>
    <p:extLst>
      <p:ext uri="{BB962C8B-B14F-4D97-AF65-F5344CB8AC3E}">
        <p14:creationId xmlns:p14="http://schemas.microsoft.com/office/powerpoint/2010/main" val="143615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th-T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592017"/>
              </p:ext>
            </p:extLst>
          </p:nvPr>
        </p:nvGraphicFramePr>
        <p:xfrm>
          <a:off x="838200" y="1485900"/>
          <a:ext cx="10515600" cy="476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26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MedRec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MayoClinic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Our approach</a:t>
                      </a:r>
                      <a:endParaRPr lang="th-TH" sz="2000" dirty="0"/>
                    </a:p>
                  </a:txBody>
                  <a:tcPr/>
                </a:tc>
              </a:tr>
              <a:tr h="6891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Blockchain purpose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History tracking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point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History tracking and access point</a:t>
                      </a:r>
                      <a:endParaRPr lang="th-TH" sz="1800" dirty="0"/>
                    </a:p>
                  </a:txBody>
                  <a:tcPr/>
                </a:tc>
              </a:tr>
              <a:tr h="187060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How?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Record</a:t>
                      </a:r>
                      <a:r>
                        <a:rPr lang="en-US" sz="1800" baseline="0" dirty="0" smtClean="0"/>
                        <a:t> “patient-provider relationship” that about patient care history</a:t>
                      </a:r>
                      <a:endParaRPr lang="th-TH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Access point</a:t>
                      </a:r>
                      <a:r>
                        <a:rPr lang="en-US" sz="1800" baseline="0" dirty="0" smtClean="0"/>
                        <a:t> for healthcare information sharing between hospital using FHIR URLs</a:t>
                      </a:r>
                      <a:endParaRPr lang="th-TH" sz="1800" dirty="0" smtClean="0"/>
                    </a:p>
                    <a:p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Implement IHE </a:t>
                      </a:r>
                      <a:r>
                        <a:rPr lang="en-US" sz="1800" dirty="0" err="1" smtClean="0"/>
                        <a:t>XDS.b</a:t>
                      </a:r>
                      <a:r>
                        <a:rPr lang="en-US" sz="1800" dirty="0" smtClean="0"/>
                        <a:t> Profile which apply Document Registry to Blockchain, allow patient care history sharing between hospital</a:t>
                      </a:r>
                      <a:endParaRPr lang="th-TH" sz="1800" dirty="0"/>
                    </a:p>
                  </a:txBody>
                  <a:tcPr/>
                </a:tc>
              </a:tr>
              <a:tr h="3992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Platform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Ethereum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</a:tr>
              <a:tr h="9845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Based 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Symmetrical</a:t>
                      </a:r>
                      <a:r>
                        <a:rPr lang="en-US" sz="1800" baseline="0" dirty="0" smtClean="0"/>
                        <a:t> Cryptographic Key Schematic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Fast</a:t>
                      </a:r>
                      <a:r>
                        <a:rPr lang="en-US" sz="1800" baseline="0" dirty="0" smtClean="0"/>
                        <a:t> Healthcare Interoperability (FHIR)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Cross-Enterprise</a:t>
                      </a:r>
                      <a:r>
                        <a:rPr lang="en-US" sz="1800" baseline="0" dirty="0" smtClean="0"/>
                        <a:t> Document Sharing (</a:t>
                      </a:r>
                      <a:r>
                        <a:rPr lang="en-US" sz="1800" baseline="0" dirty="0" err="1" smtClean="0"/>
                        <a:t>XDS.b</a:t>
                      </a:r>
                      <a:r>
                        <a:rPr lang="en-US" sz="1800" baseline="0" dirty="0" smtClean="0"/>
                        <a:t>) from IHE</a:t>
                      </a:r>
                      <a:endParaRPr lang="th-TH" sz="1800" dirty="0"/>
                    </a:p>
                  </a:txBody>
                  <a:tcPr/>
                </a:tc>
              </a:tr>
              <a:tr h="399280"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ทำอย่างไร</a:t>
            </a:r>
            <a:r>
              <a:rPr lang="en-US" dirty="0" smtClean="0"/>
              <a:t>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ประยุกต์เอา </a:t>
            </a:r>
            <a:r>
              <a:rPr lang="en-US" dirty="0" smtClean="0"/>
              <a:t>Cross-Enterprise Document Sharing Profile (</a:t>
            </a:r>
            <a:r>
              <a:rPr lang="en-US" dirty="0" err="1" smtClean="0"/>
              <a:t>XDS.b</a:t>
            </a:r>
            <a:r>
              <a:rPr lang="en-US" dirty="0" smtClean="0"/>
              <a:t>) </a:t>
            </a:r>
            <a:r>
              <a:rPr lang="th-TH" dirty="0" smtClean="0"/>
              <a:t>ซึ่งตีพิมพ์โดย </a:t>
            </a:r>
            <a:r>
              <a:rPr lang="en-US" dirty="0" smtClean="0"/>
              <a:t>IHE (Integrating Healthcare Enterprise) </a:t>
            </a:r>
            <a:r>
              <a:rPr lang="th-TH" dirty="0" smtClean="0"/>
              <a:t>ที่เป็นองค์กรที่เน้นพัฒนามาตรฐานการ </a:t>
            </a:r>
            <a:r>
              <a:rPr lang="en-US" dirty="0" smtClean="0"/>
              <a:t>implement </a:t>
            </a:r>
            <a:r>
              <a:rPr lang="th-TH" dirty="0" smtClean="0"/>
              <a:t>ระบบ </a:t>
            </a:r>
            <a:r>
              <a:rPr lang="en-US" dirty="0" smtClean="0"/>
              <a:t>IT </a:t>
            </a:r>
            <a:r>
              <a:rPr lang="th-TH" dirty="0" smtClean="0"/>
              <a:t>ของโรงพยาบาลให้ทำงานร่วมกันได้ และมีประสิทธิภาพ</a:t>
            </a:r>
          </a:p>
          <a:p>
            <a:r>
              <a:rPr lang="th-TH" dirty="0" smtClean="0"/>
              <a:t>นำมาผนวกเข้ากับเทคโนโลยี </a:t>
            </a:r>
            <a:r>
              <a:rPr lang="en-US" dirty="0" smtClean="0"/>
              <a:t>Blockchain </a:t>
            </a:r>
            <a:r>
              <a:rPr lang="th-TH" dirty="0" smtClean="0"/>
              <a:t>เพื่อนำเอาคุณสมบัติ </a:t>
            </a:r>
            <a:r>
              <a:rPr lang="en-US" dirty="0" smtClean="0"/>
              <a:t>immutable, distributed, decentralized </a:t>
            </a:r>
            <a:r>
              <a:rPr lang="th-TH" dirty="0" smtClean="0"/>
              <a:t>มาเสริมศักยภาพของ </a:t>
            </a:r>
            <a:r>
              <a:rPr lang="en-US" dirty="0" smtClean="0"/>
              <a:t>IHE Profile </a:t>
            </a:r>
            <a:r>
              <a:rPr lang="th-TH" dirty="0" smtClean="0"/>
              <a:t>ตัวนี้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745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Cross-Enterprise Document Sharing (</a:t>
            </a:r>
            <a:r>
              <a:rPr lang="en-US" dirty="0" err="1" smtClean="0"/>
              <a:t>XDS.b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เนื้อหาสำคัญของ </a:t>
            </a:r>
            <a:r>
              <a:rPr lang="en-US" dirty="0" smtClean="0"/>
              <a:t>Profile </a:t>
            </a:r>
            <a:r>
              <a:rPr lang="th-TH" dirty="0" smtClean="0"/>
              <a:t>นี่คือ การใช้ </a:t>
            </a:r>
            <a:r>
              <a:rPr lang="en-US" dirty="0" smtClean="0"/>
              <a:t>actor </a:t>
            </a:r>
            <a:r>
              <a:rPr lang="th-TH" dirty="0" smtClean="0"/>
              <a:t>ที่เรียกว่า </a:t>
            </a:r>
            <a:r>
              <a:rPr lang="en-US" dirty="0" smtClean="0"/>
              <a:t>Document Registry </a:t>
            </a:r>
            <a:r>
              <a:rPr lang="th-TH" dirty="0" smtClean="0"/>
              <a:t>เป็นสื่อกลาง ที่ช่วยบันทึกว่ามี </a:t>
            </a:r>
            <a:r>
              <a:rPr lang="en-US" dirty="0" smtClean="0"/>
              <a:t>document </a:t>
            </a:r>
            <a:r>
              <a:rPr lang="th-TH" dirty="0" smtClean="0"/>
              <a:t>อะไรบ้าง ของผู้ป่วยคนไหน ถูกบันทึกอยู่ที่โรงพยาบาลไหนบ้าง</a:t>
            </a:r>
          </a:p>
          <a:p>
            <a:r>
              <a:rPr lang="th-TH" dirty="0" smtClean="0"/>
              <a:t>คำว่า </a:t>
            </a:r>
            <a:r>
              <a:rPr lang="en-US" dirty="0" smtClean="0"/>
              <a:t>actor </a:t>
            </a:r>
            <a:r>
              <a:rPr lang="th-TH" dirty="0" smtClean="0"/>
              <a:t>ในที่นี้อาจจะใช้เป็นตัวแทนของ </a:t>
            </a:r>
            <a:r>
              <a:rPr lang="en-US" dirty="0" smtClean="0"/>
              <a:t>operation unit, software, </a:t>
            </a:r>
            <a:r>
              <a:rPr lang="th-TH" dirty="0" smtClean="0"/>
              <a:t>หรือ </a:t>
            </a:r>
            <a:r>
              <a:rPr lang="en-US" dirty="0" smtClean="0"/>
              <a:t>machine </a:t>
            </a:r>
            <a:r>
              <a:rPr lang="th-TH" dirty="0" smtClean="0"/>
              <a:t>ที่อาจจะแปรผันไปตามสภาพงานของหน่วยนั้นๆภายในโรงพยาบาล</a:t>
            </a:r>
          </a:p>
          <a:p>
            <a:r>
              <a:rPr lang="th-TH" dirty="0" smtClean="0"/>
              <a:t>โดย </a:t>
            </a:r>
            <a:r>
              <a:rPr lang="en-US" dirty="0" smtClean="0"/>
              <a:t>actor </a:t>
            </a:r>
            <a:r>
              <a:rPr lang="th-TH" dirty="0" smtClean="0"/>
              <a:t>สำคัญที่พูดถึงใน </a:t>
            </a:r>
            <a:r>
              <a:rPr lang="en-US" dirty="0" smtClean="0"/>
              <a:t>profile </a:t>
            </a:r>
            <a:r>
              <a:rPr lang="th-TH" dirty="0" smtClean="0"/>
              <a:t>นี้คือ</a:t>
            </a:r>
          </a:p>
          <a:p>
            <a:pPr lvl="1"/>
            <a:r>
              <a:rPr lang="en-US" dirty="0" smtClean="0"/>
              <a:t>Document Registry </a:t>
            </a:r>
            <a:r>
              <a:rPr lang="th-TH" dirty="0" smtClean="0"/>
              <a:t>ทำหน้าที่บันทึกรายการ </a:t>
            </a:r>
            <a:r>
              <a:rPr lang="en-US" dirty="0" smtClean="0"/>
              <a:t>document </a:t>
            </a:r>
            <a:r>
              <a:rPr lang="th-TH" dirty="0" smtClean="0"/>
              <a:t>และ </a:t>
            </a:r>
            <a:r>
              <a:rPr lang="en-US" dirty="0" smtClean="0"/>
              <a:t>metadata </a:t>
            </a:r>
            <a:r>
              <a:rPr lang="th-TH" dirty="0" smtClean="0"/>
              <a:t>ที่สัมพันธ์กันทั้งหมดที่มีในระบบ และแชร์กับองค์กรอื่นๆ</a:t>
            </a:r>
          </a:p>
          <a:p>
            <a:pPr lvl="1"/>
            <a:r>
              <a:rPr lang="en-US" dirty="0" smtClean="0"/>
              <a:t>Document Consumer </a:t>
            </a:r>
            <a:r>
              <a:rPr lang="th-TH" dirty="0" smtClean="0"/>
              <a:t>คือผู้ที่ต้องการเข้าถึงข้อมูล ซึ่งอาจจะเป็น โรงพยาบาล คลินิก หรือเจ้าหน้าที่</a:t>
            </a:r>
          </a:p>
          <a:p>
            <a:pPr lvl="1"/>
            <a:r>
              <a:rPr lang="en-US" dirty="0" smtClean="0"/>
              <a:t>Document Repository </a:t>
            </a:r>
            <a:r>
              <a:rPr lang="th-TH" dirty="0" smtClean="0"/>
              <a:t>คือที่ที่เก็บข้อมูลตัวจริงเอาไว้</a:t>
            </a:r>
          </a:p>
          <a:p>
            <a:pPr lvl="1"/>
            <a:r>
              <a:rPr lang="en-US" dirty="0" smtClean="0"/>
              <a:t>Document Source </a:t>
            </a:r>
            <a:r>
              <a:rPr lang="th-TH" dirty="0" smtClean="0"/>
              <a:t>คือแหล่งกำเนิดข้อมูล เช่น เครื่อง </a:t>
            </a:r>
            <a:r>
              <a:rPr lang="en-US" dirty="0" smtClean="0"/>
              <a:t>X-ray, </a:t>
            </a:r>
            <a:r>
              <a:rPr lang="th-TH" dirty="0" smtClean="0"/>
              <a:t>เครื่อง </a:t>
            </a:r>
            <a:r>
              <a:rPr lang="en-US" dirty="0" smtClean="0"/>
              <a:t>MRI, </a:t>
            </a:r>
            <a:r>
              <a:rPr lang="th-TH" dirty="0" smtClean="0"/>
              <a:t>คอมพิวเตอร์ประจำห้องตรวจ</a:t>
            </a:r>
            <a:r>
              <a:rPr lang="en-US" dirty="0" smtClean="0"/>
              <a:t>, software </a:t>
            </a:r>
            <a:r>
              <a:rPr lang="th-TH" dirty="0" smtClean="0"/>
              <a:t>บันทึกผลการตรวจ เป็นต้น</a:t>
            </a:r>
          </a:p>
          <a:p>
            <a:pPr lvl="1"/>
            <a:r>
              <a:rPr lang="en-US" dirty="0" smtClean="0"/>
              <a:t>Patient Identity Source </a:t>
            </a:r>
            <a:r>
              <a:rPr lang="th-TH" dirty="0" smtClean="0"/>
              <a:t>ทำหน้าที่อ้างอิง </a:t>
            </a:r>
            <a:r>
              <a:rPr lang="en-US" dirty="0" smtClean="0"/>
              <a:t>ID </a:t>
            </a:r>
            <a:r>
              <a:rPr lang="th-TH" dirty="0" smtClean="0"/>
              <a:t>ผู้ป่วยภายในระบบ เช่น เวชระเบียน หรือ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th-TH" dirty="0" smtClean="0"/>
              <a:t>ที่ถูกจัดให้มาดูแลส่วนนี้</a:t>
            </a:r>
          </a:p>
          <a:p>
            <a:pPr lvl="1"/>
            <a:r>
              <a:rPr lang="th-TH" dirty="0" smtClean="0"/>
              <a:t>**ในสภาพแวดล้อมจริง </a:t>
            </a:r>
            <a:r>
              <a:rPr lang="en-US" dirty="0" smtClean="0"/>
              <a:t>actor </a:t>
            </a:r>
            <a:r>
              <a:rPr lang="th-TH" dirty="0" smtClean="0"/>
              <a:t>แต่ละตัวอาจจะอยู่ใน </a:t>
            </a:r>
            <a:r>
              <a:rPr lang="en-US" dirty="0" smtClean="0"/>
              <a:t>machine </a:t>
            </a:r>
            <a:r>
              <a:rPr lang="th-TH" dirty="0" smtClean="0"/>
              <a:t>เดียวกัน หรือแยกจากกันก็ได้ ขึ้นอยู่กับสภาพแวดล้อมการใช้งาน</a:t>
            </a:r>
          </a:p>
          <a:p>
            <a:r>
              <a:rPr lang="th-TH" dirty="0" smtClean="0"/>
              <a:t>บทบาทสำคัญของ </a:t>
            </a:r>
            <a:r>
              <a:rPr lang="en-US" dirty="0" smtClean="0"/>
              <a:t>IHE Profile </a:t>
            </a:r>
            <a:r>
              <a:rPr lang="th-TH" dirty="0" smtClean="0"/>
              <a:t>คือการวางลำดับการทำงานของ </a:t>
            </a:r>
            <a:r>
              <a:rPr lang="en-US" dirty="0" smtClean="0"/>
              <a:t>actor </a:t>
            </a:r>
            <a:r>
              <a:rPr lang="th-TH" dirty="0" smtClean="0"/>
              <a:t>แต่ละตัว และกำหนด </a:t>
            </a:r>
            <a:r>
              <a:rPr lang="en-US" dirty="0" smtClean="0"/>
              <a:t>format </a:t>
            </a:r>
            <a:r>
              <a:rPr lang="th-TH" dirty="0" smtClean="0"/>
              <a:t>กลางที่ใช้ในการส่งข้อมูลระหว่างกัน ซึ่งมีผลเน้นให้แต่ละองค์กร แต่ละหน่วย ทำงานร่วมกันได้ อย่างมีประสิทธิภาพ ในสภาพแวดล้อมจำเพาะของงานทางการแพทย์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73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28851"/>
            <a:ext cx="10723630" cy="65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ตัวอย่างการทำงานของ </a:t>
            </a:r>
            <a:r>
              <a:rPr lang="en-US" dirty="0" smtClean="0"/>
              <a:t>Document Registry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Mr.Bob</a:t>
            </a:r>
            <a:r>
              <a:rPr lang="en-US" dirty="0" smtClean="0"/>
              <a:t> </a:t>
            </a:r>
            <a:r>
              <a:rPr lang="th-TH" dirty="0"/>
              <a:t>รู้สึก</a:t>
            </a:r>
            <a:r>
              <a:rPr lang="th-TH" dirty="0" smtClean="0"/>
              <a:t>ปวดตามตัว </a:t>
            </a:r>
            <a:r>
              <a:rPr lang="th-TH" dirty="0"/>
              <a:t>จึงไป รพ.</a:t>
            </a:r>
            <a:r>
              <a:rPr lang="en-US" dirty="0"/>
              <a:t>A </a:t>
            </a:r>
            <a:r>
              <a:rPr lang="th-TH" dirty="0"/>
              <a:t>แล้วทำการตรวจ </a:t>
            </a:r>
            <a:r>
              <a:rPr lang="en-US" dirty="0"/>
              <a:t>X-ray </a:t>
            </a:r>
            <a:r>
              <a:rPr lang="th-TH" dirty="0"/>
              <a:t>แล้วหมอวินิจฉัยว่าปวดกล้ามเนื้อธรรมดา เดี๋ยวหาย วันต่อมา </a:t>
            </a:r>
            <a:r>
              <a:rPr lang="en-US" dirty="0" err="1"/>
              <a:t>Mr.Bob</a:t>
            </a:r>
            <a:r>
              <a:rPr lang="en-US" dirty="0"/>
              <a:t> </a:t>
            </a:r>
            <a:r>
              <a:rPr lang="th-TH" dirty="0"/>
              <a:t>ยังปวดอยู่ ไม่มั่นใจเลยไป รพ.</a:t>
            </a:r>
            <a:r>
              <a:rPr lang="en-US" dirty="0"/>
              <a:t>B </a:t>
            </a:r>
            <a:r>
              <a:rPr lang="th-TH" dirty="0"/>
              <a:t>หมอมองว่าต้องตรวจ </a:t>
            </a:r>
            <a:r>
              <a:rPr lang="en-US" dirty="0"/>
              <a:t>X-ray </a:t>
            </a:r>
            <a:r>
              <a:rPr lang="th-TH" dirty="0"/>
              <a:t>แต่ว่า การตรวจ </a:t>
            </a:r>
            <a:r>
              <a:rPr lang="en-US" dirty="0"/>
              <a:t>X-ray </a:t>
            </a:r>
            <a:r>
              <a:rPr lang="th-TH" dirty="0"/>
              <a:t>บ่อยๆอาจส่งผลต่อสุขภาพคนไข้ รพ.</a:t>
            </a:r>
            <a:r>
              <a:rPr lang="en-US" dirty="0"/>
              <a:t>B </a:t>
            </a:r>
            <a:r>
              <a:rPr lang="th-TH" dirty="0"/>
              <a:t>จึงอยากรู้ว่า ในช่วงระยะเวลาใกล้ๆนี้ </a:t>
            </a:r>
            <a:r>
              <a:rPr lang="en-US" dirty="0" err="1"/>
              <a:t>Mr.Bob</a:t>
            </a:r>
            <a:r>
              <a:rPr lang="en-US" dirty="0"/>
              <a:t> </a:t>
            </a:r>
            <a:r>
              <a:rPr lang="th-TH" dirty="0"/>
              <a:t>เคยตรวจ </a:t>
            </a:r>
            <a:r>
              <a:rPr lang="en-US" dirty="0"/>
              <a:t>X-ray </a:t>
            </a:r>
            <a:r>
              <a:rPr lang="th-TH" dirty="0"/>
              <a:t>ที่</a:t>
            </a:r>
            <a:r>
              <a:rPr lang="th-TH" dirty="0" err="1"/>
              <a:t>ไหนมั้ย</a:t>
            </a:r>
            <a:r>
              <a:rPr lang="th-TH" dirty="0"/>
              <a:t> ก็ไปดูใน </a:t>
            </a:r>
            <a:r>
              <a:rPr lang="en-US" dirty="0"/>
              <a:t>Document Registry </a:t>
            </a:r>
            <a:r>
              <a:rPr lang="th-TH" dirty="0"/>
              <a:t>แล้วพบว่า </a:t>
            </a:r>
            <a:r>
              <a:rPr lang="en-US" dirty="0" err="1"/>
              <a:t>Mr.Bob</a:t>
            </a:r>
            <a:r>
              <a:rPr lang="en-US" dirty="0"/>
              <a:t> </a:t>
            </a:r>
            <a:r>
              <a:rPr lang="th-TH" dirty="0"/>
              <a:t>เคยไป รพ.</a:t>
            </a:r>
            <a:r>
              <a:rPr lang="en-US" dirty="0"/>
              <a:t>A </a:t>
            </a:r>
            <a:r>
              <a:rPr lang="th-TH" dirty="0"/>
              <a:t>มาแล้ว และเคยตรวจ </a:t>
            </a:r>
            <a:r>
              <a:rPr lang="en-US" dirty="0"/>
              <a:t>X-ray </a:t>
            </a:r>
            <a:r>
              <a:rPr lang="th-TH" dirty="0"/>
              <a:t>ไว้ ใช้ได้เหมือนกัน </a:t>
            </a:r>
            <a:r>
              <a:rPr lang="th-TH" dirty="0" smtClean="0"/>
              <a:t>ข้อมูลชุดนี้ถูกบันทึกไว้ที่ </a:t>
            </a:r>
            <a:r>
              <a:rPr lang="en-US" dirty="0" smtClean="0"/>
              <a:t>Document Repository </a:t>
            </a:r>
            <a:r>
              <a:rPr lang="th-TH" dirty="0" smtClean="0"/>
              <a:t>ของ รพ.</a:t>
            </a:r>
            <a:r>
              <a:rPr lang="en-US" dirty="0" smtClean="0"/>
              <a:t>A</a:t>
            </a:r>
            <a:endParaRPr lang="th-TH" dirty="0" smtClean="0"/>
          </a:p>
          <a:p>
            <a:r>
              <a:rPr lang="th-TH" dirty="0" smtClean="0"/>
              <a:t>รพ.</a:t>
            </a:r>
            <a:r>
              <a:rPr lang="en-US" dirty="0"/>
              <a:t>B </a:t>
            </a:r>
            <a:r>
              <a:rPr lang="th-TH" dirty="0" smtClean="0"/>
              <a:t>จึงทำ</a:t>
            </a:r>
            <a:r>
              <a:rPr lang="th-TH" dirty="0"/>
              <a:t>การขอไฟล์</a:t>
            </a:r>
            <a:r>
              <a:rPr lang="th-TH" dirty="0" smtClean="0"/>
              <a:t>จาก </a:t>
            </a:r>
            <a:r>
              <a:rPr lang="en-US" dirty="0" smtClean="0"/>
              <a:t>Document Repository</a:t>
            </a:r>
            <a:r>
              <a:rPr lang="th-TH" dirty="0" smtClean="0"/>
              <a:t> ที่ </a:t>
            </a:r>
            <a:r>
              <a:rPr lang="th-TH" dirty="0"/>
              <a:t>รพ.</a:t>
            </a:r>
            <a:r>
              <a:rPr lang="en-US" dirty="0"/>
              <a:t>A </a:t>
            </a:r>
            <a:r>
              <a:rPr lang="th-TH" dirty="0"/>
              <a:t>ไป </a:t>
            </a:r>
            <a:r>
              <a:rPr lang="th-TH" dirty="0" smtClean="0"/>
              <a:t>เพื่อใช้ในการรักษา </a:t>
            </a:r>
            <a:r>
              <a:rPr lang="en-US" dirty="0" err="1" smtClean="0"/>
              <a:t>Mr.Bob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31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052" t="1741" r="7353" b="4487"/>
          <a:stretch/>
        </p:blipFill>
        <p:spPr>
          <a:xfrm>
            <a:off x="1062317" y="309282"/>
            <a:ext cx="10313894" cy="6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 </a:t>
            </a:r>
            <a:r>
              <a:rPr lang="en-US" dirty="0" smtClean="0"/>
              <a:t>Blockchain </a:t>
            </a:r>
            <a:r>
              <a:rPr lang="th-TH" dirty="0" smtClean="0"/>
              <a:t>ที่คิดไว้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/>
          <a:p>
            <a:r>
              <a:rPr lang="en-US" dirty="0" smtClean="0"/>
              <a:t>Main Smart Contract</a:t>
            </a:r>
          </a:p>
          <a:p>
            <a:pPr lvl="1"/>
            <a:r>
              <a:rPr lang="en-US" dirty="0" smtClean="0"/>
              <a:t>Smart contract </a:t>
            </a:r>
            <a:r>
              <a:rPr lang="th-TH" dirty="0" smtClean="0"/>
              <a:t>บันทึก </a:t>
            </a:r>
            <a:r>
              <a:rPr lang="en-US" dirty="0" smtClean="0"/>
              <a:t>registry (</a:t>
            </a:r>
            <a:r>
              <a:rPr lang="th-TH" dirty="0" smtClean="0"/>
              <a:t>พร้อม </a:t>
            </a:r>
            <a:r>
              <a:rPr lang="en-US" dirty="0" smtClean="0"/>
              <a:t>query receptor)</a:t>
            </a:r>
          </a:p>
          <a:p>
            <a:pPr lvl="2"/>
            <a:r>
              <a:rPr lang="th-TH" dirty="0" smtClean="0"/>
              <a:t>บันทึกข้อมูล </a:t>
            </a:r>
            <a:r>
              <a:rPr lang="en-US" dirty="0" smtClean="0"/>
              <a:t>metadata </a:t>
            </a:r>
            <a:r>
              <a:rPr lang="th-TH" dirty="0" smtClean="0"/>
              <a:t>ของ </a:t>
            </a:r>
            <a:r>
              <a:rPr lang="en-US" dirty="0" smtClean="0"/>
              <a:t>document </a:t>
            </a:r>
            <a:r>
              <a:rPr lang="th-TH" dirty="0" smtClean="0"/>
              <a:t>ลงไปบน </a:t>
            </a:r>
            <a:r>
              <a:rPr lang="en-US" dirty="0" smtClean="0"/>
              <a:t>transaction</a:t>
            </a:r>
            <a:endParaRPr lang="th-TH" dirty="0" smtClean="0"/>
          </a:p>
          <a:p>
            <a:pPr lvl="2"/>
            <a:r>
              <a:rPr lang="th-TH" dirty="0" smtClean="0"/>
              <a:t>ต้องตอบสนองต่อ </a:t>
            </a:r>
            <a:r>
              <a:rPr lang="en-US" dirty="0" smtClean="0"/>
              <a:t>search contract </a:t>
            </a:r>
            <a:r>
              <a:rPr lang="th-TH" dirty="0" smtClean="0"/>
              <a:t>ที่ระบุ </a:t>
            </a:r>
            <a:r>
              <a:rPr lang="en-US" dirty="0" smtClean="0"/>
              <a:t>index </a:t>
            </a:r>
            <a:r>
              <a:rPr lang="th-TH" dirty="0" smtClean="0"/>
              <a:t>ตรงกัน</a:t>
            </a:r>
            <a:endParaRPr lang="en-US" dirty="0" smtClean="0"/>
          </a:p>
          <a:p>
            <a:pPr lvl="1"/>
            <a:r>
              <a:rPr lang="en-US" dirty="0" smtClean="0"/>
              <a:t>Smart contract registry query (search contract)</a:t>
            </a:r>
          </a:p>
          <a:p>
            <a:pPr lvl="2"/>
            <a:r>
              <a:rPr lang="en-US" dirty="0" smtClean="0"/>
              <a:t>Search </a:t>
            </a:r>
            <a:r>
              <a:rPr lang="th-TH" dirty="0" smtClean="0"/>
              <a:t>หา </a:t>
            </a:r>
            <a:r>
              <a:rPr lang="en-US" dirty="0" smtClean="0"/>
              <a:t>index </a:t>
            </a:r>
            <a:r>
              <a:rPr lang="th-TH" dirty="0" smtClean="0"/>
              <a:t>ที่ตรงกันแล้ว </a:t>
            </a:r>
            <a:r>
              <a:rPr lang="en-US" dirty="0" smtClean="0"/>
              <a:t>return transaction ID</a:t>
            </a:r>
          </a:p>
          <a:p>
            <a:pPr lvl="2"/>
            <a:r>
              <a:rPr lang="th-TH" dirty="0" smtClean="0"/>
              <a:t>เมื่อได้รับ </a:t>
            </a:r>
            <a:r>
              <a:rPr lang="en-US" dirty="0" smtClean="0"/>
              <a:t>transaction ID </a:t>
            </a:r>
            <a:r>
              <a:rPr lang="th-TH" dirty="0" smtClean="0"/>
              <a:t>ของข้อมูล </a:t>
            </a:r>
            <a:r>
              <a:rPr lang="en-US" dirty="0" smtClean="0"/>
              <a:t>document </a:t>
            </a:r>
            <a:r>
              <a:rPr lang="th-TH" dirty="0" smtClean="0"/>
              <a:t>ที่ต้องการ จึงส่ง </a:t>
            </a:r>
            <a:r>
              <a:rPr lang="en-US" dirty="0" smtClean="0"/>
              <a:t>smart contract </a:t>
            </a:r>
            <a:r>
              <a:rPr lang="th-TH" dirty="0" smtClean="0"/>
              <a:t>มาขอให้ </a:t>
            </a:r>
            <a:r>
              <a:rPr lang="en-US" dirty="0" smtClean="0"/>
              <a:t>return </a:t>
            </a:r>
            <a:r>
              <a:rPr lang="th-TH" dirty="0" smtClean="0"/>
              <a:t>ข้อมูลใน </a:t>
            </a:r>
            <a:r>
              <a:rPr lang="en-US" dirty="0" smtClean="0"/>
              <a:t>transaction </a:t>
            </a:r>
            <a:r>
              <a:rPr lang="th-TH" dirty="0" smtClean="0"/>
              <a:t>นั้นๆ เพื่อนำไปใช้สำหรับ </a:t>
            </a:r>
            <a:r>
              <a:rPr lang="en-US" dirty="0" smtClean="0"/>
              <a:t>Document Retrieval </a:t>
            </a:r>
            <a:r>
              <a:rPr lang="th-TH" dirty="0" smtClean="0"/>
              <a:t>จากที่เก็บต่อไป</a:t>
            </a:r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98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1383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Office Theme</vt:lpstr>
      <vt:lpstr>Healthcare Information Document Registry Blockchain</vt:lpstr>
      <vt:lpstr>Goal ของ Blockchain</vt:lpstr>
      <vt:lpstr>Previous Work</vt:lpstr>
      <vt:lpstr>ทำอย่างไร?</vt:lpstr>
      <vt:lpstr>Cross-Enterprise Document Sharing (XDS.b)</vt:lpstr>
      <vt:lpstr>PowerPoint Presentation</vt:lpstr>
      <vt:lpstr>ตัวอย่างการทำงานของ Document Registry</vt:lpstr>
      <vt:lpstr>PowerPoint Presentation</vt:lpstr>
      <vt:lpstr>องค์ประกอบ Blockchain ที่คิดไว้</vt:lpstr>
      <vt:lpstr>Index สำหรับที่ใช้กับ search contract</vt:lpstr>
      <vt:lpstr>PowerPoint Presentation</vt:lpstr>
      <vt:lpstr>องค์ประกอบ Blockchain ที่คิดไว้</vt:lpstr>
      <vt:lpstr>องค์ประกอบ Blockchain ที่คิดไว้</vt:lpstr>
      <vt:lpstr>Additional requirement</vt:lpstr>
      <vt:lpstr>Proof of Interoperability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Information Document Registry Blockchain</dc:title>
  <dc:creator>admin</dc:creator>
  <cp:lastModifiedBy>admin</cp:lastModifiedBy>
  <cp:revision>68</cp:revision>
  <dcterms:created xsi:type="dcterms:W3CDTF">2018-12-13T08:12:46Z</dcterms:created>
  <dcterms:modified xsi:type="dcterms:W3CDTF">2018-12-20T17:37:49Z</dcterms:modified>
</cp:coreProperties>
</file>