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7" r:id="rId2"/>
    <p:sldId id="298" r:id="rId3"/>
    <p:sldId id="311" r:id="rId4"/>
    <p:sldId id="270" r:id="rId5"/>
    <p:sldId id="291" r:id="rId6"/>
    <p:sldId id="295" r:id="rId7"/>
    <p:sldId id="296" r:id="rId8"/>
    <p:sldId id="299" r:id="rId9"/>
    <p:sldId id="292" r:id="rId10"/>
    <p:sldId id="297" r:id="rId11"/>
    <p:sldId id="300" r:id="rId12"/>
    <p:sldId id="293" r:id="rId13"/>
    <p:sldId id="301" r:id="rId14"/>
    <p:sldId id="294" r:id="rId15"/>
    <p:sldId id="303" r:id="rId16"/>
    <p:sldId id="304" r:id="rId17"/>
    <p:sldId id="258" r:id="rId18"/>
    <p:sldId id="259" r:id="rId19"/>
    <p:sldId id="260" r:id="rId20"/>
    <p:sldId id="267" r:id="rId21"/>
    <p:sldId id="272" r:id="rId22"/>
    <p:sldId id="273" r:id="rId23"/>
    <p:sldId id="274" r:id="rId24"/>
    <p:sldId id="261" r:id="rId25"/>
    <p:sldId id="262" r:id="rId26"/>
    <p:sldId id="302" r:id="rId27"/>
    <p:sldId id="307" r:id="rId28"/>
    <p:sldId id="308" r:id="rId29"/>
    <p:sldId id="268" r:id="rId30"/>
    <p:sldId id="275" r:id="rId31"/>
    <p:sldId id="263" r:id="rId32"/>
    <p:sldId id="264" r:id="rId33"/>
    <p:sldId id="269" r:id="rId34"/>
    <p:sldId id="265" r:id="rId35"/>
    <p:sldId id="266" r:id="rId36"/>
    <p:sldId id="271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305" r:id="rId53"/>
    <p:sldId id="309" r:id="rId54"/>
    <p:sldId id="310" r:id="rId55"/>
    <p:sldId id="312" r:id="rId5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EAEFF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BAB24-D750-4DC1-96B7-7B26154F0C78}" type="datetimeFigureOut">
              <a:rPr lang="th-TH" smtClean="0"/>
              <a:t>01/04/62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7C4EF-168B-483E-9641-5272A18317E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0476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should be some kind of header that specify type of transaction</a:t>
            </a:r>
            <a:endParaRPr lang="th-TH" dirty="0" smtClean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7C4EF-168B-483E-9641-5272A18317E6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1409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should be some kind of header that specify type of transaction</a:t>
            </a:r>
            <a:endParaRPr lang="th-TH" dirty="0" smtClean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7C4EF-168B-483E-9641-5272A18317E6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5598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should be some kind of header that specify type of transaction</a:t>
            </a:r>
            <a:endParaRPr lang="th-TH" dirty="0" smtClean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7C4EF-168B-483E-9641-5272A18317E6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3134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should be some kind of header that specify type of transaction</a:t>
            </a:r>
            <a:endParaRPr lang="th-TH" dirty="0" smtClean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7C4EF-168B-483E-9641-5272A18317E6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0478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should be some kind of header that specify type of transaction</a:t>
            </a:r>
            <a:endParaRPr lang="th-TH" dirty="0" smtClean="0"/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7C4EF-168B-483E-9641-5272A18317E6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553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8EDA-0CAF-4C5E-BDDC-1CCF8434B24E}" type="datetimeFigureOut">
              <a:rPr lang="th-TH" smtClean="0"/>
              <a:t>01/04/62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FBA3-B0A7-439F-9918-4B58609F593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5332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8EDA-0CAF-4C5E-BDDC-1CCF8434B24E}" type="datetimeFigureOut">
              <a:rPr lang="th-TH" smtClean="0"/>
              <a:t>01/04/62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FBA3-B0A7-439F-9918-4B58609F593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116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8EDA-0CAF-4C5E-BDDC-1CCF8434B24E}" type="datetimeFigureOut">
              <a:rPr lang="th-TH" smtClean="0"/>
              <a:t>01/04/62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FBA3-B0A7-439F-9918-4B58609F593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377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8EDA-0CAF-4C5E-BDDC-1CCF8434B24E}" type="datetimeFigureOut">
              <a:rPr lang="th-TH" smtClean="0"/>
              <a:t>01/04/62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FBA3-B0A7-439F-9918-4B58609F593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4918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8EDA-0CAF-4C5E-BDDC-1CCF8434B24E}" type="datetimeFigureOut">
              <a:rPr lang="th-TH" smtClean="0"/>
              <a:t>01/04/62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FBA3-B0A7-439F-9918-4B58609F593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667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8EDA-0CAF-4C5E-BDDC-1CCF8434B24E}" type="datetimeFigureOut">
              <a:rPr lang="th-TH" smtClean="0"/>
              <a:t>01/04/62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FBA3-B0A7-439F-9918-4B58609F593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007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8EDA-0CAF-4C5E-BDDC-1CCF8434B24E}" type="datetimeFigureOut">
              <a:rPr lang="th-TH" smtClean="0"/>
              <a:t>01/04/62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FBA3-B0A7-439F-9918-4B58609F593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00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8EDA-0CAF-4C5E-BDDC-1CCF8434B24E}" type="datetimeFigureOut">
              <a:rPr lang="th-TH" smtClean="0"/>
              <a:t>01/04/62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FBA3-B0A7-439F-9918-4B58609F593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814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8EDA-0CAF-4C5E-BDDC-1CCF8434B24E}" type="datetimeFigureOut">
              <a:rPr lang="th-TH" smtClean="0"/>
              <a:t>01/04/62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FBA3-B0A7-439F-9918-4B58609F593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87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8EDA-0CAF-4C5E-BDDC-1CCF8434B24E}" type="datetimeFigureOut">
              <a:rPr lang="th-TH" smtClean="0"/>
              <a:t>01/04/62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FBA3-B0A7-439F-9918-4B58609F593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616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8EDA-0CAF-4C5E-BDDC-1CCF8434B24E}" type="datetimeFigureOut">
              <a:rPr lang="th-TH" smtClean="0"/>
              <a:t>01/04/62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FBA3-B0A7-439F-9918-4B58609F593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3551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B8EDA-0CAF-4C5E-BDDC-1CCF8434B24E}" type="datetimeFigureOut">
              <a:rPr lang="th-TH" smtClean="0"/>
              <a:t>01/04/62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BFBA3-B0A7-439F-9918-4B58609F593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722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XDS.b</a:t>
            </a:r>
            <a:r>
              <a:rPr lang="en-US" dirty="0" smtClean="0"/>
              <a:t> + Blockchain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Petnathean</a:t>
            </a:r>
            <a:r>
              <a:rPr lang="en-US" dirty="0" smtClean="0"/>
              <a:t> </a:t>
            </a:r>
            <a:r>
              <a:rPr lang="en-US" dirty="0" err="1" smtClean="0"/>
              <a:t>Julled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8714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br>
              <a:rPr lang="en-US" dirty="0" smtClean="0"/>
            </a:br>
            <a:r>
              <a:rPr lang="en-US" sz="2800" dirty="0" smtClean="0"/>
              <a:t>Register Document Set-b [ITI-42]</a:t>
            </a:r>
            <a:endParaRPr lang="th-T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6783" t="52367" r="24507" b="30628"/>
          <a:stretch/>
        </p:blipFill>
        <p:spPr>
          <a:xfrm>
            <a:off x="1004158" y="1815548"/>
            <a:ext cx="10183684" cy="20938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6442" t="55459" r="24052" b="25604"/>
          <a:stretch/>
        </p:blipFill>
        <p:spPr>
          <a:xfrm>
            <a:off x="1004157" y="4047503"/>
            <a:ext cx="10328113" cy="232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02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Transaction type</a:t>
            </a:r>
            <a:endParaRPr lang="th-T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65" y="1395557"/>
            <a:ext cx="8729870" cy="53126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90765" y="3186952"/>
            <a:ext cx="1522830" cy="43498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6696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br>
              <a:rPr lang="en-US" dirty="0" smtClean="0"/>
            </a:br>
            <a:r>
              <a:rPr lang="en-US" sz="2800" dirty="0" smtClean="0"/>
              <a:t>Registry Stored  Query [ITI-18]</a:t>
            </a:r>
            <a:endParaRPr lang="th-TH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is a query request to the Document Registry from a Document Consumer. The query request contains:</a:t>
            </a:r>
          </a:p>
          <a:p>
            <a:pPr lvl="1"/>
            <a:r>
              <a:rPr lang="en-US" dirty="0" smtClean="0"/>
              <a:t>A reference to a pre-defined  query stored on the Document Registry Actor.</a:t>
            </a:r>
          </a:p>
          <a:p>
            <a:pPr lvl="1"/>
            <a:r>
              <a:rPr lang="en-US" dirty="0" smtClean="0"/>
              <a:t>The Registry Stored Query transaction supports a variety of pre-defined queries. Examples include the following:</a:t>
            </a:r>
          </a:p>
          <a:p>
            <a:pPr lvl="2"/>
            <a:r>
              <a:rPr lang="en-US" dirty="0" smtClean="0"/>
              <a:t>Query for </a:t>
            </a:r>
            <a:r>
              <a:rPr lang="en-US" dirty="0" err="1" smtClean="0"/>
              <a:t>DocumentEntry</a:t>
            </a:r>
            <a:r>
              <a:rPr lang="en-US" dirty="0" smtClean="0"/>
              <a:t> objects by patient (Id) for a time interval on creation time and/or service time, by document type(s), by practice setting(s), by author person</a:t>
            </a:r>
          </a:p>
          <a:p>
            <a:pPr lvl="2"/>
            <a:r>
              <a:rPr lang="en-US" dirty="0" smtClean="0"/>
              <a:t>Query for </a:t>
            </a:r>
            <a:r>
              <a:rPr lang="en-US" dirty="0" err="1" smtClean="0"/>
              <a:t>SubmissionSets</a:t>
            </a:r>
            <a:r>
              <a:rPr lang="en-US" dirty="0" smtClean="0"/>
              <a:t> by Document Source</a:t>
            </a:r>
          </a:p>
          <a:p>
            <a:pPr lvl="2"/>
            <a:r>
              <a:rPr lang="en-US" dirty="0" smtClean="0"/>
              <a:t>Query for Folders updated during a time interval</a:t>
            </a:r>
          </a:p>
          <a:p>
            <a:pPr lvl="2"/>
            <a:r>
              <a:rPr lang="en-US" dirty="0" smtClean="0"/>
              <a:t>Query for all contents in a Folder or </a:t>
            </a:r>
            <a:r>
              <a:rPr lang="en-US" dirty="0" err="1" smtClean="0"/>
              <a:t>SubmissionSet</a:t>
            </a:r>
            <a:endParaRPr lang="en-US" dirty="0" smtClean="0"/>
          </a:p>
          <a:p>
            <a:pPr lvl="2"/>
            <a:r>
              <a:rPr lang="en-US" dirty="0" smtClean="0"/>
              <a:t>Query for </a:t>
            </a:r>
            <a:r>
              <a:rPr lang="en-US" dirty="0" err="1" smtClean="0"/>
              <a:t>SubmissionSets</a:t>
            </a:r>
            <a:r>
              <a:rPr lang="en-US" dirty="0" smtClean="0"/>
              <a:t> by time of submission</a:t>
            </a:r>
          </a:p>
          <a:p>
            <a:pPr lvl="1"/>
            <a:r>
              <a:rPr lang="en-US" dirty="0" smtClean="0"/>
              <a:t>Depending on the value of the </a:t>
            </a:r>
            <a:r>
              <a:rPr lang="en-US" dirty="0" err="1" smtClean="0"/>
              <a:t>returnType</a:t>
            </a:r>
            <a:r>
              <a:rPr lang="en-US" dirty="0" smtClean="0"/>
              <a:t> parameter, all queries return:</a:t>
            </a:r>
          </a:p>
          <a:p>
            <a:pPr lvl="2"/>
            <a:r>
              <a:rPr lang="en-US" dirty="0" smtClean="0"/>
              <a:t>Metadata for one or more types of registry object, or</a:t>
            </a:r>
          </a:p>
          <a:p>
            <a:pPr lvl="2"/>
            <a:r>
              <a:rPr lang="en-US" dirty="0" smtClean="0"/>
              <a:t>Object references for one or more types of registry object</a:t>
            </a:r>
          </a:p>
        </p:txBody>
      </p:sp>
    </p:spTree>
    <p:extLst>
      <p:ext uri="{BB962C8B-B14F-4D97-AF65-F5344CB8AC3E}">
        <p14:creationId xmlns:p14="http://schemas.microsoft.com/office/powerpoint/2010/main" val="191072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Transaction type</a:t>
            </a:r>
            <a:endParaRPr lang="th-T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65" y="1395557"/>
            <a:ext cx="8729870" cy="53126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19948" y="4679575"/>
            <a:ext cx="1976133" cy="41685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8162365" y="2066258"/>
            <a:ext cx="927845" cy="78451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496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br>
              <a:rPr lang="en-US" dirty="0" smtClean="0"/>
            </a:br>
            <a:r>
              <a:rPr lang="en-US" sz="2800" dirty="0" smtClean="0"/>
              <a:t>Retrieve Document Set [ITI-43]</a:t>
            </a:r>
            <a:endParaRPr lang="th-TH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Retrieve a set of documents from the Document Repository, On-Demand Document Source.</a:t>
            </a:r>
          </a:p>
          <a:p>
            <a:r>
              <a:rPr lang="en-US" dirty="0" smtClean="0"/>
              <a:t>The Document Consumer has already obtained the </a:t>
            </a:r>
            <a:r>
              <a:rPr lang="en-US" dirty="0" err="1" smtClean="0"/>
              <a:t>XDSDocumentEntry</a:t>
            </a:r>
            <a:r>
              <a:rPr lang="en-US" dirty="0" smtClean="0"/>
              <a:t> </a:t>
            </a:r>
            <a:r>
              <a:rPr lang="en-US" dirty="0" err="1" smtClean="0"/>
              <a:t>uniqueId</a:t>
            </a:r>
            <a:r>
              <a:rPr lang="en-US" dirty="0" smtClean="0"/>
              <a:t> and the Document Repository </a:t>
            </a:r>
            <a:r>
              <a:rPr lang="en-US" dirty="0" err="1" smtClean="0"/>
              <a:t>repositoryUniqueId</a:t>
            </a:r>
            <a:r>
              <a:rPr lang="en-US" dirty="0" smtClean="0"/>
              <a:t> from the Document Registry by means of the Registry Stored Query transaction.</a:t>
            </a:r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26265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br>
              <a:rPr lang="en-US" dirty="0" smtClean="0"/>
            </a:br>
            <a:r>
              <a:rPr lang="en-US" sz="2800" dirty="0" smtClean="0"/>
              <a:t>Retrieve Document Set [ITI-43]</a:t>
            </a:r>
            <a:endParaRPr lang="th-TH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Document Repository expected actions:</a:t>
            </a:r>
          </a:p>
          <a:p>
            <a:pPr lvl="1"/>
            <a:r>
              <a:rPr lang="en-US" dirty="0" smtClean="0"/>
              <a:t>A Document Repository or On-Demand Document Source shall return the document(s) indicated in the request.</a:t>
            </a:r>
          </a:p>
          <a:p>
            <a:pPr lvl="1"/>
            <a:r>
              <a:rPr lang="en-US" dirty="0" smtClean="0"/>
              <a:t>The Document Repository shall return the document or an error code in case the document could not be return.</a:t>
            </a:r>
          </a:p>
          <a:p>
            <a:pPr lvl="1"/>
            <a:r>
              <a:rPr lang="en-US" dirty="0" smtClean="0"/>
              <a:t>An On-Demand Document Source which supports the Persistence of Retrieved Documents Option shall save the document content returned in the retrieve response and issue a Register Document Set-b [ITI-42] transaction to register a Stable Document Entry which describes the saved document. The On-Demand Document Source shall complete the registration of the Stable Document Entry prior to responding to the Retrieve Document Set request.</a:t>
            </a:r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12048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br>
              <a:rPr lang="en-US" dirty="0" smtClean="0"/>
            </a:br>
            <a:r>
              <a:rPr lang="en-US" sz="2800" dirty="0" smtClean="0"/>
              <a:t>Retrieve Document Set [ITI-43]</a:t>
            </a:r>
            <a:endParaRPr lang="th-TH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registration of the new Stable Document Entry shall include:</a:t>
            </a:r>
          </a:p>
          <a:p>
            <a:pPr lvl="1"/>
            <a:r>
              <a:rPr lang="en-US" dirty="0" smtClean="0"/>
              <a:t>A Submission Set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DocumentEntry</a:t>
            </a:r>
            <a:r>
              <a:rPr lang="en-US" dirty="0" smtClean="0"/>
              <a:t> representing the Stable </a:t>
            </a:r>
            <a:r>
              <a:rPr lang="en-US" dirty="0" err="1" smtClean="0"/>
              <a:t>DocumentEntry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HasMember</a:t>
            </a:r>
            <a:r>
              <a:rPr lang="en-US" dirty="0" smtClean="0"/>
              <a:t> association linking </a:t>
            </a:r>
            <a:r>
              <a:rPr lang="en-US" dirty="0" err="1" smtClean="0"/>
              <a:t>DocumentEntry</a:t>
            </a:r>
            <a:r>
              <a:rPr lang="en-US" dirty="0" smtClean="0"/>
              <a:t> to </a:t>
            </a:r>
            <a:r>
              <a:rPr lang="en-US" dirty="0" err="1" smtClean="0"/>
              <a:t>SubmissionSet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 </a:t>
            </a:r>
            <a:r>
              <a:rPr lang="en-US" dirty="0" err="1" smtClean="0"/>
              <a:t>IsSnapshotOf</a:t>
            </a:r>
            <a:r>
              <a:rPr lang="en-US" dirty="0" smtClean="0"/>
              <a:t> Association which identifies the </a:t>
            </a:r>
            <a:r>
              <a:rPr lang="en-US" dirty="0" err="1" smtClean="0"/>
              <a:t>sourceObject</a:t>
            </a:r>
            <a:r>
              <a:rPr lang="en-US" dirty="0" smtClean="0"/>
              <a:t> as the new Stable Document Entry and the </a:t>
            </a:r>
            <a:r>
              <a:rPr lang="en-US" dirty="0" err="1" smtClean="0"/>
              <a:t>targetObject</a:t>
            </a:r>
            <a:r>
              <a:rPr lang="en-US" dirty="0" smtClean="0"/>
              <a:t> as the On-Demand Document Entry which contains the </a:t>
            </a:r>
            <a:r>
              <a:rPr lang="en-US" dirty="0" err="1" smtClean="0"/>
              <a:t>uniqueID</a:t>
            </a:r>
            <a:r>
              <a:rPr lang="en-US" dirty="0" smtClean="0"/>
              <a:t> used in the Retrieve Document </a:t>
            </a:r>
            <a:r>
              <a:rPr lang="en-US" smtClean="0"/>
              <a:t>Set request.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30487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used in Document Sharing Profile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metadata used in Document Sharing profiles is characterized by three types of objects and two types of Associations</a:t>
            </a:r>
          </a:p>
          <a:p>
            <a:r>
              <a:rPr lang="en-US" dirty="0" smtClean="0"/>
              <a:t>Three object types: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SubmissionSet</a:t>
            </a:r>
            <a:r>
              <a:rPr lang="en-US" dirty="0" smtClean="0">
                <a:solidFill>
                  <a:srgbClr val="FF0000"/>
                </a:solidFill>
              </a:rPr>
              <a:t> = metadata describing a collection of Folders, </a:t>
            </a:r>
            <a:r>
              <a:rPr lang="en-US" dirty="0" err="1" smtClean="0">
                <a:solidFill>
                  <a:srgbClr val="FF0000"/>
                </a:solidFill>
              </a:rPr>
              <a:t>DocumentEntries</a:t>
            </a:r>
            <a:r>
              <a:rPr lang="en-US" dirty="0" smtClean="0">
                <a:solidFill>
                  <a:srgbClr val="FF0000"/>
                </a:solidFill>
              </a:rPr>
              <a:t>, and Associations submitted together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Folder = metadata describing a collection of related </a:t>
            </a:r>
            <a:r>
              <a:rPr lang="en-US" dirty="0" err="1" smtClean="0">
                <a:solidFill>
                  <a:srgbClr val="0070C0"/>
                </a:solidFill>
              </a:rPr>
              <a:t>DocumentEntries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err="1" smtClean="0">
                <a:solidFill>
                  <a:srgbClr val="00B050"/>
                </a:solidFill>
              </a:rPr>
              <a:t>DocumentEntry</a:t>
            </a:r>
            <a:r>
              <a:rPr lang="en-US" dirty="0" smtClean="0">
                <a:solidFill>
                  <a:srgbClr val="00B050"/>
                </a:solidFill>
              </a:rPr>
              <a:t> = metadata describing a Document</a:t>
            </a:r>
          </a:p>
          <a:p>
            <a:r>
              <a:rPr lang="en-US" dirty="0" smtClean="0"/>
              <a:t>Two Association types:</a:t>
            </a:r>
          </a:p>
          <a:p>
            <a:pPr lvl="1"/>
            <a:r>
              <a:rPr lang="en-US" dirty="0" err="1" smtClean="0"/>
              <a:t>HasMember</a:t>
            </a:r>
            <a:r>
              <a:rPr lang="en-US" dirty="0" smtClean="0"/>
              <a:t> = represents membership of an object in a collection</a:t>
            </a:r>
          </a:p>
          <a:p>
            <a:pPr lvl="1"/>
            <a:r>
              <a:rPr lang="en-US" dirty="0" smtClean="0"/>
              <a:t>Relationship = represents a relationship (such as a transform) between two Documents (represented by </a:t>
            </a:r>
            <a:r>
              <a:rPr lang="en-US" dirty="0" err="1" smtClean="0"/>
              <a:t>DocumentEntries</a:t>
            </a:r>
            <a:r>
              <a:rPr lang="en-US" dirty="0" smtClean="0"/>
              <a:t>)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53130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Metadata used in Document Sharing Profile</a:t>
            </a:r>
            <a:endParaRPr lang="th-T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8405" t="33148" r="24806" b="22963"/>
          <a:stretch/>
        </p:blipFill>
        <p:spPr>
          <a:xfrm>
            <a:off x="1714500" y="1690688"/>
            <a:ext cx="8763000" cy="484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61346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Document</a:t>
                      </a:r>
                      <a:r>
                        <a:rPr lang="en-US" sz="2400" baseline="0" dirty="0" smtClean="0"/>
                        <a:t> Sharing</a:t>
                      </a:r>
                      <a:br>
                        <a:rPr lang="en-US" sz="2400" baseline="0" dirty="0" smtClean="0"/>
                      </a:br>
                      <a:r>
                        <a:rPr lang="en-US" sz="2400" baseline="0" dirty="0" smtClean="0"/>
                        <a:t>Object/Association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ebRIM</a:t>
                      </a:r>
                      <a:r>
                        <a:rPr lang="en-US" sz="2400" dirty="0" smtClean="0"/>
                        <a:t> class</a:t>
                      </a:r>
                      <a:endParaRPr lang="th-TH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rim:ExtrinsicObject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SubmissionSet</a:t>
                      </a:r>
                      <a:endParaRPr lang="th-TH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000" dirty="0" err="1" smtClean="0"/>
                        <a:t>rim:RegistryPackage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Folder</a:t>
                      </a:r>
                      <a:endParaRPr lang="th-TH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MemberOf</a:t>
                      </a:r>
                      <a:endParaRPr lang="th-TH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000" dirty="0" err="1" smtClean="0"/>
                        <a:t>rim:Association</a:t>
                      </a:r>
                      <a:endParaRPr lang="th-TH" sz="2000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Relationship</a:t>
                      </a:r>
                      <a:endParaRPr lang="th-TH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Metadata used in Document Sharing Profile</a:t>
            </a:r>
            <a:br>
              <a:rPr lang="en-US" dirty="0" smtClean="0"/>
            </a:br>
            <a:r>
              <a:rPr lang="en-US" sz="3200" dirty="0" smtClean="0"/>
              <a:t>Code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1932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Transaction type</a:t>
            </a:r>
            <a:endParaRPr lang="th-T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65" y="1395557"/>
            <a:ext cx="8729870" cy="53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929602"/>
              </p:ext>
            </p:extLst>
          </p:nvPr>
        </p:nvGraphicFramePr>
        <p:xfrm>
          <a:off x="838200" y="1825625"/>
          <a:ext cx="10515594" cy="4554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/>
                <a:gridCol w="6413500"/>
                <a:gridCol w="431799"/>
                <a:gridCol w="431799"/>
                <a:gridCol w="419102"/>
                <a:gridCol w="444496"/>
                <a:gridCol w="431799"/>
                <a:gridCol w="431799"/>
              </a:tblGrid>
              <a:tr h="1146175"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1600" dirty="0" err="1" smtClean="0"/>
                        <a:t>DocumentEntry</a:t>
                      </a:r>
                      <a:r>
                        <a:rPr lang="en-US" sz="1600" dirty="0" smtClean="0"/>
                        <a:t> Metadata Attributes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Patient identity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Provenance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Security &amp;Privacy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Descriptive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Object Lifecycle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Exchange</a:t>
                      </a:r>
                      <a:endParaRPr lang="th-TH" sz="1200" dirty="0"/>
                    </a:p>
                  </a:txBody>
                  <a:tcPr vert="vert27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author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humans</a:t>
                      </a:r>
                      <a:r>
                        <a:rPr lang="en-US" sz="1200" baseline="0" dirty="0" smtClean="0"/>
                        <a:t> and/or machines that authored the document. This attribute contains the sub-attributes: </a:t>
                      </a:r>
                      <a:r>
                        <a:rPr lang="en-US" sz="1200" baseline="0" dirty="0" err="1" smtClean="0"/>
                        <a:t>authorInstitution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authorPerson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authorRole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authorSpecialty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err="1" smtClean="0"/>
                        <a:t>authorTelecommunication</a:t>
                      </a:r>
                      <a:r>
                        <a:rPr lang="en-US" sz="1200" baseline="0" dirty="0" smtClean="0"/>
                        <a:t>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availabilityStatus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lifecycle status of the </a:t>
                      </a:r>
                      <a:r>
                        <a:rPr lang="en-US" sz="1200" dirty="0" err="1" smtClean="0"/>
                        <a:t>DocumentEntry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classCode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code specifying the high-level use classification of the document type (e.g., Report, Summary, Images, Treatment Plan, Patient Preferences, Workflow).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Comments associated with the document.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confidentialityCode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code specifying</a:t>
                      </a:r>
                      <a:r>
                        <a:rPr lang="en-US" sz="1200" baseline="0" dirty="0" smtClean="0"/>
                        <a:t> the level of confidentiality of the documented.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creationTime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time the author created the document.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entryUUID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globally unique identifier used to manage the entry.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eventCodeList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This list of codes represents the main clinical acts, such as a colonoscopy or an appendectomy, being documented.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Metadata used in Document Sharing </a:t>
            </a:r>
            <a:r>
              <a:rPr lang="en-US" dirty="0"/>
              <a:t>Profile</a:t>
            </a:r>
            <a:br>
              <a:rPr lang="en-US" dirty="0"/>
            </a:br>
            <a:r>
              <a:rPr lang="en-US" sz="3200" dirty="0" err="1" smtClean="0"/>
              <a:t>DocumentEntry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3927635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177360"/>
              </p:ext>
            </p:extLst>
          </p:nvPr>
        </p:nvGraphicFramePr>
        <p:xfrm>
          <a:off x="838200" y="1825625"/>
          <a:ext cx="10515594" cy="437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/>
                <a:gridCol w="6413500"/>
                <a:gridCol w="431799"/>
                <a:gridCol w="431799"/>
                <a:gridCol w="419102"/>
                <a:gridCol w="444496"/>
                <a:gridCol w="431799"/>
                <a:gridCol w="431799"/>
              </a:tblGrid>
              <a:tr h="1146175"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1600" dirty="0" err="1" smtClean="0"/>
                        <a:t>DocumentEntry</a:t>
                      </a:r>
                      <a:r>
                        <a:rPr lang="en-US" sz="1600" dirty="0" smtClean="0"/>
                        <a:t> Metadata Attributes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Patient identity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Provenance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Security &amp;Privacy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Descriptive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Object Lifecycle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Exchange</a:t>
                      </a:r>
                      <a:endParaRPr lang="th-TH" sz="1200" dirty="0"/>
                    </a:p>
                  </a:txBody>
                  <a:tcPr vert="vert27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formatCode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code specifying the detailed technical format of the document.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hash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hash of the contents of the document.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healthcareFacility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TypeCode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This code represents the type of organizational setting of the clinical encounter during which the documented act occurred.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homeCommunityId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globally unique identifier for a community.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languageCode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Specifies the human language of character data in a document.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legalAuthenticator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Represents a participant within an </a:t>
                      </a:r>
                      <a:r>
                        <a:rPr lang="en-US" sz="1200" dirty="0" err="1" smtClean="0"/>
                        <a:t>authorInstitution</a:t>
                      </a:r>
                      <a:r>
                        <a:rPr lang="en-US" sz="1200" dirty="0" smtClean="0"/>
                        <a:t> who has legally authenticated or attested the document.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limitedMetadata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Indicates whether the </a:t>
                      </a:r>
                      <a:r>
                        <a:rPr lang="en-US" sz="1200" dirty="0" err="1" smtClean="0"/>
                        <a:t>DocumentEntry</a:t>
                      </a:r>
                      <a:r>
                        <a:rPr lang="en-US" sz="1200" dirty="0" smtClean="0"/>
                        <a:t> was created using the less rigorous requirements of metadata as defined for the Metadata-Limited Document Source.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mimeType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MIME type of the document.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Metadata used in Document Sharing </a:t>
            </a:r>
            <a:r>
              <a:rPr lang="en-US" dirty="0"/>
              <a:t>Profile</a:t>
            </a:r>
            <a:br>
              <a:rPr lang="en-US" dirty="0"/>
            </a:br>
            <a:r>
              <a:rPr lang="en-US" sz="3200" dirty="0" err="1" smtClean="0"/>
              <a:t>DocumentEntry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2286991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581036"/>
              </p:ext>
            </p:extLst>
          </p:nvPr>
        </p:nvGraphicFramePr>
        <p:xfrm>
          <a:off x="838200" y="1825625"/>
          <a:ext cx="10515594" cy="419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/>
                <a:gridCol w="6413500"/>
                <a:gridCol w="431799"/>
                <a:gridCol w="431799"/>
                <a:gridCol w="419102"/>
                <a:gridCol w="444496"/>
                <a:gridCol w="431799"/>
                <a:gridCol w="431799"/>
              </a:tblGrid>
              <a:tr h="1146175"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1600" dirty="0" err="1" smtClean="0"/>
                        <a:t>DocumentEntry</a:t>
                      </a:r>
                      <a:r>
                        <a:rPr lang="en-US" sz="1600" dirty="0" smtClean="0"/>
                        <a:t> Metadata Attributes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Patient identity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Provenance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Security &amp;Privacy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Descriptive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Object Lifecycle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Exchange</a:t>
                      </a:r>
                      <a:endParaRPr lang="th-TH" sz="1200" dirty="0"/>
                    </a:p>
                  </a:txBody>
                  <a:tcPr vert="vert27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objectType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type of </a:t>
                      </a:r>
                      <a:r>
                        <a:rPr lang="en-US" sz="1200" dirty="0" err="1" smtClean="0"/>
                        <a:t>DocumentEntry</a:t>
                      </a:r>
                      <a:r>
                        <a:rPr lang="en-US" sz="1200" dirty="0" smtClean="0"/>
                        <a:t> (e.g.,</a:t>
                      </a:r>
                      <a:r>
                        <a:rPr lang="en-US" sz="1200" baseline="0" dirty="0" smtClean="0"/>
                        <a:t> On-Demand </a:t>
                      </a:r>
                      <a:r>
                        <a:rPr lang="en-US" sz="1200" baseline="0" dirty="0" err="1" smtClean="0"/>
                        <a:t>DocumentEntry</a:t>
                      </a:r>
                      <a:r>
                        <a:rPr lang="en-US" sz="1200" baseline="0" dirty="0" smtClean="0"/>
                        <a:t>).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patientId</a:t>
                      </a:r>
                      <a:endParaRPr lang="th-T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The 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patientId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represents the subject of care of the document.</a:t>
                      </a:r>
                      <a:endParaRPr lang="th-T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practiceSettingCode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</a:t>
                      </a:r>
                      <a:r>
                        <a:rPr lang="en-US" sz="1200" baseline="0" dirty="0" smtClean="0"/>
                        <a:t> code specifying the clinical specialty where the act that resulted in the document was performed (e.g., Family Practice, Laboratory, Radiology).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referenceIdList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list of Identifiers related to the document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repositoryUniqueId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globally unique</a:t>
                      </a:r>
                      <a:r>
                        <a:rPr lang="en-US" sz="1200" baseline="0" dirty="0" smtClean="0"/>
                        <a:t> identifier of the repository where the document can be accessed.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serviceStartTime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start time of the service being documented.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serviceStopTime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stop time of the service being documented.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size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Size in bytes of the document.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Metadata used in Document Sharing </a:t>
            </a:r>
            <a:r>
              <a:rPr lang="en-US" dirty="0"/>
              <a:t>Profile</a:t>
            </a:r>
            <a:br>
              <a:rPr lang="en-US" dirty="0"/>
            </a:br>
            <a:r>
              <a:rPr lang="en-US" sz="3200" dirty="0" err="1" smtClean="0"/>
              <a:t>DocumentEntry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1824062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467774"/>
              </p:ext>
            </p:extLst>
          </p:nvPr>
        </p:nvGraphicFramePr>
        <p:xfrm>
          <a:off x="838200" y="1825625"/>
          <a:ext cx="10515594" cy="354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/>
                <a:gridCol w="6413500"/>
                <a:gridCol w="431799"/>
                <a:gridCol w="431799"/>
                <a:gridCol w="419102"/>
                <a:gridCol w="444496"/>
                <a:gridCol w="431799"/>
                <a:gridCol w="431799"/>
              </a:tblGrid>
              <a:tr h="1146175"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1600" dirty="0" err="1" smtClean="0"/>
                        <a:t>DocumentEntry</a:t>
                      </a:r>
                      <a:r>
                        <a:rPr lang="en-US" sz="1600" dirty="0" smtClean="0"/>
                        <a:t> Metadata Attributes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Patient identity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Provenance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Security &amp;Privacy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Descriptive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Object Lifecycle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Exchange</a:t>
                      </a:r>
                      <a:endParaRPr lang="th-TH" sz="1200" dirty="0"/>
                    </a:p>
                  </a:txBody>
                  <a:tcPr vert="vert27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sourcePatientId</a:t>
                      </a:r>
                      <a:endParaRPr lang="th-T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The 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sourcePatientId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represents the subject of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care’s medical record identifier (e.g., Patient Id) in the local patient identifier domain of the creating entity.</a:t>
                      </a:r>
                      <a:endParaRPr lang="th-T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sourcePatientInfo</a:t>
                      </a:r>
                      <a:endParaRPr lang="th-T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This attribute contains demographic information of the source patient to whose medical record this document belongs.</a:t>
                      </a:r>
                      <a:endParaRPr lang="th-T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title of the document.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typeCode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code specifying the precise type of document from the user perspective (e.g., LOINC code).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uniqueId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Globally unique identifier assigned to the document by its creator.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URI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URI for the document.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Metadata used in Document Sharing </a:t>
            </a:r>
            <a:r>
              <a:rPr lang="en-US" dirty="0"/>
              <a:t>Profile</a:t>
            </a:r>
            <a:br>
              <a:rPr lang="en-US" dirty="0"/>
            </a:br>
            <a:r>
              <a:rPr lang="en-US" sz="3200" dirty="0" err="1" smtClean="0"/>
              <a:t>DocumentEntry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2983148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6051" t="14074" r="23667" b="8518"/>
          <a:stretch/>
        </p:blipFill>
        <p:spPr>
          <a:xfrm>
            <a:off x="3848100" y="1308100"/>
            <a:ext cx="5892800" cy="53086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Metadata used in Document Sharing </a:t>
            </a:r>
            <a:r>
              <a:rPr lang="en-US" dirty="0"/>
              <a:t>Profile</a:t>
            </a:r>
            <a:br>
              <a:rPr lang="en-US" dirty="0"/>
            </a:br>
            <a:r>
              <a:rPr lang="en-US" sz="3200" dirty="0" err="1" smtClean="0"/>
              <a:t>DocumentEntry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1215081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076" t="28334" r="23125" b="26851"/>
          <a:stretch/>
        </p:blipFill>
        <p:spPr>
          <a:xfrm>
            <a:off x="1555750" y="1601787"/>
            <a:ext cx="9080500" cy="459724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Metadata used in Document Sharing </a:t>
            </a:r>
            <a:r>
              <a:rPr lang="en-US" dirty="0"/>
              <a:t>Profile</a:t>
            </a:r>
            <a:br>
              <a:rPr lang="en-US" dirty="0"/>
            </a:br>
            <a:r>
              <a:rPr lang="en-US" sz="3200" dirty="0" err="1" smtClean="0"/>
              <a:t>DocumentEntry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2364748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On-Demand vs Stable Document Entry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Stable Document Entry contain metadata about an already created document available for retrieval. Each Stable </a:t>
            </a:r>
            <a:r>
              <a:rPr lang="en-US" dirty="0" err="1" smtClean="0"/>
              <a:t>DocumentEntry</a:t>
            </a:r>
            <a:r>
              <a:rPr lang="en-US" dirty="0" smtClean="0"/>
              <a:t> represents a single document.</a:t>
            </a:r>
          </a:p>
          <a:p>
            <a:pPr lvl="1"/>
            <a:r>
              <a:rPr lang="en-US" dirty="0" smtClean="0"/>
              <a:t>This document is stable because the contents have been effectively combined in the exact representation that will be returned in a Retrieve Document Set.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uniqueID</a:t>
            </a:r>
            <a:r>
              <a:rPr lang="en-US" dirty="0" smtClean="0"/>
              <a:t> metadata attribute of a Stable </a:t>
            </a:r>
            <a:r>
              <a:rPr lang="en-US" dirty="0" err="1" smtClean="0"/>
              <a:t>DocumentEntry</a:t>
            </a:r>
            <a:r>
              <a:rPr lang="en-US" dirty="0" smtClean="0"/>
              <a:t> identifies the specific document associated with the entry. It is used in a retrieve request to identify which specific document should be retrieved.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06367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On-Demand vs Stable Document Entry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 On-Demand Document Entry provides a unique identifier which can be used to create an on-demand document which collects the latest, most recent available information at the time of retrieval.</a:t>
            </a:r>
          </a:p>
          <a:p>
            <a:pPr lvl="1"/>
            <a:r>
              <a:rPr lang="en-US" dirty="0" smtClean="0"/>
              <a:t>On-Demand Document Entries never reflect actual document content, but rather the potential for a document with the characteristics described in the metadata of the entry.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uniqueID</a:t>
            </a:r>
            <a:r>
              <a:rPr lang="en-US" dirty="0" smtClean="0"/>
              <a:t> associated with an On-Demand Document Entry will never represent an actual document.</a:t>
            </a:r>
          </a:p>
          <a:p>
            <a:pPr lvl="1"/>
            <a:r>
              <a:rPr lang="en-US" dirty="0" smtClean="0"/>
              <a:t>A retrieve request specifying an On-Demand Document Entry </a:t>
            </a:r>
            <a:r>
              <a:rPr lang="en-US" dirty="0" err="1" smtClean="0"/>
              <a:t>uniqueID</a:t>
            </a:r>
            <a:r>
              <a:rPr lang="en-US" dirty="0" smtClean="0"/>
              <a:t> will return content identified by a </a:t>
            </a:r>
            <a:r>
              <a:rPr lang="en-US" dirty="0" err="1" smtClean="0"/>
              <a:t>uniqueID</a:t>
            </a:r>
            <a:r>
              <a:rPr lang="en-US" dirty="0" smtClean="0"/>
              <a:t> different than the specified </a:t>
            </a:r>
            <a:r>
              <a:rPr lang="en-US" dirty="0" err="1" smtClean="0"/>
              <a:t>uniqueID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Every On-Demand Document Entry with the same </a:t>
            </a:r>
            <a:r>
              <a:rPr lang="en-US" dirty="0" err="1" smtClean="0"/>
              <a:t>uniqueID</a:t>
            </a:r>
            <a:r>
              <a:rPr lang="en-US" dirty="0" smtClean="0"/>
              <a:t> will refer to the same potential content. </a:t>
            </a:r>
            <a:r>
              <a:rPr lang="en-US" dirty="0" err="1" smtClean="0"/>
              <a:t>Acrual</a:t>
            </a:r>
            <a:r>
              <a:rPr lang="en-US" dirty="0" smtClean="0"/>
              <a:t> content depends on the time of retrieval.</a:t>
            </a:r>
          </a:p>
          <a:p>
            <a:pPr lvl="1"/>
            <a:r>
              <a:rPr lang="en-US" dirty="0" smtClean="0"/>
              <a:t>The On-Demand Document Entry </a:t>
            </a:r>
            <a:r>
              <a:rPr lang="en-US" dirty="0" err="1" smtClean="0"/>
              <a:t>uniqueID</a:t>
            </a:r>
            <a:r>
              <a:rPr lang="en-US" dirty="0" smtClean="0"/>
              <a:t> is valid for as long as the entry has </a:t>
            </a:r>
            <a:r>
              <a:rPr lang="en-US" dirty="0" err="1" smtClean="0"/>
              <a:t>availabilityStatus</a:t>
            </a:r>
            <a:r>
              <a:rPr lang="en-US" dirty="0" smtClean="0"/>
              <a:t> equal to Approved. The holder of the </a:t>
            </a:r>
            <a:r>
              <a:rPr lang="en-US" dirty="0" err="1" smtClean="0"/>
              <a:t>uniqueID</a:t>
            </a:r>
            <a:r>
              <a:rPr lang="en-US" dirty="0" smtClean="0"/>
              <a:t> may re-use it in a retrieve request to get the latest information, without the need for an additional query.</a:t>
            </a:r>
          </a:p>
          <a:p>
            <a:pPr lvl="1"/>
            <a:r>
              <a:rPr lang="en-US" dirty="0" smtClean="0"/>
              <a:t>Ex. Patient status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91938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On-Demand vs Stable Document Entry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On-Demand Document Entry provides a unique identifier which can be used to create an on-demand document which collects the latest, most recent available information at the time of retrieval.</a:t>
            </a:r>
          </a:p>
          <a:p>
            <a:pPr lvl="1"/>
            <a:r>
              <a:rPr lang="en-US" dirty="0" smtClean="0"/>
              <a:t>When a retrieve request is received specifying an On-Demand Document Entry </a:t>
            </a:r>
            <a:r>
              <a:rPr lang="en-US" dirty="0" err="1" smtClean="0"/>
              <a:t>uniqueID</a:t>
            </a:r>
            <a:r>
              <a:rPr lang="en-US" dirty="0" smtClean="0"/>
              <a:t>, the responder may choose to persist the document generated as a result and allow the requestor future access to metadata and document.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78820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185355"/>
              </p:ext>
            </p:extLst>
          </p:nvPr>
        </p:nvGraphicFramePr>
        <p:xfrm>
          <a:off x="838200" y="1825625"/>
          <a:ext cx="10515594" cy="437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/>
                <a:gridCol w="6413500"/>
                <a:gridCol w="431799"/>
                <a:gridCol w="431799"/>
                <a:gridCol w="419102"/>
                <a:gridCol w="444496"/>
                <a:gridCol w="431799"/>
                <a:gridCol w="431799"/>
              </a:tblGrid>
              <a:tr h="1146175"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1600" dirty="0" err="1" smtClean="0"/>
                        <a:t>DocumentEntry</a:t>
                      </a:r>
                      <a:r>
                        <a:rPr lang="en-US" sz="1600" dirty="0" smtClean="0"/>
                        <a:t> Metadata Attributes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Patient identity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Provenance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Security &amp;Privacy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Descriptive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Object Lifecycle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Exchange</a:t>
                      </a:r>
                      <a:endParaRPr lang="th-TH" sz="1200" dirty="0"/>
                    </a:p>
                  </a:txBody>
                  <a:tcPr vert="vert27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author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humans and/or machines that authored the </a:t>
                      </a:r>
                      <a:r>
                        <a:rPr lang="en-US" sz="1200" dirty="0" err="1" smtClean="0"/>
                        <a:t>SubmissionSet</a:t>
                      </a:r>
                      <a:r>
                        <a:rPr lang="en-US" sz="1200" dirty="0" smtClean="0"/>
                        <a:t>. This attribute</a:t>
                      </a:r>
                      <a:r>
                        <a:rPr lang="en-US" sz="1200" baseline="0" dirty="0" smtClean="0"/>
                        <a:t> contains the sub-attributes: </a:t>
                      </a:r>
                      <a:r>
                        <a:rPr lang="en-US" sz="1200" baseline="0" dirty="0" err="1" smtClean="0"/>
                        <a:t>authorInstitution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authorPerson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authorRole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authorSpecialty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authorTelecommunication</a:t>
                      </a:r>
                      <a:r>
                        <a:rPr lang="en-US" sz="1200" baseline="0" dirty="0" smtClean="0"/>
                        <a:t>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availabilityStatus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lifecycle status of the </a:t>
                      </a:r>
                      <a:r>
                        <a:rPr lang="en-US" sz="1200" dirty="0" err="1" smtClean="0"/>
                        <a:t>SubmissionSet</a:t>
                      </a:r>
                      <a:r>
                        <a:rPr lang="en-US" sz="1200" dirty="0" smtClean="0"/>
                        <a:t>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comments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Comments associated with the </a:t>
                      </a:r>
                      <a:r>
                        <a:rPr lang="en-US" sz="1200" dirty="0" err="1" smtClean="0"/>
                        <a:t>SubmissionSet</a:t>
                      </a:r>
                      <a:r>
                        <a:rPr lang="en-US" sz="1200" dirty="0" smtClean="0"/>
                        <a:t>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contentTypeCode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code specifying the type of clinical activity that resulted in placing the associated content in the </a:t>
                      </a:r>
                      <a:r>
                        <a:rPr lang="en-US" sz="1200" dirty="0" err="1" smtClean="0"/>
                        <a:t>SubmissionSet</a:t>
                      </a:r>
                      <a:r>
                        <a:rPr lang="en-US" sz="1200" dirty="0" smtClean="0"/>
                        <a:t>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entryUUID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globally unique identifier used to manage the entry.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homeCommunityId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globally unique identifier for a community.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intendedRecipient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organizations or persons for whom the </a:t>
                      </a:r>
                      <a:r>
                        <a:rPr lang="en-US" sz="1200" dirty="0" err="1" smtClean="0"/>
                        <a:t>SubmissionSet</a:t>
                      </a:r>
                      <a:r>
                        <a:rPr lang="en-US" sz="1200" dirty="0" smtClean="0"/>
                        <a:t> is intended.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limitedMetadata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flag that the associated </a:t>
                      </a:r>
                      <a:r>
                        <a:rPr lang="en-US" sz="1200" dirty="0" err="1" smtClean="0"/>
                        <a:t>SubmissionSet</a:t>
                      </a:r>
                      <a:r>
                        <a:rPr lang="en-US" sz="1200" dirty="0" smtClean="0"/>
                        <a:t> was created using the less rigorous metadata requirements as defined for the Metadata-Limited Document Source.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Metadata used in Document Sharing </a:t>
            </a:r>
            <a:r>
              <a:rPr lang="en-US" dirty="0"/>
              <a:t>Profile</a:t>
            </a:r>
            <a:br>
              <a:rPr lang="en-US" dirty="0"/>
            </a:br>
            <a:r>
              <a:rPr lang="en-US" sz="3200" dirty="0" err="1" smtClean="0"/>
              <a:t>SubmissionSet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104993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br>
              <a:rPr lang="en-US" dirty="0" smtClean="0"/>
            </a:br>
            <a:r>
              <a:rPr lang="en-US" sz="2800" dirty="0" smtClean="0"/>
              <a:t>General XML Format</a:t>
            </a:r>
            <a:endParaRPr lang="th-TH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70" t="5586"/>
          <a:stretch/>
        </p:blipFill>
        <p:spPr>
          <a:xfrm>
            <a:off x="2421294" y="1690688"/>
            <a:ext cx="9365098" cy="49677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89853" y="1902298"/>
            <a:ext cx="1502229" cy="24259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39890" y="1786236"/>
            <a:ext cx="1281404" cy="474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rgbClr val="FF0000"/>
                </a:solidFill>
              </a:rPr>
              <a:t>Header</a:t>
            </a:r>
            <a:endParaRPr lang="th-TH" sz="28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51583" y="2245241"/>
            <a:ext cx="7424058" cy="426752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6768" y="4379004"/>
            <a:ext cx="2425958" cy="97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Metadata Attributes</a:t>
            </a:r>
            <a:endParaRPr lang="th-TH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1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110334"/>
              </p:ext>
            </p:extLst>
          </p:nvPr>
        </p:nvGraphicFramePr>
        <p:xfrm>
          <a:off x="838200" y="1825625"/>
          <a:ext cx="10515594" cy="300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/>
                <a:gridCol w="6413500"/>
                <a:gridCol w="431799"/>
                <a:gridCol w="431799"/>
                <a:gridCol w="419102"/>
                <a:gridCol w="444496"/>
                <a:gridCol w="431799"/>
                <a:gridCol w="431799"/>
              </a:tblGrid>
              <a:tr h="1146175"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1600" dirty="0" err="1" smtClean="0"/>
                        <a:t>DocumentEntry</a:t>
                      </a:r>
                      <a:r>
                        <a:rPr lang="en-US" sz="1600" dirty="0" smtClean="0"/>
                        <a:t> Metadata Attributes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Patient identity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Provenance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Security &amp;Privacy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Descriptive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Object Lifecycle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Exchange</a:t>
                      </a:r>
                      <a:endParaRPr lang="th-TH" sz="1200" dirty="0"/>
                    </a:p>
                  </a:txBody>
                  <a:tcPr vert="vert27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patientId</a:t>
                      </a:r>
                      <a:endParaRPr lang="th-T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The 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patientId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represents the primary subject of care of the 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SubmissionSet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th-T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sourceId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Identifier of the entity that contributed the </a:t>
                      </a:r>
                      <a:r>
                        <a:rPr lang="en-US" sz="1200" dirty="0" err="1" smtClean="0"/>
                        <a:t>SubmissionSet</a:t>
                      </a:r>
                      <a:r>
                        <a:rPr lang="en-US" sz="1200" dirty="0" smtClean="0"/>
                        <a:t>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submissionTime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Point in time at the creating entity when the </a:t>
                      </a:r>
                      <a:r>
                        <a:rPr lang="en-US" sz="1200" dirty="0" err="1" smtClean="0"/>
                        <a:t>SubmissionSet</a:t>
                      </a:r>
                      <a:r>
                        <a:rPr lang="en-US" sz="1200" baseline="0" dirty="0" smtClean="0"/>
                        <a:t> was created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title of the </a:t>
                      </a:r>
                      <a:r>
                        <a:rPr lang="en-US" sz="1200" dirty="0" err="1" smtClean="0"/>
                        <a:t>SubmissionSet</a:t>
                      </a:r>
                      <a:r>
                        <a:rPr lang="en-US" sz="1200" dirty="0" smtClean="0"/>
                        <a:t>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uniqueId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Globally unique identifier for the </a:t>
                      </a:r>
                      <a:r>
                        <a:rPr lang="en-US" sz="1200" dirty="0" err="1" smtClean="0"/>
                        <a:t>SubmissionSet</a:t>
                      </a:r>
                      <a:r>
                        <a:rPr lang="en-US" sz="1200" dirty="0" smtClean="0"/>
                        <a:t> assigned by the creating entity.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Metadata used in Document Sharing </a:t>
            </a:r>
            <a:r>
              <a:rPr lang="en-US" dirty="0"/>
              <a:t>Profile</a:t>
            </a:r>
            <a:br>
              <a:rPr lang="en-US" dirty="0"/>
            </a:br>
            <a:r>
              <a:rPr lang="en-US" sz="3200" dirty="0" err="1" smtClean="0"/>
              <a:t>SubmissionSet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3574500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835" t="36296" r="28869" b="21666"/>
          <a:stretch/>
        </p:blipFill>
        <p:spPr>
          <a:xfrm>
            <a:off x="1828800" y="1690688"/>
            <a:ext cx="8534400" cy="463471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Metadata used in Document Sharing </a:t>
            </a:r>
            <a:r>
              <a:rPr lang="en-US" dirty="0"/>
              <a:t>Profile</a:t>
            </a:r>
            <a:br>
              <a:rPr lang="en-US" dirty="0"/>
            </a:br>
            <a:r>
              <a:rPr lang="en-US" sz="3200" dirty="0" err="1" smtClean="0"/>
              <a:t>SubmissionSet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2767823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6051" t="28518" r="23234" b="25741"/>
          <a:stretch/>
        </p:blipFill>
        <p:spPr>
          <a:xfrm>
            <a:off x="1790700" y="1690688"/>
            <a:ext cx="8610600" cy="454448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Metadata used in Document Sharing </a:t>
            </a:r>
            <a:r>
              <a:rPr lang="en-US" dirty="0"/>
              <a:t>Profile</a:t>
            </a:r>
            <a:br>
              <a:rPr lang="en-US" dirty="0"/>
            </a:br>
            <a:r>
              <a:rPr lang="en-US" sz="3200" dirty="0" err="1" smtClean="0"/>
              <a:t>SubmissionSet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2993051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838490"/>
              </p:ext>
            </p:extLst>
          </p:nvPr>
        </p:nvGraphicFramePr>
        <p:xfrm>
          <a:off x="838200" y="1495425"/>
          <a:ext cx="10515594" cy="502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/>
                <a:gridCol w="6413500"/>
                <a:gridCol w="431799"/>
                <a:gridCol w="431799"/>
                <a:gridCol w="419102"/>
                <a:gridCol w="444496"/>
                <a:gridCol w="431799"/>
                <a:gridCol w="431799"/>
              </a:tblGrid>
              <a:tr h="1146175"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1600" dirty="0" err="1" smtClean="0"/>
                        <a:t>DocumentEntry</a:t>
                      </a:r>
                      <a:r>
                        <a:rPr lang="en-US" sz="1600" dirty="0" smtClean="0"/>
                        <a:t> Metadata Attributes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1800" dirty="0" smtClean="0"/>
                        <a:t>Description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Patient identity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Provenance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Security &amp;Privacy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Descriptive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Object Lifecycle</a:t>
                      </a:r>
                      <a:endParaRPr lang="th-TH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Exchange</a:t>
                      </a:r>
                      <a:endParaRPr lang="th-TH" sz="1200" dirty="0"/>
                    </a:p>
                  </a:txBody>
                  <a:tcPr vert="vert27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availabilityStatus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lifecycle status of the Folder.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codeList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set of codes specifying the type of clinical activities that resulted in placing </a:t>
                      </a:r>
                      <a:r>
                        <a:rPr lang="en-US" sz="1200" dirty="0" err="1" smtClean="0"/>
                        <a:t>DocumentEntry</a:t>
                      </a:r>
                      <a:r>
                        <a:rPr lang="en-US" sz="1200" baseline="0" dirty="0" smtClean="0"/>
                        <a:t> objects in the Folder.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comments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Comments associated with the Folder.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entryUUID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globally unique identifier used to manage the entry.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homeCommunityId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globally unique identifier for a community.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lastUpdateTime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Most recent point in time that the Folder has been modified.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limitedMetadata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flag that the associated Folder was created using the less rigorous metadata requirements</a:t>
                      </a:r>
                      <a:r>
                        <a:rPr lang="en-US" sz="1200" baseline="0" dirty="0" smtClean="0"/>
                        <a:t> as defined for the Metadata-Limited Document Source.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patientId</a:t>
                      </a:r>
                      <a:endParaRPr lang="th-T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The </a:t>
                      </a:r>
                      <a:r>
                        <a:rPr lang="en-US" sz="1200" dirty="0" err="1" smtClean="0">
                          <a:solidFill>
                            <a:srgbClr val="FF0000"/>
                          </a:solidFill>
                        </a:rPr>
                        <a:t>patientId</a:t>
                      </a: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 represents the primary subject of care of the Folder.</a:t>
                      </a:r>
                      <a:endParaRPr lang="th-T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title of the Folder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uniqueId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Globally unique</a:t>
                      </a:r>
                      <a:r>
                        <a:rPr lang="en-US" sz="1200" baseline="0" dirty="0" smtClean="0"/>
                        <a:t> identifier for the Folder.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th-TH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Metadata used in Document Sharing </a:t>
            </a:r>
            <a:r>
              <a:rPr lang="en-US" dirty="0"/>
              <a:t>Profile</a:t>
            </a:r>
            <a:br>
              <a:rPr lang="en-US" dirty="0"/>
            </a:br>
            <a:r>
              <a:rPr lang="en-US" sz="3200" dirty="0" smtClean="0"/>
              <a:t>Folder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4219606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2662" t="24259" r="29736" b="42037"/>
          <a:stretch/>
        </p:blipFill>
        <p:spPr>
          <a:xfrm>
            <a:off x="1974850" y="1690688"/>
            <a:ext cx="8242300" cy="432305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Metadata used in Document Sharing </a:t>
            </a:r>
            <a:r>
              <a:rPr lang="en-US" dirty="0"/>
              <a:t>Profile</a:t>
            </a:r>
            <a:br>
              <a:rPr lang="en-US" dirty="0"/>
            </a:br>
            <a:r>
              <a:rPr lang="en-US" sz="3200" dirty="0" smtClean="0"/>
              <a:t>Folder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2365791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943" t="34630" r="23342" b="19999"/>
          <a:stretch/>
        </p:blipFill>
        <p:spPr>
          <a:xfrm>
            <a:off x="1676400" y="1690688"/>
            <a:ext cx="8839200" cy="462735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Metadata used in Document Sharing </a:t>
            </a:r>
            <a:r>
              <a:rPr lang="en-US" dirty="0"/>
              <a:t>Profile</a:t>
            </a:r>
            <a:br>
              <a:rPr lang="en-US" dirty="0"/>
            </a:br>
            <a:r>
              <a:rPr lang="en-US" sz="3200" dirty="0" smtClean="0"/>
              <a:t>Folder</a:t>
            </a:r>
            <a:endParaRPr lang="th-TH" sz="3200" dirty="0"/>
          </a:p>
        </p:txBody>
      </p:sp>
    </p:spTree>
    <p:extLst>
      <p:ext uri="{BB962C8B-B14F-4D97-AF65-F5344CB8AC3E}">
        <p14:creationId xmlns:p14="http://schemas.microsoft.com/office/powerpoint/2010/main" val="2106921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metadata attributes an actor shall provide when initiating a Submission Type Transaction.</a:t>
            </a:r>
            <a:endParaRPr lang="th-TH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Metadata used in Document Sharing Profile</a:t>
            </a:r>
            <a:endParaRPr lang="th-TH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704635"/>
              </p:ext>
            </p:extLst>
          </p:nvPr>
        </p:nvGraphicFramePr>
        <p:xfrm>
          <a:off x="838200" y="2892425"/>
          <a:ext cx="105156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0"/>
                <a:gridCol w="9664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Code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Meaning</a:t>
                      </a:r>
                      <a:endParaRPr lang="th-TH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Required – A value for the attribute shall be supplied by the sending actor when sending the submission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R2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Required if Known – A value for the attribute</a:t>
                      </a:r>
                      <a:r>
                        <a:rPr lang="en-US" sz="2000" baseline="0" dirty="0" smtClean="0"/>
                        <a:t> shall be supplied by the sending actor when sending the submission unless the actor does not have any value for the attribute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Optional – The sending actor may or may not supply a value for this attribute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X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Prohibited –</a:t>
                      </a:r>
                      <a:r>
                        <a:rPr lang="en-US" sz="2000" baseline="0" dirty="0" smtClean="0"/>
                        <a:t> when sending a submission, a value for the attribute shall not be supplied by the sending actor.</a:t>
                      </a:r>
                      <a:endParaRPr lang="th-TH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095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metadata attributes an actor shall provide when initiating a Submission Type Transaction.</a:t>
            </a:r>
            <a:endParaRPr lang="th-TH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Metadata used in Document Sharing Profile</a:t>
            </a:r>
            <a:endParaRPr lang="th-TH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937427"/>
              </p:ext>
            </p:extLst>
          </p:nvPr>
        </p:nvGraphicFramePr>
        <p:xfrm>
          <a:off x="838200" y="2892425"/>
          <a:ext cx="105156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300"/>
                <a:gridCol w="5600700"/>
                <a:gridCol w="200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Actor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Transaction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Shortname</a:t>
                      </a:r>
                      <a:endParaRPr lang="th-TH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XDS Document Source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Provide and Register Document Set-b [ITI-41]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XDS DS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XDS Document Repository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Register Document Set-b [ITI-42]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XDS DR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XDS On-Demand Document Source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Register On-Demand Document Entry [ITI-61]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XDS OD</a:t>
                      </a:r>
                      <a:endParaRPr lang="th-TH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975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958986"/>
              </p:ext>
            </p:extLst>
          </p:nvPr>
        </p:nvGraphicFramePr>
        <p:xfrm>
          <a:off x="838200" y="1673225"/>
          <a:ext cx="10515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571"/>
                <a:gridCol w="5110701"/>
                <a:gridCol w="1134776"/>
                <a:gridCol w="1134776"/>
                <a:gridCol w="1134776"/>
              </a:tblGrid>
              <a:tr h="5873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Metadata Element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Metadata Attribute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XDS </a:t>
                      </a:r>
                    </a:p>
                    <a:p>
                      <a:pPr algn="ctr"/>
                      <a:r>
                        <a:rPr lang="en-US" sz="2000" dirty="0" smtClean="0"/>
                        <a:t>DS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XDS</a:t>
                      </a:r>
                    </a:p>
                    <a:p>
                      <a:pPr algn="ctr"/>
                      <a:r>
                        <a:rPr lang="en-US" sz="2000" dirty="0" smtClean="0"/>
                        <a:t>DR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XDS</a:t>
                      </a:r>
                    </a:p>
                    <a:p>
                      <a:pPr algn="ctr"/>
                      <a:r>
                        <a:rPr lang="en-US" sz="2000" dirty="0" smtClean="0"/>
                        <a:t>OD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author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R2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R2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R2</a:t>
                      </a:r>
                      <a:endParaRPr lang="th-TH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availabilityStatus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classCode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comments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confidentialityCode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creationTime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entryUUID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eventCodeList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formatCode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hash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endParaRPr lang="th-TH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Metadata used in Document Sharing Profile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4494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003741"/>
              </p:ext>
            </p:extLst>
          </p:nvPr>
        </p:nvGraphicFramePr>
        <p:xfrm>
          <a:off x="838200" y="1673225"/>
          <a:ext cx="10515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571"/>
                <a:gridCol w="5110701"/>
                <a:gridCol w="1134776"/>
                <a:gridCol w="1134776"/>
                <a:gridCol w="1134776"/>
              </a:tblGrid>
              <a:tr h="5873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Metadata Element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Metadata Attribute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XDS </a:t>
                      </a:r>
                    </a:p>
                    <a:p>
                      <a:pPr algn="ctr"/>
                      <a:r>
                        <a:rPr lang="en-US" sz="2000" dirty="0" smtClean="0"/>
                        <a:t>DS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XDS</a:t>
                      </a:r>
                    </a:p>
                    <a:p>
                      <a:pPr algn="ctr"/>
                      <a:r>
                        <a:rPr lang="en-US" sz="2000" dirty="0" smtClean="0"/>
                        <a:t>DR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XDS</a:t>
                      </a:r>
                    </a:p>
                    <a:p>
                      <a:pPr algn="ctr"/>
                      <a:r>
                        <a:rPr lang="en-US" sz="2000" dirty="0" smtClean="0"/>
                        <a:t>OD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healthcareFacilityTypeCode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</a:t>
                      </a:r>
                      <a:endParaRPr lang="th-TH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homeCommunityId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languageCode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legalAuthenticator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limitedMetadata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mimeType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objectType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patientId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practiceSettingCode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referenceIdList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Metadata used in Document Sharing Profile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3587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Transaction type</a:t>
            </a:r>
            <a:endParaRPr lang="th-T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65" y="1395557"/>
            <a:ext cx="8729870" cy="53126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17843" y="4545496"/>
            <a:ext cx="1643270" cy="62285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492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900872"/>
              </p:ext>
            </p:extLst>
          </p:nvPr>
        </p:nvGraphicFramePr>
        <p:xfrm>
          <a:off x="838200" y="1673225"/>
          <a:ext cx="10515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571"/>
                <a:gridCol w="5110701"/>
                <a:gridCol w="1134776"/>
                <a:gridCol w="1134776"/>
                <a:gridCol w="1134776"/>
              </a:tblGrid>
              <a:tr h="5873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Metadata Element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Metadata Attribute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XDS </a:t>
                      </a:r>
                    </a:p>
                    <a:p>
                      <a:pPr algn="ctr"/>
                      <a:r>
                        <a:rPr lang="en-US" sz="2000" dirty="0" smtClean="0"/>
                        <a:t>DS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XDS</a:t>
                      </a:r>
                    </a:p>
                    <a:p>
                      <a:pPr algn="ctr"/>
                      <a:r>
                        <a:rPr lang="en-US" sz="2000" dirty="0" smtClean="0"/>
                        <a:t>DR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XDS</a:t>
                      </a:r>
                    </a:p>
                    <a:p>
                      <a:pPr algn="ctr"/>
                      <a:r>
                        <a:rPr lang="en-US" sz="2000" dirty="0" smtClean="0"/>
                        <a:t>OD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repositoryUniqueId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/>
                        <a:t>R</a:t>
                      </a:r>
                      <a:endParaRPr lang="th-TH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serviceStartTime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R2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R2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serviceStopTime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R2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R2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size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rgbClr val="FF0000"/>
                          </a:solidFill>
                        </a:rPr>
                        <a:t>DocumentEntry</a:t>
                      </a:r>
                      <a:endParaRPr lang="th-TH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sourcePatientId</a:t>
                      </a:r>
                      <a:endParaRPr lang="th-TH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th-TH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th-TH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th-TH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rgbClr val="FF0000"/>
                          </a:solidFill>
                        </a:rPr>
                        <a:t>DocumentEntry</a:t>
                      </a:r>
                      <a:endParaRPr lang="th-TH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sourcePatientInfo</a:t>
                      </a:r>
                      <a:endParaRPr lang="th-TH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th-TH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th-TH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th-TH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title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typeCode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uniqueId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URI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Metadata used in Document Sharing Profile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60096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775716"/>
              </p:ext>
            </p:extLst>
          </p:nvPr>
        </p:nvGraphicFramePr>
        <p:xfrm>
          <a:off x="838200" y="1673225"/>
          <a:ext cx="10515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571"/>
                <a:gridCol w="5110701"/>
                <a:gridCol w="1134776"/>
                <a:gridCol w="1134776"/>
                <a:gridCol w="1134776"/>
              </a:tblGrid>
              <a:tr h="5873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Metadata Element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Metadata Attribute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XDS </a:t>
                      </a:r>
                    </a:p>
                    <a:p>
                      <a:pPr algn="ctr"/>
                      <a:r>
                        <a:rPr lang="en-US" sz="2000" dirty="0" smtClean="0"/>
                        <a:t>DS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XDS</a:t>
                      </a:r>
                    </a:p>
                    <a:p>
                      <a:pPr algn="ctr"/>
                      <a:r>
                        <a:rPr lang="en-US" sz="2000" dirty="0" smtClean="0"/>
                        <a:t>DR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XDS</a:t>
                      </a:r>
                    </a:p>
                    <a:p>
                      <a:pPr algn="ctr"/>
                      <a:r>
                        <a:rPr lang="en-US" sz="2000" dirty="0" smtClean="0"/>
                        <a:t>OD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SubmissionSet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author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R2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R2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R2</a:t>
                      </a:r>
                      <a:endParaRPr lang="th-TH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SubmissionSet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availabilityStatus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SubmissionSet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comments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SubmissionSet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contentTypeCode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SubmissionSet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entryUUID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SubmissionSet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homeCommunityId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SubmissionSet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intendedRecipient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SubmissionSet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limitedMetadata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SubmissionSet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patientId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SubmissionSet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sourceId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Metadata used in Document Sharing Profile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5054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552467"/>
              </p:ext>
            </p:extLst>
          </p:nvPr>
        </p:nvGraphicFramePr>
        <p:xfrm>
          <a:off x="838200" y="1673225"/>
          <a:ext cx="10515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571"/>
                <a:gridCol w="5110701"/>
                <a:gridCol w="1134776"/>
                <a:gridCol w="1134776"/>
                <a:gridCol w="1134776"/>
              </a:tblGrid>
              <a:tr h="5873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Metadata Element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Metadata Attribute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XDS </a:t>
                      </a:r>
                    </a:p>
                    <a:p>
                      <a:pPr algn="ctr"/>
                      <a:r>
                        <a:rPr lang="en-US" sz="2000" dirty="0" smtClean="0"/>
                        <a:t>DS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XDS</a:t>
                      </a:r>
                    </a:p>
                    <a:p>
                      <a:pPr algn="ctr"/>
                      <a:r>
                        <a:rPr lang="en-US" sz="2000" dirty="0" smtClean="0"/>
                        <a:t>DR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XDS</a:t>
                      </a:r>
                    </a:p>
                    <a:p>
                      <a:pPr algn="ctr"/>
                      <a:r>
                        <a:rPr lang="en-US" sz="2000" dirty="0" smtClean="0"/>
                        <a:t>OD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SubmissionSet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submissionTime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</a:t>
                      </a:r>
                      <a:endParaRPr lang="th-TH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SubmissionSet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title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SubmissionSet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uniqueId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Folder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availabilityStatus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Folder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codeList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Folder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comments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Folder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entryUUID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Folder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homeCommunityId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Folder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lastUpdateTime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Folder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limitedMetadata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endParaRPr lang="th-TH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Metadata used in Document Sharing Profile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16622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594448"/>
              </p:ext>
            </p:extLst>
          </p:nvPr>
        </p:nvGraphicFramePr>
        <p:xfrm>
          <a:off x="838200" y="1673225"/>
          <a:ext cx="105156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571"/>
                <a:gridCol w="5110701"/>
                <a:gridCol w="1134776"/>
                <a:gridCol w="1134776"/>
                <a:gridCol w="1134776"/>
              </a:tblGrid>
              <a:tr h="5873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Metadata Element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Metadata Attribute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XDS </a:t>
                      </a:r>
                    </a:p>
                    <a:p>
                      <a:pPr algn="ctr"/>
                      <a:r>
                        <a:rPr lang="en-US" sz="2000" dirty="0" smtClean="0"/>
                        <a:t>DS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XDS</a:t>
                      </a:r>
                    </a:p>
                    <a:p>
                      <a:pPr algn="ctr"/>
                      <a:r>
                        <a:rPr lang="en-US" sz="2000" dirty="0" smtClean="0"/>
                        <a:t>DR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XDS</a:t>
                      </a:r>
                    </a:p>
                    <a:p>
                      <a:pPr algn="ctr"/>
                      <a:r>
                        <a:rPr lang="en-US" sz="2000" dirty="0" smtClean="0"/>
                        <a:t>OD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Folder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patientId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Folder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title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Folder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uniqueId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Metadata used in Document Sharing Profile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077381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metadata attributes shall contain content in a response to a query transaction.</a:t>
            </a:r>
            <a:endParaRPr lang="th-TH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Metadata used in Document Sharing Profile</a:t>
            </a:r>
            <a:endParaRPr lang="th-TH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671787"/>
              </p:ext>
            </p:extLst>
          </p:nvPr>
        </p:nvGraphicFramePr>
        <p:xfrm>
          <a:off x="838200" y="2892425"/>
          <a:ext cx="105156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300"/>
                <a:gridCol w="5600700"/>
                <a:gridCol w="200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Actor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Transaction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Shortname</a:t>
                      </a:r>
                      <a:endParaRPr lang="th-TH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XDS Document Registry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Registry Stored Query [ITI-18]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XDS DR</a:t>
                      </a:r>
                      <a:endParaRPr lang="th-TH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8547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metadata attributes shall contain content in a response to a query transaction.</a:t>
            </a:r>
            <a:endParaRPr lang="th-TH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Metadata used in Document Sharing Profile</a:t>
            </a:r>
            <a:endParaRPr lang="th-TH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7879817"/>
              </p:ext>
            </p:extLst>
          </p:nvPr>
        </p:nvGraphicFramePr>
        <p:xfrm>
          <a:off x="838200" y="2600325"/>
          <a:ext cx="105156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0"/>
                <a:gridCol w="9664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Code</a:t>
                      </a:r>
                      <a:endParaRPr lang="th-T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Meaning</a:t>
                      </a:r>
                      <a:endParaRPr lang="th-TH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R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Required – A value for the attribute shall be supplied by the responding actor when responding to a query</a:t>
                      </a:r>
                      <a:endParaRPr lang="th-T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R2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Required if Known – A value for the attribute</a:t>
                      </a:r>
                      <a:r>
                        <a:rPr lang="en-US" sz="1800" baseline="0" dirty="0" smtClean="0"/>
                        <a:t> shall be supplied by the responding actor when responding to the query if a value is available to the actor. For the Document Registry it must supply the value specified in the submission request.</a:t>
                      </a:r>
                      <a:endParaRPr lang="th-T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O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Optional – The responding actor may or may not supply a value for this attribute. For the Document Registry it must supply the value specified in the submission request.</a:t>
                      </a:r>
                      <a:endParaRPr lang="th-T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X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Prohibited –</a:t>
                      </a:r>
                      <a:r>
                        <a:rPr lang="en-US" sz="1800" baseline="0" dirty="0" smtClean="0"/>
                        <a:t> when responding to a query, a value for the attribute shall not be supplied by the responding actor.</a:t>
                      </a:r>
                      <a:endParaRPr lang="th-TH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R3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Required for Stable </a:t>
                      </a:r>
                      <a:r>
                        <a:rPr lang="en-US" sz="1800" dirty="0" err="1" smtClean="0"/>
                        <a:t>DocumentEntries</a:t>
                      </a:r>
                      <a:r>
                        <a:rPr lang="en-US" sz="1800" baseline="0" dirty="0" smtClean="0"/>
                        <a:t> and not allowed for On-Demand </a:t>
                      </a:r>
                      <a:r>
                        <a:rPr lang="en-US" sz="1800" baseline="0" dirty="0" err="1" smtClean="0"/>
                        <a:t>DocumentEntries</a:t>
                      </a:r>
                      <a:r>
                        <a:rPr lang="en-US" sz="1800" baseline="0" dirty="0" smtClean="0"/>
                        <a:t>.</a:t>
                      </a:r>
                      <a:endParaRPr lang="th-TH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9888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79908"/>
              </p:ext>
            </p:extLst>
          </p:nvPr>
        </p:nvGraphicFramePr>
        <p:xfrm>
          <a:off x="838200" y="1673225"/>
          <a:ext cx="10515599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186"/>
                <a:gridCol w="6517314"/>
                <a:gridCol w="1447099"/>
              </a:tblGrid>
              <a:tr h="5873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Metadata Element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Metadata Attribute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XDS</a:t>
                      </a:r>
                    </a:p>
                    <a:p>
                      <a:pPr algn="ctr"/>
                      <a:r>
                        <a:rPr lang="en-US" sz="2000" dirty="0" smtClean="0"/>
                        <a:t>DR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author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R2</a:t>
                      </a:r>
                      <a:endParaRPr lang="th-TH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availabilityStatus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classCode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comments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confidentialityCode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creationTime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R3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entryUUID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eventCodeList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formatCode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hash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R3</a:t>
                      </a:r>
                      <a:endParaRPr lang="th-TH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Metadata used in Document Sharing Profile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460373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022587"/>
              </p:ext>
            </p:extLst>
          </p:nvPr>
        </p:nvGraphicFramePr>
        <p:xfrm>
          <a:off x="838200" y="1673225"/>
          <a:ext cx="10515599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186"/>
                <a:gridCol w="6517314"/>
                <a:gridCol w="1447099"/>
              </a:tblGrid>
              <a:tr h="5873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Metadata Element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Metadata Attribute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XDS</a:t>
                      </a:r>
                    </a:p>
                    <a:p>
                      <a:pPr algn="ctr"/>
                      <a:r>
                        <a:rPr lang="en-US" sz="2000" dirty="0" smtClean="0"/>
                        <a:t>DR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healthcareFacilityTypeCode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</a:t>
                      </a:r>
                      <a:endParaRPr lang="th-TH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homeCommunityId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languageCode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legalAuthenticator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limitedMetadata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mimeType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objectType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patientId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practiceSettingCode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referenceIdList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Metadata used in Document Sharing Profile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29220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392760"/>
              </p:ext>
            </p:extLst>
          </p:nvPr>
        </p:nvGraphicFramePr>
        <p:xfrm>
          <a:off x="838200" y="1673225"/>
          <a:ext cx="10515599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186"/>
                <a:gridCol w="6517314"/>
                <a:gridCol w="1447099"/>
              </a:tblGrid>
              <a:tr h="5873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Metadata Element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Metadata Attribute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XDS</a:t>
                      </a:r>
                    </a:p>
                    <a:p>
                      <a:pPr algn="ctr"/>
                      <a:r>
                        <a:rPr lang="en-US" sz="2000" dirty="0" smtClean="0"/>
                        <a:t>DR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repositoryUniqueId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</a:t>
                      </a:r>
                      <a:endParaRPr lang="th-TH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serviceStartTime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R2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serviceStopTime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R2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size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R3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rgbClr val="FF0000"/>
                          </a:solidFill>
                        </a:rPr>
                        <a:t>DocumentEntry</a:t>
                      </a:r>
                      <a:endParaRPr lang="th-TH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sourcePatientId</a:t>
                      </a:r>
                      <a:endParaRPr lang="th-TH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th-TH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rgbClr val="FF0000"/>
                          </a:solidFill>
                        </a:rPr>
                        <a:t>DocumentEntry</a:t>
                      </a:r>
                      <a:endParaRPr lang="th-TH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FF0000"/>
                          </a:solidFill>
                        </a:rPr>
                        <a:t>sourcePatientInfo</a:t>
                      </a:r>
                      <a:endParaRPr lang="th-TH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th-TH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title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typeCode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uniqueId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DocumentEntry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URI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Metadata used in Document Sharing Profile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564707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911390"/>
              </p:ext>
            </p:extLst>
          </p:nvPr>
        </p:nvGraphicFramePr>
        <p:xfrm>
          <a:off x="838200" y="1673225"/>
          <a:ext cx="10515599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186"/>
                <a:gridCol w="6517314"/>
                <a:gridCol w="1447099"/>
              </a:tblGrid>
              <a:tr h="5873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Metadata Element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Metadata Attribute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XDS</a:t>
                      </a:r>
                    </a:p>
                    <a:p>
                      <a:pPr algn="ctr"/>
                      <a:r>
                        <a:rPr lang="en-US" sz="2000" dirty="0" smtClean="0"/>
                        <a:t>DR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SubmissionSet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author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R2</a:t>
                      </a:r>
                      <a:endParaRPr lang="th-TH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SubmissionSet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availabilityStatus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SubmissionSet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comments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SubmissionSet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contentTypeCode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SubmissionSet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entryUUID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SubmissionSet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homeCommunityId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SubmissionSet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intendedRecipient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SubmissionSet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limitedMetadata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SubmissionSet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patientId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SubmissionSet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sourceId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Metadata used in Document Sharing Profile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4519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br>
              <a:rPr lang="en-US" dirty="0" smtClean="0"/>
            </a:br>
            <a:r>
              <a:rPr lang="en-US" sz="2800" dirty="0" smtClean="0"/>
              <a:t>Provide &amp; Register Document Set-b [ITI-41]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and register Document and its metadata to Document Repository.</a:t>
            </a:r>
          </a:p>
          <a:p>
            <a:r>
              <a:rPr lang="en-US" dirty="0" smtClean="0"/>
              <a:t>Document Repository expected actions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Validate and update select received metadata, as detailed below.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Make any received documents available for retrieval via the Retrieve Document Set [ITI-43] transaction.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Convey the updated metadata to the Document Registry via a Register Document Set-b [ITI-42] request.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Issue a Provide and Register Document Set-b [ITI-41] response.</a:t>
            </a:r>
          </a:p>
        </p:txBody>
      </p:sp>
    </p:spTree>
    <p:extLst>
      <p:ext uri="{BB962C8B-B14F-4D97-AF65-F5344CB8AC3E}">
        <p14:creationId xmlns:p14="http://schemas.microsoft.com/office/powerpoint/2010/main" val="5952776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98715"/>
              </p:ext>
            </p:extLst>
          </p:nvPr>
        </p:nvGraphicFramePr>
        <p:xfrm>
          <a:off x="838200" y="1673225"/>
          <a:ext cx="10515599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186"/>
                <a:gridCol w="6517314"/>
                <a:gridCol w="1447099"/>
              </a:tblGrid>
              <a:tr h="5873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Metadata Element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Metadata Attribute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XDS</a:t>
                      </a:r>
                    </a:p>
                    <a:p>
                      <a:pPr algn="ctr"/>
                      <a:r>
                        <a:rPr lang="en-US" sz="2000" dirty="0" smtClean="0"/>
                        <a:t>DR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SubmissionSet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submissionTime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</a:t>
                      </a:r>
                      <a:endParaRPr lang="th-TH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SubmissionSet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title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SubmissionSet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uniqueId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Folder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availabilityStatus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Folder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codeList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Folder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comments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Folder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entryUUID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Folder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homeCommunityId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Folder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lastUpdateTime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Folder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limitedMetadata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endParaRPr lang="th-TH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Metadata used in Document Sharing Profile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75905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398020"/>
              </p:ext>
            </p:extLst>
          </p:nvPr>
        </p:nvGraphicFramePr>
        <p:xfrm>
          <a:off x="838200" y="1673225"/>
          <a:ext cx="10515599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186"/>
                <a:gridCol w="6517314"/>
                <a:gridCol w="1447099"/>
              </a:tblGrid>
              <a:tr h="5873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Metadata Element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Metadata Attribute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XDS</a:t>
                      </a:r>
                    </a:p>
                    <a:p>
                      <a:pPr algn="ctr"/>
                      <a:r>
                        <a:rPr lang="en-US" sz="2000" dirty="0" smtClean="0"/>
                        <a:t>DR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Folder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patientId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</a:t>
                      </a:r>
                      <a:endParaRPr lang="th-TH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Folder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title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smtClean="0"/>
                        <a:t>Folder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uniqueId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</a:t>
                      </a:r>
                      <a:endParaRPr lang="th-TH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Metadata used in Document Sharing Profile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970503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attributes need encrypt?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sourcePatientInfo</a:t>
            </a:r>
            <a:endParaRPr lang="en-US" dirty="0" smtClean="0"/>
          </a:p>
          <a:p>
            <a:r>
              <a:rPr lang="en-US" dirty="0"/>
              <a:t>This attribute contains demographic information of the source patient to whose medical record this document belongs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Coded as an </a:t>
            </a:r>
            <a:r>
              <a:rPr lang="en-US" dirty="0" err="1" smtClean="0"/>
              <a:t>ebRIM</a:t>
            </a:r>
            <a:r>
              <a:rPr lang="en-US" dirty="0" smtClean="0"/>
              <a:t> Slot. If present, each rim: Value contains a Field. Multiple </a:t>
            </a:r>
            <a:r>
              <a:rPr lang="en-US" dirty="0" err="1" smtClean="0"/>
              <a:t>rim:Value</a:t>
            </a:r>
            <a:r>
              <a:rPr lang="en-US" dirty="0" smtClean="0"/>
              <a:t> elements may exist for the same field name as a way to implement repetition; there shall be at most one rim: Value element for each of the PID-7 and PID-8 fields. Only field defined for the PID segment shall be used.</a:t>
            </a:r>
          </a:p>
          <a:p>
            <a:pPr lvl="1"/>
            <a:r>
              <a:rPr lang="en-US" dirty="0" smtClean="0"/>
              <a:t>Maximum length of each rim: Value is 256 characters. The </a:t>
            </a:r>
            <a:r>
              <a:rPr lang="en-US" dirty="0" err="1" smtClean="0"/>
              <a:t>sourcePatientInfo</a:t>
            </a:r>
            <a:r>
              <a:rPr lang="en-US" dirty="0" smtClean="0"/>
              <a:t> attribute should include:</a:t>
            </a:r>
          </a:p>
          <a:p>
            <a:pPr lvl="2"/>
            <a:r>
              <a:rPr lang="en-US" dirty="0" smtClean="0"/>
              <a:t>PID-3 (source patient identifier list)</a:t>
            </a:r>
          </a:p>
          <a:p>
            <a:pPr lvl="2"/>
            <a:r>
              <a:rPr lang="en-US" dirty="0" smtClean="0"/>
              <a:t>PID-5 (source patient name)</a:t>
            </a:r>
          </a:p>
          <a:p>
            <a:pPr lvl="2"/>
            <a:r>
              <a:rPr lang="en-US" dirty="0" smtClean="0"/>
              <a:t>If multiple patient names are present, then PID-5.7 “Name Type Code” and PID-5.8 “Name Representation Code” should be valued in each entry.</a:t>
            </a:r>
          </a:p>
          <a:p>
            <a:pPr lvl="2"/>
            <a:r>
              <a:rPr lang="en-US" dirty="0" smtClean="0"/>
              <a:t>PID-7 (source patient date of birth)</a:t>
            </a:r>
          </a:p>
          <a:p>
            <a:pPr lvl="2"/>
            <a:r>
              <a:rPr lang="en-US" dirty="0" smtClean="0"/>
              <a:t>PID-8 (source patient gender)</a:t>
            </a:r>
          </a:p>
          <a:p>
            <a:pPr marL="914400" lvl="2" indent="0">
              <a:buNone/>
            </a:pPr>
            <a:r>
              <a:rPr lang="en-US" dirty="0" smtClean="0"/>
              <a:t>*The </a:t>
            </a:r>
            <a:r>
              <a:rPr lang="en-US" dirty="0" err="1" smtClean="0"/>
              <a:t>sourcePatientInfo</a:t>
            </a:r>
            <a:r>
              <a:rPr lang="en-US" dirty="0" smtClean="0"/>
              <a:t> attribute should not include values for PID-2 (patient id), PID-4 (alternate patient id), PID-12 (country code), or PID-19 (social security number).</a:t>
            </a:r>
          </a:p>
        </p:txBody>
      </p:sp>
    </p:spTree>
    <p:extLst>
      <p:ext uri="{BB962C8B-B14F-4D97-AF65-F5344CB8AC3E}">
        <p14:creationId xmlns:p14="http://schemas.microsoft.com/office/powerpoint/2010/main" val="18734665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attributes need encrypt?</a:t>
            </a:r>
            <a:endParaRPr lang="th-TH" dirty="0"/>
          </a:p>
        </p:txBody>
      </p:sp>
      <p:grpSp>
        <p:nvGrpSpPr>
          <p:cNvPr id="7" name="Group 6"/>
          <p:cNvGrpSpPr/>
          <p:nvPr/>
        </p:nvGrpSpPr>
        <p:grpSpPr>
          <a:xfrm>
            <a:off x="1063487" y="1378225"/>
            <a:ext cx="10566951" cy="2385392"/>
            <a:chOff x="1364974" y="2093843"/>
            <a:chExt cx="5817704" cy="139148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26328" t="27439" r="23711" b="59227"/>
            <a:stretch/>
          </p:blipFill>
          <p:spPr>
            <a:xfrm>
              <a:off x="1364974" y="2093843"/>
              <a:ext cx="5817704" cy="91440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26328" t="72464" r="24052" b="19613"/>
            <a:stretch/>
          </p:blipFill>
          <p:spPr>
            <a:xfrm>
              <a:off x="1364974" y="2941984"/>
              <a:ext cx="5777948" cy="54333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6328" t="41932" r="25075" b="35185"/>
          <a:stretch/>
        </p:blipFill>
        <p:spPr>
          <a:xfrm>
            <a:off x="1539290" y="3958868"/>
            <a:ext cx="8899725" cy="246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70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attributes need encrypt?</a:t>
            </a:r>
            <a:endParaRPr lang="th-T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6328" t="65447" r="23597" b="8020"/>
          <a:stretch/>
        </p:blipFill>
        <p:spPr>
          <a:xfrm>
            <a:off x="519935" y="1690688"/>
            <a:ext cx="11152130" cy="348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981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มีแบบตอบกลับ </a:t>
            </a:r>
            <a:r>
              <a:rPr lang="en-US" dirty="0" smtClean="0"/>
              <a:t>consumer </a:t>
            </a:r>
            <a:r>
              <a:rPr lang="th-TH" dirty="0" smtClean="0"/>
              <a:t>แบบเลือก </a:t>
            </a:r>
            <a:r>
              <a:rPr lang="en-US" dirty="0" smtClean="0"/>
              <a:t>attribute </a:t>
            </a:r>
            <a:r>
              <a:rPr lang="th-TH" dirty="0" err="1" smtClean="0"/>
              <a:t>มั้ย</a:t>
            </a:r>
            <a:r>
              <a:rPr lang="th-TH" dirty="0" smtClean="0"/>
              <a:t> </a:t>
            </a:r>
            <a:r>
              <a:rPr lang="en-US" dirty="0" smtClean="0"/>
              <a:t>(all or nothing </a:t>
            </a:r>
            <a:r>
              <a:rPr lang="th-TH" dirty="0" smtClean="0"/>
              <a:t>หรือ </a:t>
            </a:r>
            <a:r>
              <a:rPr lang="en-US" dirty="0" smtClean="0"/>
              <a:t>selective)</a:t>
            </a:r>
          </a:p>
          <a:p>
            <a:r>
              <a:rPr lang="th-TH" dirty="0" smtClean="0"/>
              <a:t>ใน </a:t>
            </a:r>
            <a:r>
              <a:rPr lang="en-US" dirty="0" smtClean="0"/>
              <a:t>transaction </a:t>
            </a:r>
            <a:r>
              <a:rPr lang="th-TH" dirty="0" smtClean="0"/>
              <a:t>มี </a:t>
            </a:r>
            <a:r>
              <a:rPr lang="en-US" dirty="0" smtClean="0"/>
              <a:t>option </a:t>
            </a:r>
            <a:r>
              <a:rPr lang="th-TH" dirty="0" smtClean="0"/>
              <a:t>ให้ขอแค่บางส่วน</a:t>
            </a:r>
            <a:r>
              <a:rPr lang="th-TH" smtClean="0"/>
              <a:t>หรือเปล่า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237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br>
              <a:rPr lang="en-US" dirty="0" smtClean="0"/>
            </a:br>
            <a:r>
              <a:rPr lang="en-US" sz="2800" dirty="0" smtClean="0"/>
              <a:t>Provide &amp; Register Document Set-b [ITI-41]</a:t>
            </a:r>
            <a:endParaRPr lang="th-T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6556" t="33816" r="25303" b="17875"/>
          <a:stretch/>
        </p:blipFill>
        <p:spPr>
          <a:xfrm>
            <a:off x="2020956" y="1690688"/>
            <a:ext cx="8150087" cy="481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br>
              <a:rPr lang="en-US" dirty="0" smtClean="0"/>
            </a:br>
            <a:r>
              <a:rPr lang="en-US" sz="2800" dirty="0" smtClean="0"/>
              <a:t>Provide &amp; Register Document Set-b [ITI-41]</a:t>
            </a:r>
            <a:endParaRPr lang="th-TH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6328" t="30531" r="24052" b="44734"/>
          <a:stretch/>
        </p:blipFill>
        <p:spPr>
          <a:xfrm>
            <a:off x="714798" y="1809957"/>
            <a:ext cx="10762404" cy="315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3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Transaction type</a:t>
            </a:r>
            <a:endParaRPr lang="th-TH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65" y="1395557"/>
            <a:ext cx="8729870" cy="53126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0" y="4051872"/>
            <a:ext cx="2052918" cy="62285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182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br>
              <a:rPr lang="en-US" dirty="0" smtClean="0"/>
            </a:br>
            <a:r>
              <a:rPr lang="en-US" sz="2800" dirty="0" smtClean="0"/>
              <a:t>Register Document Set-b [ITI-42]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Register document metadata to </a:t>
            </a:r>
            <a:r>
              <a:rPr lang="en-US" dirty="0"/>
              <a:t>Document </a:t>
            </a:r>
            <a:r>
              <a:rPr lang="en-US" dirty="0" smtClean="0"/>
              <a:t>Registry. Metadata enables the receiver to process the content of the message programmatically, without needing to understand the format or contents of the documents.</a:t>
            </a:r>
            <a:endParaRPr lang="en-US" dirty="0"/>
          </a:p>
          <a:p>
            <a:r>
              <a:rPr lang="en-US" dirty="0"/>
              <a:t>Document </a:t>
            </a:r>
            <a:r>
              <a:rPr lang="en-US" dirty="0" smtClean="0"/>
              <a:t>Registry </a:t>
            </a:r>
            <a:r>
              <a:rPr lang="en-US" dirty="0"/>
              <a:t>expected </a:t>
            </a:r>
            <a:r>
              <a:rPr lang="en-US" dirty="0" smtClean="0"/>
              <a:t>actions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Perform metadata validations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Store all IHE-defined metadata attributes received so that it is available to return in responses to future queries.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Return a response message giving the status of the operation.</a:t>
            </a:r>
          </a:p>
          <a:p>
            <a:pPr marL="457200" lvl="1" indent="0">
              <a:buNone/>
            </a:pPr>
            <a:r>
              <a:rPr lang="en-US" dirty="0" smtClean="0"/>
              <a:t>*If the Document Registry rejects the metadata, it shall: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Return an error including at least one error message in the response.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Roll back any changes made.</a:t>
            </a:r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4498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4374</TotalTime>
  <Words>3262</Words>
  <Application>Microsoft Office PowerPoint</Application>
  <PresentationFormat>Widescreen</PresentationFormat>
  <Paragraphs>980</Paragraphs>
  <Slides>55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Angsana New</vt:lpstr>
      <vt:lpstr>Arial</vt:lpstr>
      <vt:lpstr>Calibri</vt:lpstr>
      <vt:lpstr>Calibri Light</vt:lpstr>
      <vt:lpstr>Cordia New</vt:lpstr>
      <vt:lpstr>Wingdings</vt:lpstr>
      <vt:lpstr>Office Theme</vt:lpstr>
      <vt:lpstr>XDS.b + Blockchain</vt:lpstr>
      <vt:lpstr>Transaction type</vt:lpstr>
      <vt:lpstr>Transaction General XML Format</vt:lpstr>
      <vt:lpstr>Transaction type</vt:lpstr>
      <vt:lpstr>Transaction Provide &amp; Register Document Set-b [ITI-41]</vt:lpstr>
      <vt:lpstr>Transaction Provide &amp; Register Document Set-b [ITI-41]</vt:lpstr>
      <vt:lpstr>Transaction Provide &amp; Register Document Set-b [ITI-41]</vt:lpstr>
      <vt:lpstr>Transaction type</vt:lpstr>
      <vt:lpstr>Transaction Register Document Set-b [ITI-42]</vt:lpstr>
      <vt:lpstr>Transaction Register Document Set-b [ITI-42]</vt:lpstr>
      <vt:lpstr>Transaction type</vt:lpstr>
      <vt:lpstr>Transaction Registry Stored  Query [ITI-18]</vt:lpstr>
      <vt:lpstr>Transaction type</vt:lpstr>
      <vt:lpstr>Transaction Retrieve Document Set [ITI-43]</vt:lpstr>
      <vt:lpstr>Transaction Retrieve Document Set [ITI-43]</vt:lpstr>
      <vt:lpstr>Transaction Retrieve Document Set [ITI-43]</vt:lpstr>
      <vt:lpstr>Metadata used in Document Sharing Profile</vt:lpstr>
      <vt:lpstr>Metadata used in Document Sharing Profile</vt:lpstr>
      <vt:lpstr>Metadata used in Document Sharing Profile Code</vt:lpstr>
      <vt:lpstr>Metadata used in Document Sharing Profile DocumentEntry</vt:lpstr>
      <vt:lpstr>Metadata used in Document Sharing Profile DocumentEntry</vt:lpstr>
      <vt:lpstr>Metadata used in Document Sharing Profile DocumentEntry</vt:lpstr>
      <vt:lpstr>Metadata used in Document Sharing Profile DocumentEntry</vt:lpstr>
      <vt:lpstr>Metadata used in Document Sharing Profile DocumentEntry</vt:lpstr>
      <vt:lpstr>Metadata used in Document Sharing Profile DocumentEntry</vt:lpstr>
      <vt:lpstr>On-Demand vs Stable Document Entry</vt:lpstr>
      <vt:lpstr>On-Demand vs Stable Document Entry</vt:lpstr>
      <vt:lpstr>On-Demand vs Stable Document Entry</vt:lpstr>
      <vt:lpstr>Metadata used in Document Sharing Profile SubmissionSet</vt:lpstr>
      <vt:lpstr>Metadata used in Document Sharing Profile SubmissionSet</vt:lpstr>
      <vt:lpstr>Metadata used in Document Sharing Profile SubmissionSet</vt:lpstr>
      <vt:lpstr>Metadata used in Document Sharing Profile SubmissionSet</vt:lpstr>
      <vt:lpstr>Metadata used in Document Sharing Profile Folder</vt:lpstr>
      <vt:lpstr>Metadata used in Document Sharing Profile Folder</vt:lpstr>
      <vt:lpstr>Metadata used in Document Sharing Profile Folder</vt:lpstr>
      <vt:lpstr>Metadata used in Document Sharing Profile</vt:lpstr>
      <vt:lpstr>Metadata used in Document Sharing Profile</vt:lpstr>
      <vt:lpstr>Metadata used in Document Sharing Profile</vt:lpstr>
      <vt:lpstr>Metadata used in Document Sharing Profile</vt:lpstr>
      <vt:lpstr>Metadata used in Document Sharing Profile</vt:lpstr>
      <vt:lpstr>Metadata used in Document Sharing Profile</vt:lpstr>
      <vt:lpstr>Metadata used in Document Sharing Profile</vt:lpstr>
      <vt:lpstr>Metadata used in Document Sharing Profile</vt:lpstr>
      <vt:lpstr>Metadata used in Document Sharing Profile</vt:lpstr>
      <vt:lpstr>Metadata used in Document Sharing Profile</vt:lpstr>
      <vt:lpstr>Metadata used in Document Sharing Profile</vt:lpstr>
      <vt:lpstr>Metadata used in Document Sharing Profile</vt:lpstr>
      <vt:lpstr>Metadata used in Document Sharing Profile</vt:lpstr>
      <vt:lpstr>Metadata used in Document Sharing Profile</vt:lpstr>
      <vt:lpstr>Metadata used in Document Sharing Profile</vt:lpstr>
      <vt:lpstr>Metadata used in Document Sharing Profile</vt:lpstr>
      <vt:lpstr>Which attributes need encrypt?</vt:lpstr>
      <vt:lpstr>Which attributes need encrypt?</vt:lpstr>
      <vt:lpstr>Which attributes need encrypt?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XDS.b + Blockchain</dc:title>
  <dc:creator>admin</dc:creator>
  <cp:lastModifiedBy>admin</cp:lastModifiedBy>
  <cp:revision>314</cp:revision>
  <dcterms:created xsi:type="dcterms:W3CDTF">2019-03-01T13:22:58Z</dcterms:created>
  <dcterms:modified xsi:type="dcterms:W3CDTF">2019-04-01T07:53:57Z</dcterms:modified>
</cp:coreProperties>
</file>