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59" r:id="rId3"/>
    <p:sldId id="260" r:id="rId4"/>
    <p:sldId id="261" r:id="rId5"/>
    <p:sldId id="263" r:id="rId6"/>
    <p:sldId id="266" r:id="rId7"/>
    <p:sldId id="264" r:id="rId8"/>
    <p:sldId id="268" r:id="rId9"/>
    <p:sldId id="269" r:id="rId10"/>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3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EEE14-E13D-45C2-B56B-A099C474BE61}" type="datetimeFigureOut">
              <a:rPr lang="th-TH" smtClean="0"/>
              <a:t>25/03/62</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DA253-841F-4B3D-A7B9-147285D07B09}" type="slidenum">
              <a:rPr lang="th-TH" smtClean="0"/>
              <a:t>‹#›</a:t>
            </a:fld>
            <a:endParaRPr lang="th-TH"/>
          </a:p>
        </p:txBody>
      </p:sp>
    </p:spTree>
    <p:extLst>
      <p:ext uri="{BB962C8B-B14F-4D97-AF65-F5344CB8AC3E}">
        <p14:creationId xmlns:p14="http://schemas.microsoft.com/office/powerpoint/2010/main" val="308450788"/>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2</a:t>
            </a:fld>
            <a:endParaRPr lang="th-TH"/>
          </a:p>
        </p:txBody>
      </p:sp>
    </p:spTree>
    <p:extLst>
      <p:ext uri="{BB962C8B-B14F-4D97-AF65-F5344CB8AC3E}">
        <p14:creationId xmlns:p14="http://schemas.microsoft.com/office/powerpoint/2010/main" val="476945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h-T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25/03/62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132715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25/03/62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73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25/03/62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296621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25/03/62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78088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h-T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50D1DB-DD19-4E29-A42B-7F1ED3C70456}" type="datetimeFigureOut">
              <a:rPr lang="th-TH" smtClean="0"/>
              <a:t>25/03/62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95587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3850D1DB-DD19-4E29-A42B-7F1ED3C70456}" type="datetimeFigureOut">
              <a:rPr lang="th-TH" smtClean="0"/>
              <a:t>25/03/62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53486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h-T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3850D1DB-DD19-4E29-A42B-7F1ED3C70456}" type="datetimeFigureOut">
              <a:rPr lang="th-TH" smtClean="0"/>
              <a:t>25/03/62</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165271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3850D1DB-DD19-4E29-A42B-7F1ED3C70456}" type="datetimeFigureOut">
              <a:rPr lang="th-TH" smtClean="0"/>
              <a:t>25/03/62</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05312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0D1DB-DD19-4E29-A42B-7F1ED3C70456}" type="datetimeFigureOut">
              <a:rPr lang="th-TH" smtClean="0"/>
              <a:t>25/03/62</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65168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0D1DB-DD19-4E29-A42B-7F1ED3C70456}" type="datetimeFigureOut">
              <a:rPr lang="th-TH" smtClean="0"/>
              <a:t>25/03/62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273116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0D1DB-DD19-4E29-A42B-7F1ED3C70456}" type="datetimeFigureOut">
              <a:rPr lang="th-TH" smtClean="0"/>
              <a:t>25/03/62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99831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0D1DB-DD19-4E29-A42B-7F1ED3C70456}" type="datetimeFigureOut">
              <a:rPr lang="th-TH" smtClean="0"/>
              <a:t>25/03/62</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3441D-3558-482A-93BF-847639E6524E}" type="slidenum">
              <a:rPr lang="th-TH" smtClean="0"/>
              <a:t>‹#›</a:t>
            </a:fld>
            <a:endParaRPr lang="th-TH"/>
          </a:p>
        </p:txBody>
      </p:sp>
    </p:spTree>
    <p:extLst>
      <p:ext uri="{BB962C8B-B14F-4D97-AF65-F5344CB8AC3E}">
        <p14:creationId xmlns:p14="http://schemas.microsoft.com/office/powerpoint/2010/main" val="829700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XDS.b</a:t>
            </a:r>
            <a:r>
              <a:rPr lang="en-US" dirty="0" smtClean="0"/>
              <a:t> + Blockchain</a:t>
            </a:r>
            <a:endParaRPr lang="th-TH" dirty="0"/>
          </a:p>
        </p:txBody>
      </p:sp>
      <p:sp>
        <p:nvSpPr>
          <p:cNvPr id="3" name="Subtitle 2"/>
          <p:cNvSpPr>
            <a:spLocks noGrp="1"/>
          </p:cNvSpPr>
          <p:nvPr>
            <p:ph type="subTitle" idx="1"/>
          </p:nvPr>
        </p:nvSpPr>
        <p:spPr/>
        <p:txBody>
          <a:bodyPr/>
          <a:lstStyle/>
          <a:p>
            <a:r>
              <a:rPr lang="en-US" dirty="0" err="1" smtClean="0"/>
              <a:t>Petnathean</a:t>
            </a:r>
            <a:r>
              <a:rPr lang="en-US" dirty="0" smtClean="0"/>
              <a:t> </a:t>
            </a:r>
            <a:r>
              <a:rPr lang="en-US" dirty="0" err="1" smtClean="0"/>
              <a:t>Julled</a:t>
            </a:r>
            <a:endParaRPr lang="th-TH" dirty="0"/>
          </a:p>
        </p:txBody>
      </p:sp>
    </p:spTree>
    <p:extLst>
      <p:ext uri="{BB962C8B-B14F-4D97-AF65-F5344CB8AC3E}">
        <p14:creationId xmlns:p14="http://schemas.microsoft.com/office/powerpoint/2010/main" val="733868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3238033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endParaRPr lang="th-TH" dirty="0"/>
          </a:p>
        </p:txBody>
      </p:sp>
      <p:sp>
        <p:nvSpPr>
          <p:cNvPr id="3" name="Content Placeholder 2"/>
          <p:cNvSpPr>
            <a:spLocks noGrp="1"/>
          </p:cNvSpPr>
          <p:nvPr>
            <p:ph idx="1"/>
          </p:nvPr>
        </p:nvSpPr>
        <p:spPr/>
        <p:txBody>
          <a:bodyPr>
            <a:normAutofit fontScale="92500" lnSpcReduction="10000"/>
          </a:bodyPr>
          <a:lstStyle/>
          <a:p>
            <a:r>
              <a:rPr lang="en-US" dirty="0" smtClean="0"/>
              <a:t>Purpose of Cross-Enterprise Document Sharing (</a:t>
            </a:r>
            <a:r>
              <a:rPr lang="en-US" dirty="0" err="1" smtClean="0"/>
              <a:t>XDS.b</a:t>
            </a:r>
            <a:r>
              <a:rPr lang="en-US" dirty="0" smtClean="0"/>
              <a:t>) Profile</a:t>
            </a:r>
          </a:p>
          <a:p>
            <a:pPr lvl="1"/>
            <a:r>
              <a:rPr lang="en-US" dirty="0" smtClean="0"/>
              <a:t>The Profile facilitates the registration, distribution and access across health enterprises of patient electronic health records.</a:t>
            </a:r>
          </a:p>
          <a:p>
            <a:pPr lvl="1"/>
            <a:r>
              <a:rPr lang="en-US" dirty="0" smtClean="0"/>
              <a:t>Cross-Enterprise Document Sharing is focused on providing a standards-based specification for managing the sharing of documents between any healthcare enterprise, ranging from a private physician office to a clinic to an acute care in-patient facility.</a:t>
            </a:r>
          </a:p>
          <a:p>
            <a:pPr lvl="1"/>
            <a:endParaRPr lang="en-US" dirty="0"/>
          </a:p>
          <a:p>
            <a:pPr lvl="1"/>
            <a:endParaRPr lang="en-US" dirty="0" smtClean="0"/>
          </a:p>
          <a:p>
            <a:pPr marL="457200" lvl="1" indent="0">
              <a:buNone/>
            </a:pPr>
            <a:r>
              <a:rPr lang="en-US" dirty="0" smtClean="0"/>
              <a:t>* The </a:t>
            </a:r>
            <a:r>
              <a:rPr lang="en-US" dirty="0" err="1" smtClean="0"/>
              <a:t>XDS.b</a:t>
            </a:r>
            <a:r>
              <a:rPr lang="en-US" dirty="0" smtClean="0"/>
              <a:t> Integration Profile assumes that these enterprises belong to one or more XDS Affinity Domains.</a:t>
            </a:r>
          </a:p>
          <a:p>
            <a:pPr marL="457200" lvl="1" indent="0">
              <a:buNone/>
            </a:pPr>
            <a:r>
              <a:rPr lang="en-US" dirty="0" smtClean="0"/>
              <a:t>* An XDS Affinity Domain is a group of healthcare enterprises that have agreed to work together using a common set of policies and share a common infrastructure.</a:t>
            </a:r>
            <a:endParaRPr lang="th-TH" dirty="0"/>
          </a:p>
        </p:txBody>
      </p:sp>
    </p:spTree>
    <p:extLst>
      <p:ext uri="{BB962C8B-B14F-4D97-AF65-F5344CB8AC3E}">
        <p14:creationId xmlns:p14="http://schemas.microsoft.com/office/powerpoint/2010/main" val="71714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endParaRPr lang="th-TH" dirty="0"/>
          </a:p>
        </p:txBody>
      </p:sp>
      <p:sp>
        <p:nvSpPr>
          <p:cNvPr id="3" name="Content Placeholder 2"/>
          <p:cNvSpPr>
            <a:spLocks noGrp="1"/>
          </p:cNvSpPr>
          <p:nvPr>
            <p:ph idx="1"/>
          </p:nvPr>
        </p:nvSpPr>
        <p:spPr/>
        <p:txBody>
          <a:bodyPr>
            <a:normAutofit fontScale="70000" lnSpcReduction="20000"/>
          </a:bodyPr>
          <a:lstStyle/>
          <a:p>
            <a:r>
              <a:rPr lang="en-US" dirty="0" smtClean="0"/>
              <a:t>Cross-Enterprise Document Sharing (</a:t>
            </a:r>
            <a:r>
              <a:rPr lang="en-US" dirty="0" err="1" smtClean="0"/>
              <a:t>XDS.b</a:t>
            </a:r>
            <a:r>
              <a:rPr lang="en-US" dirty="0" smtClean="0"/>
              <a:t>) Profile</a:t>
            </a:r>
          </a:p>
          <a:p>
            <a:pPr lvl="1"/>
            <a:r>
              <a:rPr lang="en-US" dirty="0" smtClean="0"/>
              <a:t>Scope or type of sharing document is not restricted by the Profile</a:t>
            </a:r>
          </a:p>
          <a:p>
            <a:pPr lvl="1"/>
            <a:r>
              <a:rPr lang="en-US" dirty="0" smtClean="0"/>
              <a:t>Security of XDS Affinity Domain depend on…</a:t>
            </a:r>
          </a:p>
          <a:p>
            <a:pPr lvl="2"/>
            <a:r>
              <a:rPr lang="en-US" dirty="0" smtClean="0"/>
              <a:t>Audit Trail and Node Authentication Profile (ATNA)</a:t>
            </a:r>
          </a:p>
          <a:p>
            <a:pPr lvl="3"/>
            <a:r>
              <a:rPr lang="en-US" dirty="0" smtClean="0"/>
              <a:t>Each members must have their own Audit Repository Actor</a:t>
            </a:r>
          </a:p>
          <a:p>
            <a:pPr lvl="2"/>
            <a:r>
              <a:rPr lang="en-US" dirty="0" smtClean="0"/>
              <a:t>Policies of each XDS Affinity Domain</a:t>
            </a:r>
          </a:p>
          <a:p>
            <a:pPr lvl="2"/>
            <a:r>
              <a:rPr lang="en-US" dirty="0" smtClean="0"/>
              <a:t>Trust between each members within XDS Affinity Domain</a:t>
            </a:r>
          </a:p>
          <a:p>
            <a:pPr lvl="3"/>
            <a:r>
              <a:rPr lang="en-US" dirty="0" smtClean="0"/>
              <a:t>Confidentiality, Integrity, and Accessibility of Document Registry actor depend on members of XDS Affinity Domain</a:t>
            </a:r>
          </a:p>
          <a:p>
            <a:r>
              <a:rPr lang="en-US" dirty="0" smtClean="0"/>
              <a:t>Benefit gained from Blockchain implemented</a:t>
            </a:r>
          </a:p>
          <a:p>
            <a:pPr lvl="1"/>
            <a:r>
              <a:rPr lang="en-US" dirty="0" smtClean="0"/>
              <a:t>By replace traditional database of Document Registry actor with Blockchain ledger, XDS Affinity Domain then lessen required trust between each members. As none of any members can freely temper with anything existing on the Blockchain.</a:t>
            </a:r>
          </a:p>
          <a:p>
            <a:pPr lvl="1"/>
            <a:r>
              <a:rPr lang="en-US" dirty="0" smtClean="0"/>
              <a:t>Blockchain ensure integrity of Document Registry. With additional mechanism of Blockchain, it also help reduce risk against confidentiality and accessibility of Document Registry.</a:t>
            </a:r>
          </a:p>
          <a:p>
            <a:pPr lvl="1"/>
            <a:r>
              <a:rPr lang="en-US" dirty="0" smtClean="0"/>
              <a:t>Blockchain give additional audit system, as everything published on it cannot be modified or deleted. This is addition to ATNA.</a:t>
            </a:r>
          </a:p>
          <a:p>
            <a:pPr lvl="1"/>
            <a:r>
              <a:rPr lang="en-US" dirty="0" smtClean="0"/>
              <a:t>This reduce friction for each healthcare enterprise to joint cooperation and share their data with each other which allow better patient care. </a:t>
            </a:r>
            <a:r>
              <a:rPr lang="en-US" dirty="0" smtClean="0">
                <a:solidFill>
                  <a:srgbClr val="FF0000"/>
                </a:solidFill>
              </a:rPr>
              <a:t>&lt;[search more about friction to joint cooperate between healthcare enterprise]</a:t>
            </a:r>
          </a:p>
          <a:p>
            <a:pPr lvl="1"/>
            <a:endParaRPr lang="en-US" dirty="0"/>
          </a:p>
        </p:txBody>
      </p:sp>
    </p:spTree>
    <p:extLst>
      <p:ext uri="{BB962C8B-B14F-4D97-AF65-F5344CB8AC3E}">
        <p14:creationId xmlns:p14="http://schemas.microsoft.com/office/powerpoint/2010/main" val="300804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endParaRPr lang="th-TH" dirty="0"/>
          </a:p>
        </p:txBody>
      </p:sp>
      <p:sp>
        <p:nvSpPr>
          <p:cNvPr id="3" name="Content Placeholder 2"/>
          <p:cNvSpPr>
            <a:spLocks noGrp="1"/>
          </p:cNvSpPr>
          <p:nvPr>
            <p:ph idx="1"/>
          </p:nvPr>
        </p:nvSpPr>
        <p:spPr/>
        <p:txBody>
          <a:bodyPr>
            <a:normAutofit fontScale="85000" lnSpcReduction="20000"/>
          </a:bodyPr>
          <a:lstStyle/>
          <a:p>
            <a:r>
              <a:rPr lang="en-US" dirty="0" smtClean="0"/>
              <a:t>Replacing Document Registry’s traditional database with Blockchain</a:t>
            </a:r>
          </a:p>
          <a:p>
            <a:pPr lvl="1"/>
            <a:r>
              <a:rPr lang="en-US" dirty="0" smtClean="0"/>
              <a:t>Convert from centralized database to Decentralized ledger</a:t>
            </a:r>
          </a:p>
          <a:p>
            <a:pPr lvl="1"/>
            <a:r>
              <a:rPr lang="en-US" dirty="0" smtClean="0"/>
              <a:t>Eliminate need of trusted 3</a:t>
            </a:r>
            <a:r>
              <a:rPr lang="en-US" baseline="30000" dirty="0" smtClean="0"/>
              <a:t>rd</a:t>
            </a:r>
            <a:r>
              <a:rPr lang="en-US" dirty="0" smtClean="0"/>
              <a:t> party to host Document Registry</a:t>
            </a:r>
          </a:p>
          <a:p>
            <a:pPr lvl="1"/>
            <a:r>
              <a:rPr lang="en-US" dirty="0" smtClean="0"/>
              <a:t>Lessen required trust between member of XDS Affinity Domain</a:t>
            </a:r>
          </a:p>
          <a:p>
            <a:pPr lvl="1"/>
            <a:r>
              <a:rPr lang="en-US" dirty="0" smtClean="0"/>
              <a:t>Passively enforce agreed policies within Blockchain</a:t>
            </a:r>
          </a:p>
          <a:p>
            <a:r>
              <a:rPr lang="en-US" dirty="0" smtClean="0"/>
              <a:t>Related work</a:t>
            </a:r>
          </a:p>
          <a:p>
            <a:pPr lvl="1"/>
            <a:r>
              <a:rPr lang="en-US" dirty="0" smtClean="0"/>
              <a:t>EHR Blockchain: Mayo, </a:t>
            </a:r>
            <a:r>
              <a:rPr lang="en-US" dirty="0" err="1" smtClean="0"/>
              <a:t>MedRec</a:t>
            </a:r>
            <a:endParaRPr lang="en-US" dirty="0"/>
          </a:p>
          <a:p>
            <a:r>
              <a:rPr lang="en-US" dirty="0" smtClean="0"/>
              <a:t>How to</a:t>
            </a:r>
          </a:p>
          <a:p>
            <a:pPr lvl="1"/>
            <a:r>
              <a:rPr lang="en-US" dirty="0" smtClean="0"/>
              <a:t>XDS Affinity Domain need machine that have access to Ethereum Node</a:t>
            </a:r>
          </a:p>
          <a:p>
            <a:pPr lvl="1"/>
            <a:r>
              <a:rPr lang="en-US" dirty="0" smtClean="0"/>
              <a:t>All Ethereum Node from each member of XDS Affinity Domain have access to the same Blockchain ledger that act as Document Registry actor</a:t>
            </a:r>
          </a:p>
          <a:p>
            <a:pPr lvl="1"/>
            <a:r>
              <a:rPr lang="en-US" dirty="0" smtClean="0"/>
              <a:t>Replace related transaction that would be need to communicate with normal Document Registry with </a:t>
            </a:r>
            <a:r>
              <a:rPr lang="en-US" dirty="0" err="1" smtClean="0"/>
              <a:t>Smartcontract</a:t>
            </a:r>
            <a:r>
              <a:rPr lang="en-US" dirty="0" smtClean="0"/>
              <a:t>.</a:t>
            </a:r>
          </a:p>
          <a:p>
            <a:pPr lvl="1"/>
            <a:r>
              <a:rPr lang="en-US" dirty="0" err="1" smtClean="0"/>
              <a:t>Smartcontract</a:t>
            </a:r>
            <a:r>
              <a:rPr lang="en-US" dirty="0" smtClean="0"/>
              <a:t> also need to provide additional function that give more capability to what Document Registry can do.</a:t>
            </a:r>
          </a:p>
        </p:txBody>
      </p:sp>
    </p:spTree>
    <p:extLst>
      <p:ext uri="{BB962C8B-B14F-4D97-AF65-F5344CB8AC3E}">
        <p14:creationId xmlns:p14="http://schemas.microsoft.com/office/powerpoint/2010/main" val="213814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endParaRPr lang="th-TH" dirty="0"/>
          </a:p>
        </p:txBody>
      </p:sp>
      <p:sp>
        <p:nvSpPr>
          <p:cNvPr id="3" name="Content Placeholder 2"/>
          <p:cNvSpPr>
            <a:spLocks noGrp="1"/>
          </p:cNvSpPr>
          <p:nvPr>
            <p:ph idx="1"/>
          </p:nvPr>
        </p:nvSpPr>
        <p:spPr/>
        <p:txBody>
          <a:bodyPr>
            <a:normAutofit fontScale="85000" lnSpcReduction="20000"/>
          </a:bodyPr>
          <a:lstStyle/>
          <a:p>
            <a:r>
              <a:rPr lang="en-US" dirty="0" smtClean="0"/>
              <a:t>Replacing </a:t>
            </a:r>
            <a:r>
              <a:rPr lang="en-US" dirty="0" smtClean="0"/>
              <a:t>Document Registry as receiver of transaction Register Document Set-b [ITI-42]</a:t>
            </a:r>
          </a:p>
          <a:p>
            <a:r>
              <a:rPr lang="en-US" dirty="0" smtClean="0"/>
              <a:t>Existing</a:t>
            </a:r>
          </a:p>
          <a:p>
            <a:pPr lvl="1"/>
            <a:r>
              <a:rPr lang="en-US" dirty="0" smtClean="0"/>
              <a:t>Document Repository actor send metadata of document to Document Registry actor with Register Document Set-b [ITI-42] transaction format via TCP</a:t>
            </a:r>
          </a:p>
          <a:p>
            <a:r>
              <a:rPr lang="en-US" dirty="0" smtClean="0"/>
              <a:t>Requirement:</a:t>
            </a:r>
          </a:p>
          <a:p>
            <a:pPr lvl="1"/>
            <a:r>
              <a:rPr lang="en-US" dirty="0"/>
              <a:t>R</a:t>
            </a:r>
            <a:r>
              <a:rPr lang="en-US" dirty="0" smtClean="0"/>
              <a:t>eceive XML message via TCP</a:t>
            </a:r>
          </a:p>
          <a:p>
            <a:pPr lvl="1"/>
            <a:r>
              <a:rPr lang="en-US" dirty="0"/>
              <a:t>P</a:t>
            </a:r>
            <a:r>
              <a:rPr lang="en-US" dirty="0" smtClean="0"/>
              <a:t>arse XML message and convert it into programming object</a:t>
            </a:r>
          </a:p>
          <a:p>
            <a:pPr lvl="1"/>
            <a:r>
              <a:rPr lang="en-US" dirty="0" smtClean="0"/>
              <a:t>Response to Document Repository with message format followed ITI-42</a:t>
            </a:r>
            <a:endParaRPr lang="en-US" dirty="0"/>
          </a:p>
          <a:p>
            <a:r>
              <a:rPr lang="en-US" dirty="0" smtClean="0"/>
              <a:t>How </a:t>
            </a:r>
            <a:r>
              <a:rPr lang="en-US" dirty="0" smtClean="0"/>
              <a:t>to</a:t>
            </a:r>
          </a:p>
          <a:p>
            <a:pPr lvl="1"/>
            <a:r>
              <a:rPr lang="en-US" dirty="0" smtClean="0"/>
              <a:t>Add TCP socket message receiver function</a:t>
            </a:r>
          </a:p>
          <a:p>
            <a:pPr lvl="1"/>
            <a:r>
              <a:rPr lang="en-US" dirty="0" smtClean="0"/>
              <a:t>Add XML parser function</a:t>
            </a:r>
          </a:p>
          <a:p>
            <a:pPr lvl="1"/>
            <a:r>
              <a:rPr lang="en-US" dirty="0" smtClean="0"/>
              <a:t>Add constructor for ITI-42 message response following format specified in IHE </a:t>
            </a:r>
            <a:r>
              <a:rPr lang="en-US" dirty="0" err="1" smtClean="0"/>
              <a:t>XDS.b</a:t>
            </a:r>
            <a:r>
              <a:rPr lang="en-US" dirty="0" smtClean="0"/>
              <a:t> Profile</a:t>
            </a:r>
          </a:p>
          <a:p>
            <a:pPr lvl="1"/>
            <a:r>
              <a:rPr lang="en-US" dirty="0" smtClean="0"/>
              <a:t>Add XML message builder function</a:t>
            </a:r>
            <a:endParaRPr lang="en-US" dirty="0" smtClean="0"/>
          </a:p>
        </p:txBody>
      </p:sp>
    </p:spTree>
    <p:extLst>
      <p:ext uri="{BB962C8B-B14F-4D97-AF65-F5344CB8AC3E}">
        <p14:creationId xmlns:p14="http://schemas.microsoft.com/office/powerpoint/2010/main" val="426735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endParaRPr lang="th-TH" dirty="0"/>
          </a:p>
        </p:txBody>
      </p:sp>
      <p:sp>
        <p:nvSpPr>
          <p:cNvPr id="3" name="Content Placeholder 2"/>
          <p:cNvSpPr>
            <a:spLocks noGrp="1"/>
          </p:cNvSpPr>
          <p:nvPr>
            <p:ph idx="1"/>
          </p:nvPr>
        </p:nvSpPr>
        <p:spPr/>
        <p:txBody>
          <a:bodyPr>
            <a:normAutofit fontScale="70000" lnSpcReduction="20000"/>
          </a:bodyPr>
          <a:lstStyle/>
          <a:p>
            <a:r>
              <a:rPr lang="en-US" dirty="0" smtClean="0"/>
              <a:t>Convert received [ITI-42] transaction to Document Register contract and publish on Blockchain</a:t>
            </a:r>
          </a:p>
          <a:p>
            <a:r>
              <a:rPr lang="en-US" dirty="0" smtClean="0"/>
              <a:t>Existing</a:t>
            </a:r>
          </a:p>
          <a:p>
            <a:pPr lvl="1"/>
            <a:r>
              <a:rPr lang="en-US" dirty="0" smtClean="0"/>
              <a:t>Document Registry actor parse ITI-42 transaction and store the registry into its database</a:t>
            </a:r>
          </a:p>
          <a:p>
            <a:r>
              <a:rPr lang="en-US" dirty="0" smtClean="0"/>
              <a:t>Requirement</a:t>
            </a:r>
          </a:p>
          <a:p>
            <a:pPr lvl="1"/>
            <a:r>
              <a:rPr lang="en-US" dirty="0" smtClean="0"/>
              <a:t>C</a:t>
            </a:r>
            <a:r>
              <a:rPr lang="en-US" dirty="0" smtClean="0"/>
              <a:t>ompatible to operate with Ethereum Blockchain</a:t>
            </a:r>
          </a:p>
          <a:p>
            <a:pPr lvl="1"/>
            <a:r>
              <a:rPr lang="en-US" dirty="0" smtClean="0"/>
              <a:t>Publish Document Registry into Blockchain</a:t>
            </a:r>
            <a:endParaRPr lang="en-US" dirty="0" smtClean="0"/>
          </a:p>
          <a:p>
            <a:pPr lvl="1"/>
            <a:r>
              <a:rPr lang="en-US" dirty="0" smtClean="0"/>
              <a:t>Allow additional mechanism for </a:t>
            </a:r>
            <a:r>
              <a:rPr lang="en-US" dirty="0" err="1"/>
              <a:t>S</a:t>
            </a:r>
            <a:r>
              <a:rPr lang="en-US" dirty="0" err="1" smtClean="0"/>
              <a:t>martcontract</a:t>
            </a:r>
            <a:endParaRPr lang="en-US" dirty="0" smtClean="0"/>
          </a:p>
          <a:p>
            <a:pPr lvl="2"/>
            <a:r>
              <a:rPr lang="en-US" dirty="0" smtClean="0"/>
              <a:t>Search index function that response to registry query application</a:t>
            </a:r>
          </a:p>
          <a:p>
            <a:pPr lvl="2"/>
            <a:r>
              <a:rPr lang="en-US" dirty="0" smtClean="0"/>
              <a:t>Return XML message function that response to Registry Query [ITI-18] transaction issued from Document Consumer actor </a:t>
            </a:r>
            <a:endParaRPr lang="en-US" dirty="0" smtClean="0"/>
          </a:p>
          <a:p>
            <a:r>
              <a:rPr lang="en-US" dirty="0" smtClean="0"/>
              <a:t>How to</a:t>
            </a:r>
          </a:p>
          <a:p>
            <a:pPr lvl="1"/>
            <a:r>
              <a:rPr lang="en-US" dirty="0" smtClean="0"/>
              <a:t>Add Document Register contract publisher function which will use programming object received from [ITI-42] transaction to issue </a:t>
            </a:r>
            <a:r>
              <a:rPr lang="en-US" dirty="0" err="1" smtClean="0"/>
              <a:t>Smartcontract</a:t>
            </a:r>
            <a:endParaRPr lang="en-US" dirty="0" smtClean="0"/>
          </a:p>
          <a:p>
            <a:pPr lvl="1"/>
            <a:r>
              <a:rPr lang="en-US" dirty="0" smtClean="0"/>
              <a:t>Add </a:t>
            </a:r>
            <a:r>
              <a:rPr lang="en-US" dirty="0" err="1"/>
              <a:t>S</a:t>
            </a:r>
            <a:r>
              <a:rPr lang="en-US" dirty="0" err="1" smtClean="0"/>
              <a:t>martcontract</a:t>
            </a:r>
            <a:r>
              <a:rPr lang="en-US" dirty="0" smtClean="0"/>
              <a:t> function</a:t>
            </a:r>
          </a:p>
          <a:p>
            <a:pPr lvl="2"/>
            <a:r>
              <a:rPr lang="en-US" dirty="0" smtClean="0"/>
              <a:t>Search index function</a:t>
            </a:r>
          </a:p>
          <a:p>
            <a:pPr lvl="2"/>
            <a:r>
              <a:rPr lang="en-US" dirty="0" smtClean="0"/>
              <a:t>Return XML message function</a:t>
            </a:r>
          </a:p>
          <a:p>
            <a:pPr marL="914400" lvl="2" indent="0">
              <a:buNone/>
            </a:pPr>
            <a:r>
              <a:rPr lang="en-US" dirty="0" smtClean="0"/>
              <a:t>*Both contracts will have its attributes following its parent [ITI-42] transaction</a:t>
            </a:r>
          </a:p>
        </p:txBody>
      </p:sp>
    </p:spTree>
    <p:extLst>
      <p:ext uri="{BB962C8B-B14F-4D97-AF65-F5344CB8AC3E}">
        <p14:creationId xmlns:p14="http://schemas.microsoft.com/office/powerpoint/2010/main" val="369903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endParaRPr lang="th-TH" dirty="0"/>
          </a:p>
        </p:txBody>
      </p:sp>
      <p:sp>
        <p:nvSpPr>
          <p:cNvPr id="3" name="Content Placeholder 2"/>
          <p:cNvSpPr>
            <a:spLocks noGrp="1"/>
          </p:cNvSpPr>
          <p:nvPr>
            <p:ph idx="1"/>
          </p:nvPr>
        </p:nvSpPr>
        <p:spPr>
          <a:xfrm>
            <a:off x="679450" y="1422400"/>
            <a:ext cx="10833100" cy="5079999"/>
          </a:xfrm>
        </p:spPr>
        <p:txBody>
          <a:bodyPr>
            <a:normAutofit fontScale="62500" lnSpcReduction="20000"/>
          </a:bodyPr>
          <a:lstStyle/>
          <a:p>
            <a:r>
              <a:rPr lang="en-US" dirty="0" smtClean="0"/>
              <a:t>Replacing database query with Blockchain search application as response Registry Query</a:t>
            </a:r>
            <a:endParaRPr lang="en-US" dirty="0" smtClean="0">
              <a:solidFill>
                <a:srgbClr val="FF0000"/>
              </a:solidFill>
            </a:endParaRPr>
          </a:p>
          <a:p>
            <a:r>
              <a:rPr lang="en-US" dirty="0" smtClean="0"/>
              <a:t>Existing</a:t>
            </a:r>
          </a:p>
          <a:p>
            <a:pPr lvl="1"/>
            <a:r>
              <a:rPr lang="en-US" dirty="0" smtClean="0"/>
              <a:t>Document Consumer actor seek for metadata of document by send Registry Query [ITI-18] with specified index of target document, to Document Registry</a:t>
            </a:r>
          </a:p>
          <a:p>
            <a:pPr lvl="1"/>
            <a:r>
              <a:rPr lang="en-US" dirty="0" smtClean="0"/>
              <a:t>Document Registry response to the transaction and use specified index to query for target document metadata within its database</a:t>
            </a:r>
          </a:p>
          <a:p>
            <a:pPr lvl="1"/>
            <a:r>
              <a:rPr lang="en-US" dirty="0" smtClean="0"/>
              <a:t>Document Registry return metadata of target document to Document Consumer actor</a:t>
            </a:r>
            <a:endParaRPr lang="en-US" dirty="0"/>
          </a:p>
          <a:p>
            <a:r>
              <a:rPr lang="en-US" dirty="0" smtClean="0"/>
              <a:t>Requirement:</a:t>
            </a:r>
          </a:p>
          <a:p>
            <a:pPr lvl="1"/>
            <a:r>
              <a:rPr lang="en-US" dirty="0" smtClean="0"/>
              <a:t>Capable to search for target document metadata using specified index (attributes) within Blockchain (Registry entry)</a:t>
            </a:r>
          </a:p>
          <a:p>
            <a:pPr lvl="1"/>
            <a:r>
              <a:rPr lang="en-US" dirty="0" smtClean="0"/>
              <a:t>Publish registry query request to Blockchain as additional audit trail</a:t>
            </a:r>
            <a:endParaRPr lang="en-US" dirty="0" smtClean="0"/>
          </a:p>
          <a:p>
            <a:r>
              <a:rPr lang="en-US" dirty="0" smtClean="0"/>
              <a:t>How to</a:t>
            </a:r>
            <a:endParaRPr lang="en-US" dirty="0" smtClean="0"/>
          </a:p>
          <a:p>
            <a:pPr lvl="1"/>
            <a:r>
              <a:rPr lang="en-US" dirty="0" smtClean="0"/>
              <a:t>Document Consumer actor publish Registry Query Contract to Blockchain and send contract address to Document Registry actor</a:t>
            </a:r>
          </a:p>
          <a:p>
            <a:pPr lvl="1"/>
            <a:r>
              <a:rPr lang="en-US" dirty="0" smtClean="0"/>
              <a:t>After received and verified Registry Contract from Document Consumer actor, Document Registry start search for matching document metadata</a:t>
            </a:r>
          </a:p>
          <a:p>
            <a:pPr lvl="1"/>
            <a:r>
              <a:rPr lang="en-US" dirty="0" smtClean="0"/>
              <a:t>Document Registry actor will have application that take the role to accept the index and sequentially search for contract of matching document metadata</a:t>
            </a:r>
          </a:p>
          <a:p>
            <a:pPr lvl="1"/>
            <a:r>
              <a:rPr lang="en-US" dirty="0" smtClean="0"/>
              <a:t>Each document metadata have </a:t>
            </a:r>
            <a:r>
              <a:rPr lang="en-US" dirty="0" err="1" smtClean="0"/>
              <a:t>Smartcontract</a:t>
            </a:r>
            <a:r>
              <a:rPr lang="en-US" dirty="0" smtClean="0"/>
              <a:t> function that ready to response to matching specified index</a:t>
            </a:r>
          </a:p>
          <a:p>
            <a:pPr lvl="1"/>
            <a:r>
              <a:rPr lang="en-US" dirty="0" smtClean="0"/>
              <a:t>Search application also remember contract address of searched document metadata, to allow faster search if there are query for the same document metadata</a:t>
            </a:r>
          </a:p>
          <a:p>
            <a:pPr lvl="1"/>
            <a:r>
              <a:rPr lang="en-US" dirty="0" smtClean="0"/>
              <a:t>Document Registry actor return XML message of contract with matching document metadata to Document Consumer actor</a:t>
            </a:r>
          </a:p>
          <a:p>
            <a:r>
              <a:rPr lang="en-US" dirty="0"/>
              <a:t>Related work</a:t>
            </a:r>
          </a:p>
          <a:p>
            <a:pPr lvl="1"/>
            <a:r>
              <a:rPr lang="en-US" dirty="0"/>
              <a:t>Ethereum Query Language, </a:t>
            </a:r>
            <a:r>
              <a:rPr lang="en-US" dirty="0" smtClean="0"/>
              <a:t>Blockchain </a:t>
            </a:r>
            <a:r>
              <a:rPr lang="en-US" dirty="0"/>
              <a:t>transaction </a:t>
            </a:r>
            <a:r>
              <a:rPr lang="en-US" dirty="0" smtClean="0"/>
              <a:t>discovery</a:t>
            </a:r>
            <a:endParaRPr lang="en-US" dirty="0"/>
          </a:p>
        </p:txBody>
      </p:sp>
    </p:spTree>
    <p:extLst>
      <p:ext uri="{BB962C8B-B14F-4D97-AF65-F5344CB8AC3E}">
        <p14:creationId xmlns:p14="http://schemas.microsoft.com/office/powerpoint/2010/main" val="403202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endParaRPr lang="th-TH" dirty="0"/>
          </a:p>
        </p:txBody>
      </p:sp>
      <p:sp>
        <p:nvSpPr>
          <p:cNvPr id="3" name="Content Placeholder 2"/>
          <p:cNvSpPr>
            <a:spLocks noGrp="1"/>
          </p:cNvSpPr>
          <p:nvPr>
            <p:ph idx="1"/>
          </p:nvPr>
        </p:nvSpPr>
        <p:spPr/>
        <p:txBody>
          <a:bodyPr>
            <a:normAutofit fontScale="85000" lnSpcReduction="20000"/>
          </a:bodyPr>
          <a:lstStyle/>
          <a:p>
            <a:r>
              <a:rPr lang="en-US" dirty="0" smtClean="0"/>
              <a:t>Replace Document Retrieval [ITI-43] transaction with </a:t>
            </a:r>
            <a:r>
              <a:rPr lang="en-US" dirty="0" err="1" smtClean="0"/>
              <a:t>Smartcontract</a:t>
            </a:r>
            <a:endParaRPr lang="en-US" dirty="0" smtClean="0"/>
          </a:p>
          <a:p>
            <a:r>
              <a:rPr lang="en-US" dirty="0" smtClean="0"/>
              <a:t>Existing</a:t>
            </a:r>
          </a:p>
          <a:p>
            <a:pPr lvl="1"/>
            <a:r>
              <a:rPr lang="en-US" dirty="0" smtClean="0"/>
              <a:t>After Document Consumer actor obtained information about Document Repository actor from Document Registry actor, Document Consumer actor issue Document Retrieval [ITI-43] transaction to Document Repository actor.</a:t>
            </a:r>
          </a:p>
          <a:p>
            <a:pPr lvl="1"/>
            <a:r>
              <a:rPr lang="en-US" dirty="0" smtClean="0"/>
              <a:t>Document Repository actor response to the transaction and send the requested document back to Document Consumer actor.</a:t>
            </a:r>
          </a:p>
          <a:p>
            <a:r>
              <a:rPr lang="en-US" dirty="0" smtClean="0"/>
              <a:t>Requirement</a:t>
            </a:r>
          </a:p>
          <a:p>
            <a:pPr lvl="1"/>
            <a:r>
              <a:rPr lang="en-US" dirty="0" smtClean="0"/>
              <a:t>Following format of Document Retrieval [ITI-43] transaction</a:t>
            </a:r>
          </a:p>
          <a:p>
            <a:pPr lvl="1"/>
            <a:r>
              <a:rPr lang="en-US" dirty="0" smtClean="0"/>
              <a:t>Record the action to Blockchain as additional audit trail</a:t>
            </a:r>
          </a:p>
          <a:p>
            <a:r>
              <a:rPr lang="en-US" dirty="0" smtClean="0"/>
              <a:t>How to</a:t>
            </a:r>
          </a:p>
          <a:p>
            <a:pPr lvl="1"/>
            <a:r>
              <a:rPr lang="en-US" dirty="0" smtClean="0"/>
              <a:t>Document Consumer publish Document Retrieval contract to Blockchain and send contract address to Document Repository actor</a:t>
            </a:r>
          </a:p>
          <a:p>
            <a:pPr lvl="1"/>
            <a:r>
              <a:rPr lang="en-US" dirty="0" smtClean="0"/>
              <a:t>Document Repository actor received and verified Document Retrieval contract and response to Document Consumer actor with the requested document</a:t>
            </a:r>
          </a:p>
        </p:txBody>
      </p:sp>
    </p:spTree>
    <p:extLst>
      <p:ext uri="{BB962C8B-B14F-4D97-AF65-F5344CB8AC3E}">
        <p14:creationId xmlns:p14="http://schemas.microsoft.com/office/powerpoint/2010/main" val="859249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1016</Words>
  <Application>Microsoft Office PowerPoint</Application>
  <PresentationFormat>Widescreen</PresentationFormat>
  <Paragraphs>98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Angsana New</vt:lpstr>
      <vt:lpstr>Arial</vt:lpstr>
      <vt:lpstr>Calibri</vt:lpstr>
      <vt:lpstr>Calibri Light</vt:lpstr>
      <vt:lpstr>Cordia New</vt:lpstr>
      <vt:lpstr>Office Theme</vt:lpstr>
      <vt:lpstr>XDS.b + Blockchain</vt:lpstr>
      <vt:lpstr>Cross-Enterprise Document Sharing – b (XDS.b)</vt:lpstr>
      <vt:lpstr>Design Analysis</vt:lpstr>
      <vt:lpstr>Design Analysis</vt:lpstr>
      <vt:lpstr>Design Analysis</vt:lpstr>
      <vt:lpstr>Design Analysis</vt:lpstr>
      <vt:lpstr>Design Analysis</vt:lpstr>
      <vt:lpstr>Design Analysis</vt:lpstr>
      <vt:lpstr>Design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XDS.b + Blockchain</dc:title>
  <dc:creator>admin</dc:creator>
  <cp:lastModifiedBy>admin</cp:lastModifiedBy>
  <cp:revision>78</cp:revision>
  <dcterms:created xsi:type="dcterms:W3CDTF">2019-03-20T10:34:43Z</dcterms:created>
  <dcterms:modified xsi:type="dcterms:W3CDTF">2019-03-25T15:52:45Z</dcterms:modified>
</cp:coreProperties>
</file>