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30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7" r:id="rId19"/>
    <p:sldId id="272" r:id="rId20"/>
    <p:sldId id="276" r:id="rId21"/>
    <p:sldId id="274" r:id="rId22"/>
    <p:sldId id="278" r:id="rId23"/>
    <p:sldId id="280" r:id="rId24"/>
    <p:sldId id="279" r:id="rId25"/>
    <p:sldId id="281" r:id="rId26"/>
    <p:sldId id="282" r:id="rId27"/>
    <p:sldId id="283" r:id="rId28"/>
    <p:sldId id="284" r:id="rId29"/>
    <p:sldId id="285" r:id="rId30"/>
    <p:sldId id="286" r:id="rId31"/>
    <p:sldId id="287" r:id="rId32"/>
    <p:sldId id="299" r:id="rId33"/>
    <p:sldId id="298" r:id="rId34"/>
    <p:sldId id="289" r:id="rId35"/>
    <p:sldId id="300" r:id="rId36"/>
    <p:sldId id="290" r:id="rId37"/>
    <p:sldId id="301" r:id="rId38"/>
    <p:sldId id="302" r:id="rId39"/>
    <p:sldId id="303" r:id="rId40"/>
    <p:sldId id="291" r:id="rId41"/>
    <p:sldId id="292" r:id="rId42"/>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8" d="100"/>
          <a:sy n="118"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B22B8EDA-0CAF-4C5E-BDDC-1CCF8434B24E}" type="datetimeFigureOut">
              <a:rPr lang="th-TH" smtClean="0"/>
              <a:t>11/03/62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275332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B22B8EDA-0CAF-4C5E-BDDC-1CCF8434B24E}" type="datetimeFigureOut">
              <a:rPr lang="th-TH" smtClean="0"/>
              <a:t>11/03/62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63116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B22B8EDA-0CAF-4C5E-BDDC-1CCF8434B24E}" type="datetimeFigureOut">
              <a:rPr lang="th-TH" smtClean="0"/>
              <a:t>11/03/62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88377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B22B8EDA-0CAF-4C5E-BDDC-1CCF8434B24E}" type="datetimeFigureOut">
              <a:rPr lang="th-TH" smtClean="0"/>
              <a:t>11/03/62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274918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B8EDA-0CAF-4C5E-BDDC-1CCF8434B24E}" type="datetimeFigureOut">
              <a:rPr lang="th-TH" smtClean="0"/>
              <a:t>11/03/62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325667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B22B8EDA-0CAF-4C5E-BDDC-1CCF8434B24E}" type="datetimeFigureOut">
              <a:rPr lang="th-TH" smtClean="0"/>
              <a:t>11/03/62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131007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B22B8EDA-0CAF-4C5E-BDDC-1CCF8434B24E}" type="datetimeFigureOut">
              <a:rPr lang="th-TH" smtClean="0"/>
              <a:t>11/03/62</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393002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B22B8EDA-0CAF-4C5E-BDDC-1CCF8434B24E}" type="datetimeFigureOut">
              <a:rPr lang="th-TH" smtClean="0"/>
              <a:t>11/03/62</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163814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B8EDA-0CAF-4C5E-BDDC-1CCF8434B24E}" type="datetimeFigureOut">
              <a:rPr lang="th-TH" smtClean="0"/>
              <a:t>11/03/62</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24587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B8EDA-0CAF-4C5E-BDDC-1CCF8434B24E}" type="datetimeFigureOut">
              <a:rPr lang="th-TH" smtClean="0"/>
              <a:t>11/03/62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68616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B8EDA-0CAF-4C5E-BDDC-1CCF8434B24E}" type="datetimeFigureOut">
              <a:rPr lang="th-TH" smtClean="0"/>
              <a:t>11/03/62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169BFBA3-B0A7-439F-9918-4B58609F5932}" type="slidenum">
              <a:rPr lang="th-TH" smtClean="0"/>
              <a:t>‹#›</a:t>
            </a:fld>
            <a:endParaRPr lang="th-TH"/>
          </a:p>
        </p:txBody>
      </p:sp>
    </p:spTree>
    <p:extLst>
      <p:ext uri="{BB962C8B-B14F-4D97-AF65-F5344CB8AC3E}">
        <p14:creationId xmlns:p14="http://schemas.microsoft.com/office/powerpoint/2010/main" val="323551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B8EDA-0CAF-4C5E-BDDC-1CCF8434B24E}" type="datetimeFigureOut">
              <a:rPr lang="th-TH" smtClean="0"/>
              <a:t>11/03/62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BFBA3-B0A7-439F-9918-4B58609F5932}" type="slidenum">
              <a:rPr lang="th-TH" smtClean="0"/>
              <a:t>‹#›</a:t>
            </a:fld>
            <a:endParaRPr lang="th-TH"/>
          </a:p>
        </p:txBody>
      </p:sp>
    </p:spTree>
    <p:extLst>
      <p:ext uri="{BB962C8B-B14F-4D97-AF65-F5344CB8AC3E}">
        <p14:creationId xmlns:p14="http://schemas.microsoft.com/office/powerpoint/2010/main" val="99722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802998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eeexplore.ieee.org/document/802998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document/850214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eeexplore.ieee.org/stamp/stamp.jsp?tp=&amp;arnumber=864743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eeexplore.ieee.org/document/842288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eeexplore.ieee.org/document/803672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eeexplore.ieee.org/document/848589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eeexplore.ieee.org/document/837446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844505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44505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stamp/stamp.jsp?tp=&amp;arnumber=860547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856067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ieeexplore.ieee.org/document/8560672" TargetMode="External"/><Relationship Id="rId3" Type="http://schemas.openxmlformats.org/officeDocument/2006/relationships/hyperlink" Target="https://www.etherchain.org/" TargetMode="External"/><Relationship Id="rId7" Type="http://schemas.openxmlformats.org/officeDocument/2006/relationships/hyperlink" Target="https://infura.io/" TargetMode="External"/><Relationship Id="rId2" Type="http://schemas.openxmlformats.org/officeDocument/2006/relationships/hyperlink" Target="https://etherscan.io/" TargetMode="External"/><Relationship Id="rId1" Type="http://schemas.openxmlformats.org/officeDocument/2006/relationships/slideLayout" Target="../slideLayouts/slideLayout2.xml"/><Relationship Id="rId6" Type="http://schemas.openxmlformats.org/officeDocument/2006/relationships/hyperlink" Target="https://gastracker.io/" TargetMode="External"/><Relationship Id="rId5" Type="http://schemas.openxmlformats.org/officeDocument/2006/relationships/hyperlink" Target="https://blockchair.com/ethereum" TargetMode="External"/><Relationship Id="rId4" Type="http://schemas.openxmlformats.org/officeDocument/2006/relationships/hyperlink" Target="https://ethplorer.io/"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862234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XDS.b</a:t>
            </a:r>
            <a:r>
              <a:rPr lang="en-US" dirty="0" smtClean="0"/>
              <a:t> + Blockchain</a:t>
            </a:r>
            <a:endParaRPr lang="th-TH" dirty="0"/>
          </a:p>
        </p:txBody>
      </p:sp>
      <p:sp>
        <p:nvSpPr>
          <p:cNvPr id="3" name="Subtitle 2"/>
          <p:cNvSpPr>
            <a:spLocks noGrp="1"/>
          </p:cNvSpPr>
          <p:nvPr>
            <p:ph type="subTitle" idx="1"/>
          </p:nvPr>
        </p:nvSpPr>
        <p:spPr/>
        <p:txBody>
          <a:bodyPr/>
          <a:lstStyle/>
          <a:p>
            <a:r>
              <a:rPr lang="en-US" dirty="0" err="1" smtClean="0"/>
              <a:t>Petnathean</a:t>
            </a:r>
            <a:r>
              <a:rPr lang="en-US" dirty="0" smtClean="0"/>
              <a:t> </a:t>
            </a:r>
            <a:r>
              <a:rPr lang="en-US" dirty="0" err="1" smtClean="0"/>
              <a:t>Julled</a:t>
            </a:r>
            <a:endParaRPr lang="th-TH" dirty="0"/>
          </a:p>
        </p:txBody>
      </p:sp>
    </p:spTree>
    <p:extLst>
      <p:ext uri="{BB962C8B-B14F-4D97-AF65-F5344CB8AC3E}">
        <p14:creationId xmlns:p14="http://schemas.microsoft.com/office/powerpoint/2010/main" val="3187144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Blockchain as an Audit-able Communication Channel</a:t>
            </a:r>
            <a:r>
              <a:rPr lang="en-US" dirty="0" smtClean="0"/>
              <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p:txBody>
          <a:bodyPr/>
          <a:lstStyle/>
          <a:p>
            <a:r>
              <a:rPr lang="en-US" dirty="0" smtClean="0"/>
              <a:t>In the scenario that applications requiring strict access control (e.g. medical record query) often require auditing of the query.</a:t>
            </a:r>
          </a:p>
          <a:p>
            <a:r>
              <a:rPr lang="en-US" dirty="0" smtClean="0"/>
              <a:t>This work propose that query logging will record into Blockchain instead of traditional server which vulnerable to data tamper.</a:t>
            </a:r>
          </a:p>
          <a:p>
            <a:endParaRPr lang="en-US" dirty="0" smtClean="0"/>
          </a:p>
          <a:p>
            <a:r>
              <a:rPr lang="en-US" dirty="0" smtClean="0"/>
              <a:t>Scheme proposed by this work is similar to idea for document retrieval history record in our work as we want to record activity of document retrieval into Blockchain.</a:t>
            </a:r>
            <a:endParaRPr lang="th-TH" dirty="0"/>
          </a:p>
        </p:txBody>
      </p:sp>
    </p:spTree>
    <p:extLst>
      <p:ext uri="{BB962C8B-B14F-4D97-AF65-F5344CB8AC3E}">
        <p14:creationId xmlns:p14="http://schemas.microsoft.com/office/powerpoint/2010/main" val="2129481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Blockchain as an Audit-able Communication Channel</a:t>
            </a:r>
            <a:r>
              <a:rPr lang="en-US" dirty="0" smtClean="0"/>
              <a:t/>
            </a:r>
            <a:br>
              <a:rPr lang="en-US" dirty="0" smtClean="0"/>
            </a:br>
            <a:r>
              <a:rPr lang="en-US" sz="2200" dirty="0" smtClean="0">
                <a:hlinkClick r:id="rId2"/>
              </a:rPr>
              <a:t>Link</a:t>
            </a:r>
            <a:endParaRPr lang="th-TH" sz="2200" dirty="0"/>
          </a:p>
        </p:txBody>
      </p:sp>
      <p:pic>
        <p:nvPicPr>
          <p:cNvPr id="4" name="Picture 3"/>
          <p:cNvPicPr>
            <a:picLocks noChangeAspect="1"/>
          </p:cNvPicPr>
          <p:nvPr/>
        </p:nvPicPr>
        <p:blipFill rotWithShape="1">
          <a:blip r:embed="rId3"/>
          <a:srcRect l="12809" t="27408" r="50327" b="38148"/>
          <a:stretch/>
        </p:blipFill>
        <p:spPr>
          <a:xfrm>
            <a:off x="1717819" y="1690688"/>
            <a:ext cx="8756361" cy="4818589"/>
          </a:xfrm>
          <a:prstGeom prst="rect">
            <a:avLst/>
          </a:prstGeom>
        </p:spPr>
      </p:pic>
    </p:spTree>
    <p:extLst>
      <p:ext uri="{BB962C8B-B14F-4D97-AF65-F5344CB8AC3E}">
        <p14:creationId xmlns:p14="http://schemas.microsoft.com/office/powerpoint/2010/main" val="283474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Enabling Reliable Keyword Search in Encrypted Decentralized Storage with Fairness</a:t>
            </a:r>
            <a:r>
              <a:rPr lang="en-US" dirty="0" smtClean="0"/>
              <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p:txBody>
          <a:bodyPr>
            <a:normAutofit lnSpcReduction="10000"/>
          </a:bodyPr>
          <a:lstStyle/>
          <a:p>
            <a:r>
              <a:rPr lang="en-US" dirty="0" smtClean="0"/>
              <a:t>This work propose keyword search function over encrypted file in decentralized storage setting.</a:t>
            </a:r>
          </a:p>
          <a:p>
            <a:r>
              <a:rPr lang="en-US" dirty="0" smtClean="0"/>
              <a:t>Blockchain also become where they record search evidences (search history).</a:t>
            </a:r>
          </a:p>
          <a:p>
            <a:r>
              <a:rPr lang="en-US" dirty="0" smtClean="0"/>
              <a:t>Keyword search  over encrypted data utilized symmetrical cryptography to allow search of data with specified index.</a:t>
            </a:r>
          </a:p>
          <a:p>
            <a:endParaRPr lang="en-US" dirty="0"/>
          </a:p>
          <a:p>
            <a:r>
              <a:rPr lang="en-US" dirty="0" smtClean="0"/>
              <a:t>This work give useful idea if we need to encrypt everything on Blockchain while need those data to be discoverable by keyword search.</a:t>
            </a:r>
            <a:endParaRPr lang="th-TH" dirty="0"/>
          </a:p>
        </p:txBody>
      </p:sp>
    </p:spTree>
    <p:extLst>
      <p:ext uri="{BB962C8B-B14F-4D97-AF65-F5344CB8AC3E}">
        <p14:creationId xmlns:p14="http://schemas.microsoft.com/office/powerpoint/2010/main" val="3762829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*Block-based </a:t>
            </a:r>
            <a:r>
              <a:rPr lang="en-US" sz="4000" dirty="0" smtClean="0"/>
              <a:t>Access Control for Blockchain-based Electronic Medical records (EMRs) Query in eHealth</a:t>
            </a:r>
            <a:r>
              <a:rPr lang="en-US" dirty="0" smtClean="0"/>
              <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p:txBody>
          <a:bodyPr>
            <a:normAutofit fontScale="92500" lnSpcReduction="20000"/>
          </a:bodyPr>
          <a:lstStyle/>
          <a:p>
            <a:r>
              <a:rPr lang="en-US" dirty="0" smtClean="0"/>
              <a:t>This work proposed an access control solution for exchanging Blockchain-based Electronic Medical Records called BBAC Scheme.</a:t>
            </a:r>
          </a:p>
          <a:p>
            <a:r>
              <a:rPr lang="en-US" dirty="0"/>
              <a:t>The work presumed that EMR Server is Blockchain that act as </a:t>
            </a:r>
            <a:r>
              <a:rPr lang="en-US" dirty="0" smtClean="0"/>
              <a:t>EMR</a:t>
            </a:r>
          </a:p>
          <a:p>
            <a:r>
              <a:rPr lang="en-US" dirty="0" smtClean="0"/>
              <a:t>The work center around using cryptographic scheme for access control to EMRs</a:t>
            </a:r>
          </a:p>
          <a:p>
            <a:r>
              <a:rPr lang="en-US" dirty="0" smtClean="0"/>
              <a:t>They separate entities involved with the system to 2 groups</a:t>
            </a:r>
          </a:p>
          <a:p>
            <a:pPr lvl="1"/>
            <a:r>
              <a:rPr lang="en-US" dirty="0" smtClean="0"/>
              <a:t>Users: represent data inquirers like doctors, patients, and data analyst.</a:t>
            </a:r>
          </a:p>
          <a:p>
            <a:pPr lvl="1"/>
            <a:r>
              <a:rPr lang="en-US" dirty="0" smtClean="0"/>
              <a:t>EMR Server: store all the electronic medical records and verify the access permissions and authorize the block(s) access.</a:t>
            </a:r>
          </a:p>
          <a:p>
            <a:r>
              <a:rPr lang="en-US" dirty="0" smtClean="0"/>
              <a:t>Core point of the work is that there will be cryptographic process to control authorization before any Users can access EMRs</a:t>
            </a:r>
          </a:p>
          <a:p>
            <a:r>
              <a:rPr lang="en-US" dirty="0" smtClean="0"/>
              <a:t>Scenario of this work is similar to </a:t>
            </a:r>
            <a:r>
              <a:rPr lang="en-US" dirty="0" err="1" smtClean="0"/>
              <a:t>MedRec</a:t>
            </a:r>
            <a:r>
              <a:rPr lang="en-US" dirty="0" smtClean="0"/>
              <a:t> but different method</a:t>
            </a:r>
          </a:p>
        </p:txBody>
      </p:sp>
    </p:spTree>
    <p:extLst>
      <p:ext uri="{BB962C8B-B14F-4D97-AF65-F5344CB8AC3E}">
        <p14:creationId xmlns:p14="http://schemas.microsoft.com/office/powerpoint/2010/main" val="1826603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smtClean="0"/>
              <a:t>*Blockchain </a:t>
            </a:r>
            <a:r>
              <a:rPr lang="en-US" sz="4000" dirty="0" smtClean="0"/>
              <a:t>Support for Flexible Queries with Granular Access Control to Electronic Medical Records (EMR)</a:t>
            </a:r>
            <a:r>
              <a:rPr lang="en-US" dirty="0" smtClean="0"/>
              <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p:txBody>
          <a:bodyPr>
            <a:normAutofit fontScale="92500" lnSpcReduction="10000"/>
          </a:bodyPr>
          <a:lstStyle/>
          <a:p>
            <a:r>
              <a:rPr lang="en-US" dirty="0" smtClean="0"/>
              <a:t>Published by the  same publisher from previous paper</a:t>
            </a:r>
          </a:p>
          <a:p>
            <a:r>
              <a:rPr lang="en-US" dirty="0" smtClean="0"/>
              <a:t>Based on EMRs Blockchain, this work proposed an architecture called “Granular Access </a:t>
            </a:r>
            <a:r>
              <a:rPr lang="en-US" dirty="0" err="1" smtClean="0"/>
              <a:t>Authorisation</a:t>
            </a:r>
            <a:r>
              <a:rPr lang="en-US" dirty="0" smtClean="0"/>
              <a:t> supporting Flexible Queries” that comprises an access model and an access authorization scheme.</a:t>
            </a:r>
          </a:p>
          <a:p>
            <a:r>
              <a:rPr lang="en-US" dirty="0" smtClean="0"/>
              <a:t>This work focus on authorization scheme with granular access control that support flexible data queries.</a:t>
            </a:r>
          </a:p>
          <a:p>
            <a:r>
              <a:rPr lang="en-US" dirty="0" smtClean="0"/>
              <a:t>By add index attribute of data into cryptographic scheme, this work allow query of data within EMR Blockchain.</a:t>
            </a:r>
          </a:p>
          <a:p>
            <a:r>
              <a:rPr lang="en-US" dirty="0" smtClean="0"/>
              <a:t>Unfortunately, EMR Blockchain in this work is not based on any notable Blockchain platform. So, it’ll be difficult for us to adopt their scheme to our work.</a:t>
            </a:r>
            <a:endParaRPr lang="th-TH" dirty="0"/>
          </a:p>
        </p:txBody>
      </p:sp>
    </p:spTree>
    <p:extLst>
      <p:ext uri="{BB962C8B-B14F-4D97-AF65-F5344CB8AC3E}">
        <p14:creationId xmlns:p14="http://schemas.microsoft.com/office/powerpoint/2010/main" val="387122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Blockchain-based System for Secure Data Storage with Private Keyword Search</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p:txBody>
          <a:bodyPr/>
          <a:lstStyle/>
          <a:p>
            <a:r>
              <a:rPr lang="en-US" dirty="0" smtClean="0"/>
              <a:t>This work provide a way to retrieve private data from cloud while record the action into Blockchain as evidence without expose content in the data to cloud service provider</a:t>
            </a:r>
            <a:endParaRPr lang="th-TH" dirty="0"/>
          </a:p>
        </p:txBody>
      </p:sp>
    </p:spTree>
    <p:extLst>
      <p:ext uri="{BB962C8B-B14F-4D97-AF65-F5344CB8AC3E}">
        <p14:creationId xmlns:p14="http://schemas.microsoft.com/office/powerpoint/2010/main" val="2779228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Searching an Encrypted Cloud Meets Blockchain: A Decentralized, Reliable and Fair Realization</a:t>
            </a:r>
            <a:r>
              <a:rPr lang="en-US" dirty="0" smtClean="0"/>
              <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p:txBody>
          <a:bodyPr/>
          <a:lstStyle/>
          <a:p>
            <a:r>
              <a:rPr lang="en-US" dirty="0" smtClean="0"/>
              <a:t>Another approach for keyword search over encrypted data with Blockchain record search evidences.</a:t>
            </a:r>
            <a:endParaRPr lang="th-TH" dirty="0"/>
          </a:p>
        </p:txBody>
      </p:sp>
    </p:spTree>
    <p:extLst>
      <p:ext uri="{BB962C8B-B14F-4D97-AF65-F5344CB8AC3E}">
        <p14:creationId xmlns:p14="http://schemas.microsoft.com/office/powerpoint/2010/main" val="3519975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Accelerating Blockchain Search of Full Nodes Using GPUs</a:t>
            </a:r>
            <a:r>
              <a:rPr lang="en-US" dirty="0" smtClean="0"/>
              <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p:txBody>
          <a:bodyPr/>
          <a:lstStyle/>
          <a:p>
            <a:r>
              <a:rPr lang="en-US" dirty="0" smtClean="0"/>
              <a:t>Proposed about using GPUs (Graphical Processing Unit)  to accelerate search ‘Full node’</a:t>
            </a:r>
          </a:p>
          <a:p>
            <a:r>
              <a:rPr lang="en-US" dirty="0" smtClean="0"/>
              <a:t>‘Full node’ mean Blockchain node that keep data of the whole chain. This require large volume of storage.</a:t>
            </a:r>
          </a:p>
          <a:p>
            <a:pPr lvl="1"/>
            <a:r>
              <a:rPr lang="en-US" dirty="0" smtClean="0"/>
              <a:t>Alternatively, there is SPV node which keep some part of the chain or rely on trusted Full node to verify transaction. This more suitable with mobile device for user.</a:t>
            </a:r>
          </a:p>
          <a:p>
            <a:pPr lvl="1"/>
            <a:endParaRPr lang="en-US" dirty="0"/>
          </a:p>
          <a:p>
            <a:r>
              <a:rPr lang="en-US" dirty="0" smtClean="0"/>
              <a:t>However, this work more focus on hardware and computational power. Not really related to our work.</a:t>
            </a:r>
            <a:endParaRPr lang="th-TH" dirty="0"/>
          </a:p>
        </p:txBody>
      </p:sp>
    </p:spTree>
    <p:extLst>
      <p:ext uri="{BB962C8B-B14F-4D97-AF65-F5344CB8AC3E}">
        <p14:creationId xmlns:p14="http://schemas.microsoft.com/office/powerpoint/2010/main" val="2445668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 attributes</a:t>
            </a:r>
            <a:endParaRPr lang="th-TH"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H</a:t>
            </a:r>
            <a:r>
              <a:rPr lang="en-US" dirty="0" smtClean="0"/>
              <a:t>ealth information that contain the </a:t>
            </a:r>
            <a:r>
              <a:rPr lang="en-US" dirty="0"/>
              <a:t>following identifiers of the individual or of relatives, employers, or household members of the </a:t>
            </a:r>
            <a:r>
              <a:rPr lang="en-US" dirty="0" smtClean="0"/>
              <a:t>individual, are considered PHI (Protected Health Information):</a:t>
            </a:r>
            <a:endParaRPr lang="en-US" dirty="0"/>
          </a:p>
          <a:p>
            <a:pPr marL="514350" indent="-514350">
              <a:buFont typeface="+mj-lt"/>
              <a:buAutoNum type="alphaUcPeriod"/>
            </a:pPr>
            <a:r>
              <a:rPr lang="en-US" dirty="0" smtClean="0"/>
              <a:t>Names</a:t>
            </a:r>
          </a:p>
          <a:p>
            <a:pPr marL="514350" indent="-514350">
              <a:buFont typeface="+mj-lt"/>
              <a:buAutoNum type="alphaUcPeriod"/>
            </a:pPr>
            <a:r>
              <a:rPr lang="en-US" dirty="0" smtClean="0"/>
              <a:t>All </a:t>
            </a:r>
            <a:r>
              <a:rPr lang="en-US" dirty="0"/>
              <a:t>geographic subdivisions smaller than a state, including street address, city, county, precinct, ZIP code, and their equivalent geocodes, except for the initial three digits of the ZIP code if, according to the current publicly available data from the Bureau of the Census:</a:t>
            </a:r>
          </a:p>
          <a:p>
            <a:pPr marL="914400" lvl="1" indent="-457200">
              <a:buFont typeface="+mj-lt"/>
              <a:buAutoNum type="arabicParenR"/>
            </a:pPr>
            <a:r>
              <a:rPr lang="en-US" dirty="0" smtClean="0"/>
              <a:t>The </a:t>
            </a:r>
            <a:r>
              <a:rPr lang="en-US" dirty="0"/>
              <a:t>geographic unit formed by combining all ZIP codes with the same three initial digits contains more than 20,000 people; </a:t>
            </a:r>
            <a:r>
              <a:rPr lang="en-US" dirty="0" smtClean="0"/>
              <a:t>and</a:t>
            </a:r>
          </a:p>
          <a:p>
            <a:pPr marL="914400" lvl="1" indent="-457200">
              <a:buFont typeface="+mj-lt"/>
              <a:buAutoNum type="arabicParenR"/>
            </a:pPr>
            <a:r>
              <a:rPr lang="en-US" dirty="0" smtClean="0"/>
              <a:t>The </a:t>
            </a:r>
            <a:r>
              <a:rPr lang="en-US" dirty="0"/>
              <a:t>initial three digits of a ZIP code for all such geographic units containing 20,000 or fewer people is changed to </a:t>
            </a:r>
            <a:r>
              <a:rPr lang="en-US" dirty="0" smtClean="0"/>
              <a:t>000</a:t>
            </a:r>
          </a:p>
          <a:p>
            <a:pPr marL="457200" indent="-457200">
              <a:buFont typeface="+mj-lt"/>
              <a:buAutoNum type="alphaUcPeriod"/>
            </a:pPr>
            <a:r>
              <a:rPr lang="en-US" dirty="0" smtClean="0"/>
              <a:t>All </a:t>
            </a:r>
            <a:r>
              <a:rPr lang="en-US" dirty="0"/>
              <a:t>elements of dates (except year) for dates that are directly related to an individual, including birth date, admission date, discharge date, death date, and all ages over 89 and all elements of dates (including year) indicative of such age, except that such ages and elements may be aggregated into a single category of age 90 or </a:t>
            </a:r>
            <a:r>
              <a:rPr lang="en-US" dirty="0" smtClean="0"/>
              <a:t>older</a:t>
            </a:r>
          </a:p>
          <a:p>
            <a:pPr marL="457200" indent="-457200">
              <a:buFont typeface="+mj-lt"/>
              <a:buAutoNum type="alphaUcPeriod"/>
            </a:pPr>
            <a:r>
              <a:rPr lang="en-US" dirty="0" smtClean="0"/>
              <a:t>Telephone numbers</a:t>
            </a:r>
          </a:p>
          <a:p>
            <a:pPr marL="457200" indent="-457200">
              <a:buFont typeface="+mj-lt"/>
              <a:buAutoNum type="alphaUcPeriod"/>
            </a:pPr>
            <a:r>
              <a:rPr lang="en-US" dirty="0" smtClean="0"/>
              <a:t>Vehicle </a:t>
            </a:r>
            <a:r>
              <a:rPr lang="en-US" dirty="0"/>
              <a:t>identifiers and serial numbers, including license plate </a:t>
            </a:r>
            <a:r>
              <a:rPr lang="en-US" dirty="0" smtClean="0"/>
              <a:t>numbers</a:t>
            </a:r>
          </a:p>
          <a:p>
            <a:pPr marL="457200" indent="-457200">
              <a:buFont typeface="+mj-lt"/>
              <a:buAutoNum type="alphaUcPeriod"/>
            </a:pPr>
            <a:r>
              <a:rPr lang="en-US" dirty="0" smtClean="0"/>
              <a:t>Fax numbers</a:t>
            </a:r>
          </a:p>
          <a:p>
            <a:pPr marL="457200" indent="-457200">
              <a:buFont typeface="+mj-lt"/>
              <a:buAutoNum type="alphaUcPeriod"/>
            </a:pPr>
            <a:r>
              <a:rPr lang="en-US" dirty="0" smtClean="0"/>
              <a:t>Device </a:t>
            </a:r>
            <a:r>
              <a:rPr lang="en-US" dirty="0"/>
              <a:t>identifiers and serial </a:t>
            </a:r>
            <a:r>
              <a:rPr lang="en-US" dirty="0" smtClean="0"/>
              <a:t>numbers</a:t>
            </a:r>
            <a:endParaRPr lang="en-US" dirty="0"/>
          </a:p>
        </p:txBody>
      </p:sp>
    </p:spTree>
    <p:extLst>
      <p:ext uri="{BB962C8B-B14F-4D97-AF65-F5344CB8AC3E}">
        <p14:creationId xmlns:p14="http://schemas.microsoft.com/office/powerpoint/2010/main" val="965606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 attributes</a:t>
            </a:r>
            <a:endParaRPr lang="th-TH"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lphaUcPeriod" startAt="8"/>
            </a:pPr>
            <a:r>
              <a:rPr lang="en-US" dirty="0" smtClean="0"/>
              <a:t>Email addresses</a:t>
            </a:r>
          </a:p>
          <a:p>
            <a:pPr marL="514350" indent="-514350">
              <a:buFont typeface="+mj-lt"/>
              <a:buAutoNum type="alphaUcPeriod" startAt="8"/>
            </a:pPr>
            <a:r>
              <a:rPr lang="en-US" dirty="0" smtClean="0"/>
              <a:t>Web </a:t>
            </a:r>
            <a:r>
              <a:rPr lang="en-US" dirty="0"/>
              <a:t>Universal Resource Locators (</a:t>
            </a:r>
            <a:r>
              <a:rPr lang="en-US" dirty="0" smtClean="0"/>
              <a:t>URLs)</a:t>
            </a:r>
          </a:p>
          <a:p>
            <a:pPr marL="514350" indent="-514350">
              <a:buFont typeface="+mj-lt"/>
              <a:buAutoNum type="alphaUcPeriod" startAt="8"/>
            </a:pPr>
            <a:r>
              <a:rPr lang="en-US" dirty="0" smtClean="0"/>
              <a:t>Social </a:t>
            </a:r>
            <a:r>
              <a:rPr lang="en-US" dirty="0"/>
              <a:t>security </a:t>
            </a:r>
            <a:r>
              <a:rPr lang="en-US" dirty="0" smtClean="0"/>
              <a:t>numbers</a:t>
            </a:r>
          </a:p>
          <a:p>
            <a:pPr marL="514350" indent="-514350">
              <a:buFont typeface="+mj-lt"/>
              <a:buAutoNum type="alphaUcPeriod" startAt="8"/>
            </a:pPr>
            <a:r>
              <a:rPr lang="en-US" dirty="0" smtClean="0"/>
              <a:t>Internet </a:t>
            </a:r>
            <a:r>
              <a:rPr lang="en-US" dirty="0"/>
              <a:t>Protocol (IP) </a:t>
            </a:r>
            <a:r>
              <a:rPr lang="en-US" dirty="0" smtClean="0"/>
              <a:t>addresses</a:t>
            </a:r>
          </a:p>
          <a:p>
            <a:pPr marL="514350" indent="-514350">
              <a:buFont typeface="+mj-lt"/>
              <a:buAutoNum type="alphaUcPeriod" startAt="8"/>
            </a:pPr>
            <a:r>
              <a:rPr lang="en-US" dirty="0" smtClean="0"/>
              <a:t>Medical </a:t>
            </a:r>
            <a:r>
              <a:rPr lang="en-US" dirty="0"/>
              <a:t>record </a:t>
            </a:r>
            <a:r>
              <a:rPr lang="en-US" dirty="0" smtClean="0"/>
              <a:t>numbers</a:t>
            </a:r>
          </a:p>
          <a:p>
            <a:pPr marL="514350" indent="-514350">
              <a:buFont typeface="+mj-lt"/>
              <a:buAutoNum type="alphaUcPeriod" startAt="8"/>
            </a:pPr>
            <a:r>
              <a:rPr lang="en-US" dirty="0" smtClean="0"/>
              <a:t>Biometric </a:t>
            </a:r>
            <a:r>
              <a:rPr lang="en-US" dirty="0"/>
              <a:t>identifiers, including finger and voice </a:t>
            </a:r>
            <a:r>
              <a:rPr lang="en-US" dirty="0" smtClean="0"/>
              <a:t>prints</a:t>
            </a:r>
          </a:p>
          <a:p>
            <a:pPr marL="514350" indent="-514350">
              <a:buFont typeface="+mj-lt"/>
              <a:buAutoNum type="alphaUcPeriod" startAt="8"/>
            </a:pPr>
            <a:r>
              <a:rPr lang="en-US" dirty="0" smtClean="0"/>
              <a:t>Health </a:t>
            </a:r>
            <a:r>
              <a:rPr lang="en-US" dirty="0"/>
              <a:t>plan beneficiary </a:t>
            </a:r>
            <a:r>
              <a:rPr lang="en-US" dirty="0" smtClean="0"/>
              <a:t>numbers</a:t>
            </a:r>
          </a:p>
          <a:p>
            <a:pPr marL="514350" indent="-514350">
              <a:buFont typeface="+mj-lt"/>
              <a:buAutoNum type="alphaUcPeriod" startAt="8"/>
            </a:pPr>
            <a:r>
              <a:rPr lang="en-US" dirty="0" smtClean="0"/>
              <a:t>Full-face </a:t>
            </a:r>
            <a:r>
              <a:rPr lang="en-US" dirty="0"/>
              <a:t>photographs and any comparable </a:t>
            </a:r>
            <a:r>
              <a:rPr lang="en-US" dirty="0" smtClean="0"/>
              <a:t>images</a:t>
            </a:r>
          </a:p>
          <a:p>
            <a:pPr marL="514350" indent="-514350">
              <a:buFont typeface="+mj-lt"/>
              <a:buAutoNum type="alphaUcPeriod" startAt="8"/>
            </a:pPr>
            <a:r>
              <a:rPr lang="en-US" dirty="0" smtClean="0"/>
              <a:t>Account numbers</a:t>
            </a:r>
          </a:p>
          <a:p>
            <a:pPr marL="514350" indent="-514350">
              <a:buFont typeface="+mj-lt"/>
              <a:buAutoNum type="alphaUcPeriod" startAt="8"/>
            </a:pPr>
            <a:r>
              <a:rPr lang="en-US" dirty="0" smtClean="0"/>
              <a:t>Any </a:t>
            </a:r>
            <a:r>
              <a:rPr lang="en-US" dirty="0"/>
              <a:t>other unique identifying number, characteristic, or code, except as permitted by paragraph (c) of this section [Paragraph (c) is presented below in the section “Re-identification”]; </a:t>
            </a:r>
            <a:r>
              <a:rPr lang="en-US" dirty="0" smtClean="0"/>
              <a:t>and</a:t>
            </a:r>
          </a:p>
          <a:p>
            <a:pPr marL="514350" indent="-514350">
              <a:buFont typeface="+mj-lt"/>
              <a:buAutoNum type="alphaUcPeriod" startAt="8"/>
            </a:pPr>
            <a:r>
              <a:rPr lang="en-US" dirty="0" smtClean="0"/>
              <a:t>Certificate/license numbers</a:t>
            </a:r>
            <a:endParaRPr lang="en-US" dirty="0"/>
          </a:p>
          <a:p>
            <a:pPr marL="0" indent="0">
              <a:buNone/>
            </a:pPr>
            <a:r>
              <a:rPr lang="en-US" dirty="0"/>
              <a:t>*</a:t>
            </a:r>
            <a:r>
              <a:rPr lang="en-US" dirty="0" smtClean="0"/>
              <a:t>The </a:t>
            </a:r>
            <a:r>
              <a:rPr lang="en-US" dirty="0"/>
              <a:t>covered entity does not have actual knowledge that the information could be used alone or in combination with other information to identify an individual who is a subject of the information.</a:t>
            </a:r>
            <a:endParaRPr lang="th-TH" dirty="0"/>
          </a:p>
        </p:txBody>
      </p:sp>
    </p:spTree>
    <p:extLst>
      <p:ext uri="{BB962C8B-B14F-4D97-AF65-F5344CB8AC3E}">
        <p14:creationId xmlns:p14="http://schemas.microsoft.com/office/powerpoint/2010/main" val="3734204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th-TH" dirty="0"/>
          </a:p>
        </p:txBody>
      </p:sp>
      <p:sp>
        <p:nvSpPr>
          <p:cNvPr id="3" name="Content Placeholder 2"/>
          <p:cNvSpPr>
            <a:spLocks noGrp="1"/>
          </p:cNvSpPr>
          <p:nvPr>
            <p:ph idx="1"/>
          </p:nvPr>
        </p:nvSpPr>
        <p:spPr/>
        <p:txBody>
          <a:bodyPr/>
          <a:lstStyle/>
          <a:p>
            <a:r>
              <a:rPr lang="en-US" dirty="0" smtClean="0">
                <a:hlinkClick r:id="rId2" action="ppaction://hlinksldjump"/>
              </a:rPr>
              <a:t>Paper reviewed about Searching on Blockchain</a:t>
            </a:r>
            <a:endParaRPr lang="en-US" dirty="0" smtClean="0"/>
          </a:p>
          <a:p>
            <a:r>
              <a:rPr lang="en-US" dirty="0" smtClean="0">
                <a:hlinkClick r:id="rId3" action="ppaction://hlinksldjump"/>
              </a:rPr>
              <a:t>Design of our system (animation)</a:t>
            </a:r>
            <a:endParaRPr lang="th-TH" dirty="0"/>
          </a:p>
        </p:txBody>
      </p:sp>
    </p:spTree>
    <p:extLst>
      <p:ext uri="{BB962C8B-B14F-4D97-AF65-F5344CB8AC3E}">
        <p14:creationId xmlns:p14="http://schemas.microsoft.com/office/powerpoint/2010/main" val="603629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 handling defined by HIPAA</a:t>
            </a:r>
            <a:endParaRPr lang="th-TH"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a:t>The Privacy Rule was designed to protect individually identifiable health information through permitting only certain uses and disclosures of PHI provided by the Rule, or as authorized by the individual subject of the information</a:t>
            </a:r>
            <a:r>
              <a:rPr lang="en-US" sz="2400" dirty="0" smtClean="0"/>
              <a:t>.</a:t>
            </a:r>
          </a:p>
          <a:p>
            <a:pPr marL="0" indent="0">
              <a:buNone/>
            </a:pPr>
            <a:endParaRPr lang="en-US" sz="2400" dirty="0"/>
          </a:p>
          <a:p>
            <a:pPr marL="0" indent="0">
              <a:buNone/>
            </a:pPr>
            <a:r>
              <a:rPr lang="en-US" sz="2400" dirty="0"/>
              <a:t>Basic Principle. </a:t>
            </a:r>
            <a:endParaRPr lang="en-US" sz="2400" dirty="0" smtClean="0"/>
          </a:p>
          <a:p>
            <a:pPr marL="0" indent="0">
              <a:buNone/>
            </a:pPr>
            <a:r>
              <a:rPr lang="en-US" sz="2400" dirty="0"/>
              <a:t>	</a:t>
            </a:r>
            <a:r>
              <a:rPr lang="en-US" sz="2400" dirty="0" smtClean="0"/>
              <a:t>A </a:t>
            </a:r>
            <a:r>
              <a:rPr lang="en-US" sz="2400" dirty="0"/>
              <a:t>major purpose of the Privacy Rule is to define and limit the circumstances in which an individual’s protected heath information may be used or disclosed by covered entities. A covered entity may not use or disclose protected health information, except either: (1) as the Privacy Rule permits or requires; or (2) as the individual who is the subject of the information (or the individual’s personal representative) authorizes in writing</a:t>
            </a:r>
            <a:r>
              <a:rPr lang="en-US" sz="2400" dirty="0" smtClean="0"/>
              <a:t>.</a:t>
            </a:r>
          </a:p>
          <a:p>
            <a:pPr marL="0" indent="0">
              <a:buNone/>
            </a:pPr>
            <a:endParaRPr lang="en-US" sz="2400" dirty="0"/>
          </a:p>
          <a:p>
            <a:pPr marL="0" indent="0">
              <a:buNone/>
            </a:pPr>
            <a:r>
              <a:rPr lang="en-US" sz="2400" dirty="0" smtClean="0"/>
              <a:t>To sum up, PHI require basic authorization that can control and identify who can access what information.</a:t>
            </a:r>
            <a:endParaRPr lang="th-TH" sz="2400" dirty="0"/>
          </a:p>
        </p:txBody>
      </p:sp>
    </p:spTree>
    <p:extLst>
      <p:ext uri="{BB962C8B-B14F-4D97-AF65-F5344CB8AC3E}">
        <p14:creationId xmlns:p14="http://schemas.microsoft.com/office/powerpoint/2010/main" val="1804195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Hacker gained access and compromised one node</a:t>
            </a:r>
            <a:endParaRPr lang="th-TH" dirty="0"/>
          </a:p>
        </p:txBody>
      </p:sp>
      <p:sp>
        <p:nvSpPr>
          <p:cNvPr id="3" name="Content Placeholder 2"/>
          <p:cNvSpPr>
            <a:spLocks noGrp="1"/>
          </p:cNvSpPr>
          <p:nvPr>
            <p:ph idx="1"/>
          </p:nvPr>
        </p:nvSpPr>
        <p:spPr/>
        <p:txBody>
          <a:bodyPr>
            <a:normAutofit fontScale="92500" lnSpcReduction="20000"/>
          </a:bodyPr>
          <a:lstStyle/>
          <a:p>
            <a:r>
              <a:rPr lang="en-US" dirty="0" smtClean="0"/>
              <a:t>They’ll have one copy of chain on hand</a:t>
            </a:r>
          </a:p>
          <a:p>
            <a:r>
              <a:rPr lang="en-US" dirty="0" smtClean="0"/>
              <a:t>They have potential to access Protected Health Information within the chain.</a:t>
            </a:r>
          </a:p>
          <a:p>
            <a:endParaRPr lang="en-US" dirty="0" smtClean="0"/>
          </a:p>
          <a:p>
            <a:r>
              <a:rPr lang="en-US" dirty="0" smtClean="0"/>
              <a:t>This point that each node must have its own basic access control that force user to identify themselves before have permission to interact with the chain.</a:t>
            </a:r>
          </a:p>
          <a:p>
            <a:r>
              <a:rPr lang="en-US" dirty="0" smtClean="0"/>
              <a:t>For Document Query, staff need to identify themselves within the transaction by default.</a:t>
            </a:r>
          </a:p>
          <a:p>
            <a:r>
              <a:rPr lang="en-US" dirty="0" smtClean="0"/>
              <a:t>Within the chain, each PHI element should not be kept in plaintext.</a:t>
            </a:r>
            <a:endParaRPr lang="en-US" dirty="0"/>
          </a:p>
          <a:p>
            <a:pPr lvl="1"/>
            <a:r>
              <a:rPr lang="en-US" dirty="0" smtClean="0"/>
              <a:t>Each node have key to access content of the chain.</a:t>
            </a:r>
          </a:p>
          <a:p>
            <a:pPr lvl="1"/>
            <a:r>
              <a:rPr lang="en-US" dirty="0"/>
              <a:t>Only authenticated user should be able to see </a:t>
            </a:r>
            <a:r>
              <a:rPr lang="en-US" dirty="0" smtClean="0"/>
              <a:t>PHI </a:t>
            </a:r>
            <a:r>
              <a:rPr lang="en-US" dirty="0"/>
              <a:t>element using key belong to that node</a:t>
            </a:r>
            <a:r>
              <a:rPr lang="en-US" dirty="0" smtClean="0"/>
              <a:t>.</a:t>
            </a:r>
            <a:endParaRPr lang="en-US" dirty="0"/>
          </a:p>
        </p:txBody>
      </p:sp>
    </p:spTree>
    <p:extLst>
      <p:ext uri="{BB962C8B-B14F-4D97-AF65-F5344CB8AC3E}">
        <p14:creationId xmlns:p14="http://schemas.microsoft.com/office/powerpoint/2010/main" val="3038672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Summary got from paper reviewed</a:t>
            </a:r>
            <a:endParaRPr lang="th-TH" dirty="0"/>
          </a:p>
        </p:txBody>
      </p:sp>
      <p:sp>
        <p:nvSpPr>
          <p:cNvPr id="3" name="Content Placeholder 2"/>
          <p:cNvSpPr>
            <a:spLocks noGrp="1"/>
          </p:cNvSpPr>
          <p:nvPr>
            <p:ph idx="1"/>
          </p:nvPr>
        </p:nvSpPr>
        <p:spPr/>
        <p:txBody>
          <a:bodyPr>
            <a:normAutofit fontScale="92500"/>
          </a:bodyPr>
          <a:lstStyle/>
          <a:p>
            <a:r>
              <a:rPr lang="en-US" dirty="0" smtClean="0"/>
              <a:t>Search contract need to rely on sequential search method which sequentially look into each contract until find the transaction</a:t>
            </a:r>
          </a:p>
          <a:p>
            <a:r>
              <a:rPr lang="en-US" dirty="0" smtClean="0"/>
              <a:t>Previously searched Eth address can be kept locally to allow faster search on future use of the same transaction</a:t>
            </a:r>
          </a:p>
          <a:p>
            <a:r>
              <a:rPr lang="en-US" dirty="0" smtClean="0"/>
              <a:t>Addition</a:t>
            </a:r>
          </a:p>
          <a:p>
            <a:pPr lvl="1"/>
            <a:r>
              <a:rPr lang="en-US" dirty="0" smtClean="0"/>
              <a:t>Need to identify about who issue contract</a:t>
            </a:r>
          </a:p>
          <a:p>
            <a:pPr lvl="1"/>
            <a:r>
              <a:rPr lang="en-US" dirty="0" smtClean="0"/>
              <a:t>Each node need to provide basic authentication to identify who accessing the chain.</a:t>
            </a:r>
          </a:p>
          <a:p>
            <a:pPr lvl="1"/>
            <a:r>
              <a:rPr lang="en-US" dirty="0" smtClean="0"/>
              <a:t>All content will be encrypted before entering the chain</a:t>
            </a:r>
          </a:p>
          <a:p>
            <a:pPr lvl="1"/>
            <a:r>
              <a:rPr lang="en-US" dirty="0" smtClean="0"/>
              <a:t>Need to encrypt data as basic security to prevent easy access to Blockchain data</a:t>
            </a:r>
          </a:p>
          <a:p>
            <a:pPr lvl="1"/>
            <a:r>
              <a:rPr lang="en-US" dirty="0" smtClean="0"/>
              <a:t>May need to reference HIPAA guide to de-identify data by remove 18 identifier that have potential to expose patient’s confidentiality and privacy</a:t>
            </a:r>
            <a:endParaRPr lang="th-TH" dirty="0"/>
          </a:p>
        </p:txBody>
      </p:sp>
    </p:spTree>
    <p:extLst>
      <p:ext uri="{BB962C8B-B14F-4D97-AF65-F5344CB8AC3E}">
        <p14:creationId xmlns:p14="http://schemas.microsoft.com/office/powerpoint/2010/main" val="299341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th-TH" dirty="0"/>
          </a:p>
        </p:txBody>
      </p:sp>
      <p:grpSp>
        <p:nvGrpSpPr>
          <p:cNvPr id="4" name="Group 3"/>
          <p:cNvGrpSpPr/>
          <p:nvPr/>
        </p:nvGrpSpPr>
        <p:grpSpPr>
          <a:xfrm>
            <a:off x="2076450" y="1470896"/>
            <a:ext cx="8039100" cy="5108736"/>
            <a:chOff x="2076450" y="1470896"/>
            <a:chExt cx="8039100" cy="5108736"/>
          </a:xfrm>
        </p:grpSpPr>
        <p:pic>
          <p:nvPicPr>
            <p:cNvPr id="5" name="Picture 4"/>
            <p:cNvPicPr>
              <a:picLocks noChangeAspect="1"/>
            </p:cNvPicPr>
            <p:nvPr/>
          </p:nvPicPr>
          <p:blipFill rotWithShape="1">
            <a:blip r:embed="rId2"/>
            <a:srcRect l="7710" t="12573" r="18228" b="9765"/>
            <a:stretch/>
          </p:blipFill>
          <p:spPr>
            <a:xfrm>
              <a:off x="2076450" y="1470896"/>
              <a:ext cx="8039100" cy="4739404"/>
            </a:xfrm>
            <a:prstGeom prst="rect">
              <a:avLst/>
            </a:prstGeom>
          </p:spPr>
        </p:pic>
        <p:sp>
          <p:nvSpPr>
            <p:cNvPr id="6" name="TextBox 5"/>
            <p:cNvSpPr txBox="1"/>
            <p:nvPr/>
          </p:nvSpPr>
          <p:spPr>
            <a:xfrm>
              <a:off x="2660650" y="6210300"/>
              <a:ext cx="6870700" cy="369332"/>
            </a:xfrm>
            <a:prstGeom prst="rect">
              <a:avLst/>
            </a:prstGeom>
            <a:noFill/>
          </p:spPr>
          <p:txBody>
            <a:bodyPr wrap="square" rtlCol="0">
              <a:spAutoFit/>
            </a:bodyPr>
            <a:lstStyle/>
            <a:p>
              <a:pPr algn="ctr"/>
              <a:r>
                <a:rPr lang="en-US" sz="1800" dirty="0" smtClean="0"/>
                <a:t>(From IHE ITI TF Vol. 1) Cross-Enterprise Document Sharing – b Diagram</a:t>
              </a:r>
              <a:endParaRPr lang="th-TH" sz="1800" dirty="0"/>
            </a:p>
          </p:txBody>
        </p:sp>
      </p:grpSp>
      <p:sp>
        <p:nvSpPr>
          <p:cNvPr id="7" name="Rectangle 6"/>
          <p:cNvSpPr/>
          <p:nvPr/>
        </p:nvSpPr>
        <p:spPr>
          <a:xfrm>
            <a:off x="6178604" y="4161989"/>
            <a:ext cx="1940635" cy="284051"/>
          </a:xfrm>
          <a:prstGeom prst="rect">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FF0000"/>
                </a:solidFill>
              </a:rPr>
              <a:t>Register Contract</a:t>
            </a:r>
            <a:endParaRPr lang="th-TH" sz="900" dirty="0">
              <a:solidFill>
                <a:srgbClr val="FF0000"/>
              </a:solidFill>
            </a:endParaRPr>
          </a:p>
        </p:txBody>
      </p:sp>
      <p:sp>
        <p:nvSpPr>
          <p:cNvPr id="8" name="Rectangle 7"/>
          <p:cNvSpPr/>
          <p:nvPr/>
        </p:nvSpPr>
        <p:spPr>
          <a:xfrm>
            <a:off x="7078717" y="3046248"/>
            <a:ext cx="1072054" cy="471764"/>
          </a:xfrm>
          <a:prstGeom prst="rect">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FF0000"/>
                </a:solidFill>
              </a:rPr>
              <a:t>Query</a:t>
            </a:r>
          </a:p>
          <a:p>
            <a:pPr algn="ctr"/>
            <a:r>
              <a:rPr lang="en-US" sz="1800" dirty="0" smtClean="0">
                <a:solidFill>
                  <a:srgbClr val="FF0000"/>
                </a:solidFill>
              </a:rPr>
              <a:t>Contract</a:t>
            </a:r>
            <a:endParaRPr lang="th-TH" sz="900" dirty="0">
              <a:solidFill>
                <a:srgbClr val="FF0000"/>
              </a:solidFill>
            </a:endParaRPr>
          </a:p>
        </p:txBody>
      </p:sp>
      <p:sp>
        <p:nvSpPr>
          <p:cNvPr id="9" name="Rectangle 8"/>
          <p:cNvSpPr/>
          <p:nvPr/>
        </p:nvSpPr>
        <p:spPr>
          <a:xfrm>
            <a:off x="7024687" y="4713889"/>
            <a:ext cx="1940635" cy="233856"/>
          </a:xfrm>
          <a:prstGeom prst="rect">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FF0000"/>
                </a:solidFill>
              </a:rPr>
              <a:t>Retrieve Contract</a:t>
            </a:r>
            <a:endParaRPr lang="th-TH" sz="900" dirty="0">
              <a:solidFill>
                <a:srgbClr val="FF0000"/>
              </a:solidFill>
            </a:endParaRPr>
          </a:p>
        </p:txBody>
      </p:sp>
      <p:sp>
        <p:nvSpPr>
          <p:cNvPr id="10" name="Rectangle 9"/>
          <p:cNvSpPr/>
          <p:nvPr/>
        </p:nvSpPr>
        <p:spPr>
          <a:xfrm>
            <a:off x="5218385" y="3364181"/>
            <a:ext cx="1574663" cy="627122"/>
          </a:xfrm>
          <a:prstGeom prst="rect">
            <a:avLst/>
          </a:prstGeom>
          <a:solidFill>
            <a:schemeClr val="bg1"/>
          </a:solidFill>
          <a:ln w="508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Document Registry Node</a:t>
            </a:r>
            <a:endParaRPr lang="th-TH" sz="900" dirty="0">
              <a:solidFill>
                <a:srgbClr val="0070C0"/>
              </a:solidFill>
            </a:endParaRPr>
          </a:p>
        </p:txBody>
      </p:sp>
      <p:sp>
        <p:nvSpPr>
          <p:cNvPr id="11" name="Rectangle 10"/>
          <p:cNvSpPr/>
          <p:nvPr/>
        </p:nvSpPr>
        <p:spPr>
          <a:xfrm>
            <a:off x="3941386" y="3972749"/>
            <a:ext cx="2017044" cy="410227"/>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Transaction Search</a:t>
            </a:r>
            <a:endParaRPr lang="th-TH" sz="900" dirty="0">
              <a:solidFill>
                <a:srgbClr val="0070C0"/>
              </a:solidFill>
            </a:endParaRPr>
          </a:p>
        </p:txBody>
      </p:sp>
    </p:spTree>
    <p:extLst>
      <p:ext uri="{BB962C8B-B14F-4D97-AF65-F5344CB8AC3E}">
        <p14:creationId xmlns:p14="http://schemas.microsoft.com/office/powerpoint/2010/main" val="310109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-&gt; Registry -&gt; Blockchain</a:t>
            </a:r>
            <a:endParaRPr lang="th-TH" dirty="0"/>
          </a:p>
        </p:txBody>
      </p:sp>
      <p:sp>
        <p:nvSpPr>
          <p:cNvPr id="4" name="Rectangle 3"/>
          <p:cNvSpPr/>
          <p:nvPr/>
        </p:nvSpPr>
        <p:spPr>
          <a:xfrm>
            <a:off x="617076" y="2971800"/>
            <a:ext cx="2247900"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Repository</a:t>
            </a:r>
          </a:p>
          <a:p>
            <a:pPr algn="ctr"/>
            <a:r>
              <a:rPr lang="en-US" dirty="0" smtClean="0">
                <a:solidFill>
                  <a:schemeClr val="tx1"/>
                </a:solidFill>
              </a:rPr>
              <a:t>(XDS Toolkit)</a:t>
            </a:r>
            <a:endParaRPr lang="th-TH" dirty="0">
              <a:solidFill>
                <a:schemeClr val="tx1"/>
              </a:solidFill>
            </a:endParaRPr>
          </a:p>
        </p:txBody>
      </p:sp>
      <p:cxnSp>
        <p:nvCxnSpPr>
          <p:cNvPr id="6" name="Straight Arrow Connector 5"/>
          <p:cNvCxnSpPr>
            <a:stCxn id="4" idx="3"/>
          </p:cNvCxnSpPr>
          <p:nvPr/>
        </p:nvCxnSpPr>
        <p:spPr>
          <a:xfrm>
            <a:off x="2864976" y="3479800"/>
            <a:ext cx="1599453" cy="298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74465" y="2380877"/>
            <a:ext cx="7167276" cy="2216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chemeClr val="tx1"/>
              </a:solidFill>
            </a:endParaRPr>
          </a:p>
        </p:txBody>
      </p:sp>
      <p:sp>
        <p:nvSpPr>
          <p:cNvPr id="10" name="Rectangle 9"/>
          <p:cNvSpPr/>
          <p:nvPr/>
        </p:nvSpPr>
        <p:spPr>
          <a:xfrm>
            <a:off x="4464429" y="2965824"/>
            <a:ext cx="1209489"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 Parser</a:t>
            </a:r>
            <a:endParaRPr lang="th-TH" dirty="0">
              <a:solidFill>
                <a:schemeClr val="tx1"/>
              </a:solidFill>
            </a:endParaRPr>
          </a:p>
        </p:txBody>
      </p:sp>
      <p:sp>
        <p:nvSpPr>
          <p:cNvPr id="11" name="Rectangle 10"/>
          <p:cNvSpPr/>
          <p:nvPr/>
        </p:nvSpPr>
        <p:spPr>
          <a:xfrm>
            <a:off x="8139290" y="2380877"/>
            <a:ext cx="3102452" cy="42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Registry</a:t>
            </a:r>
            <a:endParaRPr lang="th-TH" dirty="0">
              <a:solidFill>
                <a:schemeClr val="tx1"/>
              </a:solidFill>
            </a:endParaRPr>
          </a:p>
        </p:txBody>
      </p:sp>
      <p:sp>
        <p:nvSpPr>
          <p:cNvPr id="12" name="Rectangle 11"/>
          <p:cNvSpPr/>
          <p:nvPr/>
        </p:nvSpPr>
        <p:spPr>
          <a:xfrm>
            <a:off x="5934641" y="2973294"/>
            <a:ext cx="2052917"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Registry Handler</a:t>
            </a:r>
            <a:endParaRPr lang="th-TH" dirty="0">
              <a:solidFill>
                <a:schemeClr val="tx1"/>
              </a:solidFill>
            </a:endParaRPr>
          </a:p>
        </p:txBody>
      </p:sp>
      <p:sp>
        <p:nvSpPr>
          <p:cNvPr id="13" name="Rectangle 12"/>
          <p:cNvSpPr/>
          <p:nvPr/>
        </p:nvSpPr>
        <p:spPr>
          <a:xfrm>
            <a:off x="8353806" y="2973294"/>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Smart-contract</a:t>
            </a:r>
          </a:p>
          <a:p>
            <a:pPr algn="ctr"/>
            <a:r>
              <a:rPr lang="en-US" dirty="0" smtClean="0">
                <a:solidFill>
                  <a:schemeClr val="tx1"/>
                </a:solidFill>
              </a:rPr>
              <a:t>Factory</a:t>
            </a:r>
            <a:endParaRPr lang="th-TH" dirty="0">
              <a:solidFill>
                <a:schemeClr val="tx1"/>
              </a:solidFill>
            </a:endParaRPr>
          </a:p>
        </p:txBody>
      </p:sp>
      <p:cxnSp>
        <p:nvCxnSpPr>
          <p:cNvPr id="14" name="Straight Arrow Connector 13"/>
          <p:cNvCxnSpPr>
            <a:stCxn id="10" idx="3"/>
            <a:endCxn id="12" idx="1"/>
          </p:cNvCxnSpPr>
          <p:nvPr/>
        </p:nvCxnSpPr>
        <p:spPr>
          <a:xfrm>
            <a:off x="5673918" y="3473824"/>
            <a:ext cx="260723" cy="74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3" idx="1"/>
          </p:cNvCxnSpPr>
          <p:nvPr/>
        </p:nvCxnSpPr>
        <p:spPr>
          <a:xfrm>
            <a:off x="7987558" y="3481294"/>
            <a:ext cx="36624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353806" y="4702235"/>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cxnSp>
        <p:nvCxnSpPr>
          <p:cNvPr id="22" name="Straight Arrow Connector 21"/>
          <p:cNvCxnSpPr>
            <a:stCxn id="13" idx="2"/>
            <a:endCxn id="21" idx="0"/>
          </p:cNvCxnSpPr>
          <p:nvPr/>
        </p:nvCxnSpPr>
        <p:spPr>
          <a:xfrm>
            <a:off x="9614649" y="3989294"/>
            <a:ext cx="0" cy="71294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p:cNvCxnSpPr>
          <p:nvPr/>
        </p:nvCxnSpPr>
        <p:spPr>
          <a:xfrm>
            <a:off x="9614649" y="5718235"/>
            <a:ext cx="0" cy="56154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372917" y="5782236"/>
            <a:ext cx="2405715" cy="775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 Nodes</a:t>
            </a:r>
            <a:endParaRPr lang="th-TH" dirty="0">
              <a:solidFill>
                <a:schemeClr val="tx1"/>
              </a:solidFill>
            </a:endParaRPr>
          </a:p>
        </p:txBody>
      </p:sp>
      <p:sp>
        <p:nvSpPr>
          <p:cNvPr id="28" name="Rectangle 27"/>
          <p:cNvSpPr/>
          <p:nvPr/>
        </p:nvSpPr>
        <p:spPr>
          <a:xfrm>
            <a:off x="3174633" y="2981370"/>
            <a:ext cx="951186"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a:t>
            </a:r>
            <a:endParaRPr lang="th-TH" dirty="0">
              <a:solidFill>
                <a:schemeClr val="tx1"/>
              </a:solidFill>
            </a:endParaRPr>
          </a:p>
        </p:txBody>
      </p:sp>
      <p:sp>
        <p:nvSpPr>
          <p:cNvPr id="30" name="Rectangle 29"/>
          <p:cNvSpPr/>
          <p:nvPr/>
        </p:nvSpPr>
        <p:spPr>
          <a:xfrm>
            <a:off x="2731236" y="5165990"/>
            <a:ext cx="186693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Authentication</a:t>
            </a:r>
            <a:endParaRPr lang="th-TH" sz="2000" dirty="0">
              <a:solidFill>
                <a:srgbClr val="FF0000"/>
              </a:solidFill>
            </a:endParaRPr>
          </a:p>
        </p:txBody>
      </p:sp>
      <p:sp>
        <p:nvSpPr>
          <p:cNvPr id="19" name="Rectangle 18"/>
          <p:cNvSpPr/>
          <p:nvPr/>
        </p:nvSpPr>
        <p:spPr>
          <a:xfrm>
            <a:off x="1533405" y="4999847"/>
            <a:ext cx="1186704" cy="420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User</a:t>
            </a:r>
            <a:endParaRPr lang="th-TH" dirty="0">
              <a:solidFill>
                <a:srgbClr val="0070C0"/>
              </a:solidFill>
            </a:endParaRPr>
          </a:p>
        </p:txBody>
      </p:sp>
      <p:cxnSp>
        <p:nvCxnSpPr>
          <p:cNvPr id="20" name="Straight Arrow Connector 19"/>
          <p:cNvCxnSpPr>
            <a:stCxn id="19" idx="3"/>
            <a:endCxn id="29" idx="1"/>
          </p:cNvCxnSpPr>
          <p:nvPr/>
        </p:nvCxnSpPr>
        <p:spPr>
          <a:xfrm>
            <a:off x="2720109" y="5210235"/>
            <a:ext cx="2032513"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52622" y="4702235"/>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Consumer Client</a:t>
            </a:r>
            <a:endParaRPr lang="th-TH" dirty="0">
              <a:solidFill>
                <a:schemeClr val="tx1"/>
              </a:solidFill>
            </a:endParaRPr>
          </a:p>
        </p:txBody>
      </p:sp>
      <p:cxnSp>
        <p:nvCxnSpPr>
          <p:cNvPr id="34" name="Straight Arrow Connector 33"/>
          <p:cNvCxnSpPr>
            <a:stCxn id="29" idx="3"/>
            <a:endCxn id="21" idx="1"/>
          </p:cNvCxnSpPr>
          <p:nvPr/>
        </p:nvCxnSpPr>
        <p:spPr>
          <a:xfrm>
            <a:off x="7372916" y="5210235"/>
            <a:ext cx="98089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07900" y="5336212"/>
            <a:ext cx="1256929" cy="89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Username:</a:t>
            </a:r>
            <a:br>
              <a:rPr lang="en-US" sz="1800" dirty="0" smtClean="0">
                <a:solidFill>
                  <a:srgbClr val="0070C0"/>
                </a:solidFill>
              </a:rPr>
            </a:br>
            <a:r>
              <a:rPr lang="en-US" sz="1800" dirty="0" smtClean="0">
                <a:solidFill>
                  <a:srgbClr val="0070C0"/>
                </a:solidFill>
              </a:rPr>
              <a:t>Password:</a:t>
            </a:r>
            <a:endParaRPr lang="th-TH" sz="1800" dirty="0">
              <a:solidFill>
                <a:srgbClr val="0070C0"/>
              </a:solidFill>
            </a:endParaRPr>
          </a:p>
        </p:txBody>
      </p:sp>
      <p:sp>
        <p:nvSpPr>
          <p:cNvPr id="23" name="Rectangle 22"/>
          <p:cNvSpPr/>
          <p:nvPr/>
        </p:nvSpPr>
        <p:spPr>
          <a:xfrm>
            <a:off x="9690516" y="5884535"/>
            <a:ext cx="2044554" cy="775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Ethereum</a:t>
            </a:r>
          </a:p>
          <a:p>
            <a:r>
              <a:rPr lang="en-US" sz="2400" dirty="0">
                <a:solidFill>
                  <a:schemeClr val="tx1"/>
                </a:solidFill>
              </a:rPr>
              <a:t>Ð</a:t>
            </a:r>
            <a:r>
              <a:rPr lang="el-GR" sz="2400" dirty="0">
                <a:solidFill>
                  <a:schemeClr val="tx1"/>
                </a:solidFill>
              </a:rPr>
              <a:t>Ξ</a:t>
            </a:r>
            <a:r>
              <a:rPr lang="en-US" sz="2400" dirty="0">
                <a:solidFill>
                  <a:schemeClr val="tx1"/>
                </a:solidFill>
              </a:rPr>
              <a:t>Vp2p Wire Protocol</a:t>
            </a:r>
            <a:endParaRPr lang="th-TH" sz="2400" dirty="0">
              <a:solidFill>
                <a:schemeClr val="tx1"/>
              </a:solidFill>
            </a:endParaRPr>
          </a:p>
        </p:txBody>
      </p:sp>
    </p:spTree>
    <p:extLst>
      <p:ext uri="{BB962C8B-B14F-4D97-AF65-F5344CB8AC3E}">
        <p14:creationId xmlns:p14="http://schemas.microsoft.com/office/powerpoint/2010/main" val="58192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5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50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500"/>
                                  </p:stCondLst>
                                  <p:childTnLst>
                                    <p:set>
                                      <p:cBhvr>
                                        <p:cTn id="36" dur="1" fill="hold">
                                          <p:stCondLst>
                                            <p:cond delay="0"/>
                                          </p:stCondLst>
                                        </p:cTn>
                                        <p:tgtEl>
                                          <p:spTgt spid="22"/>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500"/>
                                  </p:stCondLst>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grpId="0" nodeType="afterEffect">
                                  <p:stCondLst>
                                    <p:cond delay="500"/>
                                  </p:stCondLst>
                                  <p:childTnLst>
                                    <p:set>
                                      <p:cBhvr>
                                        <p:cTn id="42" dur="1" fill="hold">
                                          <p:stCondLst>
                                            <p:cond delay="0"/>
                                          </p:stCondLst>
                                        </p:cTn>
                                        <p:tgtEl>
                                          <p:spTgt spid="29"/>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500"/>
                                  </p:stCondLst>
                                  <p:childTnLst>
                                    <p:set>
                                      <p:cBhvr>
                                        <p:cTn id="45" dur="1" fill="hold">
                                          <p:stCondLst>
                                            <p:cond delay="0"/>
                                          </p:stCondLst>
                                        </p:cTn>
                                        <p:tgtEl>
                                          <p:spTgt spid="34"/>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grpId="0" nodeType="afterEffect">
                                  <p:stCondLst>
                                    <p:cond delay="500"/>
                                  </p:stCondLst>
                                  <p:childTnLst>
                                    <p:set>
                                      <p:cBhvr>
                                        <p:cTn id="48" dur="1" fill="hold">
                                          <p:stCondLst>
                                            <p:cond delay="0"/>
                                          </p:stCondLst>
                                        </p:cTn>
                                        <p:tgtEl>
                                          <p:spTgt spid="19"/>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500"/>
                                  </p:stCondLst>
                                  <p:childTnLst>
                                    <p:set>
                                      <p:cBhvr>
                                        <p:cTn id="51" dur="1" fill="hold">
                                          <p:stCondLst>
                                            <p:cond delay="0"/>
                                          </p:stCondLst>
                                        </p:cTn>
                                        <p:tgtEl>
                                          <p:spTgt spid="20"/>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grpId="0" nodeType="afterEffect">
                                  <p:stCondLst>
                                    <p:cond delay="500"/>
                                  </p:stCondLst>
                                  <p:childTnLst>
                                    <p:set>
                                      <p:cBhvr>
                                        <p:cTn id="54" dur="1" fill="hold">
                                          <p:stCondLst>
                                            <p:cond delay="0"/>
                                          </p:stCondLst>
                                        </p:cTn>
                                        <p:tgtEl>
                                          <p:spTgt spid="30"/>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grpId="0" nodeType="afterEffect">
                                  <p:stCondLst>
                                    <p:cond delay="500"/>
                                  </p:stCondLst>
                                  <p:childTnLst>
                                    <p:set>
                                      <p:cBhvr>
                                        <p:cTn id="57" dur="1" fill="hold">
                                          <p:stCondLst>
                                            <p:cond delay="0"/>
                                          </p:stCondLst>
                                        </p:cTn>
                                        <p:tgtEl>
                                          <p:spTgt spid="39"/>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nodeType="afterEffect">
                                  <p:stCondLst>
                                    <p:cond delay="500"/>
                                  </p:stCondLst>
                                  <p:childTnLst>
                                    <p:set>
                                      <p:cBhvr>
                                        <p:cTn id="60" dur="1" fill="hold">
                                          <p:stCondLst>
                                            <p:cond delay="0"/>
                                          </p:stCondLst>
                                        </p:cTn>
                                        <p:tgtEl>
                                          <p:spTgt spid="25"/>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500"/>
                                  </p:stCondLst>
                                  <p:childTnLst>
                                    <p:set>
                                      <p:cBhvr>
                                        <p:cTn id="63" dur="1" fill="hold">
                                          <p:stCondLst>
                                            <p:cond delay="0"/>
                                          </p:stCondLst>
                                        </p:cTn>
                                        <p:tgtEl>
                                          <p:spTgt spid="27"/>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50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P spid="12" grpId="0" animBg="1"/>
      <p:bldP spid="13" grpId="0" animBg="1"/>
      <p:bldP spid="21" grpId="0" animBg="1"/>
      <p:bldP spid="27" grpId="0"/>
      <p:bldP spid="28" grpId="0"/>
      <p:bldP spid="30" grpId="0"/>
      <p:bldP spid="19" grpId="0" animBg="1"/>
      <p:bldP spid="29" grpId="0" animBg="1"/>
      <p:bldP spid="39"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7076" y="2971800"/>
            <a:ext cx="2247900"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Repository</a:t>
            </a:r>
          </a:p>
          <a:p>
            <a:pPr algn="ctr"/>
            <a:r>
              <a:rPr lang="en-US" dirty="0" smtClean="0">
                <a:solidFill>
                  <a:schemeClr val="tx1"/>
                </a:solidFill>
              </a:rPr>
              <a:t>(XDS Toolkit)</a:t>
            </a:r>
            <a:endParaRPr lang="th-TH" dirty="0">
              <a:solidFill>
                <a:schemeClr val="tx1"/>
              </a:solidFill>
            </a:endParaRPr>
          </a:p>
        </p:txBody>
      </p:sp>
      <p:sp>
        <p:nvSpPr>
          <p:cNvPr id="10" name="Rectangle 9"/>
          <p:cNvSpPr/>
          <p:nvPr/>
        </p:nvSpPr>
        <p:spPr>
          <a:xfrm>
            <a:off x="4464429" y="2965824"/>
            <a:ext cx="1209489"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 Parser</a:t>
            </a:r>
            <a:endParaRPr lang="th-TH" dirty="0">
              <a:solidFill>
                <a:schemeClr val="tx1"/>
              </a:solidFill>
            </a:endParaRPr>
          </a:p>
        </p:txBody>
      </p:sp>
      <p:sp>
        <p:nvSpPr>
          <p:cNvPr id="5" name="Circular Arrow 4"/>
          <p:cNvSpPr/>
          <p:nvPr/>
        </p:nvSpPr>
        <p:spPr>
          <a:xfrm rot="10800000">
            <a:off x="4576093" y="3528193"/>
            <a:ext cx="886504" cy="1038578"/>
          </a:xfrm>
          <a:prstGeom prst="circular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
        <p:nvSpPr>
          <p:cNvPr id="29" name="Rectangle 28"/>
          <p:cNvSpPr/>
          <p:nvPr/>
        </p:nvSpPr>
        <p:spPr>
          <a:xfrm>
            <a:off x="4261373" y="4625133"/>
            <a:ext cx="1615600" cy="3153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XML to Object</a:t>
            </a:r>
            <a:endParaRPr lang="th-TH" sz="1800" dirty="0">
              <a:solidFill>
                <a:schemeClr val="tx1"/>
              </a:solidFill>
            </a:endParaRPr>
          </a:p>
        </p:txBody>
      </p:sp>
      <p:sp>
        <p:nvSpPr>
          <p:cNvPr id="31" name="Rectangle 30"/>
          <p:cNvSpPr/>
          <p:nvPr/>
        </p:nvSpPr>
        <p:spPr>
          <a:xfrm>
            <a:off x="8139290" y="2380877"/>
            <a:ext cx="3102452" cy="42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Registry</a:t>
            </a:r>
            <a:endParaRPr lang="th-TH" dirty="0">
              <a:solidFill>
                <a:schemeClr val="tx1"/>
              </a:solidFill>
            </a:endParaRPr>
          </a:p>
        </p:txBody>
      </p:sp>
      <p:sp>
        <p:nvSpPr>
          <p:cNvPr id="32" name="Rectangle 31"/>
          <p:cNvSpPr/>
          <p:nvPr/>
        </p:nvSpPr>
        <p:spPr>
          <a:xfrm>
            <a:off x="4074465" y="2380877"/>
            <a:ext cx="7167276" cy="27894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chemeClr val="tx1"/>
              </a:solidFill>
            </a:endParaRPr>
          </a:p>
        </p:txBody>
      </p:sp>
      <p:sp>
        <p:nvSpPr>
          <p:cNvPr id="34" name="Title 1"/>
          <p:cNvSpPr>
            <a:spLocks noGrp="1"/>
          </p:cNvSpPr>
          <p:nvPr>
            <p:ph type="title"/>
          </p:nvPr>
        </p:nvSpPr>
        <p:spPr>
          <a:xfrm>
            <a:off x="838200" y="365125"/>
            <a:ext cx="10515600" cy="1325563"/>
          </a:xfrm>
        </p:spPr>
        <p:txBody>
          <a:bodyPr/>
          <a:lstStyle/>
          <a:p>
            <a:r>
              <a:rPr lang="en-US" dirty="0" smtClean="0"/>
              <a:t>Repository -&gt; Registry -&gt; Blockchain</a:t>
            </a:r>
            <a:endParaRPr lang="th-TH" dirty="0"/>
          </a:p>
        </p:txBody>
      </p:sp>
      <p:sp>
        <p:nvSpPr>
          <p:cNvPr id="3" name="Right Arrow 2"/>
          <p:cNvSpPr/>
          <p:nvPr/>
        </p:nvSpPr>
        <p:spPr>
          <a:xfrm>
            <a:off x="3254940" y="3265544"/>
            <a:ext cx="944880" cy="4165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4" name="Right Arrow 23"/>
          <p:cNvSpPr/>
          <p:nvPr/>
        </p:nvSpPr>
        <p:spPr>
          <a:xfrm rot="10800000">
            <a:off x="3192263" y="3265544"/>
            <a:ext cx="944880" cy="4165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3" name="Rectangle 22"/>
          <p:cNvSpPr/>
          <p:nvPr/>
        </p:nvSpPr>
        <p:spPr>
          <a:xfrm>
            <a:off x="3067285" y="2745926"/>
            <a:ext cx="1295118" cy="499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Document </a:t>
            </a:r>
            <a:r>
              <a:rPr lang="en-US" sz="1800" dirty="0" err="1" smtClean="0">
                <a:solidFill>
                  <a:schemeClr val="tx1"/>
                </a:solidFill>
              </a:rPr>
              <a:t>Regist</a:t>
            </a:r>
            <a:r>
              <a:rPr lang="en-US" sz="1800" dirty="0" smtClean="0">
                <a:solidFill>
                  <a:schemeClr val="tx1"/>
                </a:solidFill>
              </a:rPr>
              <a:t> Set-b</a:t>
            </a:r>
            <a:endParaRPr lang="th-TH" sz="1800" dirty="0">
              <a:solidFill>
                <a:schemeClr val="tx1"/>
              </a:solidFill>
            </a:endParaRPr>
          </a:p>
        </p:txBody>
      </p:sp>
      <p:sp>
        <p:nvSpPr>
          <p:cNvPr id="26" name="Rectangle 25"/>
          <p:cNvSpPr/>
          <p:nvPr/>
        </p:nvSpPr>
        <p:spPr>
          <a:xfrm>
            <a:off x="3067285" y="3764359"/>
            <a:ext cx="1295118" cy="499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Response</a:t>
            </a:r>
            <a:endParaRPr lang="th-TH" sz="1800" dirty="0">
              <a:solidFill>
                <a:schemeClr val="tx1"/>
              </a:solidFill>
            </a:endParaRPr>
          </a:p>
        </p:txBody>
      </p:sp>
    </p:spTree>
    <p:extLst>
      <p:ext uri="{BB962C8B-B14F-4D97-AF65-F5344CB8AC3E}">
        <p14:creationId xmlns:p14="http://schemas.microsoft.com/office/powerpoint/2010/main" val="421977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3"/>
                                        </p:tgtEl>
                                        <p:attrNameLst>
                                          <p:attrName>style.visibility</p:attrName>
                                        </p:attrNameLst>
                                      </p:cBhvr>
                                      <p:to>
                                        <p:strVal val="hidden"/>
                                      </p:to>
                                    </p:set>
                                  </p:childTnLst>
                                </p:cTn>
                              </p:par>
                            </p:childTnLst>
                          </p:cTn>
                        </p:par>
                        <p:par>
                          <p:cTn id="20" fill="hold">
                            <p:stCondLst>
                              <p:cond delay="0"/>
                            </p:stCondLst>
                            <p:childTnLst>
                              <p:par>
                                <p:cTn id="21" presetID="1" presetClass="exit" presetSubtype="0" fill="hold" grpId="1" nodeType="afterEffect">
                                  <p:stCondLst>
                                    <p:cond delay="500"/>
                                  </p:stCondLst>
                                  <p:childTnLst>
                                    <p:set>
                                      <p:cBhvr>
                                        <p:cTn id="22" dur="1" fill="hold">
                                          <p:stCondLst>
                                            <p:cond delay="0"/>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26"/>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 grpId="0" animBg="1"/>
      <p:bldP spid="3" grpId="1" animBg="1"/>
      <p:bldP spid="24" grpId="0" animBg="1"/>
      <p:bldP spid="23" grpId="0" animBg="1"/>
      <p:bldP spid="23" grpId="1"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464429" y="2965824"/>
            <a:ext cx="1209489"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 Parser</a:t>
            </a:r>
            <a:endParaRPr lang="th-TH" dirty="0">
              <a:solidFill>
                <a:schemeClr val="tx1"/>
              </a:solidFill>
            </a:endParaRPr>
          </a:p>
        </p:txBody>
      </p:sp>
      <p:sp>
        <p:nvSpPr>
          <p:cNvPr id="12" name="Rectangle 11"/>
          <p:cNvSpPr/>
          <p:nvPr/>
        </p:nvSpPr>
        <p:spPr>
          <a:xfrm>
            <a:off x="6699378" y="2973959"/>
            <a:ext cx="2052917"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Registry Handler</a:t>
            </a:r>
            <a:endParaRPr lang="th-TH" dirty="0">
              <a:solidFill>
                <a:schemeClr val="tx1"/>
              </a:solidFill>
            </a:endParaRPr>
          </a:p>
        </p:txBody>
      </p:sp>
      <p:sp>
        <p:nvSpPr>
          <p:cNvPr id="23" name="Right Arrow 22"/>
          <p:cNvSpPr/>
          <p:nvPr/>
        </p:nvSpPr>
        <p:spPr>
          <a:xfrm>
            <a:off x="5720631" y="3265544"/>
            <a:ext cx="944880" cy="4165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4" name="Rectangle 23"/>
          <p:cNvSpPr/>
          <p:nvPr/>
        </p:nvSpPr>
        <p:spPr>
          <a:xfrm>
            <a:off x="5761118" y="3721582"/>
            <a:ext cx="851060" cy="3153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Object</a:t>
            </a:r>
            <a:endParaRPr lang="th-TH" sz="1800" dirty="0">
              <a:solidFill>
                <a:schemeClr val="tx1"/>
              </a:solidFill>
            </a:endParaRPr>
          </a:p>
        </p:txBody>
      </p:sp>
      <p:sp>
        <p:nvSpPr>
          <p:cNvPr id="26" name="Rectangle 25"/>
          <p:cNvSpPr/>
          <p:nvPr/>
        </p:nvSpPr>
        <p:spPr>
          <a:xfrm>
            <a:off x="8139290" y="2380877"/>
            <a:ext cx="3102452" cy="42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Registry</a:t>
            </a:r>
            <a:endParaRPr lang="th-TH" dirty="0">
              <a:solidFill>
                <a:schemeClr val="tx1"/>
              </a:solidFill>
            </a:endParaRPr>
          </a:p>
        </p:txBody>
      </p:sp>
      <p:sp>
        <p:nvSpPr>
          <p:cNvPr id="29" name="Rectangle 28"/>
          <p:cNvSpPr/>
          <p:nvPr/>
        </p:nvSpPr>
        <p:spPr>
          <a:xfrm>
            <a:off x="4074465" y="2380877"/>
            <a:ext cx="7167276" cy="2216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chemeClr val="tx1"/>
              </a:solidFill>
            </a:endParaRPr>
          </a:p>
        </p:txBody>
      </p:sp>
      <p:sp>
        <p:nvSpPr>
          <p:cNvPr id="31" name="Title 1"/>
          <p:cNvSpPr>
            <a:spLocks noGrp="1"/>
          </p:cNvSpPr>
          <p:nvPr>
            <p:ph type="title"/>
          </p:nvPr>
        </p:nvSpPr>
        <p:spPr>
          <a:xfrm>
            <a:off x="838200" y="365125"/>
            <a:ext cx="10515600" cy="1325563"/>
          </a:xfrm>
        </p:spPr>
        <p:txBody>
          <a:bodyPr/>
          <a:lstStyle/>
          <a:p>
            <a:r>
              <a:rPr lang="en-US" dirty="0" smtClean="0"/>
              <a:t>Repository -&gt; Registry -&gt; Blockchain</a:t>
            </a:r>
            <a:endParaRPr lang="th-TH" dirty="0"/>
          </a:p>
        </p:txBody>
      </p:sp>
    </p:spTree>
    <p:extLst>
      <p:ext uri="{BB962C8B-B14F-4D97-AF65-F5344CB8AC3E}">
        <p14:creationId xmlns:p14="http://schemas.microsoft.com/office/powerpoint/2010/main" val="18450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4"/>
                                        </p:tgtEl>
                                        <p:attrNameLst>
                                          <p:attrName>style.visibility</p:attrName>
                                        </p:attrNameLst>
                                      </p:cBhvr>
                                      <p:to>
                                        <p:strVal val="hidden"/>
                                      </p:to>
                                    </p:set>
                                  </p:childTnLst>
                                </p:cTn>
                              </p:par>
                            </p:childTnLst>
                          </p:cTn>
                        </p:par>
                        <p:par>
                          <p:cTn id="14" fill="hold">
                            <p:stCondLst>
                              <p:cond delay="0"/>
                            </p:stCondLst>
                            <p:childTnLst>
                              <p:par>
                                <p:cTn id="15" presetID="1" presetClass="exit" presetSubtype="0" fill="hold" grpId="1" nodeType="afterEffect">
                                  <p:stCondLst>
                                    <p:cond delay="500"/>
                                  </p:stCondLst>
                                  <p:childTnLst>
                                    <p:set>
                                      <p:cBhvr>
                                        <p:cTn id="16" dur="1" fill="hold">
                                          <p:stCondLst>
                                            <p:cond delay="0"/>
                                          </p:stCondLst>
                                        </p:cTn>
                                        <p:tgtEl>
                                          <p:spTgt spid="23"/>
                                        </p:tgtEl>
                                        <p:attrNameLst>
                                          <p:attrName>style.visibility</p:attrName>
                                        </p:attrNameLst>
                                      </p:cBhvr>
                                      <p:to>
                                        <p:strVal val="hidden"/>
                                      </p:to>
                                    </p:set>
                                  </p:childTnLst>
                                </p:cTn>
                              </p:par>
                            </p:childTnLst>
                          </p:cTn>
                        </p:par>
                        <p:par>
                          <p:cTn id="17" fill="hold">
                            <p:stCondLst>
                              <p:cond delay="500"/>
                            </p:stCondLst>
                            <p:childTnLst>
                              <p:par>
                                <p:cTn id="18" presetID="1" presetClass="exit" presetSubtype="0" fill="hold" grpId="0" nodeType="afterEffect">
                                  <p:stCondLst>
                                    <p:cond delay="500"/>
                                  </p:stCondLst>
                                  <p:childTnLst>
                                    <p:set>
                                      <p:cBhvr>
                                        <p:cTn id="19" dur="1" fill="hold">
                                          <p:stCondLst>
                                            <p:cond delay="0"/>
                                          </p:stCondLst>
                                        </p:cTn>
                                        <p:tgtEl>
                                          <p:spTgt spid="10"/>
                                        </p:tgtEl>
                                        <p:attrNameLst>
                                          <p:attrName>style.visibility</p:attrName>
                                        </p:attrNameLst>
                                      </p:cBhvr>
                                      <p:to>
                                        <p:strVal val="hidden"/>
                                      </p:to>
                                    </p:set>
                                  </p:childTnLst>
                                </p:cTn>
                              </p:par>
                            </p:childTnLst>
                          </p:cTn>
                        </p:par>
                        <p:par>
                          <p:cTn id="20" fill="hold">
                            <p:stCondLst>
                              <p:cond delay="1000"/>
                            </p:stCondLst>
                            <p:childTnLst>
                              <p:par>
                                <p:cTn id="21" presetID="42" presetClass="path" presetSubtype="0" accel="50000" decel="50000" fill="hold" grpId="0" nodeType="afterEffect">
                                  <p:stCondLst>
                                    <p:cond delay="500"/>
                                  </p:stCondLst>
                                  <p:childTnLst>
                                    <p:animMotion origin="layout" path="M -3.75E-6 1.11111E-6 L -0.15208 -0.0007 " pathEditMode="relative" rAng="0" ptsTypes="AA">
                                      <p:cBhvr>
                                        <p:cTn id="22" dur="2000" fill="hold"/>
                                        <p:tgtEl>
                                          <p:spTgt spid="12"/>
                                        </p:tgtEl>
                                        <p:attrNameLst>
                                          <p:attrName>ppt_x</p:attrName>
                                          <p:attrName>ppt_y</p:attrName>
                                        </p:attrNameLst>
                                      </p:cBhvr>
                                      <p:rCtr x="-7604"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23" grpId="1" animBg="1"/>
      <p:bldP spid="24" grpId="0" animBg="1"/>
      <p:bldP spid="2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48000" y="2965824"/>
            <a:ext cx="2052917"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Registry Handler</a:t>
            </a:r>
            <a:endParaRPr lang="th-TH" dirty="0">
              <a:solidFill>
                <a:schemeClr val="tx1"/>
              </a:solidFill>
            </a:endParaRPr>
          </a:p>
        </p:txBody>
      </p:sp>
      <p:sp>
        <p:nvSpPr>
          <p:cNvPr id="13" name="Rectangle 12"/>
          <p:cNvSpPr/>
          <p:nvPr/>
        </p:nvSpPr>
        <p:spPr>
          <a:xfrm>
            <a:off x="8139290" y="2380877"/>
            <a:ext cx="3102452" cy="42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Registry</a:t>
            </a:r>
            <a:endParaRPr lang="th-TH" dirty="0">
              <a:solidFill>
                <a:schemeClr val="tx1"/>
              </a:solidFill>
            </a:endParaRPr>
          </a:p>
        </p:txBody>
      </p:sp>
      <p:sp>
        <p:nvSpPr>
          <p:cNvPr id="14" name="Rectangle 13"/>
          <p:cNvSpPr/>
          <p:nvPr/>
        </p:nvSpPr>
        <p:spPr>
          <a:xfrm>
            <a:off x="4074465" y="2380877"/>
            <a:ext cx="7167276" cy="28345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chemeClr val="tx1"/>
              </a:solidFill>
            </a:endParaRPr>
          </a:p>
        </p:txBody>
      </p:sp>
      <p:sp>
        <p:nvSpPr>
          <p:cNvPr id="15" name="Title 1"/>
          <p:cNvSpPr>
            <a:spLocks noGrp="1"/>
          </p:cNvSpPr>
          <p:nvPr>
            <p:ph type="title"/>
          </p:nvPr>
        </p:nvSpPr>
        <p:spPr>
          <a:xfrm>
            <a:off x="838200" y="365125"/>
            <a:ext cx="10515600" cy="1325563"/>
          </a:xfrm>
        </p:spPr>
        <p:txBody>
          <a:bodyPr/>
          <a:lstStyle/>
          <a:p>
            <a:r>
              <a:rPr lang="en-US" dirty="0" smtClean="0"/>
              <a:t>Repository -&gt; Registry -&gt; Blockchain</a:t>
            </a:r>
            <a:endParaRPr lang="th-TH" dirty="0"/>
          </a:p>
        </p:txBody>
      </p:sp>
      <p:sp>
        <p:nvSpPr>
          <p:cNvPr id="16" name="Rectangle 15"/>
          <p:cNvSpPr/>
          <p:nvPr/>
        </p:nvSpPr>
        <p:spPr>
          <a:xfrm>
            <a:off x="8353806" y="2973294"/>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Smart-contract</a:t>
            </a:r>
          </a:p>
          <a:p>
            <a:pPr algn="ctr"/>
            <a:r>
              <a:rPr lang="en-US" dirty="0" smtClean="0">
                <a:solidFill>
                  <a:schemeClr val="tx1"/>
                </a:solidFill>
              </a:rPr>
              <a:t>Factory</a:t>
            </a:r>
            <a:endParaRPr lang="th-TH" dirty="0">
              <a:solidFill>
                <a:schemeClr val="tx1"/>
              </a:solidFill>
            </a:endParaRPr>
          </a:p>
        </p:txBody>
      </p:sp>
      <p:sp>
        <p:nvSpPr>
          <p:cNvPr id="17" name="Circular Arrow 16"/>
          <p:cNvSpPr/>
          <p:nvPr/>
        </p:nvSpPr>
        <p:spPr>
          <a:xfrm rot="10800000" flipH="1">
            <a:off x="5438759" y="3560067"/>
            <a:ext cx="883017" cy="1038578"/>
          </a:xfrm>
          <a:prstGeom prst="circular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
        <p:nvSpPr>
          <p:cNvPr id="18" name="Rectangle 17"/>
          <p:cNvSpPr/>
          <p:nvPr/>
        </p:nvSpPr>
        <p:spPr>
          <a:xfrm>
            <a:off x="5096751" y="4625133"/>
            <a:ext cx="1615600" cy="3153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Object to XML</a:t>
            </a:r>
            <a:endParaRPr lang="th-TH" sz="1800" dirty="0">
              <a:solidFill>
                <a:schemeClr val="tx1"/>
              </a:solidFill>
            </a:endParaRPr>
          </a:p>
        </p:txBody>
      </p:sp>
      <p:cxnSp>
        <p:nvCxnSpPr>
          <p:cNvPr id="19" name="Straight Arrow Connector 18"/>
          <p:cNvCxnSpPr/>
          <p:nvPr/>
        </p:nvCxnSpPr>
        <p:spPr>
          <a:xfrm>
            <a:off x="6900917" y="3389733"/>
            <a:ext cx="145288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900917" y="3632444"/>
            <a:ext cx="145288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162265" y="3764606"/>
            <a:ext cx="991676" cy="3153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XML</a:t>
            </a:r>
            <a:endParaRPr lang="th-TH" sz="1800" dirty="0">
              <a:solidFill>
                <a:schemeClr val="tx1"/>
              </a:solidFill>
            </a:endParaRPr>
          </a:p>
        </p:txBody>
      </p:sp>
      <p:sp>
        <p:nvSpPr>
          <p:cNvPr id="28" name="Rectangle 27"/>
          <p:cNvSpPr/>
          <p:nvPr/>
        </p:nvSpPr>
        <p:spPr>
          <a:xfrm>
            <a:off x="7178614" y="2982839"/>
            <a:ext cx="991676" cy="3153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Object</a:t>
            </a:r>
            <a:endParaRPr lang="th-TH" sz="1800" dirty="0">
              <a:solidFill>
                <a:schemeClr val="tx1"/>
              </a:solidFill>
            </a:endParaRPr>
          </a:p>
        </p:txBody>
      </p:sp>
    </p:spTree>
    <p:extLst>
      <p:ext uri="{BB962C8B-B14F-4D97-AF65-F5344CB8AC3E}">
        <p14:creationId xmlns:p14="http://schemas.microsoft.com/office/powerpoint/2010/main" val="1796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2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139290" y="2380877"/>
            <a:ext cx="3102452" cy="42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Registry</a:t>
            </a:r>
            <a:endParaRPr lang="th-TH" dirty="0">
              <a:solidFill>
                <a:schemeClr val="tx1"/>
              </a:solidFill>
            </a:endParaRPr>
          </a:p>
        </p:txBody>
      </p:sp>
      <p:sp>
        <p:nvSpPr>
          <p:cNvPr id="14" name="Rectangle 13"/>
          <p:cNvSpPr/>
          <p:nvPr/>
        </p:nvSpPr>
        <p:spPr>
          <a:xfrm>
            <a:off x="4074465" y="2380877"/>
            <a:ext cx="7167276" cy="28345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chemeClr val="tx1"/>
              </a:solidFill>
            </a:endParaRPr>
          </a:p>
        </p:txBody>
      </p:sp>
      <p:sp>
        <p:nvSpPr>
          <p:cNvPr id="15" name="Title 1"/>
          <p:cNvSpPr>
            <a:spLocks noGrp="1"/>
          </p:cNvSpPr>
          <p:nvPr>
            <p:ph type="title"/>
          </p:nvPr>
        </p:nvSpPr>
        <p:spPr>
          <a:xfrm>
            <a:off x="838200" y="365125"/>
            <a:ext cx="10515600" cy="1325563"/>
          </a:xfrm>
        </p:spPr>
        <p:txBody>
          <a:bodyPr/>
          <a:lstStyle/>
          <a:p>
            <a:r>
              <a:rPr lang="en-US" dirty="0" smtClean="0"/>
              <a:t>Repository -&gt; Registry -&gt; Blockchain</a:t>
            </a:r>
            <a:endParaRPr lang="th-TH" dirty="0"/>
          </a:p>
        </p:txBody>
      </p:sp>
      <p:sp>
        <p:nvSpPr>
          <p:cNvPr id="16" name="Rectangle 15"/>
          <p:cNvSpPr/>
          <p:nvPr/>
        </p:nvSpPr>
        <p:spPr>
          <a:xfrm>
            <a:off x="8353806" y="2973294"/>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Smart-contract</a:t>
            </a:r>
          </a:p>
          <a:p>
            <a:pPr algn="ctr"/>
            <a:r>
              <a:rPr lang="en-US" dirty="0" smtClean="0">
                <a:solidFill>
                  <a:schemeClr val="tx1"/>
                </a:solidFill>
              </a:rPr>
              <a:t>Factory</a:t>
            </a:r>
            <a:endParaRPr lang="th-TH" dirty="0">
              <a:solidFill>
                <a:schemeClr val="tx1"/>
              </a:solidFill>
            </a:endParaRPr>
          </a:p>
        </p:txBody>
      </p:sp>
    </p:spTree>
    <p:extLst>
      <p:ext uri="{BB962C8B-B14F-4D97-AF65-F5344CB8AC3E}">
        <p14:creationId xmlns:p14="http://schemas.microsoft.com/office/powerpoint/2010/main" val="202551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66667E-6 1.11111E-6 L -0.30521 0.00208 " pathEditMode="relative" rAng="0" ptsTypes="AA">
                                      <p:cBhvr>
                                        <p:cTn id="6" dur="2000" fill="hold"/>
                                        <p:tgtEl>
                                          <p:spTgt spid="16"/>
                                        </p:tgtEl>
                                        <p:attrNameLst>
                                          <p:attrName>ppt_x</p:attrName>
                                          <p:attrName>ppt_y</p:attrName>
                                        </p:attrNameLst>
                                      </p:cBhvr>
                                      <p:rCtr x="-15260"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139290" y="2380877"/>
            <a:ext cx="3102452" cy="42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Registry</a:t>
            </a:r>
            <a:endParaRPr lang="th-TH" dirty="0">
              <a:solidFill>
                <a:schemeClr val="tx1"/>
              </a:solidFill>
            </a:endParaRPr>
          </a:p>
        </p:txBody>
      </p:sp>
      <p:sp>
        <p:nvSpPr>
          <p:cNvPr id="14" name="Rectangle 13"/>
          <p:cNvSpPr/>
          <p:nvPr/>
        </p:nvSpPr>
        <p:spPr>
          <a:xfrm>
            <a:off x="4074465" y="2380877"/>
            <a:ext cx="7167276" cy="28345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chemeClr val="tx1"/>
              </a:solidFill>
            </a:endParaRPr>
          </a:p>
        </p:txBody>
      </p:sp>
      <p:sp>
        <p:nvSpPr>
          <p:cNvPr id="15" name="Title 1"/>
          <p:cNvSpPr>
            <a:spLocks noGrp="1"/>
          </p:cNvSpPr>
          <p:nvPr>
            <p:ph type="title"/>
          </p:nvPr>
        </p:nvSpPr>
        <p:spPr>
          <a:xfrm>
            <a:off x="838200" y="365125"/>
            <a:ext cx="10515600" cy="1325563"/>
          </a:xfrm>
        </p:spPr>
        <p:txBody>
          <a:bodyPr/>
          <a:lstStyle/>
          <a:p>
            <a:r>
              <a:rPr lang="en-US" dirty="0" smtClean="0"/>
              <a:t>Repository -&gt; Registry -&gt; Blockchain</a:t>
            </a:r>
            <a:endParaRPr lang="th-TH" dirty="0"/>
          </a:p>
        </p:txBody>
      </p:sp>
      <p:sp>
        <p:nvSpPr>
          <p:cNvPr id="20" name="Rectangle 19"/>
          <p:cNvSpPr/>
          <p:nvPr/>
        </p:nvSpPr>
        <p:spPr>
          <a:xfrm>
            <a:off x="4634117" y="2984583"/>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Smart-contract</a:t>
            </a:r>
          </a:p>
          <a:p>
            <a:pPr algn="ctr"/>
            <a:r>
              <a:rPr lang="en-US" dirty="0" smtClean="0">
                <a:solidFill>
                  <a:schemeClr val="tx1"/>
                </a:solidFill>
              </a:rPr>
              <a:t>Factory</a:t>
            </a:r>
            <a:endParaRPr lang="th-TH" dirty="0">
              <a:solidFill>
                <a:schemeClr val="tx1"/>
              </a:solidFill>
            </a:endParaRPr>
          </a:p>
        </p:txBody>
      </p:sp>
      <p:sp>
        <p:nvSpPr>
          <p:cNvPr id="3" name="Horizontal Scroll 2"/>
          <p:cNvSpPr/>
          <p:nvPr/>
        </p:nvSpPr>
        <p:spPr>
          <a:xfrm>
            <a:off x="237067" y="1670216"/>
            <a:ext cx="3556000" cy="4549962"/>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Circular Arrow 8"/>
          <p:cNvSpPr/>
          <p:nvPr/>
        </p:nvSpPr>
        <p:spPr>
          <a:xfrm rot="16200000" flipH="1">
            <a:off x="3912783" y="2973294"/>
            <a:ext cx="883017" cy="1038578"/>
          </a:xfrm>
          <a:prstGeom prst="circular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tx1"/>
              </a:solidFill>
            </a:endParaRPr>
          </a:p>
        </p:txBody>
      </p:sp>
      <p:sp>
        <p:nvSpPr>
          <p:cNvPr id="10" name="Rectangle 9"/>
          <p:cNvSpPr/>
          <p:nvPr/>
        </p:nvSpPr>
        <p:spPr>
          <a:xfrm>
            <a:off x="930671" y="2551289"/>
            <a:ext cx="2521686" cy="1246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Metadata Index for discovery</a:t>
            </a:r>
            <a:endParaRPr lang="th-TH" dirty="0">
              <a:solidFill>
                <a:schemeClr val="tx1"/>
              </a:solidFill>
            </a:endParaRPr>
          </a:p>
        </p:txBody>
      </p:sp>
      <p:sp>
        <p:nvSpPr>
          <p:cNvPr id="12" name="Rectangle 11"/>
          <p:cNvSpPr/>
          <p:nvPr/>
        </p:nvSpPr>
        <p:spPr>
          <a:xfrm>
            <a:off x="4634116" y="2869141"/>
            <a:ext cx="2521686" cy="1246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Received </a:t>
            </a:r>
          </a:p>
          <a:p>
            <a:pPr algn="ctr"/>
            <a:r>
              <a:rPr lang="en-US" dirty="0" smtClean="0">
                <a:solidFill>
                  <a:schemeClr val="tx1"/>
                </a:solidFill>
              </a:rPr>
              <a:t>Object</a:t>
            </a:r>
            <a:endParaRPr lang="th-TH" dirty="0">
              <a:solidFill>
                <a:schemeClr val="tx1"/>
              </a:solidFill>
            </a:endParaRPr>
          </a:p>
        </p:txBody>
      </p:sp>
      <p:sp>
        <p:nvSpPr>
          <p:cNvPr id="17" name="Rectangle 16"/>
          <p:cNvSpPr/>
          <p:nvPr/>
        </p:nvSpPr>
        <p:spPr>
          <a:xfrm>
            <a:off x="4634115" y="3147072"/>
            <a:ext cx="2521686" cy="607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th-TH" dirty="0">
              <a:solidFill>
                <a:schemeClr val="tx1"/>
              </a:solidFill>
            </a:endParaRPr>
          </a:p>
        </p:txBody>
      </p:sp>
      <p:sp>
        <p:nvSpPr>
          <p:cNvPr id="18" name="Rectangle 17"/>
          <p:cNvSpPr/>
          <p:nvPr/>
        </p:nvSpPr>
        <p:spPr>
          <a:xfrm>
            <a:off x="695552" y="5429242"/>
            <a:ext cx="3097515" cy="389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Document Registry Contract</a:t>
            </a:r>
            <a:endParaRPr lang="th-TH" dirty="0">
              <a:solidFill>
                <a:schemeClr val="tx1"/>
              </a:solidFill>
            </a:endParaRPr>
          </a:p>
        </p:txBody>
      </p:sp>
      <p:cxnSp>
        <p:nvCxnSpPr>
          <p:cNvPr id="5" name="Elbow Connector 4"/>
          <p:cNvCxnSpPr>
            <a:stCxn id="17" idx="3"/>
          </p:cNvCxnSpPr>
          <p:nvPr/>
        </p:nvCxnSpPr>
        <p:spPr>
          <a:xfrm>
            <a:off x="7155801" y="3450816"/>
            <a:ext cx="2209872" cy="347356"/>
          </a:xfrm>
          <a:prstGeom prst="bentConnector3">
            <a:avLst>
              <a:gd name="adj1" fmla="val 100155"/>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351818" y="3848180"/>
            <a:ext cx="0" cy="5159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075249" y="3013640"/>
            <a:ext cx="3606606" cy="389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Queue for verify (mine) </a:t>
            </a:r>
            <a:endParaRPr lang="th-TH" sz="2400" dirty="0">
              <a:solidFill>
                <a:srgbClr val="FF0000"/>
              </a:solidFill>
            </a:endParaRPr>
          </a:p>
        </p:txBody>
      </p:sp>
      <p:sp>
        <p:nvSpPr>
          <p:cNvPr id="25" name="Rectangle 24"/>
          <p:cNvSpPr/>
          <p:nvPr/>
        </p:nvSpPr>
        <p:spPr>
          <a:xfrm>
            <a:off x="9365673" y="3945197"/>
            <a:ext cx="1669544" cy="389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Consensus</a:t>
            </a:r>
            <a:endParaRPr lang="th-TH" sz="2400" dirty="0">
              <a:solidFill>
                <a:srgbClr val="FF0000"/>
              </a:solidFill>
            </a:endParaRPr>
          </a:p>
        </p:txBody>
      </p:sp>
      <p:cxnSp>
        <p:nvCxnSpPr>
          <p:cNvPr id="26" name="Straight Arrow Connector 25"/>
          <p:cNvCxnSpPr/>
          <p:nvPr/>
        </p:nvCxnSpPr>
        <p:spPr>
          <a:xfrm>
            <a:off x="9351818" y="4488873"/>
            <a:ext cx="13855" cy="90852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463074" y="4705214"/>
            <a:ext cx="2902599" cy="389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Publish on the chain</a:t>
            </a:r>
            <a:endParaRPr lang="th-TH" sz="2400" dirty="0">
              <a:solidFill>
                <a:srgbClr val="FF0000"/>
              </a:solidFill>
            </a:endParaRPr>
          </a:p>
        </p:txBody>
      </p:sp>
      <p:sp>
        <p:nvSpPr>
          <p:cNvPr id="31" name="Rectangle 30"/>
          <p:cNvSpPr/>
          <p:nvPr/>
        </p:nvSpPr>
        <p:spPr>
          <a:xfrm>
            <a:off x="8090975" y="5431808"/>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pic>
        <p:nvPicPr>
          <p:cNvPr id="1026" name="Picture 2" descr="Image result for lock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969" y="2218289"/>
            <a:ext cx="3072541" cy="307254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310811" y="5393104"/>
            <a:ext cx="1590856" cy="72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Encrypt</a:t>
            </a:r>
            <a:endParaRPr lang="th-TH" dirty="0">
              <a:solidFill>
                <a:schemeClr val="tx1"/>
              </a:solidFill>
            </a:endParaRPr>
          </a:p>
        </p:txBody>
      </p:sp>
    </p:spTree>
    <p:extLst>
      <p:ext uri="{BB962C8B-B14F-4D97-AF65-F5344CB8AC3E}">
        <p14:creationId xmlns:p14="http://schemas.microsoft.com/office/powerpoint/2010/main" val="102658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10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2500"/>
                            </p:stCondLst>
                            <p:childTnLst>
                              <p:par>
                                <p:cTn id="17" presetID="42" presetClass="path" presetSubtype="0" accel="50000" decel="50000" fill="hold" grpId="1" nodeType="afterEffect">
                                  <p:stCondLst>
                                    <p:cond delay="500"/>
                                  </p:stCondLst>
                                  <p:childTnLst>
                                    <p:animMotion origin="layout" path="M -3.54167E-6 7.40741E-7 L -0.30377 -0.04838 " pathEditMode="relative" rAng="0" ptsTypes="AA">
                                      <p:cBhvr>
                                        <p:cTn id="18" dur="2000" fill="hold"/>
                                        <p:tgtEl>
                                          <p:spTgt spid="12"/>
                                        </p:tgtEl>
                                        <p:attrNameLst>
                                          <p:attrName>ppt_x</p:attrName>
                                          <p:attrName>ppt_y</p:attrName>
                                        </p:attrNameLst>
                                      </p:cBhvr>
                                      <p:rCtr x="-15195" y="-2431"/>
                                    </p:animMotion>
                                  </p:childTnLst>
                                </p:cTn>
                              </p:par>
                            </p:childTnLst>
                          </p:cTn>
                        </p:par>
                        <p:par>
                          <p:cTn id="19" fill="hold">
                            <p:stCondLst>
                              <p:cond delay="5000"/>
                            </p:stCondLst>
                            <p:childTnLst>
                              <p:par>
                                <p:cTn id="20" presetID="10" presetClass="exit" presetSubtype="0" fill="hold" grpId="2" nodeType="afterEffect">
                                  <p:stCondLst>
                                    <p:cond delay="50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ntr" presetSubtype="0" fill="hold" grpId="0" nodeType="with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6000"/>
                            </p:stCondLst>
                            <p:childTnLst>
                              <p:par>
                                <p:cTn id="27" presetID="10" presetClass="entr" presetSubtype="0" fill="hold" grpId="0" nodeType="after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7000"/>
                            </p:stCondLst>
                            <p:childTnLst>
                              <p:par>
                                <p:cTn id="31" presetID="42" presetClass="path" presetSubtype="0" accel="50000" decel="50000" fill="hold" grpId="1" nodeType="afterEffect">
                                  <p:stCondLst>
                                    <p:cond delay="500"/>
                                  </p:stCondLst>
                                  <p:childTnLst>
                                    <p:animMotion origin="layout" path="M -3.54167E-6 7.40741E-7 L -0.30377 0.17639 " pathEditMode="relative" rAng="0" ptsTypes="AA">
                                      <p:cBhvr>
                                        <p:cTn id="32" dur="2000" fill="hold"/>
                                        <p:tgtEl>
                                          <p:spTgt spid="17"/>
                                        </p:tgtEl>
                                        <p:attrNameLst>
                                          <p:attrName>ppt_x</p:attrName>
                                          <p:attrName>ppt_y</p:attrName>
                                        </p:attrNameLst>
                                      </p:cBhvr>
                                      <p:rCtr x="-15195" y="8819"/>
                                    </p:animMotion>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2"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fade">
                                      <p:cBhvr>
                                        <p:cTn id="52" dur="500"/>
                                        <p:tgtEl>
                                          <p:spTgt spid="1026"/>
                                        </p:tgtEl>
                                      </p:cBhvr>
                                    </p:animEffect>
                                  </p:childTnLst>
                                </p:cTn>
                              </p:par>
                            </p:childTnLst>
                          </p:cTn>
                        </p:par>
                        <p:par>
                          <p:cTn id="53" fill="hold">
                            <p:stCondLst>
                              <p:cond delay="500"/>
                            </p:stCondLst>
                            <p:childTnLst>
                              <p:par>
                                <p:cTn id="54" presetID="10" presetClass="exit" presetSubtype="0" fill="hold" grpId="1" nodeType="afterEffect">
                                  <p:stCondLst>
                                    <p:cond delay="50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par>
                                <p:cTn id="57" presetID="10" presetClass="exit" presetSubtype="0" fill="hold" nodeType="withEffect">
                                  <p:stCondLst>
                                    <p:cond delay="1000"/>
                                  </p:stCondLst>
                                  <p:childTnLst>
                                    <p:animEffect transition="out" filter="fade">
                                      <p:cBhvr>
                                        <p:cTn id="58" dur="500"/>
                                        <p:tgtEl>
                                          <p:spTgt spid="1026"/>
                                        </p:tgtEl>
                                      </p:cBhvr>
                                    </p:animEffect>
                                    <p:set>
                                      <p:cBhvr>
                                        <p:cTn id="59" dur="1" fill="hold">
                                          <p:stCondLst>
                                            <p:cond delay="499"/>
                                          </p:stCondLst>
                                        </p:cTn>
                                        <p:tgtEl>
                                          <p:spTgt spid="1026"/>
                                        </p:tgtEl>
                                        <p:attrNameLst>
                                          <p:attrName>style.visibility</p:attrName>
                                        </p:attrNameLst>
                                      </p:cBhvr>
                                      <p:to>
                                        <p:strVal val="hidden"/>
                                      </p:to>
                                    </p:set>
                                  </p:childTnLst>
                                </p:cTn>
                              </p:par>
                              <p:par>
                                <p:cTn id="60" presetID="10" presetClass="exit" presetSubtype="0" fill="hold" grpId="1" nodeType="withEffect">
                                  <p:stCondLst>
                                    <p:cond delay="100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par>
                          <p:cTn id="70" fill="hold">
                            <p:stCondLst>
                              <p:cond delay="2500"/>
                            </p:stCondLst>
                            <p:childTnLst>
                              <p:par>
                                <p:cTn id="71" presetID="10" presetClass="entr" presetSubtype="0" fill="hold" nodeType="afterEffect">
                                  <p:stCondLst>
                                    <p:cond delay="50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3500"/>
                            </p:stCondLst>
                            <p:childTnLst>
                              <p:par>
                                <p:cTn id="78" presetID="10" presetClass="entr" presetSubtype="0" fill="hold" grpId="0" nodeType="afterEffect">
                                  <p:stCondLst>
                                    <p:cond delay="5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P spid="10" grpId="0" animBg="1"/>
      <p:bldP spid="10" grpId="1" animBg="1"/>
      <p:bldP spid="12" grpId="0" animBg="1"/>
      <p:bldP spid="12" grpId="1" animBg="1"/>
      <p:bldP spid="12" grpId="2" animBg="1"/>
      <p:bldP spid="17" grpId="0" animBg="1"/>
      <p:bldP spid="17" grpId="1" animBg="1"/>
      <p:bldP spid="17" grpId="2" animBg="1"/>
      <p:bldP spid="18" grpId="0"/>
      <p:bldP spid="18" grpId="1"/>
      <p:bldP spid="24" grpId="0"/>
      <p:bldP spid="25" grpId="0"/>
      <p:bldP spid="30" grpId="0"/>
      <p:bldP spid="34" grpId="0"/>
      <p:bldP spid="3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Review paper about search for transaction on Blockchain</a:t>
            </a:r>
            <a:endParaRPr lang="th-TH" sz="3200" dirty="0"/>
          </a:p>
        </p:txBody>
      </p:sp>
      <p:sp>
        <p:nvSpPr>
          <p:cNvPr id="3" name="Content Placeholder 2"/>
          <p:cNvSpPr>
            <a:spLocks noGrp="1"/>
          </p:cNvSpPr>
          <p:nvPr>
            <p:ph idx="1"/>
          </p:nvPr>
        </p:nvSpPr>
        <p:spPr/>
        <p:txBody>
          <a:bodyPr>
            <a:normAutofit fontScale="92500"/>
          </a:bodyPr>
          <a:lstStyle/>
          <a:p>
            <a:r>
              <a:rPr lang="en-US" dirty="0" smtClean="0"/>
              <a:t>Why we seek for this?</a:t>
            </a:r>
          </a:p>
          <a:p>
            <a:pPr lvl="1"/>
            <a:r>
              <a:rPr lang="en-US" dirty="0" smtClean="0"/>
              <a:t>When we need to discover specific transaction within Blockchain,                            how can we do it?</a:t>
            </a:r>
          </a:p>
          <a:p>
            <a:pPr lvl="1"/>
            <a:r>
              <a:rPr lang="en-US" dirty="0" smtClean="0"/>
              <a:t>The challenge is that Blockchain have large amount of transaction</a:t>
            </a:r>
          </a:p>
          <a:p>
            <a:pPr lvl="1"/>
            <a:r>
              <a:rPr lang="en-US" dirty="0" smtClean="0"/>
              <a:t>And Ethereum rely on ‘Eth address’ to discover each transaction, which mean anyone who want to access transaction on Ethereum Blockchain need to knew its Eth address before hand.</a:t>
            </a:r>
          </a:p>
          <a:p>
            <a:pPr lvl="1"/>
            <a:r>
              <a:rPr lang="en-US" dirty="0" smtClean="0"/>
              <a:t>Is it possible to execute smart-contract to search for transaction within the chain?</a:t>
            </a:r>
          </a:p>
          <a:p>
            <a:pPr lvl="1"/>
            <a:r>
              <a:rPr lang="en-US" dirty="0" smtClean="0"/>
              <a:t>Are there any efficient way that people are using to discover transaction within Blockchain, especially Ethereum Blockchain.</a:t>
            </a:r>
          </a:p>
          <a:p>
            <a:pPr lvl="1"/>
            <a:endParaRPr lang="en-US" dirty="0" smtClean="0"/>
          </a:p>
          <a:p>
            <a:pPr lvl="1"/>
            <a:r>
              <a:rPr lang="en-US" dirty="0" smtClean="0"/>
              <a:t>So, we need to see how people are doing on this topic.</a:t>
            </a:r>
            <a:endParaRPr lang="th-TH" dirty="0"/>
          </a:p>
        </p:txBody>
      </p:sp>
    </p:spTree>
    <p:extLst>
      <p:ext uri="{BB962C8B-B14F-4D97-AF65-F5344CB8AC3E}">
        <p14:creationId xmlns:p14="http://schemas.microsoft.com/office/powerpoint/2010/main" val="34632846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Document Registry Entry</a:t>
            </a:r>
            <a:endParaRPr lang="th-TH" dirty="0"/>
          </a:p>
        </p:txBody>
      </p:sp>
      <p:sp>
        <p:nvSpPr>
          <p:cNvPr id="4" name="Rectangle 3"/>
          <p:cNvSpPr/>
          <p:nvPr/>
        </p:nvSpPr>
        <p:spPr>
          <a:xfrm>
            <a:off x="617076" y="2971800"/>
            <a:ext cx="2247900"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Repository</a:t>
            </a:r>
          </a:p>
          <a:p>
            <a:pPr algn="ctr"/>
            <a:r>
              <a:rPr lang="en-US" dirty="0" smtClean="0">
                <a:solidFill>
                  <a:schemeClr val="tx1"/>
                </a:solidFill>
              </a:rPr>
              <a:t>(XDS Toolkit)</a:t>
            </a:r>
            <a:endParaRPr lang="th-TH" dirty="0">
              <a:solidFill>
                <a:schemeClr val="tx1"/>
              </a:solidFill>
            </a:endParaRPr>
          </a:p>
        </p:txBody>
      </p:sp>
      <p:cxnSp>
        <p:nvCxnSpPr>
          <p:cNvPr id="6" name="Straight Arrow Connector 5"/>
          <p:cNvCxnSpPr>
            <a:stCxn id="4" idx="3"/>
          </p:cNvCxnSpPr>
          <p:nvPr/>
        </p:nvCxnSpPr>
        <p:spPr>
          <a:xfrm>
            <a:off x="2864976" y="3479800"/>
            <a:ext cx="1599453" cy="298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74465" y="2380877"/>
            <a:ext cx="7167276" cy="2216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chemeClr val="tx1"/>
              </a:solidFill>
            </a:endParaRPr>
          </a:p>
        </p:txBody>
      </p:sp>
      <p:sp>
        <p:nvSpPr>
          <p:cNvPr id="10" name="Rectangle 9"/>
          <p:cNvSpPr/>
          <p:nvPr/>
        </p:nvSpPr>
        <p:spPr>
          <a:xfrm>
            <a:off x="4464429" y="2965824"/>
            <a:ext cx="1209489"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 Parser</a:t>
            </a:r>
            <a:endParaRPr lang="th-TH" dirty="0">
              <a:solidFill>
                <a:schemeClr val="tx1"/>
              </a:solidFill>
            </a:endParaRPr>
          </a:p>
        </p:txBody>
      </p:sp>
      <p:sp>
        <p:nvSpPr>
          <p:cNvPr id="11" name="Rectangle 10"/>
          <p:cNvSpPr/>
          <p:nvPr/>
        </p:nvSpPr>
        <p:spPr>
          <a:xfrm>
            <a:off x="8139290" y="2380877"/>
            <a:ext cx="3102452" cy="42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Registry</a:t>
            </a:r>
            <a:endParaRPr lang="th-TH" dirty="0">
              <a:solidFill>
                <a:schemeClr val="tx1"/>
              </a:solidFill>
            </a:endParaRPr>
          </a:p>
        </p:txBody>
      </p:sp>
      <p:sp>
        <p:nvSpPr>
          <p:cNvPr id="12" name="Rectangle 11"/>
          <p:cNvSpPr/>
          <p:nvPr/>
        </p:nvSpPr>
        <p:spPr>
          <a:xfrm>
            <a:off x="5934641" y="2973294"/>
            <a:ext cx="2052917"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Registry Handler</a:t>
            </a:r>
            <a:endParaRPr lang="th-TH" dirty="0">
              <a:solidFill>
                <a:schemeClr val="tx1"/>
              </a:solidFill>
            </a:endParaRPr>
          </a:p>
        </p:txBody>
      </p:sp>
      <p:sp>
        <p:nvSpPr>
          <p:cNvPr id="13" name="Rectangle 12"/>
          <p:cNvSpPr/>
          <p:nvPr/>
        </p:nvSpPr>
        <p:spPr>
          <a:xfrm>
            <a:off x="8353806" y="2973294"/>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Smart-contract</a:t>
            </a:r>
          </a:p>
          <a:p>
            <a:pPr algn="ctr"/>
            <a:r>
              <a:rPr lang="en-US" dirty="0" smtClean="0">
                <a:solidFill>
                  <a:schemeClr val="tx1"/>
                </a:solidFill>
              </a:rPr>
              <a:t>Factory</a:t>
            </a:r>
            <a:endParaRPr lang="th-TH" dirty="0">
              <a:solidFill>
                <a:schemeClr val="tx1"/>
              </a:solidFill>
            </a:endParaRPr>
          </a:p>
        </p:txBody>
      </p:sp>
      <p:cxnSp>
        <p:nvCxnSpPr>
          <p:cNvPr id="14" name="Straight Arrow Connector 13"/>
          <p:cNvCxnSpPr>
            <a:stCxn id="10" idx="3"/>
            <a:endCxn id="12" idx="1"/>
          </p:cNvCxnSpPr>
          <p:nvPr/>
        </p:nvCxnSpPr>
        <p:spPr>
          <a:xfrm>
            <a:off x="5673918" y="3473824"/>
            <a:ext cx="260723" cy="74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3" idx="1"/>
          </p:cNvCxnSpPr>
          <p:nvPr/>
        </p:nvCxnSpPr>
        <p:spPr>
          <a:xfrm>
            <a:off x="7987558" y="3481294"/>
            <a:ext cx="36624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21" idx="0"/>
          </p:cNvCxnSpPr>
          <p:nvPr/>
        </p:nvCxnSpPr>
        <p:spPr>
          <a:xfrm>
            <a:off x="9614649" y="3989294"/>
            <a:ext cx="0" cy="71294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174633" y="2981370"/>
            <a:ext cx="951186"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a:t>
            </a:r>
            <a:endParaRPr lang="th-TH" dirty="0">
              <a:solidFill>
                <a:schemeClr val="tx1"/>
              </a:solidFill>
            </a:endParaRPr>
          </a:p>
        </p:txBody>
      </p:sp>
      <p:cxnSp>
        <p:nvCxnSpPr>
          <p:cNvPr id="25" name="Straight Arrow Connector 24"/>
          <p:cNvCxnSpPr>
            <a:stCxn id="21" idx="2"/>
          </p:cNvCxnSpPr>
          <p:nvPr/>
        </p:nvCxnSpPr>
        <p:spPr>
          <a:xfrm>
            <a:off x="9614649" y="5718235"/>
            <a:ext cx="0" cy="56154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372917" y="5782236"/>
            <a:ext cx="2405715" cy="775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 Nodes</a:t>
            </a:r>
            <a:endParaRPr lang="th-TH" dirty="0">
              <a:solidFill>
                <a:schemeClr val="tx1"/>
              </a:solidFill>
            </a:endParaRPr>
          </a:p>
        </p:txBody>
      </p:sp>
      <p:grpSp>
        <p:nvGrpSpPr>
          <p:cNvPr id="5" name="Group 4"/>
          <p:cNvGrpSpPr/>
          <p:nvPr/>
        </p:nvGrpSpPr>
        <p:grpSpPr>
          <a:xfrm>
            <a:off x="1533405" y="4702235"/>
            <a:ext cx="9342087" cy="1526025"/>
            <a:chOff x="1533405" y="4702235"/>
            <a:chExt cx="9342087" cy="1526025"/>
          </a:xfrm>
        </p:grpSpPr>
        <p:sp>
          <p:nvSpPr>
            <p:cNvPr id="21" name="Rectangle 20"/>
            <p:cNvSpPr/>
            <p:nvPr/>
          </p:nvSpPr>
          <p:spPr>
            <a:xfrm>
              <a:off x="8353806" y="4702235"/>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sp>
          <p:nvSpPr>
            <p:cNvPr id="30" name="Rectangle 29"/>
            <p:cNvSpPr/>
            <p:nvPr/>
          </p:nvSpPr>
          <p:spPr>
            <a:xfrm>
              <a:off x="2731236" y="5165990"/>
              <a:ext cx="186693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Authentication</a:t>
              </a:r>
              <a:endParaRPr lang="th-TH" sz="2000" dirty="0">
                <a:solidFill>
                  <a:srgbClr val="FF0000"/>
                </a:solidFill>
              </a:endParaRPr>
            </a:p>
          </p:txBody>
        </p:sp>
        <p:sp>
          <p:nvSpPr>
            <p:cNvPr id="19" name="Rectangle 18"/>
            <p:cNvSpPr/>
            <p:nvPr/>
          </p:nvSpPr>
          <p:spPr>
            <a:xfrm>
              <a:off x="1533405" y="4999847"/>
              <a:ext cx="1186704" cy="420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User</a:t>
              </a:r>
              <a:endParaRPr lang="th-TH" dirty="0">
                <a:solidFill>
                  <a:srgbClr val="0070C0"/>
                </a:solidFill>
              </a:endParaRPr>
            </a:p>
          </p:txBody>
        </p:sp>
        <p:cxnSp>
          <p:nvCxnSpPr>
            <p:cNvPr id="20" name="Straight Arrow Connector 19"/>
            <p:cNvCxnSpPr>
              <a:stCxn id="19" idx="3"/>
              <a:endCxn id="29" idx="1"/>
            </p:cNvCxnSpPr>
            <p:nvPr/>
          </p:nvCxnSpPr>
          <p:spPr>
            <a:xfrm>
              <a:off x="2720109" y="5210235"/>
              <a:ext cx="2032513"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52622" y="4702235"/>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Consumer Client</a:t>
              </a:r>
              <a:endParaRPr lang="th-TH" dirty="0">
                <a:solidFill>
                  <a:schemeClr val="tx1"/>
                </a:solidFill>
              </a:endParaRPr>
            </a:p>
          </p:txBody>
        </p:sp>
        <p:cxnSp>
          <p:nvCxnSpPr>
            <p:cNvPr id="34" name="Straight Arrow Connector 33"/>
            <p:cNvCxnSpPr>
              <a:stCxn id="29" idx="3"/>
              <a:endCxn id="21" idx="1"/>
            </p:cNvCxnSpPr>
            <p:nvPr/>
          </p:nvCxnSpPr>
          <p:spPr>
            <a:xfrm>
              <a:off x="7372916" y="5210235"/>
              <a:ext cx="98089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07900" y="5336212"/>
              <a:ext cx="1256929" cy="89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Username:</a:t>
              </a:r>
              <a:br>
                <a:rPr lang="en-US" sz="1800" dirty="0" smtClean="0">
                  <a:solidFill>
                    <a:srgbClr val="0070C0"/>
                  </a:solidFill>
                </a:rPr>
              </a:br>
              <a:r>
                <a:rPr lang="en-US" sz="1800" dirty="0" smtClean="0">
                  <a:solidFill>
                    <a:srgbClr val="0070C0"/>
                  </a:solidFill>
                </a:rPr>
                <a:t>Password:</a:t>
              </a:r>
              <a:endParaRPr lang="th-TH" sz="1800" dirty="0">
                <a:solidFill>
                  <a:srgbClr val="0070C0"/>
                </a:solidFill>
              </a:endParaRPr>
            </a:p>
          </p:txBody>
        </p:sp>
      </p:grpSp>
    </p:spTree>
    <p:extLst>
      <p:ext uri="{BB962C8B-B14F-4D97-AF65-F5344CB8AC3E}">
        <p14:creationId xmlns:p14="http://schemas.microsoft.com/office/powerpoint/2010/main" val="195492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7"/>
                                        </p:tgtEl>
                                      </p:cBhvr>
                                    </p:animEffect>
                                    <p:set>
                                      <p:cBhvr>
                                        <p:cTn id="43" dur="1" fill="hold">
                                          <p:stCondLst>
                                            <p:cond delay="499"/>
                                          </p:stCondLst>
                                        </p:cTn>
                                        <p:tgtEl>
                                          <p:spTgt spid="27"/>
                                        </p:tgtEl>
                                        <p:attrNameLst>
                                          <p:attrName>style.visibility</p:attrName>
                                        </p:attrNameLst>
                                      </p:cBhvr>
                                      <p:to>
                                        <p:strVal val="hidden"/>
                                      </p:to>
                                    </p:set>
                                  </p:childTnLst>
                                </p:cTn>
                              </p:par>
                            </p:childTnLst>
                          </p:cTn>
                        </p:par>
                        <p:par>
                          <p:cTn id="44" fill="hold">
                            <p:stCondLst>
                              <p:cond delay="500"/>
                            </p:stCondLst>
                            <p:childTnLst>
                              <p:par>
                                <p:cTn id="45" presetID="42" presetClass="path" presetSubtype="0" accel="50000" decel="50000" fill="hold" nodeType="afterEffect">
                                  <p:stCondLst>
                                    <p:cond delay="500"/>
                                  </p:stCondLst>
                                  <p:childTnLst>
                                    <p:animMotion origin="layout" path="M -4.16667E-6 0.00208 L 0.00105 -0.36435 " pathEditMode="relative" rAng="0" ptsTypes="AA">
                                      <p:cBhvr>
                                        <p:cTn id="46" dur="2000" fill="hold"/>
                                        <p:tgtEl>
                                          <p:spTgt spid="5"/>
                                        </p:tgtEl>
                                        <p:attrNameLst>
                                          <p:attrName>ppt_x</p:attrName>
                                          <p:attrName>ppt_y</p:attrName>
                                        </p:attrNameLst>
                                      </p:cBhvr>
                                      <p:rCtr x="52" y="-1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P spid="12" grpId="0" animBg="1"/>
      <p:bldP spid="13" grpId="0" animBg="1"/>
      <p:bldP spid="28"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Document Registry Entry</a:t>
            </a:r>
            <a:endParaRPr lang="th-TH" dirty="0"/>
          </a:p>
        </p:txBody>
      </p:sp>
      <p:sp>
        <p:nvSpPr>
          <p:cNvPr id="26" name="Rectangle 25"/>
          <p:cNvSpPr/>
          <p:nvPr/>
        </p:nvSpPr>
        <p:spPr>
          <a:xfrm>
            <a:off x="8353806" y="2182208"/>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sp>
        <p:nvSpPr>
          <p:cNvPr id="33" name="Rectangle 32"/>
          <p:cNvSpPr/>
          <p:nvPr/>
        </p:nvSpPr>
        <p:spPr>
          <a:xfrm>
            <a:off x="2731236" y="2645963"/>
            <a:ext cx="186693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Authentication</a:t>
            </a:r>
            <a:endParaRPr lang="th-TH" sz="2000" dirty="0">
              <a:solidFill>
                <a:srgbClr val="FF0000"/>
              </a:solidFill>
            </a:endParaRPr>
          </a:p>
        </p:txBody>
      </p:sp>
      <p:sp>
        <p:nvSpPr>
          <p:cNvPr id="35" name="Rectangle 34"/>
          <p:cNvSpPr/>
          <p:nvPr/>
        </p:nvSpPr>
        <p:spPr>
          <a:xfrm>
            <a:off x="1533405" y="2479820"/>
            <a:ext cx="1186704" cy="420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User</a:t>
            </a:r>
            <a:endParaRPr lang="th-TH" dirty="0">
              <a:solidFill>
                <a:srgbClr val="0070C0"/>
              </a:solidFill>
            </a:endParaRPr>
          </a:p>
        </p:txBody>
      </p:sp>
      <p:cxnSp>
        <p:nvCxnSpPr>
          <p:cNvPr id="36" name="Straight Arrow Connector 35"/>
          <p:cNvCxnSpPr>
            <a:stCxn id="35" idx="3"/>
            <a:endCxn id="37" idx="1"/>
          </p:cNvCxnSpPr>
          <p:nvPr/>
        </p:nvCxnSpPr>
        <p:spPr>
          <a:xfrm>
            <a:off x="2720109" y="2690208"/>
            <a:ext cx="2032513"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752622" y="2182208"/>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Consumer Client</a:t>
            </a:r>
            <a:endParaRPr lang="th-TH" dirty="0">
              <a:solidFill>
                <a:schemeClr val="tx1"/>
              </a:solidFill>
            </a:endParaRPr>
          </a:p>
        </p:txBody>
      </p:sp>
      <p:sp>
        <p:nvSpPr>
          <p:cNvPr id="40" name="Rectangle 39"/>
          <p:cNvSpPr/>
          <p:nvPr/>
        </p:nvSpPr>
        <p:spPr>
          <a:xfrm>
            <a:off x="3100244" y="2832766"/>
            <a:ext cx="1256929" cy="89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Username:</a:t>
            </a:r>
            <a:br>
              <a:rPr lang="en-US" sz="1800" dirty="0" smtClean="0">
                <a:solidFill>
                  <a:srgbClr val="0070C0"/>
                </a:solidFill>
              </a:rPr>
            </a:br>
            <a:r>
              <a:rPr lang="en-US" sz="1800" dirty="0" smtClean="0">
                <a:solidFill>
                  <a:srgbClr val="0070C0"/>
                </a:solidFill>
              </a:rPr>
              <a:t>Password:</a:t>
            </a:r>
            <a:endParaRPr lang="th-TH" sz="1800" dirty="0">
              <a:solidFill>
                <a:srgbClr val="0070C0"/>
              </a:solidFill>
            </a:endParaRPr>
          </a:p>
        </p:txBody>
      </p:sp>
      <p:cxnSp>
        <p:nvCxnSpPr>
          <p:cNvPr id="11" name="Elbow Connector 10"/>
          <p:cNvCxnSpPr>
            <a:stCxn id="26" idx="0"/>
            <a:endCxn id="37" idx="0"/>
          </p:cNvCxnSpPr>
          <p:nvPr/>
        </p:nvCxnSpPr>
        <p:spPr>
          <a:xfrm rot="16200000" flipV="1">
            <a:off x="7838709" y="406268"/>
            <a:ext cx="12700" cy="3551880"/>
          </a:xfrm>
          <a:prstGeom prst="bentConnector3">
            <a:avLst>
              <a:gd name="adj1" fmla="val 2982087"/>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7" idx="2"/>
            <a:endCxn id="26" idx="2"/>
          </p:cNvCxnSpPr>
          <p:nvPr/>
        </p:nvCxnSpPr>
        <p:spPr>
          <a:xfrm rot="16200000" flipH="1">
            <a:off x="7838709" y="1422268"/>
            <a:ext cx="12700" cy="3551880"/>
          </a:xfrm>
          <a:prstGeom prst="bentConnector3">
            <a:avLst>
              <a:gd name="adj1" fmla="val 308955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82882" y="3724814"/>
            <a:ext cx="1324354" cy="511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Search</a:t>
            </a:r>
            <a:endParaRPr lang="th-TH" sz="2000" dirty="0">
              <a:solidFill>
                <a:schemeClr val="tx1"/>
              </a:solidFill>
            </a:endParaRPr>
          </a:p>
        </p:txBody>
      </p:sp>
      <p:pic>
        <p:nvPicPr>
          <p:cNvPr id="9" name="Picture 8"/>
          <p:cNvPicPr>
            <a:picLocks noChangeAspect="1"/>
          </p:cNvPicPr>
          <p:nvPr/>
        </p:nvPicPr>
        <p:blipFill>
          <a:blip r:embed="rId2"/>
          <a:stretch>
            <a:fillRect/>
          </a:stretch>
        </p:blipFill>
        <p:spPr>
          <a:xfrm>
            <a:off x="7676556" y="2531187"/>
            <a:ext cx="337005" cy="318039"/>
          </a:xfrm>
          <a:prstGeom prst="rect">
            <a:avLst/>
          </a:prstGeom>
        </p:spPr>
      </p:pic>
    </p:spTree>
    <p:extLst>
      <p:ext uri="{BB962C8B-B14F-4D97-AF65-F5344CB8AC3E}">
        <p14:creationId xmlns:p14="http://schemas.microsoft.com/office/powerpoint/2010/main" val="1906621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par>
                                <p:cTn id="16" presetID="8" presetClass="emph" presetSubtype="0" fill="hold" nodeType="withEffect">
                                  <p:stCondLst>
                                    <p:cond delay="500"/>
                                  </p:stCondLst>
                                  <p:childTnLst>
                                    <p:animRot by="43200000">
                                      <p:cBhvr>
                                        <p:cTn id="17"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Document Registry Entry</a:t>
            </a:r>
            <a:endParaRPr lang="th-TH" dirty="0"/>
          </a:p>
        </p:txBody>
      </p:sp>
      <p:grpSp>
        <p:nvGrpSpPr>
          <p:cNvPr id="3" name="Group 2"/>
          <p:cNvGrpSpPr/>
          <p:nvPr/>
        </p:nvGrpSpPr>
        <p:grpSpPr>
          <a:xfrm>
            <a:off x="1164167" y="1492416"/>
            <a:ext cx="3556000" cy="4549962"/>
            <a:chOff x="1164167" y="1492416"/>
            <a:chExt cx="3556000" cy="4549962"/>
          </a:xfrm>
        </p:grpSpPr>
        <p:sp>
          <p:nvSpPr>
            <p:cNvPr id="11" name="Horizontal Scroll 10"/>
            <p:cNvSpPr/>
            <p:nvPr/>
          </p:nvSpPr>
          <p:spPr>
            <a:xfrm>
              <a:off x="1164167" y="1492416"/>
              <a:ext cx="3556000" cy="4549962"/>
            </a:xfrm>
            <a:prstGeom prst="horizontalScroll">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Rectangle 12"/>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Input search index</a:t>
              </a:r>
              <a:endParaRPr lang="th-TH" sz="2000" dirty="0">
                <a:solidFill>
                  <a:schemeClr val="tx1"/>
                </a:solidFill>
              </a:endParaRPr>
            </a:p>
          </p:txBody>
        </p:sp>
        <p:sp>
          <p:nvSpPr>
            <p:cNvPr id="14" name="Rectangle 13"/>
            <p:cNvSpPr/>
            <p:nvPr/>
          </p:nvSpPr>
          <p:spPr>
            <a:xfrm>
              <a:off x="1706708"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dirty="0" smtClean="0">
                  <a:solidFill>
                    <a:schemeClr val="tx1"/>
                  </a:solidFill>
                </a:rPr>
                <a:t>‘</a:t>
              </a:r>
              <a:r>
                <a:rPr lang="en-US" sz="2000" i="1" dirty="0" smtClean="0">
                  <a:solidFill>
                    <a:schemeClr val="tx1"/>
                  </a:solidFill>
                </a:rPr>
                <a:t>20 Oct 2018’</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p:txBody>
        </p:sp>
      </p:grpSp>
      <p:grpSp>
        <p:nvGrpSpPr>
          <p:cNvPr id="4" name="Group 3"/>
          <p:cNvGrpSpPr/>
          <p:nvPr/>
        </p:nvGrpSpPr>
        <p:grpSpPr>
          <a:xfrm>
            <a:off x="6789319" y="1330917"/>
            <a:ext cx="3556000" cy="4549962"/>
            <a:chOff x="6789319" y="1330917"/>
            <a:chExt cx="3556000" cy="4549962"/>
          </a:xfrm>
        </p:grpSpPr>
        <p:sp>
          <p:nvSpPr>
            <p:cNvPr id="12" name="Horizontal Scroll 11"/>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14"/>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16" name="Rectangle 15"/>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t>
              </a:r>
            </a:p>
            <a:p>
              <a:r>
                <a:rPr lang="en-US" sz="2000" dirty="0" smtClean="0">
                  <a:solidFill>
                    <a:schemeClr val="tx1"/>
                  </a:solidFill>
                </a:rPr>
                <a:t>Patient ID: ‘</a:t>
              </a:r>
              <a:r>
                <a:rPr lang="en-US" sz="2000" i="1" dirty="0" smtClean="0">
                  <a:solidFill>
                    <a:schemeClr val="tx1"/>
                  </a:solidFill>
                </a:rPr>
                <a:t>****’</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grpSp>
        <p:nvGrpSpPr>
          <p:cNvPr id="50" name="Group 49"/>
          <p:cNvGrpSpPr/>
          <p:nvPr/>
        </p:nvGrpSpPr>
        <p:grpSpPr>
          <a:xfrm>
            <a:off x="6789319" y="1330917"/>
            <a:ext cx="3556000" cy="4549962"/>
            <a:chOff x="6789319" y="1330917"/>
            <a:chExt cx="3556000" cy="4549962"/>
          </a:xfrm>
        </p:grpSpPr>
        <p:sp>
          <p:nvSpPr>
            <p:cNvPr id="51" name="Horizontal Scroll 50"/>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Rectangle 51"/>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64" name="Rectangle 63"/>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‘Alice Wonderland’</a:t>
              </a:r>
            </a:p>
            <a:p>
              <a:r>
                <a:rPr lang="en-US" sz="2000" dirty="0" smtClean="0">
                  <a:solidFill>
                    <a:schemeClr val="tx1"/>
                  </a:solidFill>
                </a:rPr>
                <a:t>Patient ID: ‘</a:t>
              </a:r>
              <a:r>
                <a:rPr lang="en-US" sz="2000" i="1" dirty="0" smtClean="0">
                  <a:solidFill>
                    <a:schemeClr val="tx1"/>
                  </a:solidFill>
                </a:rPr>
                <a:t>jkl654’</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sp>
        <p:nvSpPr>
          <p:cNvPr id="65" name="Rectangle 64"/>
          <p:cNvSpPr/>
          <p:nvPr/>
        </p:nvSpPr>
        <p:spPr>
          <a:xfrm>
            <a:off x="5069708" y="3540046"/>
            <a:ext cx="1385684"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Decrypt</a:t>
            </a:r>
            <a:endParaRPr lang="th-TH" sz="2000" dirty="0">
              <a:solidFill>
                <a:schemeClr val="tx1"/>
              </a:solidFill>
            </a:endParaRPr>
          </a:p>
        </p:txBody>
      </p:sp>
    </p:spTree>
    <p:extLst>
      <p:ext uri="{BB962C8B-B14F-4D97-AF65-F5344CB8AC3E}">
        <p14:creationId xmlns:p14="http://schemas.microsoft.com/office/powerpoint/2010/main" val="3063779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65"/>
                                        </p:tgtEl>
                                        <p:attrNameLst>
                                          <p:attrName>style.visibility</p:attrName>
                                        </p:attrNameLst>
                                      </p:cBhvr>
                                      <p:to>
                                        <p:strVal val="visible"/>
                                      </p:to>
                                    </p:set>
                                  </p:childTnLst>
                                </p:cTn>
                              </p:par>
                            </p:childTnLst>
                          </p:cTn>
                        </p:par>
                        <p:par>
                          <p:cTn id="12" fill="hold">
                            <p:stCondLst>
                              <p:cond delay="1000"/>
                            </p:stCondLst>
                            <p:childTnLst>
                              <p:par>
                                <p:cTn id="13" presetID="27" presetClass="emph" presetSubtype="0" fill="remove" grpId="1" nodeType="afterEffect">
                                  <p:stCondLst>
                                    <p:cond delay="500"/>
                                  </p:stCondLst>
                                  <p:childTnLst>
                                    <p:animClr clrSpc="rgb" dir="cw">
                                      <p:cBhvr override="childStyle">
                                        <p:cTn id="14" dur="250" autoRev="1" fill="remove"/>
                                        <p:tgtEl>
                                          <p:spTgt spid="65"/>
                                        </p:tgtEl>
                                        <p:attrNameLst>
                                          <p:attrName>style.color</p:attrName>
                                        </p:attrNameLst>
                                      </p:cBhvr>
                                      <p:to>
                                        <a:schemeClr val="bg1"/>
                                      </p:to>
                                    </p:animClr>
                                    <p:animClr clrSpc="rgb" dir="cw">
                                      <p:cBhvr>
                                        <p:cTn id="15" dur="250" autoRev="1" fill="remove"/>
                                        <p:tgtEl>
                                          <p:spTgt spid="65"/>
                                        </p:tgtEl>
                                        <p:attrNameLst>
                                          <p:attrName>fillcolor</p:attrName>
                                        </p:attrNameLst>
                                      </p:cBhvr>
                                      <p:to>
                                        <a:schemeClr val="bg1"/>
                                      </p:to>
                                    </p:animClr>
                                    <p:set>
                                      <p:cBhvr>
                                        <p:cTn id="16" dur="250" autoRev="1" fill="remove"/>
                                        <p:tgtEl>
                                          <p:spTgt spid="65"/>
                                        </p:tgtEl>
                                        <p:attrNameLst>
                                          <p:attrName>fill.type</p:attrName>
                                        </p:attrNameLst>
                                      </p:cBhvr>
                                      <p:to>
                                        <p:strVal val="solid"/>
                                      </p:to>
                                    </p:set>
                                    <p:set>
                                      <p:cBhvr>
                                        <p:cTn id="17" dur="250" autoRev="1" fill="remove"/>
                                        <p:tgtEl>
                                          <p:spTgt spid="65"/>
                                        </p:tgtEl>
                                        <p:attrNameLst>
                                          <p:attrName>fill.on</p:attrName>
                                        </p:attrNameLst>
                                      </p:cBhvr>
                                      <p:to>
                                        <p:strVal val="true"/>
                                      </p:to>
                                    </p:set>
                                  </p:childTnLst>
                                </p:cTn>
                              </p:par>
                            </p:childTnLst>
                          </p:cTn>
                        </p:par>
                        <p:par>
                          <p:cTn id="18" fill="hold">
                            <p:stCondLst>
                              <p:cond delay="2000"/>
                            </p:stCondLst>
                            <p:childTnLst>
                              <p:par>
                                <p:cTn id="19" presetID="10" presetClass="exit" presetSubtype="0" fill="hold" nodeType="afterEffect">
                                  <p:stCondLst>
                                    <p:cond delay="50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ntr" presetSubtype="0" fill="hold" nodeType="withEffect">
                                  <p:stCondLst>
                                    <p:cond delay="50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Document Registry Entry</a:t>
            </a:r>
            <a:endParaRPr lang="th-TH" dirty="0"/>
          </a:p>
        </p:txBody>
      </p:sp>
      <p:grpSp>
        <p:nvGrpSpPr>
          <p:cNvPr id="3" name="Group 2"/>
          <p:cNvGrpSpPr/>
          <p:nvPr/>
        </p:nvGrpSpPr>
        <p:grpSpPr>
          <a:xfrm>
            <a:off x="1164167" y="1492416"/>
            <a:ext cx="3556000" cy="4549962"/>
            <a:chOff x="1164167" y="1492416"/>
            <a:chExt cx="3556000" cy="4549962"/>
          </a:xfrm>
        </p:grpSpPr>
        <p:sp>
          <p:nvSpPr>
            <p:cNvPr id="11" name="Horizontal Scroll 10"/>
            <p:cNvSpPr/>
            <p:nvPr/>
          </p:nvSpPr>
          <p:spPr>
            <a:xfrm>
              <a:off x="1164167" y="1492416"/>
              <a:ext cx="3556000" cy="4549962"/>
            </a:xfrm>
            <a:prstGeom prst="horizontalScroll">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Rectangle 12"/>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Input search index</a:t>
              </a:r>
              <a:endParaRPr lang="th-TH" sz="2000" dirty="0">
                <a:solidFill>
                  <a:schemeClr val="tx1"/>
                </a:solidFill>
              </a:endParaRPr>
            </a:p>
          </p:txBody>
        </p:sp>
        <p:sp>
          <p:nvSpPr>
            <p:cNvPr id="14" name="Rectangle 13"/>
            <p:cNvSpPr/>
            <p:nvPr/>
          </p:nvSpPr>
          <p:spPr>
            <a:xfrm>
              <a:off x="1706708"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dirty="0" smtClean="0">
                  <a:solidFill>
                    <a:schemeClr val="tx1"/>
                  </a:solidFill>
                </a:rPr>
                <a:t>‘</a:t>
              </a:r>
              <a:r>
                <a:rPr lang="en-US" sz="2000" i="1" dirty="0" smtClean="0">
                  <a:solidFill>
                    <a:schemeClr val="tx1"/>
                  </a:solidFill>
                </a:rPr>
                <a:t>20 Oct 2018’</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p:txBody>
        </p:sp>
      </p:grpSp>
      <p:grpSp>
        <p:nvGrpSpPr>
          <p:cNvPr id="4" name="Group 3"/>
          <p:cNvGrpSpPr/>
          <p:nvPr/>
        </p:nvGrpSpPr>
        <p:grpSpPr>
          <a:xfrm>
            <a:off x="6789319" y="1330917"/>
            <a:ext cx="3556000" cy="4549962"/>
            <a:chOff x="6789319" y="1330917"/>
            <a:chExt cx="3556000" cy="4549962"/>
          </a:xfrm>
        </p:grpSpPr>
        <p:sp>
          <p:nvSpPr>
            <p:cNvPr id="12" name="Horizontal Scroll 11"/>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14"/>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16" name="Rectangle 15"/>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‘Alice Wonderland’</a:t>
              </a:r>
            </a:p>
            <a:p>
              <a:r>
                <a:rPr lang="en-US" sz="2000" dirty="0" smtClean="0">
                  <a:solidFill>
                    <a:schemeClr val="tx1"/>
                  </a:solidFill>
                </a:rPr>
                <a:t>Patient ID: ‘</a:t>
              </a:r>
              <a:r>
                <a:rPr lang="en-US" sz="2000" i="1" dirty="0" smtClean="0">
                  <a:solidFill>
                    <a:schemeClr val="tx1"/>
                  </a:solidFill>
                </a:rPr>
                <a:t>jkl654’</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sp>
        <p:nvSpPr>
          <p:cNvPr id="22" name="Rectangle 21"/>
          <p:cNvSpPr/>
          <p:nvPr/>
        </p:nvSpPr>
        <p:spPr>
          <a:xfrm>
            <a:off x="9260086" y="324536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3" name="Rectangle 22"/>
          <p:cNvSpPr/>
          <p:nvPr/>
        </p:nvSpPr>
        <p:spPr>
          <a:xfrm>
            <a:off x="9243646" y="353409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5" name="Rectangle 24"/>
          <p:cNvSpPr/>
          <p:nvPr/>
        </p:nvSpPr>
        <p:spPr>
          <a:xfrm>
            <a:off x="8798626" y="414826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7" name="Rectangle 26"/>
          <p:cNvSpPr/>
          <p:nvPr/>
        </p:nvSpPr>
        <p:spPr>
          <a:xfrm>
            <a:off x="7692158" y="4725399"/>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17" name="Group 16"/>
          <p:cNvGrpSpPr/>
          <p:nvPr/>
        </p:nvGrpSpPr>
        <p:grpSpPr>
          <a:xfrm>
            <a:off x="6777943" y="1333189"/>
            <a:ext cx="3556000" cy="4549962"/>
            <a:chOff x="6789319" y="1330917"/>
            <a:chExt cx="3556000" cy="4549962"/>
          </a:xfrm>
        </p:grpSpPr>
        <p:sp>
          <p:nvSpPr>
            <p:cNvPr id="18" name="Horizontal Scroll 17"/>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18"/>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0x000002</a:t>
              </a:r>
              <a:endParaRPr lang="th-TH" sz="2000" dirty="0">
                <a:solidFill>
                  <a:schemeClr val="tx1"/>
                </a:solidFill>
              </a:endParaRPr>
            </a:p>
          </p:txBody>
        </p:sp>
        <p:sp>
          <p:nvSpPr>
            <p:cNvPr id="20" name="Rectangle 19"/>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‘James Bond’</a:t>
              </a:r>
            </a:p>
            <a:p>
              <a:r>
                <a:rPr lang="en-US" sz="2000" dirty="0" smtClean="0">
                  <a:solidFill>
                    <a:schemeClr val="tx1"/>
                  </a:solidFill>
                </a:rPr>
                <a:t>Patient ID: ‘</a:t>
              </a:r>
              <a:r>
                <a:rPr lang="en-US" sz="2000" i="1" dirty="0" smtClean="0">
                  <a:solidFill>
                    <a:schemeClr val="tx1"/>
                  </a:solidFill>
                </a:rPr>
                <a:t>rty852’</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br>
                <a:rPr lang="en-US" sz="2000" i="1" dirty="0" smtClean="0">
                  <a:solidFill>
                    <a:schemeClr val="tx1"/>
                  </a:solidFill>
                </a:rPr>
              </a:br>
              <a:endParaRPr lang="en-US" sz="2000" dirty="0" smtClean="0">
                <a:solidFill>
                  <a:schemeClr val="tx1"/>
                </a:solidFill>
              </a:endParaRPr>
            </a:p>
          </p:txBody>
        </p:sp>
      </p:grpSp>
      <p:sp>
        <p:nvSpPr>
          <p:cNvPr id="21" name="Rectangle 20"/>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4" name="Rectangle 23"/>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6" name="Rectangle 25"/>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00B050"/>
                </a:solidFill>
              </a:rPr>
              <a:t>True</a:t>
            </a:r>
            <a:endParaRPr lang="th-TH" sz="2000" dirty="0">
              <a:solidFill>
                <a:srgbClr val="00B050"/>
              </a:solidFill>
            </a:endParaRPr>
          </a:p>
        </p:txBody>
      </p:sp>
      <p:sp>
        <p:nvSpPr>
          <p:cNvPr id="28" name="Rectangle 27"/>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29" name="Group 28"/>
          <p:cNvGrpSpPr/>
          <p:nvPr/>
        </p:nvGrpSpPr>
        <p:grpSpPr>
          <a:xfrm>
            <a:off x="6777943" y="1333189"/>
            <a:ext cx="3556000" cy="4549962"/>
            <a:chOff x="6789319" y="1330917"/>
            <a:chExt cx="3556000" cy="4549962"/>
          </a:xfrm>
        </p:grpSpPr>
        <p:sp>
          <p:nvSpPr>
            <p:cNvPr id="30" name="Horizontal Scroll 29"/>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1" name="Rectangle 30"/>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0x000003</a:t>
              </a:r>
              <a:endParaRPr lang="th-TH" sz="2000" dirty="0">
                <a:solidFill>
                  <a:schemeClr val="tx1"/>
                </a:solidFill>
              </a:endParaRPr>
            </a:p>
          </p:txBody>
        </p:sp>
        <p:sp>
          <p:nvSpPr>
            <p:cNvPr id="32" name="Rectangle 31"/>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’14 May 2017’</a:t>
              </a:r>
              <a:br>
                <a:rPr lang="en-US" sz="2000" i="1" dirty="0" smtClean="0">
                  <a:solidFill>
                    <a:schemeClr val="tx1"/>
                  </a:solidFill>
                </a:rPr>
              </a:br>
              <a:endParaRPr lang="en-US" sz="2000" dirty="0" smtClean="0">
                <a:solidFill>
                  <a:schemeClr val="tx1"/>
                </a:solidFill>
              </a:endParaRPr>
            </a:p>
          </p:txBody>
        </p:sp>
      </p:grpSp>
      <p:sp>
        <p:nvSpPr>
          <p:cNvPr id="33" name="Rectangle 32"/>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34" name="Rectangle 33"/>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35" name="Rectangle 34"/>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FF0000"/>
                </a:solidFill>
              </a:rPr>
              <a:t>False</a:t>
            </a:r>
            <a:endParaRPr lang="th-TH" sz="2000" dirty="0">
              <a:solidFill>
                <a:srgbClr val="FF0000"/>
              </a:solidFill>
            </a:endParaRPr>
          </a:p>
        </p:txBody>
      </p:sp>
      <p:sp>
        <p:nvSpPr>
          <p:cNvPr id="36" name="Rectangle 35"/>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37" name="Group 36"/>
          <p:cNvGrpSpPr/>
          <p:nvPr/>
        </p:nvGrpSpPr>
        <p:grpSpPr>
          <a:xfrm>
            <a:off x="6777943" y="1333189"/>
            <a:ext cx="3556000" cy="4549962"/>
            <a:chOff x="6789319" y="1330917"/>
            <a:chExt cx="3556000" cy="4549962"/>
          </a:xfrm>
        </p:grpSpPr>
        <p:sp>
          <p:nvSpPr>
            <p:cNvPr id="38" name="Horizontal Scroll 37"/>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9" name="Rectangle 38"/>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0x000004</a:t>
              </a:r>
              <a:endParaRPr lang="th-TH" sz="2000" dirty="0">
                <a:solidFill>
                  <a:schemeClr val="tx1"/>
                </a:solidFill>
              </a:endParaRPr>
            </a:p>
          </p:txBody>
        </p:sp>
        <p:sp>
          <p:nvSpPr>
            <p:cNvPr id="40" name="Rectangle 39"/>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br>
                <a:rPr lang="en-US" sz="2000" i="1" dirty="0" smtClean="0">
                  <a:solidFill>
                    <a:schemeClr val="tx1"/>
                  </a:solidFill>
                </a:rPr>
              </a:br>
              <a:endParaRPr lang="en-US" sz="2000" dirty="0" smtClean="0">
                <a:solidFill>
                  <a:schemeClr val="tx1"/>
                </a:solidFill>
              </a:endParaRPr>
            </a:p>
          </p:txBody>
        </p:sp>
      </p:grpSp>
      <p:sp>
        <p:nvSpPr>
          <p:cNvPr id="41" name="Rectangle 40"/>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2" name="Rectangle 41"/>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3" name="Rectangle 42"/>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4" name="Rectangle 43"/>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a:solidFill>
                  <a:srgbClr val="00B050"/>
                </a:solidFill>
              </a:rPr>
              <a:t>M</a:t>
            </a:r>
            <a:r>
              <a:rPr lang="en-US" sz="2400" dirty="0" smtClean="0">
                <a:solidFill>
                  <a:srgbClr val="00B050"/>
                </a:solidFill>
              </a:rPr>
              <a:t>atch</a:t>
            </a:r>
            <a:endParaRPr lang="th-TH" sz="2400" dirty="0">
              <a:solidFill>
                <a:srgbClr val="00B050"/>
              </a:solidFill>
            </a:endParaRPr>
          </a:p>
        </p:txBody>
      </p:sp>
      <p:sp>
        <p:nvSpPr>
          <p:cNvPr id="53" name="Rectangle 52"/>
          <p:cNvSpPr/>
          <p:nvPr/>
        </p:nvSpPr>
        <p:spPr>
          <a:xfrm>
            <a:off x="1753044" y="579241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Found list:</a:t>
            </a:r>
          </a:p>
          <a:p>
            <a:r>
              <a:rPr lang="en-US" sz="2000" dirty="0" smtClean="0">
                <a:solidFill>
                  <a:schemeClr val="tx1"/>
                </a:solidFill>
              </a:rPr>
              <a:t>Transaction 0x000004</a:t>
            </a:r>
            <a:endParaRPr lang="th-TH" sz="2000" dirty="0">
              <a:solidFill>
                <a:schemeClr val="tx1"/>
              </a:solidFill>
            </a:endParaRPr>
          </a:p>
        </p:txBody>
      </p:sp>
      <p:sp>
        <p:nvSpPr>
          <p:cNvPr id="54" name="Rectangle 53"/>
          <p:cNvSpPr/>
          <p:nvPr/>
        </p:nvSpPr>
        <p:spPr>
          <a:xfrm>
            <a:off x="1753043" y="6292340"/>
            <a:ext cx="2903961" cy="280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Transaction 0x000005</a:t>
            </a:r>
            <a:endParaRPr lang="th-TH" sz="2000" dirty="0">
              <a:solidFill>
                <a:schemeClr val="tx1"/>
              </a:solidFill>
            </a:endParaRPr>
          </a:p>
        </p:txBody>
      </p:sp>
      <p:grpSp>
        <p:nvGrpSpPr>
          <p:cNvPr id="55" name="Group 54"/>
          <p:cNvGrpSpPr/>
          <p:nvPr/>
        </p:nvGrpSpPr>
        <p:grpSpPr>
          <a:xfrm>
            <a:off x="6789319" y="1330917"/>
            <a:ext cx="3556000" cy="4549962"/>
            <a:chOff x="6789319" y="1330917"/>
            <a:chExt cx="3556000" cy="4549962"/>
          </a:xfrm>
        </p:grpSpPr>
        <p:sp>
          <p:nvSpPr>
            <p:cNvPr id="56" name="Horizontal Scroll 55"/>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Rectangle 56"/>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0x000005</a:t>
              </a:r>
              <a:endParaRPr lang="th-TH" sz="2000" dirty="0">
                <a:solidFill>
                  <a:schemeClr val="tx1"/>
                </a:solidFill>
              </a:endParaRPr>
            </a:p>
          </p:txBody>
        </p:sp>
        <p:sp>
          <p:nvSpPr>
            <p:cNvPr id="58" name="Rectangle 57"/>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solidFill>
                  <a:schemeClr val="tx1"/>
                </a:solidFill>
              </a:endParaRPr>
            </a:p>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p>
            <a:p>
              <a:r>
                <a:rPr lang="en-US" sz="2000" i="1" dirty="0" smtClean="0">
                  <a:solidFill>
                    <a:schemeClr val="tx1"/>
                  </a:solidFill>
                </a:rPr>
                <a:t>Case: Emergency</a:t>
              </a:r>
              <a:br>
                <a:rPr lang="en-US" sz="2000" i="1" dirty="0" smtClean="0">
                  <a:solidFill>
                    <a:schemeClr val="tx1"/>
                  </a:solidFill>
                </a:rPr>
              </a:br>
              <a:endParaRPr lang="en-US" sz="2000" dirty="0" smtClean="0">
                <a:solidFill>
                  <a:schemeClr val="tx1"/>
                </a:solidFill>
              </a:endParaRPr>
            </a:p>
          </p:txBody>
        </p:sp>
      </p:grpSp>
      <p:sp>
        <p:nvSpPr>
          <p:cNvPr id="59" name="Rectangle 58"/>
          <p:cNvSpPr/>
          <p:nvPr/>
        </p:nvSpPr>
        <p:spPr>
          <a:xfrm>
            <a:off x="9260086" y="324536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0" name="Rectangle 59"/>
          <p:cNvSpPr/>
          <p:nvPr/>
        </p:nvSpPr>
        <p:spPr>
          <a:xfrm>
            <a:off x="9243646" y="353409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1" name="Rectangle 60"/>
          <p:cNvSpPr/>
          <p:nvPr/>
        </p:nvSpPr>
        <p:spPr>
          <a:xfrm>
            <a:off x="8798626" y="414826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2" name="Rectangle 61"/>
          <p:cNvSpPr/>
          <p:nvPr/>
        </p:nvSpPr>
        <p:spPr>
          <a:xfrm>
            <a:off x="7692158" y="4725399"/>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a:solidFill>
                  <a:srgbClr val="00B050"/>
                </a:solidFill>
              </a:rPr>
              <a:t>Match</a:t>
            </a:r>
            <a:endParaRPr lang="th-TH" sz="2400" dirty="0">
              <a:solidFill>
                <a:srgbClr val="00B050"/>
              </a:solidFill>
            </a:endParaRPr>
          </a:p>
        </p:txBody>
      </p:sp>
      <p:sp>
        <p:nvSpPr>
          <p:cNvPr id="63" name="Rectangle 62"/>
          <p:cNvSpPr/>
          <p:nvPr/>
        </p:nvSpPr>
        <p:spPr>
          <a:xfrm>
            <a:off x="9059311" y="447612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rgbClr val="0070C0"/>
                </a:solidFill>
              </a:rPr>
              <a:t>???</a:t>
            </a:r>
            <a:endParaRPr lang="th-TH" sz="2000" dirty="0">
              <a:solidFill>
                <a:srgbClr val="0070C0"/>
              </a:solidFill>
            </a:endParaRPr>
          </a:p>
        </p:txBody>
      </p:sp>
    </p:spTree>
    <p:extLst>
      <p:ext uri="{BB962C8B-B14F-4D97-AF65-F5344CB8AC3E}">
        <p14:creationId xmlns:p14="http://schemas.microsoft.com/office/powerpoint/2010/main" val="2493869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50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50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0-ppt_h/2"/>
                                          </p:val>
                                        </p:tav>
                                      </p:tavLst>
                                    </p:anim>
                                    <p:set>
                                      <p:cBhvr>
                                        <p:cTn id="26" dur="1" fill="hold">
                                          <p:stCondLst>
                                            <p:cond delay="499"/>
                                          </p:stCondLst>
                                        </p:cTn>
                                        <p:tgtEl>
                                          <p:spTgt spid="4"/>
                                        </p:tgtEl>
                                        <p:attrNameLst>
                                          <p:attrName>style.visibility</p:attrName>
                                        </p:attrNameLst>
                                      </p:cBhvr>
                                      <p:to>
                                        <p:strVal val="hidden"/>
                                      </p:to>
                                    </p:set>
                                  </p:childTnLst>
                                </p:cTn>
                              </p:par>
                              <p:par>
                                <p:cTn id="27" presetID="2" presetClass="exit" presetSubtype="1" fill="hold" grpId="1" nodeType="withEffect">
                                  <p:stCondLst>
                                    <p:cond delay="0"/>
                                  </p:stCondLst>
                                  <p:childTnLst>
                                    <p:anim calcmode="lin" valueType="num">
                                      <p:cBhvr additive="base">
                                        <p:cTn id="28" dur="500"/>
                                        <p:tgtEl>
                                          <p:spTgt spid="22"/>
                                        </p:tgtEl>
                                        <p:attrNameLst>
                                          <p:attrName>ppt_x</p:attrName>
                                        </p:attrNameLst>
                                      </p:cBhvr>
                                      <p:tavLst>
                                        <p:tav tm="0">
                                          <p:val>
                                            <p:strVal val="ppt_x"/>
                                          </p:val>
                                        </p:tav>
                                        <p:tav tm="100000">
                                          <p:val>
                                            <p:strVal val="ppt_x"/>
                                          </p:val>
                                        </p:tav>
                                      </p:tavLst>
                                    </p:anim>
                                    <p:anim calcmode="lin" valueType="num">
                                      <p:cBhvr additive="base">
                                        <p:cTn id="29" dur="500"/>
                                        <p:tgtEl>
                                          <p:spTgt spid="22"/>
                                        </p:tgtEl>
                                        <p:attrNameLst>
                                          <p:attrName>ppt_y</p:attrName>
                                        </p:attrNameLst>
                                      </p:cBhvr>
                                      <p:tavLst>
                                        <p:tav tm="0">
                                          <p:val>
                                            <p:strVal val="ppt_y"/>
                                          </p:val>
                                        </p:tav>
                                        <p:tav tm="100000">
                                          <p:val>
                                            <p:strVal val="0-ppt_h/2"/>
                                          </p:val>
                                        </p:tav>
                                      </p:tavLst>
                                    </p:anim>
                                    <p:set>
                                      <p:cBhvr>
                                        <p:cTn id="30" dur="1" fill="hold">
                                          <p:stCondLst>
                                            <p:cond delay="499"/>
                                          </p:stCondLst>
                                        </p:cTn>
                                        <p:tgtEl>
                                          <p:spTgt spid="22"/>
                                        </p:tgtEl>
                                        <p:attrNameLst>
                                          <p:attrName>style.visibility</p:attrName>
                                        </p:attrNameLst>
                                      </p:cBhvr>
                                      <p:to>
                                        <p:strVal val="hidden"/>
                                      </p:to>
                                    </p:set>
                                  </p:childTnLst>
                                </p:cTn>
                              </p:par>
                              <p:par>
                                <p:cTn id="31" presetID="2" presetClass="exit" presetSubtype="1" fill="hold" grpId="1" nodeType="withEffect">
                                  <p:stCondLst>
                                    <p:cond delay="0"/>
                                  </p:stCondLst>
                                  <p:childTnLst>
                                    <p:anim calcmode="lin" valueType="num">
                                      <p:cBhvr additive="base">
                                        <p:cTn id="32" dur="500"/>
                                        <p:tgtEl>
                                          <p:spTgt spid="23"/>
                                        </p:tgtEl>
                                        <p:attrNameLst>
                                          <p:attrName>ppt_x</p:attrName>
                                        </p:attrNameLst>
                                      </p:cBhvr>
                                      <p:tavLst>
                                        <p:tav tm="0">
                                          <p:val>
                                            <p:strVal val="ppt_x"/>
                                          </p:val>
                                        </p:tav>
                                        <p:tav tm="100000">
                                          <p:val>
                                            <p:strVal val="ppt_x"/>
                                          </p:val>
                                        </p:tav>
                                      </p:tavLst>
                                    </p:anim>
                                    <p:anim calcmode="lin" valueType="num">
                                      <p:cBhvr additive="base">
                                        <p:cTn id="33" dur="500"/>
                                        <p:tgtEl>
                                          <p:spTgt spid="23"/>
                                        </p:tgtEl>
                                        <p:attrNameLst>
                                          <p:attrName>ppt_y</p:attrName>
                                        </p:attrNameLst>
                                      </p:cBhvr>
                                      <p:tavLst>
                                        <p:tav tm="0">
                                          <p:val>
                                            <p:strVal val="ppt_y"/>
                                          </p:val>
                                        </p:tav>
                                        <p:tav tm="100000">
                                          <p:val>
                                            <p:strVal val="0-ppt_h/2"/>
                                          </p:val>
                                        </p:tav>
                                      </p:tavLst>
                                    </p:anim>
                                    <p:set>
                                      <p:cBhvr>
                                        <p:cTn id="34" dur="1" fill="hold">
                                          <p:stCondLst>
                                            <p:cond delay="499"/>
                                          </p:stCondLst>
                                        </p:cTn>
                                        <p:tgtEl>
                                          <p:spTgt spid="23"/>
                                        </p:tgtEl>
                                        <p:attrNameLst>
                                          <p:attrName>style.visibility</p:attrName>
                                        </p:attrNameLst>
                                      </p:cBhvr>
                                      <p:to>
                                        <p:strVal val="hidden"/>
                                      </p:to>
                                    </p:set>
                                  </p:childTnLst>
                                </p:cTn>
                              </p:par>
                              <p:par>
                                <p:cTn id="35" presetID="2" presetClass="exit" presetSubtype="1" fill="hold" grpId="1" nodeType="withEffect">
                                  <p:stCondLst>
                                    <p:cond delay="0"/>
                                  </p:stCondLst>
                                  <p:childTnLst>
                                    <p:anim calcmode="lin" valueType="num">
                                      <p:cBhvr additive="base">
                                        <p:cTn id="36" dur="500"/>
                                        <p:tgtEl>
                                          <p:spTgt spid="25"/>
                                        </p:tgtEl>
                                        <p:attrNameLst>
                                          <p:attrName>ppt_x</p:attrName>
                                        </p:attrNameLst>
                                      </p:cBhvr>
                                      <p:tavLst>
                                        <p:tav tm="0">
                                          <p:val>
                                            <p:strVal val="ppt_x"/>
                                          </p:val>
                                        </p:tav>
                                        <p:tav tm="100000">
                                          <p:val>
                                            <p:strVal val="ppt_x"/>
                                          </p:val>
                                        </p:tav>
                                      </p:tavLst>
                                    </p:anim>
                                    <p:anim calcmode="lin" valueType="num">
                                      <p:cBhvr additive="base">
                                        <p:cTn id="37" dur="500"/>
                                        <p:tgtEl>
                                          <p:spTgt spid="25"/>
                                        </p:tgtEl>
                                        <p:attrNameLst>
                                          <p:attrName>ppt_y</p:attrName>
                                        </p:attrNameLst>
                                      </p:cBhvr>
                                      <p:tavLst>
                                        <p:tav tm="0">
                                          <p:val>
                                            <p:strVal val="ppt_y"/>
                                          </p:val>
                                        </p:tav>
                                        <p:tav tm="100000">
                                          <p:val>
                                            <p:strVal val="0-ppt_h/2"/>
                                          </p:val>
                                        </p:tav>
                                      </p:tavLst>
                                    </p:anim>
                                    <p:set>
                                      <p:cBhvr>
                                        <p:cTn id="38" dur="1" fill="hold">
                                          <p:stCondLst>
                                            <p:cond delay="499"/>
                                          </p:stCondLst>
                                        </p:cTn>
                                        <p:tgtEl>
                                          <p:spTgt spid="25"/>
                                        </p:tgtEl>
                                        <p:attrNameLst>
                                          <p:attrName>style.visibility</p:attrName>
                                        </p:attrNameLst>
                                      </p:cBhvr>
                                      <p:to>
                                        <p:strVal val="hidden"/>
                                      </p:to>
                                    </p:set>
                                  </p:childTnLst>
                                </p:cTn>
                              </p:par>
                              <p:par>
                                <p:cTn id="39" presetID="2" presetClass="exit" presetSubtype="1" fill="hold" grpId="1" nodeType="withEffect">
                                  <p:stCondLst>
                                    <p:cond delay="0"/>
                                  </p:stCondLst>
                                  <p:childTnLst>
                                    <p:anim calcmode="lin" valueType="num">
                                      <p:cBhvr additive="base">
                                        <p:cTn id="40" dur="500"/>
                                        <p:tgtEl>
                                          <p:spTgt spid="27"/>
                                        </p:tgtEl>
                                        <p:attrNameLst>
                                          <p:attrName>ppt_x</p:attrName>
                                        </p:attrNameLst>
                                      </p:cBhvr>
                                      <p:tavLst>
                                        <p:tav tm="0">
                                          <p:val>
                                            <p:strVal val="ppt_x"/>
                                          </p:val>
                                        </p:tav>
                                        <p:tav tm="100000">
                                          <p:val>
                                            <p:strVal val="ppt_x"/>
                                          </p:val>
                                        </p:tav>
                                      </p:tavLst>
                                    </p:anim>
                                    <p:anim calcmode="lin" valueType="num">
                                      <p:cBhvr additive="base">
                                        <p:cTn id="41" dur="500"/>
                                        <p:tgtEl>
                                          <p:spTgt spid="27"/>
                                        </p:tgtEl>
                                        <p:attrNameLst>
                                          <p:attrName>ppt_y</p:attrName>
                                        </p:attrNameLst>
                                      </p:cBhvr>
                                      <p:tavLst>
                                        <p:tav tm="0">
                                          <p:val>
                                            <p:strVal val="ppt_y"/>
                                          </p:val>
                                        </p:tav>
                                        <p:tav tm="100000">
                                          <p:val>
                                            <p:strVal val="0-ppt_h/2"/>
                                          </p:val>
                                        </p:tav>
                                      </p:tavLst>
                                    </p:anim>
                                    <p:set>
                                      <p:cBhvr>
                                        <p:cTn id="42" dur="1" fill="hold">
                                          <p:stCondLst>
                                            <p:cond delay="499"/>
                                          </p:stCondLst>
                                        </p:cTn>
                                        <p:tgtEl>
                                          <p:spTgt spid="27"/>
                                        </p:tgtEl>
                                        <p:attrNameLst>
                                          <p:attrName>style.visibility</p:attrName>
                                        </p:attrNameLst>
                                      </p:cBhvr>
                                      <p:to>
                                        <p:strVal val="hidden"/>
                                      </p:to>
                                    </p:set>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500"/>
                                  </p:stCondLst>
                                  <p:childTnLst>
                                    <p:set>
                                      <p:cBhvr>
                                        <p:cTn id="53" dur="1" fill="hold">
                                          <p:stCondLst>
                                            <p:cond delay="0"/>
                                          </p:stCondLst>
                                        </p:cTn>
                                        <p:tgtEl>
                                          <p:spTgt spid="24"/>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grpId="0" nodeType="afterEffect">
                                  <p:stCondLst>
                                    <p:cond delay="500"/>
                                  </p:stCondLst>
                                  <p:childTnLst>
                                    <p:set>
                                      <p:cBhvr>
                                        <p:cTn id="56" dur="1" fill="hold">
                                          <p:stCondLst>
                                            <p:cond delay="0"/>
                                          </p:stCondLst>
                                        </p:cTn>
                                        <p:tgtEl>
                                          <p:spTgt spid="26"/>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xit" presetSubtype="1" fill="hold" nodeType="clickEffect">
                                  <p:stCondLst>
                                    <p:cond delay="0"/>
                                  </p:stCondLst>
                                  <p:childTnLst>
                                    <p:anim calcmode="lin" valueType="num">
                                      <p:cBhvr additive="base">
                                        <p:cTn id="63" dur="500"/>
                                        <p:tgtEl>
                                          <p:spTgt spid="17"/>
                                        </p:tgtEl>
                                        <p:attrNameLst>
                                          <p:attrName>ppt_x</p:attrName>
                                        </p:attrNameLst>
                                      </p:cBhvr>
                                      <p:tavLst>
                                        <p:tav tm="0">
                                          <p:val>
                                            <p:strVal val="ppt_x"/>
                                          </p:val>
                                        </p:tav>
                                        <p:tav tm="100000">
                                          <p:val>
                                            <p:strVal val="ppt_x"/>
                                          </p:val>
                                        </p:tav>
                                      </p:tavLst>
                                    </p:anim>
                                    <p:anim calcmode="lin" valueType="num">
                                      <p:cBhvr additive="base">
                                        <p:cTn id="64" dur="500"/>
                                        <p:tgtEl>
                                          <p:spTgt spid="17"/>
                                        </p:tgtEl>
                                        <p:attrNameLst>
                                          <p:attrName>ppt_y</p:attrName>
                                        </p:attrNameLst>
                                      </p:cBhvr>
                                      <p:tavLst>
                                        <p:tav tm="0">
                                          <p:val>
                                            <p:strVal val="ppt_y"/>
                                          </p:val>
                                        </p:tav>
                                        <p:tav tm="100000">
                                          <p:val>
                                            <p:strVal val="0-ppt_h/2"/>
                                          </p:val>
                                        </p:tav>
                                      </p:tavLst>
                                    </p:anim>
                                    <p:set>
                                      <p:cBhvr>
                                        <p:cTn id="65" dur="1" fill="hold">
                                          <p:stCondLst>
                                            <p:cond delay="499"/>
                                          </p:stCondLst>
                                        </p:cTn>
                                        <p:tgtEl>
                                          <p:spTgt spid="17"/>
                                        </p:tgtEl>
                                        <p:attrNameLst>
                                          <p:attrName>style.visibility</p:attrName>
                                        </p:attrNameLst>
                                      </p:cBhvr>
                                      <p:to>
                                        <p:strVal val="hidden"/>
                                      </p:to>
                                    </p:set>
                                  </p:childTnLst>
                                </p:cTn>
                              </p:par>
                              <p:par>
                                <p:cTn id="66" presetID="2" presetClass="exit" presetSubtype="1" fill="hold" grpId="1" nodeType="withEffect">
                                  <p:stCondLst>
                                    <p:cond delay="0"/>
                                  </p:stCondLst>
                                  <p:childTnLst>
                                    <p:anim calcmode="lin" valueType="num">
                                      <p:cBhvr additive="base">
                                        <p:cTn id="67" dur="500"/>
                                        <p:tgtEl>
                                          <p:spTgt spid="21"/>
                                        </p:tgtEl>
                                        <p:attrNameLst>
                                          <p:attrName>ppt_x</p:attrName>
                                        </p:attrNameLst>
                                      </p:cBhvr>
                                      <p:tavLst>
                                        <p:tav tm="0">
                                          <p:val>
                                            <p:strVal val="ppt_x"/>
                                          </p:val>
                                        </p:tav>
                                        <p:tav tm="100000">
                                          <p:val>
                                            <p:strVal val="ppt_x"/>
                                          </p:val>
                                        </p:tav>
                                      </p:tavLst>
                                    </p:anim>
                                    <p:anim calcmode="lin" valueType="num">
                                      <p:cBhvr additive="base">
                                        <p:cTn id="68" dur="500"/>
                                        <p:tgtEl>
                                          <p:spTgt spid="21"/>
                                        </p:tgtEl>
                                        <p:attrNameLst>
                                          <p:attrName>ppt_y</p:attrName>
                                        </p:attrNameLst>
                                      </p:cBhvr>
                                      <p:tavLst>
                                        <p:tav tm="0">
                                          <p:val>
                                            <p:strVal val="ppt_y"/>
                                          </p:val>
                                        </p:tav>
                                        <p:tav tm="100000">
                                          <p:val>
                                            <p:strVal val="0-ppt_h/2"/>
                                          </p:val>
                                        </p:tav>
                                      </p:tavLst>
                                    </p:anim>
                                    <p:set>
                                      <p:cBhvr>
                                        <p:cTn id="69" dur="1" fill="hold">
                                          <p:stCondLst>
                                            <p:cond delay="499"/>
                                          </p:stCondLst>
                                        </p:cTn>
                                        <p:tgtEl>
                                          <p:spTgt spid="21"/>
                                        </p:tgtEl>
                                        <p:attrNameLst>
                                          <p:attrName>style.visibility</p:attrName>
                                        </p:attrNameLst>
                                      </p:cBhvr>
                                      <p:to>
                                        <p:strVal val="hidden"/>
                                      </p:to>
                                    </p:set>
                                  </p:childTnLst>
                                </p:cTn>
                              </p:par>
                              <p:par>
                                <p:cTn id="70" presetID="2" presetClass="exit" presetSubtype="1" fill="hold" grpId="1" nodeType="withEffect">
                                  <p:stCondLst>
                                    <p:cond delay="0"/>
                                  </p:stCondLst>
                                  <p:childTnLst>
                                    <p:anim calcmode="lin" valueType="num">
                                      <p:cBhvr additive="base">
                                        <p:cTn id="71" dur="500"/>
                                        <p:tgtEl>
                                          <p:spTgt spid="24"/>
                                        </p:tgtEl>
                                        <p:attrNameLst>
                                          <p:attrName>ppt_x</p:attrName>
                                        </p:attrNameLst>
                                      </p:cBhvr>
                                      <p:tavLst>
                                        <p:tav tm="0">
                                          <p:val>
                                            <p:strVal val="ppt_x"/>
                                          </p:val>
                                        </p:tav>
                                        <p:tav tm="100000">
                                          <p:val>
                                            <p:strVal val="ppt_x"/>
                                          </p:val>
                                        </p:tav>
                                      </p:tavLst>
                                    </p:anim>
                                    <p:anim calcmode="lin" valueType="num">
                                      <p:cBhvr additive="base">
                                        <p:cTn id="72" dur="500"/>
                                        <p:tgtEl>
                                          <p:spTgt spid="24"/>
                                        </p:tgtEl>
                                        <p:attrNameLst>
                                          <p:attrName>ppt_y</p:attrName>
                                        </p:attrNameLst>
                                      </p:cBhvr>
                                      <p:tavLst>
                                        <p:tav tm="0">
                                          <p:val>
                                            <p:strVal val="ppt_y"/>
                                          </p:val>
                                        </p:tav>
                                        <p:tav tm="100000">
                                          <p:val>
                                            <p:strVal val="0-ppt_h/2"/>
                                          </p:val>
                                        </p:tav>
                                      </p:tavLst>
                                    </p:anim>
                                    <p:set>
                                      <p:cBhvr>
                                        <p:cTn id="73" dur="1" fill="hold">
                                          <p:stCondLst>
                                            <p:cond delay="499"/>
                                          </p:stCondLst>
                                        </p:cTn>
                                        <p:tgtEl>
                                          <p:spTgt spid="24"/>
                                        </p:tgtEl>
                                        <p:attrNameLst>
                                          <p:attrName>style.visibility</p:attrName>
                                        </p:attrNameLst>
                                      </p:cBhvr>
                                      <p:to>
                                        <p:strVal val="hidden"/>
                                      </p:to>
                                    </p:set>
                                  </p:childTnLst>
                                </p:cTn>
                              </p:par>
                              <p:par>
                                <p:cTn id="74" presetID="2" presetClass="exit" presetSubtype="1" fill="hold" grpId="1" nodeType="withEffect">
                                  <p:stCondLst>
                                    <p:cond delay="0"/>
                                  </p:stCondLst>
                                  <p:childTnLst>
                                    <p:anim calcmode="lin" valueType="num">
                                      <p:cBhvr additive="base">
                                        <p:cTn id="75" dur="500"/>
                                        <p:tgtEl>
                                          <p:spTgt spid="26"/>
                                        </p:tgtEl>
                                        <p:attrNameLst>
                                          <p:attrName>ppt_x</p:attrName>
                                        </p:attrNameLst>
                                      </p:cBhvr>
                                      <p:tavLst>
                                        <p:tav tm="0">
                                          <p:val>
                                            <p:strVal val="ppt_x"/>
                                          </p:val>
                                        </p:tav>
                                        <p:tav tm="100000">
                                          <p:val>
                                            <p:strVal val="ppt_x"/>
                                          </p:val>
                                        </p:tav>
                                      </p:tavLst>
                                    </p:anim>
                                    <p:anim calcmode="lin" valueType="num">
                                      <p:cBhvr additive="base">
                                        <p:cTn id="76" dur="500"/>
                                        <p:tgtEl>
                                          <p:spTgt spid="26"/>
                                        </p:tgtEl>
                                        <p:attrNameLst>
                                          <p:attrName>ppt_y</p:attrName>
                                        </p:attrNameLst>
                                      </p:cBhvr>
                                      <p:tavLst>
                                        <p:tav tm="0">
                                          <p:val>
                                            <p:strVal val="ppt_y"/>
                                          </p:val>
                                        </p:tav>
                                        <p:tav tm="100000">
                                          <p:val>
                                            <p:strVal val="0-ppt_h/2"/>
                                          </p:val>
                                        </p:tav>
                                      </p:tavLst>
                                    </p:anim>
                                    <p:set>
                                      <p:cBhvr>
                                        <p:cTn id="77" dur="1" fill="hold">
                                          <p:stCondLst>
                                            <p:cond delay="499"/>
                                          </p:stCondLst>
                                        </p:cTn>
                                        <p:tgtEl>
                                          <p:spTgt spid="26"/>
                                        </p:tgtEl>
                                        <p:attrNameLst>
                                          <p:attrName>style.visibility</p:attrName>
                                        </p:attrNameLst>
                                      </p:cBhvr>
                                      <p:to>
                                        <p:strVal val="hidden"/>
                                      </p:to>
                                    </p:set>
                                  </p:childTnLst>
                                </p:cTn>
                              </p:par>
                              <p:par>
                                <p:cTn id="78" presetID="2" presetClass="exit" presetSubtype="1" fill="hold" grpId="1" nodeType="withEffect">
                                  <p:stCondLst>
                                    <p:cond delay="0"/>
                                  </p:stCondLst>
                                  <p:childTnLst>
                                    <p:anim calcmode="lin" valueType="num">
                                      <p:cBhvr additive="base">
                                        <p:cTn id="79" dur="500"/>
                                        <p:tgtEl>
                                          <p:spTgt spid="28"/>
                                        </p:tgtEl>
                                        <p:attrNameLst>
                                          <p:attrName>ppt_x</p:attrName>
                                        </p:attrNameLst>
                                      </p:cBhvr>
                                      <p:tavLst>
                                        <p:tav tm="0">
                                          <p:val>
                                            <p:strVal val="ppt_x"/>
                                          </p:val>
                                        </p:tav>
                                        <p:tav tm="100000">
                                          <p:val>
                                            <p:strVal val="ppt_x"/>
                                          </p:val>
                                        </p:tav>
                                      </p:tavLst>
                                    </p:anim>
                                    <p:anim calcmode="lin" valueType="num">
                                      <p:cBhvr additive="base">
                                        <p:cTn id="80" dur="500"/>
                                        <p:tgtEl>
                                          <p:spTgt spid="28"/>
                                        </p:tgtEl>
                                        <p:attrNameLst>
                                          <p:attrName>ppt_y</p:attrName>
                                        </p:attrNameLst>
                                      </p:cBhvr>
                                      <p:tavLst>
                                        <p:tav tm="0">
                                          <p:val>
                                            <p:strVal val="ppt_y"/>
                                          </p:val>
                                        </p:tav>
                                        <p:tav tm="100000">
                                          <p:val>
                                            <p:strVal val="0-ppt_h/2"/>
                                          </p:val>
                                        </p:tav>
                                      </p:tavLst>
                                    </p:anim>
                                    <p:set>
                                      <p:cBhvr>
                                        <p:cTn id="81" dur="1" fill="hold">
                                          <p:stCondLst>
                                            <p:cond delay="499"/>
                                          </p:stCondLst>
                                        </p:cTn>
                                        <p:tgtEl>
                                          <p:spTgt spid="28"/>
                                        </p:tgtEl>
                                        <p:attrNameLst>
                                          <p:attrName>style.visibility</p:attrName>
                                        </p:attrNameLst>
                                      </p:cBhvr>
                                      <p:to>
                                        <p:strVal val="hidden"/>
                                      </p:to>
                                    </p:set>
                                  </p:child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childTnLst>
                          </p:cTn>
                        </p:par>
                        <p:par>
                          <p:cTn id="90" fill="hold">
                            <p:stCondLst>
                              <p:cond delay="1000"/>
                            </p:stCondLst>
                            <p:childTnLst>
                              <p:par>
                                <p:cTn id="91" presetID="1" presetClass="entr" presetSubtype="0" fill="hold" grpId="0" nodeType="afterEffect">
                                  <p:stCondLst>
                                    <p:cond delay="500"/>
                                  </p:stCondLst>
                                  <p:childTnLst>
                                    <p:set>
                                      <p:cBhvr>
                                        <p:cTn id="92" dur="1" fill="hold">
                                          <p:stCondLst>
                                            <p:cond delay="0"/>
                                          </p:stCondLst>
                                        </p:cTn>
                                        <p:tgtEl>
                                          <p:spTgt spid="34"/>
                                        </p:tgtEl>
                                        <p:attrNameLst>
                                          <p:attrName>style.visibility</p:attrName>
                                        </p:attrNameLst>
                                      </p:cBhvr>
                                      <p:to>
                                        <p:strVal val="visible"/>
                                      </p:to>
                                    </p:set>
                                  </p:childTnLst>
                                </p:cTn>
                              </p:par>
                            </p:childTnLst>
                          </p:cTn>
                        </p:par>
                        <p:par>
                          <p:cTn id="93" fill="hold">
                            <p:stCondLst>
                              <p:cond delay="1500"/>
                            </p:stCondLst>
                            <p:childTnLst>
                              <p:par>
                                <p:cTn id="94" presetID="1" presetClass="entr" presetSubtype="0" fill="hold" grpId="0" nodeType="afterEffect">
                                  <p:stCondLst>
                                    <p:cond delay="500"/>
                                  </p:stCondLst>
                                  <p:childTnLst>
                                    <p:set>
                                      <p:cBhvr>
                                        <p:cTn id="95" dur="1" fill="hold">
                                          <p:stCondLst>
                                            <p:cond delay="0"/>
                                          </p:stCondLst>
                                        </p:cTn>
                                        <p:tgtEl>
                                          <p:spTgt spid="35"/>
                                        </p:tgtEl>
                                        <p:attrNameLst>
                                          <p:attrName>style.visibility</p:attrName>
                                        </p:attrNameLst>
                                      </p:cBhvr>
                                      <p:to>
                                        <p:strVal val="visible"/>
                                      </p:to>
                                    </p:set>
                                  </p:childTnLst>
                                </p:cTn>
                              </p:par>
                            </p:childTnLst>
                          </p:cTn>
                        </p:par>
                        <p:par>
                          <p:cTn id="96" fill="hold">
                            <p:stCondLst>
                              <p:cond delay="2000"/>
                            </p:stCondLst>
                            <p:childTnLst>
                              <p:par>
                                <p:cTn id="97" presetID="1" presetClass="entr" presetSubtype="0" fill="hold" grpId="0" nodeType="afterEffect">
                                  <p:stCondLst>
                                    <p:cond delay="500"/>
                                  </p:stCondLst>
                                  <p:childTnLst>
                                    <p:set>
                                      <p:cBhvr>
                                        <p:cTn id="98" dur="1" fill="hold">
                                          <p:stCondLst>
                                            <p:cond delay="0"/>
                                          </p:stCondLst>
                                        </p:cTn>
                                        <p:tgtEl>
                                          <p:spTgt spid="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xit" presetSubtype="1" fill="hold" nodeType="clickEffect">
                                  <p:stCondLst>
                                    <p:cond delay="0"/>
                                  </p:stCondLst>
                                  <p:childTnLst>
                                    <p:anim calcmode="lin" valueType="num">
                                      <p:cBhvr additive="base">
                                        <p:cTn id="102" dur="500"/>
                                        <p:tgtEl>
                                          <p:spTgt spid="29"/>
                                        </p:tgtEl>
                                        <p:attrNameLst>
                                          <p:attrName>ppt_x</p:attrName>
                                        </p:attrNameLst>
                                      </p:cBhvr>
                                      <p:tavLst>
                                        <p:tav tm="0">
                                          <p:val>
                                            <p:strVal val="ppt_x"/>
                                          </p:val>
                                        </p:tav>
                                        <p:tav tm="100000">
                                          <p:val>
                                            <p:strVal val="ppt_x"/>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1" fill="hold" grpId="1" nodeType="withEffect">
                                  <p:stCondLst>
                                    <p:cond delay="0"/>
                                  </p:stCondLst>
                                  <p:childTnLst>
                                    <p:anim calcmode="lin" valueType="num">
                                      <p:cBhvr additive="base">
                                        <p:cTn id="106" dur="500"/>
                                        <p:tgtEl>
                                          <p:spTgt spid="33"/>
                                        </p:tgtEl>
                                        <p:attrNameLst>
                                          <p:attrName>ppt_x</p:attrName>
                                        </p:attrNameLst>
                                      </p:cBhvr>
                                      <p:tavLst>
                                        <p:tav tm="0">
                                          <p:val>
                                            <p:strVal val="ppt_x"/>
                                          </p:val>
                                        </p:tav>
                                        <p:tav tm="100000">
                                          <p:val>
                                            <p:strVal val="ppt_x"/>
                                          </p:val>
                                        </p:tav>
                                      </p:tavLst>
                                    </p:anim>
                                    <p:anim calcmode="lin" valueType="num">
                                      <p:cBhvr additive="base">
                                        <p:cTn id="107" dur="500"/>
                                        <p:tgtEl>
                                          <p:spTgt spid="33"/>
                                        </p:tgtEl>
                                        <p:attrNameLst>
                                          <p:attrName>ppt_y</p:attrName>
                                        </p:attrNameLst>
                                      </p:cBhvr>
                                      <p:tavLst>
                                        <p:tav tm="0">
                                          <p:val>
                                            <p:strVal val="ppt_y"/>
                                          </p:val>
                                        </p:tav>
                                        <p:tav tm="100000">
                                          <p:val>
                                            <p:strVal val="0-ppt_h/2"/>
                                          </p:val>
                                        </p:tav>
                                      </p:tavLst>
                                    </p:anim>
                                    <p:set>
                                      <p:cBhvr>
                                        <p:cTn id="108" dur="1" fill="hold">
                                          <p:stCondLst>
                                            <p:cond delay="499"/>
                                          </p:stCondLst>
                                        </p:cTn>
                                        <p:tgtEl>
                                          <p:spTgt spid="33"/>
                                        </p:tgtEl>
                                        <p:attrNameLst>
                                          <p:attrName>style.visibility</p:attrName>
                                        </p:attrNameLst>
                                      </p:cBhvr>
                                      <p:to>
                                        <p:strVal val="hidden"/>
                                      </p:to>
                                    </p:set>
                                  </p:childTnLst>
                                </p:cTn>
                              </p:par>
                              <p:par>
                                <p:cTn id="109" presetID="2" presetClass="exit" presetSubtype="1" fill="hold" grpId="1" nodeType="withEffect">
                                  <p:stCondLst>
                                    <p:cond delay="0"/>
                                  </p:stCondLst>
                                  <p:childTnLst>
                                    <p:anim calcmode="lin" valueType="num">
                                      <p:cBhvr additive="base">
                                        <p:cTn id="110" dur="500"/>
                                        <p:tgtEl>
                                          <p:spTgt spid="34"/>
                                        </p:tgtEl>
                                        <p:attrNameLst>
                                          <p:attrName>ppt_x</p:attrName>
                                        </p:attrNameLst>
                                      </p:cBhvr>
                                      <p:tavLst>
                                        <p:tav tm="0">
                                          <p:val>
                                            <p:strVal val="ppt_x"/>
                                          </p:val>
                                        </p:tav>
                                        <p:tav tm="100000">
                                          <p:val>
                                            <p:strVal val="ppt_x"/>
                                          </p:val>
                                        </p:tav>
                                      </p:tavLst>
                                    </p:anim>
                                    <p:anim calcmode="lin" valueType="num">
                                      <p:cBhvr additive="base">
                                        <p:cTn id="111" dur="500"/>
                                        <p:tgtEl>
                                          <p:spTgt spid="34"/>
                                        </p:tgtEl>
                                        <p:attrNameLst>
                                          <p:attrName>ppt_y</p:attrName>
                                        </p:attrNameLst>
                                      </p:cBhvr>
                                      <p:tavLst>
                                        <p:tav tm="0">
                                          <p:val>
                                            <p:strVal val="ppt_y"/>
                                          </p:val>
                                        </p:tav>
                                        <p:tav tm="100000">
                                          <p:val>
                                            <p:strVal val="0-ppt_h/2"/>
                                          </p:val>
                                        </p:tav>
                                      </p:tavLst>
                                    </p:anim>
                                    <p:set>
                                      <p:cBhvr>
                                        <p:cTn id="112" dur="1" fill="hold">
                                          <p:stCondLst>
                                            <p:cond delay="499"/>
                                          </p:stCondLst>
                                        </p:cTn>
                                        <p:tgtEl>
                                          <p:spTgt spid="34"/>
                                        </p:tgtEl>
                                        <p:attrNameLst>
                                          <p:attrName>style.visibility</p:attrName>
                                        </p:attrNameLst>
                                      </p:cBhvr>
                                      <p:to>
                                        <p:strVal val="hidden"/>
                                      </p:to>
                                    </p:set>
                                  </p:childTnLst>
                                </p:cTn>
                              </p:par>
                              <p:par>
                                <p:cTn id="113" presetID="2" presetClass="exit" presetSubtype="1" fill="hold" grpId="1" nodeType="withEffect">
                                  <p:stCondLst>
                                    <p:cond delay="0"/>
                                  </p:stCondLst>
                                  <p:childTnLst>
                                    <p:anim calcmode="lin" valueType="num">
                                      <p:cBhvr additive="base">
                                        <p:cTn id="114" dur="500"/>
                                        <p:tgtEl>
                                          <p:spTgt spid="35"/>
                                        </p:tgtEl>
                                        <p:attrNameLst>
                                          <p:attrName>ppt_x</p:attrName>
                                        </p:attrNameLst>
                                      </p:cBhvr>
                                      <p:tavLst>
                                        <p:tav tm="0">
                                          <p:val>
                                            <p:strVal val="ppt_x"/>
                                          </p:val>
                                        </p:tav>
                                        <p:tav tm="100000">
                                          <p:val>
                                            <p:strVal val="ppt_x"/>
                                          </p:val>
                                        </p:tav>
                                      </p:tavLst>
                                    </p:anim>
                                    <p:anim calcmode="lin" valueType="num">
                                      <p:cBhvr additive="base">
                                        <p:cTn id="115" dur="500"/>
                                        <p:tgtEl>
                                          <p:spTgt spid="35"/>
                                        </p:tgtEl>
                                        <p:attrNameLst>
                                          <p:attrName>ppt_y</p:attrName>
                                        </p:attrNameLst>
                                      </p:cBhvr>
                                      <p:tavLst>
                                        <p:tav tm="0">
                                          <p:val>
                                            <p:strVal val="ppt_y"/>
                                          </p:val>
                                        </p:tav>
                                        <p:tav tm="100000">
                                          <p:val>
                                            <p:strVal val="0-ppt_h/2"/>
                                          </p:val>
                                        </p:tav>
                                      </p:tavLst>
                                    </p:anim>
                                    <p:set>
                                      <p:cBhvr>
                                        <p:cTn id="116" dur="1" fill="hold">
                                          <p:stCondLst>
                                            <p:cond delay="499"/>
                                          </p:stCondLst>
                                        </p:cTn>
                                        <p:tgtEl>
                                          <p:spTgt spid="35"/>
                                        </p:tgtEl>
                                        <p:attrNameLst>
                                          <p:attrName>style.visibility</p:attrName>
                                        </p:attrNameLst>
                                      </p:cBhvr>
                                      <p:to>
                                        <p:strVal val="hidden"/>
                                      </p:to>
                                    </p:set>
                                  </p:childTnLst>
                                </p:cTn>
                              </p:par>
                              <p:par>
                                <p:cTn id="117" presetID="2" presetClass="exit" presetSubtype="1" fill="hold" grpId="1" nodeType="withEffect">
                                  <p:stCondLst>
                                    <p:cond delay="0"/>
                                  </p:stCondLst>
                                  <p:childTnLst>
                                    <p:anim calcmode="lin" valueType="num">
                                      <p:cBhvr additive="base">
                                        <p:cTn id="118" dur="500"/>
                                        <p:tgtEl>
                                          <p:spTgt spid="36"/>
                                        </p:tgtEl>
                                        <p:attrNameLst>
                                          <p:attrName>ppt_x</p:attrName>
                                        </p:attrNameLst>
                                      </p:cBhvr>
                                      <p:tavLst>
                                        <p:tav tm="0">
                                          <p:val>
                                            <p:strVal val="ppt_x"/>
                                          </p:val>
                                        </p:tav>
                                        <p:tav tm="100000">
                                          <p:val>
                                            <p:strVal val="ppt_x"/>
                                          </p:val>
                                        </p:tav>
                                      </p:tavLst>
                                    </p:anim>
                                    <p:anim calcmode="lin" valueType="num">
                                      <p:cBhvr additive="base">
                                        <p:cTn id="119" dur="500"/>
                                        <p:tgtEl>
                                          <p:spTgt spid="36"/>
                                        </p:tgtEl>
                                        <p:attrNameLst>
                                          <p:attrName>ppt_y</p:attrName>
                                        </p:attrNameLst>
                                      </p:cBhvr>
                                      <p:tavLst>
                                        <p:tav tm="0">
                                          <p:val>
                                            <p:strVal val="ppt_y"/>
                                          </p:val>
                                        </p:tav>
                                        <p:tav tm="100000">
                                          <p:val>
                                            <p:strVal val="0-ppt_h/2"/>
                                          </p:val>
                                        </p:tav>
                                      </p:tavLst>
                                    </p:anim>
                                    <p:set>
                                      <p:cBhvr>
                                        <p:cTn id="120" dur="1" fill="hold">
                                          <p:stCondLst>
                                            <p:cond delay="499"/>
                                          </p:stCondLst>
                                        </p:cTn>
                                        <p:tgtEl>
                                          <p:spTgt spid="36"/>
                                        </p:tgtEl>
                                        <p:attrNameLst>
                                          <p:attrName>style.visibility</p:attrName>
                                        </p:attrNameLst>
                                      </p:cBhvr>
                                      <p:to>
                                        <p:strVal val="hidden"/>
                                      </p:to>
                                    </p:set>
                                  </p:childTnLst>
                                </p:cTn>
                              </p:par>
                            </p:childTnLst>
                          </p:cTn>
                        </p:par>
                        <p:par>
                          <p:cTn id="121" fill="hold">
                            <p:stCondLst>
                              <p:cond delay="500"/>
                            </p:stCondLst>
                            <p:childTnLst>
                              <p:par>
                                <p:cTn id="122" presetID="2" presetClass="entr" presetSubtype="4" fill="hold" nodeType="afterEffect">
                                  <p:stCondLst>
                                    <p:cond delay="0"/>
                                  </p:stCondLst>
                                  <p:childTnLst>
                                    <p:set>
                                      <p:cBhvr>
                                        <p:cTn id="123" dur="1" fill="hold">
                                          <p:stCondLst>
                                            <p:cond delay="0"/>
                                          </p:stCondLst>
                                        </p:cTn>
                                        <p:tgtEl>
                                          <p:spTgt spid="37"/>
                                        </p:tgtEl>
                                        <p:attrNameLst>
                                          <p:attrName>style.visibility</p:attrName>
                                        </p:attrNameLst>
                                      </p:cBhvr>
                                      <p:to>
                                        <p:strVal val="visible"/>
                                      </p:to>
                                    </p:set>
                                    <p:anim calcmode="lin" valueType="num">
                                      <p:cBhvr additive="base">
                                        <p:cTn id="124" dur="500" fill="hold"/>
                                        <p:tgtEl>
                                          <p:spTgt spid="37"/>
                                        </p:tgtEl>
                                        <p:attrNameLst>
                                          <p:attrName>ppt_x</p:attrName>
                                        </p:attrNameLst>
                                      </p:cBhvr>
                                      <p:tavLst>
                                        <p:tav tm="0">
                                          <p:val>
                                            <p:strVal val="#ppt_x"/>
                                          </p:val>
                                        </p:tav>
                                        <p:tav tm="100000">
                                          <p:val>
                                            <p:strVal val="#ppt_x"/>
                                          </p:val>
                                        </p:tav>
                                      </p:tavLst>
                                    </p:anim>
                                    <p:anim calcmode="lin" valueType="num">
                                      <p:cBhvr additive="base">
                                        <p:cTn id="125" dur="500" fill="hold"/>
                                        <p:tgtEl>
                                          <p:spTgt spid="37"/>
                                        </p:tgtEl>
                                        <p:attrNameLst>
                                          <p:attrName>ppt_y</p:attrName>
                                        </p:attrNameLst>
                                      </p:cBhvr>
                                      <p:tavLst>
                                        <p:tav tm="0">
                                          <p:val>
                                            <p:strVal val="1+#ppt_h/2"/>
                                          </p:val>
                                        </p:tav>
                                        <p:tav tm="100000">
                                          <p:val>
                                            <p:strVal val="#ppt_y"/>
                                          </p:val>
                                        </p:tav>
                                      </p:tavLst>
                                    </p:anim>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childTnLst>
                          </p:cTn>
                        </p:par>
                        <p:par>
                          <p:cTn id="129" fill="hold">
                            <p:stCondLst>
                              <p:cond delay="1000"/>
                            </p:stCondLst>
                            <p:childTnLst>
                              <p:par>
                                <p:cTn id="130" presetID="1" presetClass="entr" presetSubtype="0" fill="hold" grpId="0" nodeType="afterEffect">
                                  <p:stCondLst>
                                    <p:cond delay="500"/>
                                  </p:stCondLst>
                                  <p:childTnLst>
                                    <p:set>
                                      <p:cBhvr>
                                        <p:cTn id="131" dur="1" fill="hold">
                                          <p:stCondLst>
                                            <p:cond delay="0"/>
                                          </p:stCondLst>
                                        </p:cTn>
                                        <p:tgtEl>
                                          <p:spTgt spid="42"/>
                                        </p:tgtEl>
                                        <p:attrNameLst>
                                          <p:attrName>style.visibility</p:attrName>
                                        </p:attrNameLst>
                                      </p:cBhvr>
                                      <p:to>
                                        <p:strVal val="visible"/>
                                      </p:to>
                                    </p:set>
                                  </p:childTnLst>
                                </p:cTn>
                              </p:par>
                            </p:childTnLst>
                          </p:cTn>
                        </p:par>
                        <p:par>
                          <p:cTn id="132" fill="hold">
                            <p:stCondLst>
                              <p:cond delay="1500"/>
                            </p:stCondLst>
                            <p:childTnLst>
                              <p:par>
                                <p:cTn id="133" presetID="1" presetClass="entr" presetSubtype="0" fill="hold" grpId="0" nodeType="afterEffect">
                                  <p:stCondLst>
                                    <p:cond delay="500"/>
                                  </p:stCondLst>
                                  <p:childTnLst>
                                    <p:set>
                                      <p:cBhvr>
                                        <p:cTn id="134" dur="1" fill="hold">
                                          <p:stCondLst>
                                            <p:cond delay="0"/>
                                          </p:stCondLst>
                                        </p:cTn>
                                        <p:tgtEl>
                                          <p:spTgt spid="43"/>
                                        </p:tgtEl>
                                        <p:attrNameLst>
                                          <p:attrName>style.visibility</p:attrName>
                                        </p:attrNameLst>
                                      </p:cBhvr>
                                      <p:to>
                                        <p:strVal val="visible"/>
                                      </p:to>
                                    </p:set>
                                  </p:childTnLst>
                                </p:cTn>
                              </p:par>
                            </p:childTnLst>
                          </p:cTn>
                        </p:par>
                        <p:par>
                          <p:cTn id="135" fill="hold">
                            <p:stCondLst>
                              <p:cond delay="2000"/>
                            </p:stCondLst>
                            <p:childTnLst>
                              <p:par>
                                <p:cTn id="136" presetID="1" presetClass="entr" presetSubtype="0" fill="hold" grpId="0" nodeType="afterEffect">
                                  <p:stCondLst>
                                    <p:cond delay="500"/>
                                  </p:stCondLst>
                                  <p:childTnLst>
                                    <p:set>
                                      <p:cBhvr>
                                        <p:cTn id="137" dur="1" fill="hold">
                                          <p:stCondLst>
                                            <p:cond delay="0"/>
                                          </p:stCondLst>
                                        </p:cTn>
                                        <p:tgtEl>
                                          <p:spTgt spid="44"/>
                                        </p:tgtEl>
                                        <p:attrNameLst>
                                          <p:attrName>style.visibility</p:attrName>
                                        </p:attrNameLst>
                                      </p:cBhvr>
                                      <p:to>
                                        <p:strVal val="visible"/>
                                      </p:to>
                                    </p:set>
                                  </p:childTnLst>
                                </p:cTn>
                              </p:par>
                            </p:childTnLst>
                          </p:cTn>
                        </p:par>
                        <p:par>
                          <p:cTn id="138" fill="hold">
                            <p:stCondLst>
                              <p:cond delay="2500"/>
                            </p:stCondLst>
                            <p:childTnLst>
                              <p:par>
                                <p:cTn id="139" presetID="1" presetClass="entr" presetSubtype="0" fill="hold" grpId="0" nodeType="afterEffect">
                                  <p:stCondLst>
                                    <p:cond delay="500"/>
                                  </p:stCondLst>
                                  <p:childTnLst>
                                    <p:set>
                                      <p:cBhvr>
                                        <p:cTn id="140" dur="1" fill="hold">
                                          <p:stCondLst>
                                            <p:cond delay="0"/>
                                          </p:stCondLst>
                                        </p:cTn>
                                        <p:tgtEl>
                                          <p:spTgt spid="5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xit" presetSubtype="1" fill="hold" nodeType="clickEffect">
                                  <p:stCondLst>
                                    <p:cond delay="0"/>
                                  </p:stCondLst>
                                  <p:childTnLst>
                                    <p:anim calcmode="lin" valueType="num">
                                      <p:cBhvr additive="base">
                                        <p:cTn id="144" dur="500"/>
                                        <p:tgtEl>
                                          <p:spTgt spid="37"/>
                                        </p:tgtEl>
                                        <p:attrNameLst>
                                          <p:attrName>ppt_x</p:attrName>
                                        </p:attrNameLst>
                                      </p:cBhvr>
                                      <p:tavLst>
                                        <p:tav tm="0">
                                          <p:val>
                                            <p:strVal val="ppt_x"/>
                                          </p:val>
                                        </p:tav>
                                        <p:tav tm="100000">
                                          <p:val>
                                            <p:strVal val="ppt_x"/>
                                          </p:val>
                                        </p:tav>
                                      </p:tavLst>
                                    </p:anim>
                                    <p:anim calcmode="lin" valueType="num">
                                      <p:cBhvr additive="base">
                                        <p:cTn id="145" dur="500"/>
                                        <p:tgtEl>
                                          <p:spTgt spid="37"/>
                                        </p:tgtEl>
                                        <p:attrNameLst>
                                          <p:attrName>ppt_y</p:attrName>
                                        </p:attrNameLst>
                                      </p:cBhvr>
                                      <p:tavLst>
                                        <p:tav tm="0">
                                          <p:val>
                                            <p:strVal val="ppt_y"/>
                                          </p:val>
                                        </p:tav>
                                        <p:tav tm="100000">
                                          <p:val>
                                            <p:strVal val="0-ppt_h/2"/>
                                          </p:val>
                                        </p:tav>
                                      </p:tavLst>
                                    </p:anim>
                                    <p:set>
                                      <p:cBhvr>
                                        <p:cTn id="146" dur="1" fill="hold">
                                          <p:stCondLst>
                                            <p:cond delay="499"/>
                                          </p:stCondLst>
                                        </p:cTn>
                                        <p:tgtEl>
                                          <p:spTgt spid="37"/>
                                        </p:tgtEl>
                                        <p:attrNameLst>
                                          <p:attrName>style.visibility</p:attrName>
                                        </p:attrNameLst>
                                      </p:cBhvr>
                                      <p:to>
                                        <p:strVal val="hidden"/>
                                      </p:to>
                                    </p:set>
                                  </p:childTnLst>
                                </p:cTn>
                              </p:par>
                              <p:par>
                                <p:cTn id="147" presetID="2" presetClass="exit" presetSubtype="1" fill="hold" grpId="1" nodeType="withEffect">
                                  <p:stCondLst>
                                    <p:cond delay="0"/>
                                  </p:stCondLst>
                                  <p:childTnLst>
                                    <p:anim calcmode="lin" valueType="num">
                                      <p:cBhvr additive="base">
                                        <p:cTn id="148" dur="500"/>
                                        <p:tgtEl>
                                          <p:spTgt spid="41"/>
                                        </p:tgtEl>
                                        <p:attrNameLst>
                                          <p:attrName>ppt_x</p:attrName>
                                        </p:attrNameLst>
                                      </p:cBhvr>
                                      <p:tavLst>
                                        <p:tav tm="0">
                                          <p:val>
                                            <p:strVal val="ppt_x"/>
                                          </p:val>
                                        </p:tav>
                                        <p:tav tm="100000">
                                          <p:val>
                                            <p:strVal val="ppt_x"/>
                                          </p:val>
                                        </p:tav>
                                      </p:tavLst>
                                    </p:anim>
                                    <p:anim calcmode="lin" valueType="num">
                                      <p:cBhvr additive="base">
                                        <p:cTn id="149" dur="500"/>
                                        <p:tgtEl>
                                          <p:spTgt spid="41"/>
                                        </p:tgtEl>
                                        <p:attrNameLst>
                                          <p:attrName>ppt_y</p:attrName>
                                        </p:attrNameLst>
                                      </p:cBhvr>
                                      <p:tavLst>
                                        <p:tav tm="0">
                                          <p:val>
                                            <p:strVal val="ppt_y"/>
                                          </p:val>
                                        </p:tav>
                                        <p:tav tm="100000">
                                          <p:val>
                                            <p:strVal val="0-ppt_h/2"/>
                                          </p:val>
                                        </p:tav>
                                      </p:tavLst>
                                    </p:anim>
                                    <p:set>
                                      <p:cBhvr>
                                        <p:cTn id="150" dur="1" fill="hold">
                                          <p:stCondLst>
                                            <p:cond delay="499"/>
                                          </p:stCondLst>
                                        </p:cTn>
                                        <p:tgtEl>
                                          <p:spTgt spid="4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500"/>
                                        <p:tgtEl>
                                          <p:spTgt spid="42"/>
                                        </p:tgtEl>
                                        <p:attrNameLst>
                                          <p:attrName>ppt_x</p:attrName>
                                        </p:attrNameLst>
                                      </p:cBhvr>
                                      <p:tavLst>
                                        <p:tav tm="0">
                                          <p:val>
                                            <p:strVal val="ppt_x"/>
                                          </p:val>
                                        </p:tav>
                                        <p:tav tm="100000">
                                          <p:val>
                                            <p:strVal val="ppt_x"/>
                                          </p:val>
                                        </p:tav>
                                      </p:tavLst>
                                    </p:anim>
                                    <p:anim calcmode="lin" valueType="num">
                                      <p:cBhvr additive="base">
                                        <p:cTn id="153" dur="500"/>
                                        <p:tgtEl>
                                          <p:spTgt spid="42"/>
                                        </p:tgtEl>
                                        <p:attrNameLst>
                                          <p:attrName>ppt_y</p:attrName>
                                        </p:attrNameLst>
                                      </p:cBhvr>
                                      <p:tavLst>
                                        <p:tav tm="0">
                                          <p:val>
                                            <p:strVal val="ppt_y"/>
                                          </p:val>
                                        </p:tav>
                                        <p:tav tm="100000">
                                          <p:val>
                                            <p:strVal val="0-ppt_h/2"/>
                                          </p:val>
                                        </p:tav>
                                      </p:tavLst>
                                    </p:anim>
                                    <p:set>
                                      <p:cBhvr>
                                        <p:cTn id="154" dur="1" fill="hold">
                                          <p:stCondLst>
                                            <p:cond delay="499"/>
                                          </p:stCondLst>
                                        </p:cTn>
                                        <p:tgtEl>
                                          <p:spTgt spid="42"/>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500"/>
                                        <p:tgtEl>
                                          <p:spTgt spid="43"/>
                                        </p:tgtEl>
                                        <p:attrNameLst>
                                          <p:attrName>ppt_x</p:attrName>
                                        </p:attrNameLst>
                                      </p:cBhvr>
                                      <p:tavLst>
                                        <p:tav tm="0">
                                          <p:val>
                                            <p:strVal val="ppt_x"/>
                                          </p:val>
                                        </p:tav>
                                        <p:tav tm="100000">
                                          <p:val>
                                            <p:strVal val="ppt_x"/>
                                          </p:val>
                                        </p:tav>
                                      </p:tavLst>
                                    </p:anim>
                                    <p:anim calcmode="lin" valueType="num">
                                      <p:cBhvr additive="base">
                                        <p:cTn id="157" dur="500"/>
                                        <p:tgtEl>
                                          <p:spTgt spid="43"/>
                                        </p:tgtEl>
                                        <p:attrNameLst>
                                          <p:attrName>ppt_y</p:attrName>
                                        </p:attrNameLst>
                                      </p:cBhvr>
                                      <p:tavLst>
                                        <p:tav tm="0">
                                          <p:val>
                                            <p:strVal val="ppt_y"/>
                                          </p:val>
                                        </p:tav>
                                        <p:tav tm="100000">
                                          <p:val>
                                            <p:strVal val="0-ppt_h/2"/>
                                          </p:val>
                                        </p:tav>
                                      </p:tavLst>
                                    </p:anim>
                                    <p:set>
                                      <p:cBhvr>
                                        <p:cTn id="158" dur="1" fill="hold">
                                          <p:stCondLst>
                                            <p:cond delay="499"/>
                                          </p:stCondLst>
                                        </p:cTn>
                                        <p:tgtEl>
                                          <p:spTgt spid="43"/>
                                        </p:tgtEl>
                                        <p:attrNameLst>
                                          <p:attrName>style.visibility</p:attrName>
                                        </p:attrNameLst>
                                      </p:cBhvr>
                                      <p:to>
                                        <p:strVal val="hidden"/>
                                      </p:to>
                                    </p:set>
                                  </p:childTnLst>
                                </p:cTn>
                              </p:par>
                              <p:par>
                                <p:cTn id="159" presetID="2" presetClass="exit" presetSubtype="1" fill="hold" grpId="1" nodeType="withEffect">
                                  <p:stCondLst>
                                    <p:cond delay="0"/>
                                  </p:stCondLst>
                                  <p:childTnLst>
                                    <p:anim calcmode="lin" valueType="num">
                                      <p:cBhvr additive="base">
                                        <p:cTn id="160" dur="500"/>
                                        <p:tgtEl>
                                          <p:spTgt spid="44"/>
                                        </p:tgtEl>
                                        <p:attrNameLst>
                                          <p:attrName>ppt_x</p:attrName>
                                        </p:attrNameLst>
                                      </p:cBhvr>
                                      <p:tavLst>
                                        <p:tav tm="0">
                                          <p:val>
                                            <p:strVal val="ppt_x"/>
                                          </p:val>
                                        </p:tav>
                                        <p:tav tm="100000">
                                          <p:val>
                                            <p:strVal val="ppt_x"/>
                                          </p:val>
                                        </p:tav>
                                      </p:tavLst>
                                    </p:anim>
                                    <p:anim calcmode="lin" valueType="num">
                                      <p:cBhvr additive="base">
                                        <p:cTn id="161" dur="500"/>
                                        <p:tgtEl>
                                          <p:spTgt spid="44"/>
                                        </p:tgtEl>
                                        <p:attrNameLst>
                                          <p:attrName>ppt_y</p:attrName>
                                        </p:attrNameLst>
                                      </p:cBhvr>
                                      <p:tavLst>
                                        <p:tav tm="0">
                                          <p:val>
                                            <p:strVal val="ppt_y"/>
                                          </p:val>
                                        </p:tav>
                                        <p:tav tm="100000">
                                          <p:val>
                                            <p:strVal val="0-ppt_h/2"/>
                                          </p:val>
                                        </p:tav>
                                      </p:tavLst>
                                    </p:anim>
                                    <p:set>
                                      <p:cBhvr>
                                        <p:cTn id="162" dur="1" fill="hold">
                                          <p:stCondLst>
                                            <p:cond delay="499"/>
                                          </p:stCondLst>
                                        </p:cTn>
                                        <p:tgtEl>
                                          <p:spTgt spid="44"/>
                                        </p:tgtEl>
                                        <p:attrNameLst>
                                          <p:attrName>style.visibility</p:attrName>
                                        </p:attrNameLst>
                                      </p:cBhvr>
                                      <p:to>
                                        <p:strVal val="hidden"/>
                                      </p:to>
                                    </p:set>
                                  </p:childTnLst>
                                </p:cTn>
                              </p:par>
                            </p:childTnLst>
                          </p:cTn>
                        </p:par>
                        <p:par>
                          <p:cTn id="163" fill="hold">
                            <p:stCondLst>
                              <p:cond delay="500"/>
                            </p:stCondLst>
                            <p:childTnLst>
                              <p:par>
                                <p:cTn id="164" presetID="2" presetClass="entr" presetSubtype="4" fill="hold" nodeType="afterEffect">
                                  <p:stCondLst>
                                    <p:cond delay="0"/>
                                  </p:stCondLst>
                                  <p:childTnLst>
                                    <p:set>
                                      <p:cBhvr>
                                        <p:cTn id="165" dur="1" fill="hold">
                                          <p:stCondLst>
                                            <p:cond delay="0"/>
                                          </p:stCondLst>
                                        </p:cTn>
                                        <p:tgtEl>
                                          <p:spTgt spid="55"/>
                                        </p:tgtEl>
                                        <p:attrNameLst>
                                          <p:attrName>style.visibility</p:attrName>
                                        </p:attrNameLst>
                                      </p:cBhvr>
                                      <p:to>
                                        <p:strVal val="visible"/>
                                      </p:to>
                                    </p:set>
                                    <p:anim calcmode="lin" valueType="num">
                                      <p:cBhvr additive="base">
                                        <p:cTn id="166" dur="500" fill="hold"/>
                                        <p:tgtEl>
                                          <p:spTgt spid="55"/>
                                        </p:tgtEl>
                                        <p:attrNameLst>
                                          <p:attrName>ppt_x</p:attrName>
                                        </p:attrNameLst>
                                      </p:cBhvr>
                                      <p:tavLst>
                                        <p:tav tm="0">
                                          <p:val>
                                            <p:strVal val="#ppt_x"/>
                                          </p:val>
                                        </p:tav>
                                        <p:tav tm="100000">
                                          <p:val>
                                            <p:strVal val="#ppt_x"/>
                                          </p:val>
                                        </p:tav>
                                      </p:tavLst>
                                    </p:anim>
                                    <p:anim calcmode="lin" valueType="num">
                                      <p:cBhvr additive="base">
                                        <p:cTn id="167" dur="500" fill="hold"/>
                                        <p:tgtEl>
                                          <p:spTgt spid="55"/>
                                        </p:tgtEl>
                                        <p:attrNameLst>
                                          <p:attrName>ppt_y</p:attrName>
                                        </p:attrNameLst>
                                      </p:cBhvr>
                                      <p:tavLst>
                                        <p:tav tm="0">
                                          <p:val>
                                            <p:strVal val="1+#ppt_h/2"/>
                                          </p:val>
                                        </p:tav>
                                        <p:tav tm="100000">
                                          <p:val>
                                            <p:strVal val="#ppt_y"/>
                                          </p:val>
                                        </p:tav>
                                      </p:tavLst>
                                    </p:anim>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par>
                          <p:cTn id="171" fill="hold">
                            <p:stCondLst>
                              <p:cond delay="1000"/>
                            </p:stCondLst>
                            <p:childTnLst>
                              <p:par>
                                <p:cTn id="172" presetID="1" presetClass="entr" presetSubtype="0" fill="hold" grpId="0" nodeType="afterEffect">
                                  <p:stCondLst>
                                    <p:cond delay="500"/>
                                  </p:stCondLst>
                                  <p:childTnLst>
                                    <p:set>
                                      <p:cBhvr>
                                        <p:cTn id="173" dur="1" fill="hold">
                                          <p:stCondLst>
                                            <p:cond delay="0"/>
                                          </p:stCondLst>
                                        </p:cTn>
                                        <p:tgtEl>
                                          <p:spTgt spid="60"/>
                                        </p:tgtEl>
                                        <p:attrNameLst>
                                          <p:attrName>style.visibility</p:attrName>
                                        </p:attrNameLst>
                                      </p:cBhvr>
                                      <p:to>
                                        <p:strVal val="visible"/>
                                      </p:to>
                                    </p:set>
                                  </p:childTnLst>
                                </p:cTn>
                              </p:par>
                            </p:childTnLst>
                          </p:cTn>
                        </p:par>
                        <p:par>
                          <p:cTn id="174" fill="hold">
                            <p:stCondLst>
                              <p:cond delay="1500"/>
                            </p:stCondLst>
                            <p:childTnLst>
                              <p:par>
                                <p:cTn id="175" presetID="1" presetClass="entr" presetSubtype="0" fill="hold" grpId="0" nodeType="afterEffect">
                                  <p:stCondLst>
                                    <p:cond delay="500"/>
                                  </p:stCondLst>
                                  <p:childTnLst>
                                    <p:set>
                                      <p:cBhvr>
                                        <p:cTn id="176" dur="1" fill="hold">
                                          <p:stCondLst>
                                            <p:cond delay="0"/>
                                          </p:stCondLst>
                                        </p:cTn>
                                        <p:tgtEl>
                                          <p:spTgt spid="61"/>
                                        </p:tgtEl>
                                        <p:attrNameLst>
                                          <p:attrName>style.visibility</p:attrName>
                                        </p:attrNameLst>
                                      </p:cBhvr>
                                      <p:to>
                                        <p:strVal val="visible"/>
                                      </p:to>
                                    </p:set>
                                  </p:childTnLst>
                                </p:cTn>
                              </p:par>
                            </p:childTnLst>
                          </p:cTn>
                        </p:par>
                        <p:par>
                          <p:cTn id="177" fill="hold">
                            <p:stCondLst>
                              <p:cond delay="2000"/>
                            </p:stCondLst>
                            <p:childTnLst>
                              <p:par>
                                <p:cTn id="178" presetID="1" presetClass="entr" presetSubtype="0" fill="hold" grpId="0" nodeType="afterEffect">
                                  <p:stCondLst>
                                    <p:cond delay="500"/>
                                  </p:stCondLst>
                                  <p:childTnLst>
                                    <p:set>
                                      <p:cBhvr>
                                        <p:cTn id="179" dur="1" fill="hold">
                                          <p:stCondLst>
                                            <p:cond delay="0"/>
                                          </p:stCondLst>
                                        </p:cTn>
                                        <p:tgtEl>
                                          <p:spTgt spid="63"/>
                                        </p:tgtEl>
                                        <p:attrNameLst>
                                          <p:attrName>style.visibility</p:attrName>
                                        </p:attrNameLst>
                                      </p:cBhvr>
                                      <p:to>
                                        <p:strVal val="visible"/>
                                      </p:to>
                                    </p:set>
                                  </p:childTnLst>
                                </p:cTn>
                              </p:par>
                            </p:childTnLst>
                          </p:cTn>
                        </p:par>
                        <p:par>
                          <p:cTn id="180" fill="hold">
                            <p:stCondLst>
                              <p:cond delay="2500"/>
                            </p:stCondLst>
                            <p:childTnLst>
                              <p:par>
                                <p:cTn id="181" presetID="1" presetClass="entr" presetSubtype="0" fill="hold" grpId="0" nodeType="afterEffect">
                                  <p:stCondLst>
                                    <p:cond delay="500"/>
                                  </p:stCondLst>
                                  <p:childTnLst>
                                    <p:set>
                                      <p:cBhvr>
                                        <p:cTn id="182" dur="1" fill="hold">
                                          <p:stCondLst>
                                            <p:cond delay="0"/>
                                          </p:stCondLst>
                                        </p:cTn>
                                        <p:tgtEl>
                                          <p:spTgt spid="62"/>
                                        </p:tgtEl>
                                        <p:attrNameLst>
                                          <p:attrName>style.visibility</p:attrName>
                                        </p:attrNameLst>
                                      </p:cBhvr>
                                      <p:to>
                                        <p:strVal val="visible"/>
                                      </p:to>
                                    </p:set>
                                  </p:childTnLst>
                                </p:cTn>
                              </p:par>
                            </p:childTnLst>
                          </p:cTn>
                        </p:par>
                        <p:par>
                          <p:cTn id="183" fill="hold">
                            <p:stCondLst>
                              <p:cond delay="3000"/>
                            </p:stCondLst>
                            <p:childTnLst>
                              <p:par>
                                <p:cTn id="184" presetID="1" presetClass="entr" presetSubtype="0" fill="hold" grpId="0" nodeType="afterEffect">
                                  <p:stCondLst>
                                    <p:cond delay="500"/>
                                  </p:stCondLst>
                                  <p:childTnLst>
                                    <p:set>
                                      <p:cBhvr>
                                        <p:cTn id="185" dur="1" fill="hold">
                                          <p:stCondLst>
                                            <p:cond delay="0"/>
                                          </p:stCondLst>
                                        </p:cTn>
                                        <p:tgtEl>
                                          <p:spTgt spid="54"/>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 presetClass="exit" presetSubtype="1" fill="hold" nodeType="clickEffect">
                                  <p:stCondLst>
                                    <p:cond delay="0"/>
                                  </p:stCondLst>
                                  <p:childTnLst>
                                    <p:anim calcmode="lin" valueType="num">
                                      <p:cBhvr additive="base">
                                        <p:cTn id="189" dur="500"/>
                                        <p:tgtEl>
                                          <p:spTgt spid="55"/>
                                        </p:tgtEl>
                                        <p:attrNameLst>
                                          <p:attrName>ppt_x</p:attrName>
                                        </p:attrNameLst>
                                      </p:cBhvr>
                                      <p:tavLst>
                                        <p:tav tm="0">
                                          <p:val>
                                            <p:strVal val="ppt_x"/>
                                          </p:val>
                                        </p:tav>
                                        <p:tav tm="100000">
                                          <p:val>
                                            <p:strVal val="ppt_x"/>
                                          </p:val>
                                        </p:tav>
                                      </p:tavLst>
                                    </p:anim>
                                    <p:anim calcmode="lin" valueType="num">
                                      <p:cBhvr additive="base">
                                        <p:cTn id="190" dur="500"/>
                                        <p:tgtEl>
                                          <p:spTgt spid="55"/>
                                        </p:tgtEl>
                                        <p:attrNameLst>
                                          <p:attrName>ppt_y</p:attrName>
                                        </p:attrNameLst>
                                      </p:cBhvr>
                                      <p:tavLst>
                                        <p:tav tm="0">
                                          <p:val>
                                            <p:strVal val="ppt_y"/>
                                          </p:val>
                                        </p:tav>
                                        <p:tav tm="100000">
                                          <p:val>
                                            <p:strVal val="0-ppt_h/2"/>
                                          </p:val>
                                        </p:tav>
                                      </p:tavLst>
                                    </p:anim>
                                    <p:set>
                                      <p:cBhvr>
                                        <p:cTn id="191" dur="1" fill="hold">
                                          <p:stCondLst>
                                            <p:cond delay="499"/>
                                          </p:stCondLst>
                                        </p:cTn>
                                        <p:tgtEl>
                                          <p:spTgt spid="55"/>
                                        </p:tgtEl>
                                        <p:attrNameLst>
                                          <p:attrName>style.visibility</p:attrName>
                                        </p:attrNameLst>
                                      </p:cBhvr>
                                      <p:to>
                                        <p:strVal val="hidden"/>
                                      </p:to>
                                    </p:set>
                                  </p:childTnLst>
                                </p:cTn>
                              </p:par>
                              <p:par>
                                <p:cTn id="192" presetID="2" presetClass="exit" presetSubtype="1" fill="hold" grpId="1" nodeType="withEffect">
                                  <p:stCondLst>
                                    <p:cond delay="0"/>
                                  </p:stCondLst>
                                  <p:childTnLst>
                                    <p:anim calcmode="lin" valueType="num">
                                      <p:cBhvr additive="base">
                                        <p:cTn id="193" dur="500"/>
                                        <p:tgtEl>
                                          <p:spTgt spid="59"/>
                                        </p:tgtEl>
                                        <p:attrNameLst>
                                          <p:attrName>ppt_x</p:attrName>
                                        </p:attrNameLst>
                                      </p:cBhvr>
                                      <p:tavLst>
                                        <p:tav tm="0">
                                          <p:val>
                                            <p:strVal val="ppt_x"/>
                                          </p:val>
                                        </p:tav>
                                        <p:tav tm="100000">
                                          <p:val>
                                            <p:strVal val="ppt_x"/>
                                          </p:val>
                                        </p:tav>
                                      </p:tavLst>
                                    </p:anim>
                                    <p:anim calcmode="lin" valueType="num">
                                      <p:cBhvr additive="base">
                                        <p:cTn id="194" dur="500"/>
                                        <p:tgtEl>
                                          <p:spTgt spid="59"/>
                                        </p:tgtEl>
                                        <p:attrNameLst>
                                          <p:attrName>ppt_y</p:attrName>
                                        </p:attrNameLst>
                                      </p:cBhvr>
                                      <p:tavLst>
                                        <p:tav tm="0">
                                          <p:val>
                                            <p:strVal val="ppt_y"/>
                                          </p:val>
                                        </p:tav>
                                        <p:tav tm="100000">
                                          <p:val>
                                            <p:strVal val="0-ppt_h/2"/>
                                          </p:val>
                                        </p:tav>
                                      </p:tavLst>
                                    </p:anim>
                                    <p:set>
                                      <p:cBhvr>
                                        <p:cTn id="195" dur="1" fill="hold">
                                          <p:stCondLst>
                                            <p:cond delay="499"/>
                                          </p:stCondLst>
                                        </p:cTn>
                                        <p:tgtEl>
                                          <p:spTgt spid="59"/>
                                        </p:tgtEl>
                                        <p:attrNameLst>
                                          <p:attrName>style.visibility</p:attrName>
                                        </p:attrNameLst>
                                      </p:cBhvr>
                                      <p:to>
                                        <p:strVal val="hidden"/>
                                      </p:to>
                                    </p:set>
                                  </p:childTnLst>
                                </p:cTn>
                              </p:par>
                              <p:par>
                                <p:cTn id="196" presetID="2" presetClass="exit" presetSubtype="1" fill="hold" grpId="1" nodeType="withEffect">
                                  <p:stCondLst>
                                    <p:cond delay="0"/>
                                  </p:stCondLst>
                                  <p:childTnLst>
                                    <p:anim calcmode="lin" valueType="num">
                                      <p:cBhvr additive="base">
                                        <p:cTn id="197" dur="500"/>
                                        <p:tgtEl>
                                          <p:spTgt spid="60"/>
                                        </p:tgtEl>
                                        <p:attrNameLst>
                                          <p:attrName>ppt_x</p:attrName>
                                        </p:attrNameLst>
                                      </p:cBhvr>
                                      <p:tavLst>
                                        <p:tav tm="0">
                                          <p:val>
                                            <p:strVal val="ppt_x"/>
                                          </p:val>
                                        </p:tav>
                                        <p:tav tm="100000">
                                          <p:val>
                                            <p:strVal val="ppt_x"/>
                                          </p:val>
                                        </p:tav>
                                      </p:tavLst>
                                    </p:anim>
                                    <p:anim calcmode="lin" valueType="num">
                                      <p:cBhvr additive="base">
                                        <p:cTn id="198" dur="500"/>
                                        <p:tgtEl>
                                          <p:spTgt spid="60"/>
                                        </p:tgtEl>
                                        <p:attrNameLst>
                                          <p:attrName>ppt_y</p:attrName>
                                        </p:attrNameLst>
                                      </p:cBhvr>
                                      <p:tavLst>
                                        <p:tav tm="0">
                                          <p:val>
                                            <p:strVal val="ppt_y"/>
                                          </p:val>
                                        </p:tav>
                                        <p:tav tm="100000">
                                          <p:val>
                                            <p:strVal val="0-ppt_h/2"/>
                                          </p:val>
                                        </p:tav>
                                      </p:tavLst>
                                    </p:anim>
                                    <p:set>
                                      <p:cBhvr>
                                        <p:cTn id="199" dur="1" fill="hold">
                                          <p:stCondLst>
                                            <p:cond delay="499"/>
                                          </p:stCondLst>
                                        </p:cTn>
                                        <p:tgtEl>
                                          <p:spTgt spid="60"/>
                                        </p:tgtEl>
                                        <p:attrNameLst>
                                          <p:attrName>style.visibility</p:attrName>
                                        </p:attrNameLst>
                                      </p:cBhvr>
                                      <p:to>
                                        <p:strVal val="hidden"/>
                                      </p:to>
                                    </p:set>
                                  </p:childTnLst>
                                </p:cTn>
                              </p:par>
                              <p:par>
                                <p:cTn id="200" presetID="2" presetClass="exit" presetSubtype="1" fill="hold" grpId="1" nodeType="withEffect">
                                  <p:stCondLst>
                                    <p:cond delay="0"/>
                                  </p:stCondLst>
                                  <p:childTnLst>
                                    <p:anim calcmode="lin" valueType="num">
                                      <p:cBhvr additive="base">
                                        <p:cTn id="201" dur="500"/>
                                        <p:tgtEl>
                                          <p:spTgt spid="61"/>
                                        </p:tgtEl>
                                        <p:attrNameLst>
                                          <p:attrName>ppt_x</p:attrName>
                                        </p:attrNameLst>
                                      </p:cBhvr>
                                      <p:tavLst>
                                        <p:tav tm="0">
                                          <p:val>
                                            <p:strVal val="ppt_x"/>
                                          </p:val>
                                        </p:tav>
                                        <p:tav tm="100000">
                                          <p:val>
                                            <p:strVal val="ppt_x"/>
                                          </p:val>
                                        </p:tav>
                                      </p:tavLst>
                                    </p:anim>
                                    <p:anim calcmode="lin" valueType="num">
                                      <p:cBhvr additive="base">
                                        <p:cTn id="202" dur="500"/>
                                        <p:tgtEl>
                                          <p:spTgt spid="61"/>
                                        </p:tgtEl>
                                        <p:attrNameLst>
                                          <p:attrName>ppt_y</p:attrName>
                                        </p:attrNameLst>
                                      </p:cBhvr>
                                      <p:tavLst>
                                        <p:tav tm="0">
                                          <p:val>
                                            <p:strVal val="ppt_y"/>
                                          </p:val>
                                        </p:tav>
                                        <p:tav tm="100000">
                                          <p:val>
                                            <p:strVal val="0-ppt_h/2"/>
                                          </p:val>
                                        </p:tav>
                                      </p:tavLst>
                                    </p:anim>
                                    <p:set>
                                      <p:cBhvr>
                                        <p:cTn id="203" dur="1" fill="hold">
                                          <p:stCondLst>
                                            <p:cond delay="499"/>
                                          </p:stCondLst>
                                        </p:cTn>
                                        <p:tgtEl>
                                          <p:spTgt spid="61"/>
                                        </p:tgtEl>
                                        <p:attrNameLst>
                                          <p:attrName>style.visibility</p:attrName>
                                        </p:attrNameLst>
                                      </p:cBhvr>
                                      <p:to>
                                        <p:strVal val="hidden"/>
                                      </p:to>
                                    </p:set>
                                  </p:childTnLst>
                                </p:cTn>
                              </p:par>
                              <p:par>
                                <p:cTn id="204" presetID="2" presetClass="exit" presetSubtype="1" fill="hold" grpId="1" nodeType="withEffect">
                                  <p:stCondLst>
                                    <p:cond delay="0"/>
                                  </p:stCondLst>
                                  <p:childTnLst>
                                    <p:anim calcmode="lin" valueType="num">
                                      <p:cBhvr additive="base">
                                        <p:cTn id="205" dur="500"/>
                                        <p:tgtEl>
                                          <p:spTgt spid="62"/>
                                        </p:tgtEl>
                                        <p:attrNameLst>
                                          <p:attrName>ppt_x</p:attrName>
                                        </p:attrNameLst>
                                      </p:cBhvr>
                                      <p:tavLst>
                                        <p:tav tm="0">
                                          <p:val>
                                            <p:strVal val="ppt_x"/>
                                          </p:val>
                                        </p:tav>
                                        <p:tav tm="100000">
                                          <p:val>
                                            <p:strVal val="ppt_x"/>
                                          </p:val>
                                        </p:tav>
                                      </p:tavLst>
                                    </p:anim>
                                    <p:anim calcmode="lin" valueType="num">
                                      <p:cBhvr additive="base">
                                        <p:cTn id="206" dur="500"/>
                                        <p:tgtEl>
                                          <p:spTgt spid="62"/>
                                        </p:tgtEl>
                                        <p:attrNameLst>
                                          <p:attrName>ppt_y</p:attrName>
                                        </p:attrNameLst>
                                      </p:cBhvr>
                                      <p:tavLst>
                                        <p:tav tm="0">
                                          <p:val>
                                            <p:strVal val="ppt_y"/>
                                          </p:val>
                                        </p:tav>
                                        <p:tav tm="100000">
                                          <p:val>
                                            <p:strVal val="0-ppt_h/2"/>
                                          </p:val>
                                        </p:tav>
                                      </p:tavLst>
                                    </p:anim>
                                    <p:set>
                                      <p:cBhvr>
                                        <p:cTn id="207" dur="1" fill="hold">
                                          <p:stCondLst>
                                            <p:cond delay="499"/>
                                          </p:stCondLst>
                                        </p:cTn>
                                        <p:tgtEl>
                                          <p:spTgt spid="62"/>
                                        </p:tgtEl>
                                        <p:attrNameLst>
                                          <p:attrName>style.visibility</p:attrName>
                                        </p:attrNameLst>
                                      </p:cBhvr>
                                      <p:to>
                                        <p:strVal val="hidden"/>
                                      </p:to>
                                    </p:set>
                                  </p:childTnLst>
                                </p:cTn>
                              </p:par>
                              <p:par>
                                <p:cTn id="208" presetID="2" presetClass="exit" presetSubtype="1" fill="hold" grpId="1" nodeType="withEffect">
                                  <p:stCondLst>
                                    <p:cond delay="0"/>
                                  </p:stCondLst>
                                  <p:childTnLst>
                                    <p:anim calcmode="lin" valueType="num">
                                      <p:cBhvr additive="base">
                                        <p:cTn id="209" dur="500"/>
                                        <p:tgtEl>
                                          <p:spTgt spid="63"/>
                                        </p:tgtEl>
                                        <p:attrNameLst>
                                          <p:attrName>ppt_x</p:attrName>
                                        </p:attrNameLst>
                                      </p:cBhvr>
                                      <p:tavLst>
                                        <p:tav tm="0">
                                          <p:val>
                                            <p:strVal val="ppt_x"/>
                                          </p:val>
                                        </p:tav>
                                        <p:tav tm="100000">
                                          <p:val>
                                            <p:strVal val="ppt_x"/>
                                          </p:val>
                                        </p:tav>
                                      </p:tavLst>
                                    </p:anim>
                                    <p:anim calcmode="lin" valueType="num">
                                      <p:cBhvr additive="base">
                                        <p:cTn id="210" dur="500"/>
                                        <p:tgtEl>
                                          <p:spTgt spid="63"/>
                                        </p:tgtEl>
                                        <p:attrNameLst>
                                          <p:attrName>ppt_y</p:attrName>
                                        </p:attrNameLst>
                                      </p:cBhvr>
                                      <p:tavLst>
                                        <p:tav tm="0">
                                          <p:val>
                                            <p:strVal val="ppt_y"/>
                                          </p:val>
                                        </p:tav>
                                        <p:tav tm="100000">
                                          <p:val>
                                            <p:strVal val="0-ppt_h/2"/>
                                          </p:val>
                                        </p:tav>
                                      </p:tavLst>
                                    </p:anim>
                                    <p:set>
                                      <p:cBhvr>
                                        <p:cTn id="211"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5" grpId="0"/>
      <p:bldP spid="25" grpId="1"/>
      <p:bldP spid="27" grpId="0"/>
      <p:bldP spid="27" grpId="1"/>
      <p:bldP spid="21" grpId="0"/>
      <p:bldP spid="21" grpId="1"/>
      <p:bldP spid="24" grpId="0"/>
      <p:bldP spid="24" grpId="1"/>
      <p:bldP spid="26" grpId="0"/>
      <p:bldP spid="26" grpId="1"/>
      <p:bldP spid="28" grpId="0"/>
      <p:bldP spid="28" grpId="1"/>
      <p:bldP spid="33" grpId="0"/>
      <p:bldP spid="33" grpId="1"/>
      <p:bldP spid="34" grpId="0"/>
      <p:bldP spid="34" grpId="1"/>
      <p:bldP spid="35" grpId="0"/>
      <p:bldP spid="35" grpId="1"/>
      <p:bldP spid="36" grpId="0"/>
      <p:bldP spid="36" grpId="1"/>
      <p:bldP spid="41" grpId="0"/>
      <p:bldP spid="41" grpId="1"/>
      <p:bldP spid="42" grpId="0"/>
      <p:bldP spid="42" grpId="1"/>
      <p:bldP spid="43" grpId="0"/>
      <p:bldP spid="43" grpId="1"/>
      <p:bldP spid="44" grpId="0"/>
      <p:bldP spid="44" grpId="1"/>
      <p:bldP spid="53" grpId="0"/>
      <p:bldP spid="54" grpId="0"/>
      <p:bldP spid="59" grpId="0"/>
      <p:bldP spid="59" grpId="1"/>
      <p:bldP spid="60" grpId="0"/>
      <p:bldP spid="60" grpId="1"/>
      <p:bldP spid="61" grpId="0"/>
      <p:bldP spid="61" grpId="1"/>
      <p:bldP spid="62" grpId="0"/>
      <p:bldP spid="62" grpId="1"/>
      <p:bldP spid="63" grpId="0"/>
      <p:bldP spid="6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endParaRPr lang="th-TH" dirty="0"/>
          </a:p>
        </p:txBody>
      </p:sp>
      <p:sp>
        <p:nvSpPr>
          <p:cNvPr id="5" name="Rectangle 4"/>
          <p:cNvSpPr/>
          <p:nvPr/>
        </p:nvSpPr>
        <p:spPr>
          <a:xfrm>
            <a:off x="8353806" y="2182208"/>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sp>
        <p:nvSpPr>
          <p:cNvPr id="6" name="Rectangle 5"/>
          <p:cNvSpPr/>
          <p:nvPr/>
        </p:nvSpPr>
        <p:spPr>
          <a:xfrm>
            <a:off x="2731236" y="2645963"/>
            <a:ext cx="186693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Authentication</a:t>
            </a:r>
            <a:endParaRPr lang="th-TH" sz="2000" dirty="0">
              <a:solidFill>
                <a:srgbClr val="FF0000"/>
              </a:solidFill>
            </a:endParaRPr>
          </a:p>
        </p:txBody>
      </p:sp>
      <p:sp>
        <p:nvSpPr>
          <p:cNvPr id="7" name="Rectangle 6"/>
          <p:cNvSpPr/>
          <p:nvPr/>
        </p:nvSpPr>
        <p:spPr>
          <a:xfrm>
            <a:off x="1533405" y="2479820"/>
            <a:ext cx="1186704" cy="420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User</a:t>
            </a:r>
            <a:endParaRPr lang="th-TH" dirty="0">
              <a:solidFill>
                <a:srgbClr val="0070C0"/>
              </a:solidFill>
            </a:endParaRPr>
          </a:p>
        </p:txBody>
      </p:sp>
      <p:cxnSp>
        <p:nvCxnSpPr>
          <p:cNvPr id="8" name="Straight Arrow Connector 7"/>
          <p:cNvCxnSpPr>
            <a:stCxn id="7" idx="3"/>
            <a:endCxn id="9" idx="1"/>
          </p:cNvCxnSpPr>
          <p:nvPr/>
        </p:nvCxnSpPr>
        <p:spPr>
          <a:xfrm>
            <a:off x="2720109" y="2690208"/>
            <a:ext cx="2032513"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752622" y="2182208"/>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Consumer Client</a:t>
            </a:r>
            <a:endParaRPr lang="th-TH" dirty="0">
              <a:solidFill>
                <a:schemeClr val="tx1"/>
              </a:solidFill>
            </a:endParaRPr>
          </a:p>
        </p:txBody>
      </p:sp>
      <p:cxnSp>
        <p:nvCxnSpPr>
          <p:cNvPr id="10" name="Straight Arrow Connector 9"/>
          <p:cNvCxnSpPr>
            <a:stCxn id="9" idx="2"/>
            <a:endCxn id="12" idx="0"/>
          </p:cNvCxnSpPr>
          <p:nvPr/>
        </p:nvCxnSpPr>
        <p:spPr>
          <a:xfrm>
            <a:off x="6062769" y="3198208"/>
            <a:ext cx="0" cy="11125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00244" y="2832766"/>
            <a:ext cx="1256929" cy="89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Username:</a:t>
            </a:r>
            <a:br>
              <a:rPr lang="en-US" sz="1800" dirty="0" smtClean="0">
                <a:solidFill>
                  <a:srgbClr val="0070C0"/>
                </a:solidFill>
              </a:rPr>
            </a:br>
            <a:r>
              <a:rPr lang="en-US" sz="1800" dirty="0" smtClean="0">
                <a:solidFill>
                  <a:srgbClr val="0070C0"/>
                </a:solidFill>
              </a:rPr>
              <a:t>Password:</a:t>
            </a:r>
            <a:endParaRPr lang="th-TH" sz="1800" dirty="0">
              <a:solidFill>
                <a:srgbClr val="0070C0"/>
              </a:solidFill>
            </a:endParaRPr>
          </a:p>
        </p:txBody>
      </p:sp>
      <p:sp>
        <p:nvSpPr>
          <p:cNvPr id="12" name="Rectangle 11"/>
          <p:cNvSpPr/>
          <p:nvPr/>
        </p:nvSpPr>
        <p:spPr>
          <a:xfrm>
            <a:off x="4801926" y="4310773"/>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Smart-contract</a:t>
            </a:r>
          </a:p>
          <a:p>
            <a:pPr algn="ctr"/>
            <a:r>
              <a:rPr lang="en-US" dirty="0" smtClean="0">
                <a:solidFill>
                  <a:schemeClr val="tx1"/>
                </a:solidFill>
              </a:rPr>
              <a:t>Factory</a:t>
            </a:r>
            <a:endParaRPr lang="th-TH" dirty="0">
              <a:solidFill>
                <a:schemeClr val="tx1"/>
              </a:solidFill>
            </a:endParaRPr>
          </a:p>
        </p:txBody>
      </p:sp>
      <p:cxnSp>
        <p:nvCxnSpPr>
          <p:cNvPr id="16" name="Elbow Connector 15"/>
          <p:cNvCxnSpPr>
            <a:stCxn id="12" idx="3"/>
            <a:endCxn id="5" idx="2"/>
          </p:cNvCxnSpPr>
          <p:nvPr/>
        </p:nvCxnSpPr>
        <p:spPr>
          <a:xfrm flipV="1">
            <a:off x="7323612" y="3198208"/>
            <a:ext cx="2291037" cy="1620565"/>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95563" y="3278790"/>
            <a:ext cx="2061332" cy="935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Request Query</a:t>
            </a:r>
          </a:p>
          <a:p>
            <a:r>
              <a:rPr lang="en-US" sz="2000" dirty="0" err="1" smtClean="0">
                <a:solidFill>
                  <a:schemeClr val="tx1"/>
                </a:solidFill>
              </a:rPr>
              <a:t>Tx</a:t>
            </a:r>
            <a:r>
              <a:rPr lang="en-US" sz="2000" dirty="0" smtClean="0">
                <a:solidFill>
                  <a:schemeClr val="tx1"/>
                </a:solidFill>
              </a:rPr>
              <a:t> 0x000004</a:t>
            </a:r>
          </a:p>
          <a:p>
            <a:r>
              <a:rPr lang="en-US" sz="2000" dirty="0" err="1" smtClean="0">
                <a:solidFill>
                  <a:schemeClr val="tx1"/>
                </a:solidFill>
              </a:rPr>
              <a:t>Tx</a:t>
            </a:r>
            <a:r>
              <a:rPr lang="en-US" sz="2000" dirty="0" smtClean="0">
                <a:solidFill>
                  <a:schemeClr val="tx1"/>
                </a:solidFill>
              </a:rPr>
              <a:t> 0x000005</a:t>
            </a:r>
            <a:endParaRPr lang="th-TH" sz="2000" dirty="0">
              <a:solidFill>
                <a:schemeClr val="tx1"/>
              </a:solidFill>
            </a:endParaRPr>
          </a:p>
        </p:txBody>
      </p:sp>
      <p:sp>
        <p:nvSpPr>
          <p:cNvPr id="18" name="Rectangle 17"/>
          <p:cNvSpPr/>
          <p:nvPr/>
        </p:nvSpPr>
        <p:spPr>
          <a:xfrm>
            <a:off x="7658148" y="4899355"/>
            <a:ext cx="2836980" cy="664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Issue Document </a:t>
            </a:r>
          </a:p>
          <a:p>
            <a:r>
              <a:rPr lang="en-US" sz="2000" dirty="0" smtClean="0">
                <a:solidFill>
                  <a:schemeClr val="tx1"/>
                </a:solidFill>
              </a:rPr>
              <a:t>Registry Query Contract</a:t>
            </a:r>
            <a:endParaRPr lang="th-TH" sz="2000" dirty="0">
              <a:solidFill>
                <a:schemeClr val="tx1"/>
              </a:solidFill>
            </a:endParaRPr>
          </a:p>
        </p:txBody>
      </p:sp>
    </p:spTree>
    <p:extLst>
      <p:ext uri="{BB962C8B-B14F-4D97-AF65-F5344CB8AC3E}">
        <p14:creationId xmlns:p14="http://schemas.microsoft.com/office/powerpoint/2010/main" val="68288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endParaRPr lang="th-TH" dirty="0"/>
          </a:p>
        </p:txBody>
      </p:sp>
      <p:sp>
        <p:nvSpPr>
          <p:cNvPr id="5" name="Rectangle 4"/>
          <p:cNvSpPr/>
          <p:nvPr/>
        </p:nvSpPr>
        <p:spPr>
          <a:xfrm>
            <a:off x="8353806" y="2182208"/>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sp>
        <p:nvSpPr>
          <p:cNvPr id="6" name="Rectangle 5"/>
          <p:cNvSpPr/>
          <p:nvPr/>
        </p:nvSpPr>
        <p:spPr>
          <a:xfrm>
            <a:off x="2731236" y="2645963"/>
            <a:ext cx="186693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Authentication</a:t>
            </a:r>
            <a:endParaRPr lang="th-TH" sz="2000" dirty="0">
              <a:solidFill>
                <a:srgbClr val="FF0000"/>
              </a:solidFill>
            </a:endParaRPr>
          </a:p>
        </p:txBody>
      </p:sp>
      <p:sp>
        <p:nvSpPr>
          <p:cNvPr id="7" name="Rectangle 6"/>
          <p:cNvSpPr/>
          <p:nvPr/>
        </p:nvSpPr>
        <p:spPr>
          <a:xfrm>
            <a:off x="1533405" y="2479820"/>
            <a:ext cx="1186704" cy="420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User</a:t>
            </a:r>
            <a:endParaRPr lang="th-TH" dirty="0">
              <a:solidFill>
                <a:srgbClr val="0070C0"/>
              </a:solidFill>
            </a:endParaRPr>
          </a:p>
        </p:txBody>
      </p:sp>
      <p:cxnSp>
        <p:nvCxnSpPr>
          <p:cNvPr id="8" name="Straight Arrow Connector 7"/>
          <p:cNvCxnSpPr>
            <a:stCxn id="7" idx="3"/>
            <a:endCxn id="9" idx="1"/>
          </p:cNvCxnSpPr>
          <p:nvPr/>
        </p:nvCxnSpPr>
        <p:spPr>
          <a:xfrm>
            <a:off x="2720109" y="2690208"/>
            <a:ext cx="2032513"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752622" y="2182208"/>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Consumer Client</a:t>
            </a:r>
            <a:endParaRPr lang="th-TH" dirty="0">
              <a:solidFill>
                <a:schemeClr val="tx1"/>
              </a:solidFill>
            </a:endParaRPr>
          </a:p>
        </p:txBody>
      </p:sp>
      <p:cxnSp>
        <p:nvCxnSpPr>
          <p:cNvPr id="10" name="Straight Arrow Connector 9"/>
          <p:cNvCxnSpPr>
            <a:stCxn id="9" idx="2"/>
            <a:endCxn id="12" idx="0"/>
          </p:cNvCxnSpPr>
          <p:nvPr/>
        </p:nvCxnSpPr>
        <p:spPr>
          <a:xfrm>
            <a:off x="6062769" y="3198208"/>
            <a:ext cx="0" cy="1112565"/>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00244" y="2832766"/>
            <a:ext cx="1256929" cy="89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Username:</a:t>
            </a:r>
            <a:br>
              <a:rPr lang="en-US" sz="1800" dirty="0" smtClean="0">
                <a:solidFill>
                  <a:srgbClr val="0070C0"/>
                </a:solidFill>
              </a:rPr>
            </a:br>
            <a:r>
              <a:rPr lang="en-US" sz="1800" dirty="0" smtClean="0">
                <a:solidFill>
                  <a:srgbClr val="0070C0"/>
                </a:solidFill>
              </a:rPr>
              <a:t>Password:</a:t>
            </a:r>
            <a:endParaRPr lang="th-TH" sz="1800" dirty="0">
              <a:solidFill>
                <a:srgbClr val="0070C0"/>
              </a:solidFill>
            </a:endParaRPr>
          </a:p>
        </p:txBody>
      </p:sp>
      <p:sp>
        <p:nvSpPr>
          <p:cNvPr id="12" name="Rectangle 11"/>
          <p:cNvSpPr/>
          <p:nvPr/>
        </p:nvSpPr>
        <p:spPr>
          <a:xfrm>
            <a:off x="4801926" y="4310773"/>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Smart-contract</a:t>
            </a:r>
          </a:p>
          <a:p>
            <a:pPr algn="ctr"/>
            <a:r>
              <a:rPr lang="en-US" dirty="0" smtClean="0">
                <a:solidFill>
                  <a:schemeClr val="tx1"/>
                </a:solidFill>
              </a:rPr>
              <a:t>Factory</a:t>
            </a:r>
            <a:endParaRPr lang="th-TH" dirty="0">
              <a:solidFill>
                <a:schemeClr val="tx1"/>
              </a:solidFill>
            </a:endParaRPr>
          </a:p>
        </p:txBody>
      </p:sp>
      <p:cxnSp>
        <p:nvCxnSpPr>
          <p:cNvPr id="16" name="Elbow Connector 15"/>
          <p:cNvCxnSpPr>
            <a:stCxn id="12" idx="3"/>
            <a:endCxn id="5" idx="2"/>
          </p:cNvCxnSpPr>
          <p:nvPr/>
        </p:nvCxnSpPr>
        <p:spPr>
          <a:xfrm flipV="1">
            <a:off x="7323612" y="3198208"/>
            <a:ext cx="2291037" cy="1620565"/>
          </a:xfrm>
          <a:prstGeom prst="bentConnector2">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95563" y="3278790"/>
            <a:ext cx="2061332" cy="935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Response</a:t>
            </a:r>
          </a:p>
          <a:p>
            <a:r>
              <a:rPr lang="en-US" sz="2000" dirty="0" smtClean="0">
                <a:solidFill>
                  <a:schemeClr val="tx1"/>
                </a:solidFill>
              </a:rPr>
              <a:t>Transaction</a:t>
            </a:r>
            <a:endParaRPr lang="th-TH" sz="2000" dirty="0">
              <a:solidFill>
                <a:schemeClr val="tx1"/>
              </a:solidFill>
            </a:endParaRPr>
          </a:p>
        </p:txBody>
      </p:sp>
      <p:sp>
        <p:nvSpPr>
          <p:cNvPr id="18" name="Rectangle 17"/>
          <p:cNvSpPr/>
          <p:nvPr/>
        </p:nvSpPr>
        <p:spPr>
          <a:xfrm>
            <a:off x="7658148" y="4899355"/>
            <a:ext cx="3217344" cy="664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Document Registry Contract</a:t>
            </a:r>
          </a:p>
          <a:p>
            <a:r>
              <a:rPr lang="en-US" sz="2000" dirty="0" smtClean="0">
                <a:solidFill>
                  <a:schemeClr val="tx1"/>
                </a:solidFill>
              </a:rPr>
              <a:t>Response</a:t>
            </a:r>
            <a:endParaRPr lang="th-TH" sz="2000" dirty="0">
              <a:solidFill>
                <a:schemeClr val="tx1"/>
              </a:solidFill>
            </a:endParaRPr>
          </a:p>
        </p:txBody>
      </p:sp>
      <p:sp>
        <p:nvSpPr>
          <p:cNvPr id="14" name="Rectangle 13"/>
          <p:cNvSpPr/>
          <p:nvPr/>
        </p:nvSpPr>
        <p:spPr>
          <a:xfrm>
            <a:off x="4871945" y="1238799"/>
            <a:ext cx="2647236" cy="935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B050"/>
                </a:solidFill>
              </a:rPr>
              <a:t>Document Repository Location Received</a:t>
            </a:r>
            <a:endParaRPr lang="th-TH" sz="2000" dirty="0">
              <a:solidFill>
                <a:srgbClr val="00B050"/>
              </a:solidFill>
            </a:endParaRPr>
          </a:p>
        </p:txBody>
      </p:sp>
    </p:spTree>
    <p:extLst>
      <p:ext uri="{BB962C8B-B14F-4D97-AF65-F5344CB8AC3E}">
        <p14:creationId xmlns:p14="http://schemas.microsoft.com/office/powerpoint/2010/main" val="42162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a:t>
            </a:r>
            <a:endParaRPr lang="th-TH" dirty="0"/>
          </a:p>
        </p:txBody>
      </p:sp>
      <p:sp>
        <p:nvSpPr>
          <p:cNvPr id="4" name="Rectangle 3"/>
          <p:cNvSpPr/>
          <p:nvPr/>
        </p:nvSpPr>
        <p:spPr>
          <a:xfrm>
            <a:off x="2731236" y="2645963"/>
            <a:ext cx="186693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Authentication</a:t>
            </a:r>
            <a:endParaRPr lang="th-TH" sz="2000" dirty="0">
              <a:solidFill>
                <a:srgbClr val="FF0000"/>
              </a:solidFill>
            </a:endParaRPr>
          </a:p>
        </p:txBody>
      </p:sp>
      <p:sp>
        <p:nvSpPr>
          <p:cNvPr id="5" name="Rectangle 4"/>
          <p:cNvSpPr/>
          <p:nvPr/>
        </p:nvSpPr>
        <p:spPr>
          <a:xfrm>
            <a:off x="1533405" y="2479820"/>
            <a:ext cx="1186704" cy="420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User</a:t>
            </a:r>
            <a:endParaRPr lang="th-TH" dirty="0">
              <a:solidFill>
                <a:srgbClr val="0070C0"/>
              </a:solidFill>
            </a:endParaRPr>
          </a:p>
        </p:txBody>
      </p:sp>
      <p:cxnSp>
        <p:nvCxnSpPr>
          <p:cNvPr id="6" name="Straight Arrow Connector 5"/>
          <p:cNvCxnSpPr>
            <a:stCxn id="5" idx="3"/>
            <a:endCxn id="7" idx="1"/>
          </p:cNvCxnSpPr>
          <p:nvPr/>
        </p:nvCxnSpPr>
        <p:spPr>
          <a:xfrm>
            <a:off x="2720109" y="2690208"/>
            <a:ext cx="2032513"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52622" y="2182208"/>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Consumer Client</a:t>
            </a:r>
            <a:endParaRPr lang="th-TH" dirty="0">
              <a:solidFill>
                <a:schemeClr val="tx1"/>
              </a:solidFill>
            </a:endParaRPr>
          </a:p>
        </p:txBody>
      </p:sp>
      <p:sp>
        <p:nvSpPr>
          <p:cNvPr id="8" name="Rectangle 7"/>
          <p:cNvSpPr/>
          <p:nvPr/>
        </p:nvSpPr>
        <p:spPr>
          <a:xfrm>
            <a:off x="3100244" y="2832766"/>
            <a:ext cx="1256929" cy="89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Username:</a:t>
            </a:r>
            <a:br>
              <a:rPr lang="en-US" sz="1800" dirty="0" smtClean="0">
                <a:solidFill>
                  <a:srgbClr val="0070C0"/>
                </a:solidFill>
              </a:rPr>
            </a:br>
            <a:r>
              <a:rPr lang="en-US" sz="1800" dirty="0" smtClean="0">
                <a:solidFill>
                  <a:srgbClr val="0070C0"/>
                </a:solidFill>
              </a:rPr>
              <a:t>Password:</a:t>
            </a:r>
            <a:endParaRPr lang="th-TH" sz="1800" dirty="0">
              <a:solidFill>
                <a:srgbClr val="0070C0"/>
              </a:solidFill>
            </a:endParaRPr>
          </a:p>
        </p:txBody>
      </p:sp>
      <p:sp>
        <p:nvSpPr>
          <p:cNvPr id="9" name="Rectangle 8"/>
          <p:cNvSpPr/>
          <p:nvPr/>
        </p:nvSpPr>
        <p:spPr>
          <a:xfrm>
            <a:off x="4752622" y="4417139"/>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Repository</a:t>
            </a:r>
            <a:endParaRPr lang="th-TH" dirty="0">
              <a:solidFill>
                <a:schemeClr val="tx1"/>
              </a:solidFill>
            </a:endParaRPr>
          </a:p>
        </p:txBody>
      </p:sp>
      <p:sp>
        <p:nvSpPr>
          <p:cNvPr id="10" name="Rectangle 9"/>
          <p:cNvSpPr/>
          <p:nvPr/>
        </p:nvSpPr>
        <p:spPr>
          <a:xfrm>
            <a:off x="4871945" y="1184207"/>
            <a:ext cx="2647236" cy="935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B050"/>
                </a:solidFill>
              </a:rPr>
              <a:t>Selected Document Repository of</a:t>
            </a:r>
          </a:p>
          <a:p>
            <a:r>
              <a:rPr lang="en-US" sz="2000" dirty="0" err="1" smtClean="0">
                <a:solidFill>
                  <a:srgbClr val="00B050"/>
                </a:solidFill>
              </a:rPr>
              <a:t>Tx</a:t>
            </a:r>
            <a:r>
              <a:rPr lang="en-US" sz="2000" dirty="0" smtClean="0">
                <a:solidFill>
                  <a:srgbClr val="00B050"/>
                </a:solidFill>
              </a:rPr>
              <a:t> 0x000004</a:t>
            </a:r>
          </a:p>
        </p:txBody>
      </p:sp>
      <p:sp>
        <p:nvSpPr>
          <p:cNvPr id="11" name="Rectangle 10"/>
          <p:cNvSpPr/>
          <p:nvPr/>
        </p:nvSpPr>
        <p:spPr>
          <a:xfrm>
            <a:off x="8394749" y="3285757"/>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cxnSp>
        <p:nvCxnSpPr>
          <p:cNvPr id="13" name="Elbow Connector 12"/>
          <p:cNvCxnSpPr>
            <a:stCxn id="7" idx="3"/>
            <a:endCxn id="11" idx="0"/>
          </p:cNvCxnSpPr>
          <p:nvPr/>
        </p:nvCxnSpPr>
        <p:spPr>
          <a:xfrm>
            <a:off x="7372916" y="2690208"/>
            <a:ext cx="2282676" cy="595549"/>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1"/>
            <a:endCxn id="7" idx="2"/>
          </p:cNvCxnSpPr>
          <p:nvPr/>
        </p:nvCxnSpPr>
        <p:spPr>
          <a:xfrm rot="10800000">
            <a:off x="6062769" y="3198209"/>
            <a:ext cx="2331980" cy="595549"/>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430556" y="2026044"/>
            <a:ext cx="3217344" cy="664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Document Retrieval Contract</a:t>
            </a:r>
            <a:endParaRPr lang="th-TH" sz="2000" dirty="0">
              <a:solidFill>
                <a:schemeClr val="tx1"/>
              </a:solidFill>
            </a:endParaRPr>
          </a:p>
        </p:txBody>
      </p:sp>
      <p:sp>
        <p:nvSpPr>
          <p:cNvPr id="22" name="Rectangle 21"/>
          <p:cNvSpPr/>
          <p:nvPr/>
        </p:nvSpPr>
        <p:spPr>
          <a:xfrm>
            <a:off x="5928572" y="3764732"/>
            <a:ext cx="2074765" cy="664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Contract Address</a:t>
            </a:r>
            <a:endParaRPr lang="th-TH" sz="2000" dirty="0">
              <a:solidFill>
                <a:schemeClr val="tx1"/>
              </a:solidFill>
            </a:endParaRPr>
          </a:p>
        </p:txBody>
      </p:sp>
    </p:spTree>
    <p:extLst>
      <p:ext uri="{BB962C8B-B14F-4D97-AF65-F5344CB8AC3E}">
        <p14:creationId xmlns:p14="http://schemas.microsoft.com/office/powerpoint/2010/main" val="296151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a:t>
            </a:r>
            <a:endParaRPr lang="th-TH" dirty="0"/>
          </a:p>
        </p:txBody>
      </p:sp>
      <p:sp>
        <p:nvSpPr>
          <p:cNvPr id="4" name="Rectangle 3"/>
          <p:cNvSpPr/>
          <p:nvPr/>
        </p:nvSpPr>
        <p:spPr>
          <a:xfrm>
            <a:off x="2731236" y="2645963"/>
            <a:ext cx="186693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Authentication</a:t>
            </a:r>
            <a:endParaRPr lang="th-TH" sz="2000" dirty="0">
              <a:solidFill>
                <a:srgbClr val="FF0000"/>
              </a:solidFill>
            </a:endParaRPr>
          </a:p>
        </p:txBody>
      </p:sp>
      <p:sp>
        <p:nvSpPr>
          <p:cNvPr id="5" name="Rectangle 4"/>
          <p:cNvSpPr/>
          <p:nvPr/>
        </p:nvSpPr>
        <p:spPr>
          <a:xfrm>
            <a:off x="1533405" y="2479820"/>
            <a:ext cx="1186704" cy="420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User</a:t>
            </a:r>
            <a:endParaRPr lang="th-TH" dirty="0">
              <a:solidFill>
                <a:srgbClr val="0070C0"/>
              </a:solidFill>
            </a:endParaRPr>
          </a:p>
        </p:txBody>
      </p:sp>
      <p:cxnSp>
        <p:nvCxnSpPr>
          <p:cNvPr id="6" name="Straight Arrow Connector 5"/>
          <p:cNvCxnSpPr>
            <a:stCxn id="5" idx="3"/>
            <a:endCxn id="7" idx="1"/>
          </p:cNvCxnSpPr>
          <p:nvPr/>
        </p:nvCxnSpPr>
        <p:spPr>
          <a:xfrm>
            <a:off x="2720109" y="2690208"/>
            <a:ext cx="2032513"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52622" y="2182208"/>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Consumer Client</a:t>
            </a:r>
            <a:endParaRPr lang="th-TH" dirty="0">
              <a:solidFill>
                <a:schemeClr val="tx1"/>
              </a:solidFill>
            </a:endParaRPr>
          </a:p>
        </p:txBody>
      </p:sp>
      <p:sp>
        <p:nvSpPr>
          <p:cNvPr id="8" name="Rectangle 7"/>
          <p:cNvSpPr/>
          <p:nvPr/>
        </p:nvSpPr>
        <p:spPr>
          <a:xfrm>
            <a:off x="3100244" y="2832766"/>
            <a:ext cx="1256929" cy="89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Username:</a:t>
            </a:r>
            <a:br>
              <a:rPr lang="en-US" sz="1800" dirty="0" smtClean="0">
                <a:solidFill>
                  <a:srgbClr val="0070C0"/>
                </a:solidFill>
              </a:rPr>
            </a:br>
            <a:r>
              <a:rPr lang="en-US" sz="1800" dirty="0" smtClean="0">
                <a:solidFill>
                  <a:srgbClr val="0070C0"/>
                </a:solidFill>
              </a:rPr>
              <a:t>Password:</a:t>
            </a:r>
            <a:endParaRPr lang="th-TH" sz="1800" dirty="0">
              <a:solidFill>
                <a:srgbClr val="0070C0"/>
              </a:solidFill>
            </a:endParaRPr>
          </a:p>
        </p:txBody>
      </p:sp>
      <p:sp>
        <p:nvSpPr>
          <p:cNvPr id="9" name="Rectangle 8"/>
          <p:cNvSpPr/>
          <p:nvPr/>
        </p:nvSpPr>
        <p:spPr>
          <a:xfrm>
            <a:off x="4752622" y="4417139"/>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Repository</a:t>
            </a:r>
            <a:endParaRPr lang="th-TH" dirty="0">
              <a:solidFill>
                <a:schemeClr val="tx1"/>
              </a:solidFill>
            </a:endParaRPr>
          </a:p>
        </p:txBody>
      </p:sp>
      <p:sp>
        <p:nvSpPr>
          <p:cNvPr id="11" name="Rectangle 10"/>
          <p:cNvSpPr/>
          <p:nvPr/>
        </p:nvSpPr>
        <p:spPr>
          <a:xfrm>
            <a:off x="8394749" y="3285757"/>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cxnSp>
        <p:nvCxnSpPr>
          <p:cNvPr id="13" name="Elbow Connector 12"/>
          <p:cNvCxnSpPr>
            <a:stCxn id="9" idx="3"/>
            <a:endCxn id="11" idx="2"/>
          </p:cNvCxnSpPr>
          <p:nvPr/>
        </p:nvCxnSpPr>
        <p:spPr>
          <a:xfrm flipV="1">
            <a:off x="7372916" y="4301757"/>
            <a:ext cx="2282676" cy="623382"/>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610182" y="4985675"/>
            <a:ext cx="3217344" cy="664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Document Retrieval Contract</a:t>
            </a:r>
          </a:p>
          <a:p>
            <a:r>
              <a:rPr lang="en-US" sz="2000" dirty="0" smtClean="0">
                <a:solidFill>
                  <a:schemeClr val="tx1"/>
                </a:solidFill>
              </a:rPr>
              <a:t>Check</a:t>
            </a:r>
            <a:endParaRPr lang="th-TH" sz="2000" dirty="0">
              <a:solidFill>
                <a:schemeClr val="tx1"/>
              </a:solidFill>
            </a:endParaRPr>
          </a:p>
        </p:txBody>
      </p:sp>
      <p:sp>
        <p:nvSpPr>
          <p:cNvPr id="22" name="Rectangle 21"/>
          <p:cNvSpPr/>
          <p:nvPr/>
        </p:nvSpPr>
        <p:spPr>
          <a:xfrm>
            <a:off x="4051517" y="3696068"/>
            <a:ext cx="2074765" cy="664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Contract Address</a:t>
            </a:r>
            <a:endParaRPr lang="th-TH" sz="2000" dirty="0">
              <a:solidFill>
                <a:schemeClr val="tx1"/>
              </a:solidFill>
            </a:endParaRPr>
          </a:p>
        </p:txBody>
      </p:sp>
      <p:cxnSp>
        <p:nvCxnSpPr>
          <p:cNvPr id="18" name="Straight Arrow Connector 17"/>
          <p:cNvCxnSpPr>
            <a:stCxn id="7" idx="2"/>
            <a:endCxn id="9" idx="0"/>
          </p:cNvCxnSpPr>
          <p:nvPr/>
        </p:nvCxnSpPr>
        <p:spPr>
          <a:xfrm>
            <a:off x="6062769" y="3198208"/>
            <a:ext cx="0" cy="121893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1"/>
            <a:endCxn id="9" idx="0"/>
          </p:cNvCxnSpPr>
          <p:nvPr/>
        </p:nvCxnSpPr>
        <p:spPr>
          <a:xfrm rot="10800000" flipV="1">
            <a:off x="6062769" y="3793757"/>
            <a:ext cx="2331980" cy="623382"/>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671811" y="3726168"/>
            <a:ext cx="1160067" cy="664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Approve</a:t>
            </a:r>
            <a:endParaRPr lang="th-TH" sz="2000" dirty="0">
              <a:solidFill>
                <a:schemeClr val="tx1"/>
              </a:solidFill>
            </a:endParaRPr>
          </a:p>
        </p:txBody>
      </p:sp>
    </p:spTree>
    <p:extLst>
      <p:ext uri="{BB962C8B-B14F-4D97-AF65-F5344CB8AC3E}">
        <p14:creationId xmlns:p14="http://schemas.microsoft.com/office/powerpoint/2010/main" val="18231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8"/>
                                        </p:tgtEl>
                                        <p:attrNameLst>
                                          <p:attrName>style.visibility</p:attrName>
                                        </p:attrNameLst>
                                      </p:cBhvr>
                                      <p:to>
                                        <p:strVal val="hidden"/>
                                      </p:to>
                                    </p:set>
                                  </p:childTnLst>
                                </p:cTn>
                              </p:par>
                            </p:childTnLst>
                          </p:cTn>
                        </p:par>
                        <p:par>
                          <p:cTn id="20" fill="hold">
                            <p:stCondLst>
                              <p:cond delay="0"/>
                            </p:stCondLst>
                            <p:childTnLst>
                              <p:par>
                                <p:cTn id="21" presetID="1" presetClass="exit" presetSubtype="0" fill="hold" grpId="1" nodeType="afterEffect">
                                  <p:stCondLst>
                                    <p:cond delay="500"/>
                                  </p:stCondLst>
                                  <p:childTnLst>
                                    <p:set>
                                      <p:cBhvr>
                                        <p:cTn id="22" dur="1" fill="hold">
                                          <p:stCondLst>
                                            <p:cond delay="0"/>
                                          </p:stCondLst>
                                        </p:cTn>
                                        <p:tgtEl>
                                          <p:spTgt spid="22"/>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23"/>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2" grpId="1"/>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a:t>
            </a:r>
            <a:endParaRPr lang="th-TH" dirty="0"/>
          </a:p>
        </p:txBody>
      </p:sp>
      <p:sp>
        <p:nvSpPr>
          <p:cNvPr id="4" name="Rectangle 3"/>
          <p:cNvSpPr/>
          <p:nvPr/>
        </p:nvSpPr>
        <p:spPr>
          <a:xfrm>
            <a:off x="2731236" y="2645963"/>
            <a:ext cx="186693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Authentication</a:t>
            </a:r>
            <a:endParaRPr lang="th-TH" sz="2000" dirty="0">
              <a:solidFill>
                <a:srgbClr val="FF0000"/>
              </a:solidFill>
            </a:endParaRPr>
          </a:p>
        </p:txBody>
      </p:sp>
      <p:sp>
        <p:nvSpPr>
          <p:cNvPr id="5" name="Rectangle 4"/>
          <p:cNvSpPr/>
          <p:nvPr/>
        </p:nvSpPr>
        <p:spPr>
          <a:xfrm>
            <a:off x="1533405" y="2479820"/>
            <a:ext cx="1186704" cy="420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User</a:t>
            </a:r>
            <a:endParaRPr lang="th-TH" dirty="0">
              <a:solidFill>
                <a:srgbClr val="0070C0"/>
              </a:solidFill>
            </a:endParaRPr>
          </a:p>
        </p:txBody>
      </p:sp>
      <p:cxnSp>
        <p:nvCxnSpPr>
          <p:cNvPr id="6" name="Straight Arrow Connector 5"/>
          <p:cNvCxnSpPr>
            <a:stCxn id="5" idx="3"/>
            <a:endCxn id="7" idx="1"/>
          </p:cNvCxnSpPr>
          <p:nvPr/>
        </p:nvCxnSpPr>
        <p:spPr>
          <a:xfrm>
            <a:off x="2720109" y="2690208"/>
            <a:ext cx="2032513"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52622" y="2182208"/>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Consumer Client</a:t>
            </a:r>
            <a:endParaRPr lang="th-TH" dirty="0">
              <a:solidFill>
                <a:schemeClr val="tx1"/>
              </a:solidFill>
            </a:endParaRPr>
          </a:p>
        </p:txBody>
      </p:sp>
      <p:sp>
        <p:nvSpPr>
          <p:cNvPr id="8" name="Rectangle 7"/>
          <p:cNvSpPr/>
          <p:nvPr/>
        </p:nvSpPr>
        <p:spPr>
          <a:xfrm>
            <a:off x="3100244" y="2832766"/>
            <a:ext cx="1256929" cy="89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70C0"/>
                </a:solidFill>
              </a:rPr>
              <a:t>Username:</a:t>
            </a:r>
            <a:br>
              <a:rPr lang="en-US" sz="1800" dirty="0" smtClean="0">
                <a:solidFill>
                  <a:srgbClr val="0070C0"/>
                </a:solidFill>
              </a:rPr>
            </a:br>
            <a:r>
              <a:rPr lang="en-US" sz="1800" dirty="0" smtClean="0">
                <a:solidFill>
                  <a:srgbClr val="0070C0"/>
                </a:solidFill>
              </a:rPr>
              <a:t>Password:</a:t>
            </a:r>
            <a:endParaRPr lang="th-TH" sz="1800" dirty="0">
              <a:solidFill>
                <a:srgbClr val="0070C0"/>
              </a:solidFill>
            </a:endParaRPr>
          </a:p>
        </p:txBody>
      </p:sp>
      <p:sp>
        <p:nvSpPr>
          <p:cNvPr id="9" name="Rectangle 8"/>
          <p:cNvSpPr/>
          <p:nvPr/>
        </p:nvSpPr>
        <p:spPr>
          <a:xfrm>
            <a:off x="4752622" y="4417139"/>
            <a:ext cx="2620294"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 Repository</a:t>
            </a:r>
            <a:endParaRPr lang="th-TH" dirty="0">
              <a:solidFill>
                <a:schemeClr val="tx1"/>
              </a:solidFill>
            </a:endParaRPr>
          </a:p>
        </p:txBody>
      </p:sp>
      <p:sp>
        <p:nvSpPr>
          <p:cNvPr id="11" name="Rectangle 10"/>
          <p:cNvSpPr/>
          <p:nvPr/>
        </p:nvSpPr>
        <p:spPr>
          <a:xfrm>
            <a:off x="8394749" y="3285757"/>
            <a:ext cx="2521686"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Blockchain</a:t>
            </a:r>
          </a:p>
          <a:p>
            <a:pPr algn="ctr"/>
            <a:r>
              <a:rPr lang="en-US" dirty="0" smtClean="0">
                <a:solidFill>
                  <a:schemeClr val="tx1"/>
                </a:solidFill>
              </a:rPr>
              <a:t>Ledger</a:t>
            </a:r>
            <a:endParaRPr lang="th-TH" dirty="0">
              <a:solidFill>
                <a:schemeClr val="tx1"/>
              </a:solidFill>
            </a:endParaRPr>
          </a:p>
        </p:txBody>
      </p:sp>
      <p:cxnSp>
        <p:nvCxnSpPr>
          <p:cNvPr id="17" name="Straight Arrow Connector 16"/>
          <p:cNvCxnSpPr>
            <a:stCxn id="9" idx="0"/>
            <a:endCxn id="7" idx="2"/>
          </p:cNvCxnSpPr>
          <p:nvPr/>
        </p:nvCxnSpPr>
        <p:spPr>
          <a:xfrm flipV="1">
            <a:off x="6062769" y="3198208"/>
            <a:ext cx="0" cy="121893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726181" y="3637594"/>
            <a:ext cx="1407587" cy="664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Document</a:t>
            </a:r>
            <a:endParaRPr lang="th-TH" sz="2000" dirty="0">
              <a:solidFill>
                <a:schemeClr val="tx1"/>
              </a:solidFill>
            </a:endParaRPr>
          </a:p>
        </p:txBody>
      </p:sp>
      <p:sp>
        <p:nvSpPr>
          <p:cNvPr id="24" name="Rectangle 23"/>
          <p:cNvSpPr/>
          <p:nvPr/>
        </p:nvSpPr>
        <p:spPr>
          <a:xfrm>
            <a:off x="8394749" y="2479820"/>
            <a:ext cx="2647236" cy="935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B050"/>
                </a:solidFill>
              </a:rPr>
              <a:t>Document Retrieval</a:t>
            </a:r>
          </a:p>
          <a:p>
            <a:r>
              <a:rPr lang="en-US" sz="2000" dirty="0" smtClean="0">
                <a:solidFill>
                  <a:srgbClr val="00B050"/>
                </a:solidFill>
              </a:rPr>
              <a:t>History Recorded</a:t>
            </a:r>
            <a:endParaRPr lang="th-TH" sz="2000" dirty="0">
              <a:solidFill>
                <a:srgbClr val="00B050"/>
              </a:solidFill>
            </a:endParaRPr>
          </a:p>
        </p:txBody>
      </p:sp>
      <p:sp>
        <p:nvSpPr>
          <p:cNvPr id="25" name="Rectangle 24"/>
          <p:cNvSpPr/>
          <p:nvPr/>
        </p:nvSpPr>
        <p:spPr>
          <a:xfrm>
            <a:off x="5032534" y="1517135"/>
            <a:ext cx="2647236" cy="935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B050"/>
                </a:solidFill>
              </a:rPr>
              <a:t>Document Received</a:t>
            </a:r>
            <a:endParaRPr lang="th-TH" sz="2000" dirty="0">
              <a:solidFill>
                <a:srgbClr val="00B050"/>
              </a:solidFill>
            </a:endParaRPr>
          </a:p>
        </p:txBody>
      </p:sp>
    </p:spTree>
    <p:extLst>
      <p:ext uri="{BB962C8B-B14F-4D97-AF65-F5344CB8AC3E}">
        <p14:creationId xmlns:p14="http://schemas.microsoft.com/office/powerpoint/2010/main" val="82272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2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th-TH" dirty="0"/>
          </a:p>
        </p:txBody>
      </p:sp>
      <p:sp>
        <p:nvSpPr>
          <p:cNvPr id="3" name="Content Placeholder 2"/>
          <p:cNvSpPr>
            <a:spLocks noGrp="1"/>
          </p:cNvSpPr>
          <p:nvPr>
            <p:ph idx="1"/>
          </p:nvPr>
        </p:nvSpPr>
        <p:spPr/>
        <p:txBody>
          <a:bodyPr/>
          <a:lstStyle/>
          <a:p>
            <a:r>
              <a:rPr lang="en-US" dirty="0" smtClean="0"/>
              <a:t>Working on design encryption***</a:t>
            </a:r>
          </a:p>
          <a:p>
            <a:pPr lvl="1"/>
            <a:r>
              <a:rPr lang="en-US" dirty="0" smtClean="0"/>
              <a:t>What data will need encrypt</a:t>
            </a:r>
          </a:p>
          <a:p>
            <a:pPr lvl="1"/>
            <a:r>
              <a:rPr lang="en-US" dirty="0" smtClean="0"/>
              <a:t>Reference HIPAA 18 de-identify factor</a:t>
            </a:r>
          </a:p>
          <a:p>
            <a:pPr lvl="1"/>
            <a:r>
              <a:rPr lang="en-US" dirty="0" smtClean="0"/>
              <a:t>How to deal with encryption key</a:t>
            </a:r>
            <a:endParaRPr lang="th-TH" dirty="0"/>
          </a:p>
        </p:txBody>
      </p:sp>
    </p:spTree>
    <p:extLst>
      <p:ext uri="{BB962C8B-B14F-4D97-AF65-F5344CB8AC3E}">
        <p14:creationId xmlns:p14="http://schemas.microsoft.com/office/powerpoint/2010/main" val="2913768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680"/>
          </a:xfrm>
        </p:spPr>
        <p:txBody>
          <a:bodyPr>
            <a:normAutofit fontScale="90000"/>
          </a:bodyPr>
          <a:lstStyle/>
          <a:p>
            <a:r>
              <a:rPr lang="en-US" dirty="0" smtClean="0"/>
              <a:t>Ethereum Query Language</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a:xfrm>
            <a:off x="838200" y="1213806"/>
            <a:ext cx="10515600" cy="4963157"/>
          </a:xfrm>
        </p:spPr>
        <p:txBody>
          <a:bodyPr>
            <a:normAutofit/>
          </a:bodyPr>
          <a:lstStyle/>
          <a:p>
            <a:r>
              <a:rPr lang="en-US" sz="2400" dirty="0" smtClean="0"/>
              <a:t>Addressing problem</a:t>
            </a:r>
          </a:p>
          <a:p>
            <a:pPr lvl="1"/>
            <a:r>
              <a:rPr lang="en-US" sz="2000" dirty="0" smtClean="0"/>
              <a:t>Massive data of Ethereum Blockchain (300GB+)</a:t>
            </a:r>
          </a:p>
          <a:p>
            <a:pPr lvl="1"/>
            <a:r>
              <a:rPr lang="en-US" sz="2000" dirty="0" smtClean="0"/>
              <a:t>Heterogeneous data</a:t>
            </a:r>
          </a:p>
          <a:p>
            <a:pPr lvl="1"/>
            <a:r>
              <a:rPr lang="en-US" sz="2000" dirty="0" smtClean="0"/>
              <a:t>Ethereum require direct access to each object with its unique ID</a:t>
            </a:r>
          </a:p>
          <a:p>
            <a:pPr lvl="2"/>
            <a:r>
              <a:rPr lang="en-US" sz="1600" dirty="0"/>
              <a:t>Currently there are 2 options to discover and read transaction in Ethereum</a:t>
            </a:r>
          </a:p>
          <a:p>
            <a:pPr lvl="3"/>
            <a:r>
              <a:rPr lang="en-US" sz="1400" dirty="0"/>
              <a:t>direct access each block with the specific information, which would require for the owner to know beforehand the blocks’ hashes or numbers</a:t>
            </a:r>
          </a:p>
          <a:p>
            <a:pPr lvl="3"/>
            <a:r>
              <a:rPr lang="en-US" sz="1400" dirty="0"/>
              <a:t>access the most recent block and sequentially search every parent block for any information related to the account</a:t>
            </a:r>
          </a:p>
          <a:p>
            <a:pPr marL="1371600" lvl="3" indent="0">
              <a:buNone/>
            </a:pPr>
            <a:r>
              <a:rPr lang="en-US" sz="1400" dirty="0"/>
              <a:t>*After the owner acquires the information he still needs to extract it from the stored representation and reformat it for a better visualization</a:t>
            </a:r>
            <a:r>
              <a:rPr lang="en-US" sz="1400" dirty="0" smtClean="0"/>
              <a:t>.</a:t>
            </a:r>
          </a:p>
          <a:p>
            <a:pPr lvl="1"/>
            <a:r>
              <a:rPr lang="en-US" sz="2000" dirty="0" smtClean="0"/>
              <a:t>Data opaqueness as to reduce size of data representation but not give much hint of its meta data</a:t>
            </a:r>
          </a:p>
          <a:p>
            <a:r>
              <a:rPr lang="en-US" sz="2400" dirty="0" smtClean="0"/>
              <a:t>They proposed EQL (Ethereum Query Language)</a:t>
            </a:r>
          </a:p>
          <a:p>
            <a:pPr lvl="1"/>
            <a:r>
              <a:rPr lang="en-US" sz="2000" dirty="0" smtClean="0"/>
              <a:t>EQL give better query experience for user-perspective</a:t>
            </a:r>
          </a:p>
          <a:p>
            <a:pPr lvl="1"/>
            <a:r>
              <a:rPr lang="en-US" sz="2000" dirty="0" smtClean="0"/>
              <a:t>EQL perform search by using sequential searching method</a:t>
            </a:r>
          </a:p>
          <a:p>
            <a:pPr lvl="1"/>
            <a:r>
              <a:rPr lang="en-US" sz="2000" dirty="0" smtClean="0"/>
              <a:t>EQL give SQL-like interface for user to search for stuff in Ethereum Blockchain</a:t>
            </a:r>
            <a:endParaRPr lang="th-TH" sz="2000" dirty="0"/>
          </a:p>
        </p:txBody>
      </p:sp>
    </p:spTree>
    <p:extLst>
      <p:ext uri="{BB962C8B-B14F-4D97-AF65-F5344CB8AC3E}">
        <p14:creationId xmlns:p14="http://schemas.microsoft.com/office/powerpoint/2010/main" val="1345844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(Implemented)</a:t>
            </a:r>
            <a:endParaRPr lang="th-TH" dirty="0"/>
          </a:p>
        </p:txBody>
      </p:sp>
      <p:sp>
        <p:nvSpPr>
          <p:cNvPr id="3" name="Content Placeholder 2"/>
          <p:cNvSpPr>
            <a:spLocks noGrp="1"/>
          </p:cNvSpPr>
          <p:nvPr>
            <p:ph idx="1"/>
          </p:nvPr>
        </p:nvSpPr>
        <p:spPr/>
        <p:txBody>
          <a:bodyPr/>
          <a:lstStyle/>
          <a:p>
            <a:r>
              <a:rPr lang="en-US" dirty="0" smtClean="0"/>
              <a:t>Ethereum Blockchain node setup</a:t>
            </a:r>
          </a:p>
          <a:p>
            <a:r>
              <a:rPr lang="en-US" dirty="0" smtClean="0"/>
              <a:t>XDS Toolkit</a:t>
            </a:r>
          </a:p>
          <a:p>
            <a:pPr lvl="1"/>
            <a:r>
              <a:rPr lang="en-US" dirty="0" smtClean="0"/>
              <a:t>Conformance Tools: Send transaction sample</a:t>
            </a:r>
          </a:p>
          <a:p>
            <a:pPr lvl="1"/>
            <a:r>
              <a:rPr lang="en-US" dirty="0" smtClean="0"/>
              <a:t>Thank to XDS Toolkit implementer google group, so I able to send out transaction from </a:t>
            </a:r>
            <a:r>
              <a:rPr lang="en-US" smtClean="0"/>
              <a:t>XDS Toolkit</a:t>
            </a:r>
            <a:endParaRPr lang="en-US" dirty="0" smtClean="0"/>
          </a:p>
          <a:p>
            <a:r>
              <a:rPr lang="en-US" dirty="0" smtClean="0"/>
              <a:t>XML Receiver via TCP</a:t>
            </a:r>
          </a:p>
          <a:p>
            <a:r>
              <a:rPr lang="en-US" dirty="0" smtClean="0"/>
              <a:t>XML Parser: Convert XML text to object for programming</a:t>
            </a:r>
          </a:p>
          <a:p>
            <a:endParaRPr lang="en-US" dirty="0"/>
          </a:p>
          <a:p>
            <a:r>
              <a:rPr lang="en-US" dirty="0" smtClean="0"/>
              <a:t>*will make some small video shot to show you</a:t>
            </a:r>
          </a:p>
        </p:txBody>
      </p:sp>
    </p:spTree>
    <p:extLst>
      <p:ext uri="{BB962C8B-B14F-4D97-AF65-F5344CB8AC3E}">
        <p14:creationId xmlns:p14="http://schemas.microsoft.com/office/powerpoint/2010/main" val="3449407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(Next step)</a:t>
            </a:r>
            <a:endParaRPr lang="th-TH" dirty="0"/>
          </a:p>
        </p:txBody>
      </p:sp>
      <p:sp>
        <p:nvSpPr>
          <p:cNvPr id="3" name="Content Placeholder 2"/>
          <p:cNvSpPr>
            <a:spLocks noGrp="1"/>
          </p:cNvSpPr>
          <p:nvPr>
            <p:ph idx="1"/>
          </p:nvPr>
        </p:nvSpPr>
        <p:spPr/>
        <p:txBody>
          <a:bodyPr/>
          <a:lstStyle/>
          <a:p>
            <a:r>
              <a:rPr lang="en-US" dirty="0" smtClean="0"/>
              <a:t>XDS Response in XML format</a:t>
            </a:r>
          </a:p>
          <a:p>
            <a:r>
              <a:rPr lang="en-US" dirty="0" smtClean="0"/>
              <a:t>Smart-contract factory</a:t>
            </a:r>
            <a:endParaRPr lang="th-TH" dirty="0"/>
          </a:p>
        </p:txBody>
      </p:sp>
    </p:spTree>
    <p:extLst>
      <p:ext uri="{BB962C8B-B14F-4D97-AF65-F5344CB8AC3E}">
        <p14:creationId xmlns:p14="http://schemas.microsoft.com/office/powerpoint/2010/main" val="3122399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848680"/>
          </a:xfrm>
        </p:spPr>
        <p:txBody>
          <a:bodyPr>
            <a:normAutofit fontScale="90000"/>
          </a:bodyPr>
          <a:lstStyle/>
          <a:p>
            <a:r>
              <a:rPr lang="en-US" dirty="0" smtClean="0"/>
              <a:t>Ethereum Query Language</a:t>
            </a:r>
            <a:br>
              <a:rPr lang="en-US" dirty="0" smtClean="0"/>
            </a:br>
            <a:r>
              <a:rPr lang="en-US" sz="2200" dirty="0" smtClean="0">
                <a:hlinkClick r:id="rId2"/>
              </a:rPr>
              <a:t>Link</a:t>
            </a:r>
            <a:endParaRPr lang="th-TH" sz="2200" dirty="0"/>
          </a:p>
        </p:txBody>
      </p:sp>
      <p:sp>
        <p:nvSpPr>
          <p:cNvPr id="5" name="Content Placeholder 2"/>
          <p:cNvSpPr>
            <a:spLocks noGrp="1"/>
          </p:cNvSpPr>
          <p:nvPr>
            <p:ph idx="1"/>
          </p:nvPr>
        </p:nvSpPr>
        <p:spPr>
          <a:xfrm>
            <a:off x="838200" y="1213806"/>
            <a:ext cx="10515600" cy="4963157"/>
          </a:xfrm>
        </p:spPr>
        <p:txBody>
          <a:bodyPr>
            <a:normAutofit/>
          </a:bodyPr>
          <a:lstStyle/>
          <a:p>
            <a:r>
              <a:rPr lang="en-US" dirty="0" smtClean="0"/>
              <a:t>What idea we get</a:t>
            </a:r>
          </a:p>
          <a:p>
            <a:pPr lvl="1"/>
            <a:r>
              <a:rPr lang="en-US" dirty="0" smtClean="0"/>
              <a:t>As they mentioned that there are 2 ways of discover transactions within Ethereum Blockchain</a:t>
            </a:r>
          </a:p>
          <a:p>
            <a:pPr lvl="1"/>
            <a:r>
              <a:rPr lang="en-US" dirty="0" smtClean="0"/>
              <a:t>We can adopt sequential search method for first time search</a:t>
            </a:r>
          </a:p>
          <a:p>
            <a:pPr lvl="1"/>
            <a:r>
              <a:rPr lang="en-US" dirty="0" smtClean="0"/>
              <a:t>Then use off-chain application to remember contract eth address for faster access on next time.</a:t>
            </a:r>
          </a:p>
        </p:txBody>
      </p:sp>
    </p:spTree>
    <p:extLst>
      <p:ext uri="{BB962C8B-B14F-4D97-AF65-F5344CB8AC3E}">
        <p14:creationId xmlns:p14="http://schemas.microsoft.com/office/powerpoint/2010/main" val="4133011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Query Support for Data Processing and Analysis on Ethereum Blockchain</a:t>
            </a:r>
            <a:br>
              <a:rPr lang="en-US" dirty="0" smtClean="0"/>
            </a:br>
            <a:r>
              <a:rPr lang="en-US" sz="2200" dirty="0" smtClean="0">
                <a:hlinkClick r:id="rId2"/>
              </a:rPr>
              <a:t>Link</a:t>
            </a:r>
            <a:endParaRPr lang="th-TH" sz="2200" dirty="0"/>
          </a:p>
        </p:txBody>
      </p:sp>
      <p:sp>
        <p:nvSpPr>
          <p:cNvPr id="3" name="Content Placeholder 2"/>
          <p:cNvSpPr>
            <a:spLocks noGrp="1"/>
          </p:cNvSpPr>
          <p:nvPr>
            <p:ph idx="1"/>
          </p:nvPr>
        </p:nvSpPr>
        <p:spPr/>
        <p:txBody>
          <a:bodyPr/>
          <a:lstStyle/>
          <a:p>
            <a:r>
              <a:rPr lang="en-US" dirty="0" smtClean="0"/>
              <a:t>This work proposed as additional improvement of EQL</a:t>
            </a:r>
          </a:p>
          <a:p>
            <a:r>
              <a:rPr lang="en-US" dirty="0" smtClean="0"/>
              <a:t>The work provide more functions as interface for developer to query transaction from Blockchain based on Ethereum Query Language.</a:t>
            </a:r>
          </a:p>
          <a:p>
            <a:r>
              <a:rPr lang="en-US" dirty="0" smtClean="0"/>
              <a:t>They also utilize cloud storage to handle account, block, and transaction information retrieved from the chain.</a:t>
            </a:r>
          </a:p>
          <a:p>
            <a:endParaRPr lang="en-US" dirty="0"/>
          </a:p>
          <a:p>
            <a:r>
              <a:rPr lang="en-US" dirty="0" smtClean="0"/>
              <a:t>This work give an example of using off-chain storage to handle stuff from Blockchain.</a:t>
            </a:r>
            <a:endParaRPr lang="th-TH" dirty="0"/>
          </a:p>
        </p:txBody>
      </p:sp>
    </p:spTree>
    <p:extLst>
      <p:ext uri="{BB962C8B-B14F-4D97-AF65-F5344CB8AC3E}">
        <p14:creationId xmlns:p14="http://schemas.microsoft.com/office/powerpoint/2010/main" val="2722467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tools on Blockchain</a:t>
            </a:r>
            <a:br>
              <a:rPr lang="en-US" dirty="0" smtClean="0"/>
            </a:br>
            <a:r>
              <a:rPr lang="en-US" sz="2000" dirty="0" smtClean="0">
                <a:hlinkClick r:id="rId2"/>
              </a:rPr>
              <a:t>Link</a:t>
            </a:r>
            <a:endParaRPr lang="th-TH" sz="2000" dirty="0"/>
          </a:p>
        </p:txBody>
      </p:sp>
      <p:sp>
        <p:nvSpPr>
          <p:cNvPr id="3" name="Content Placeholder 2"/>
          <p:cNvSpPr>
            <a:spLocks noGrp="1"/>
          </p:cNvSpPr>
          <p:nvPr>
            <p:ph idx="1"/>
          </p:nvPr>
        </p:nvSpPr>
        <p:spPr/>
        <p:txBody>
          <a:bodyPr/>
          <a:lstStyle/>
          <a:p>
            <a:r>
              <a:rPr lang="en-US" dirty="0" smtClean="0"/>
              <a:t>Review Blockchain analytic tools (Mostly Bitcoin and some general Blockchain)</a:t>
            </a:r>
          </a:p>
          <a:p>
            <a:r>
              <a:rPr lang="en-US" dirty="0" smtClean="0"/>
              <a:t>Focus on discuss about future of analytic tools and possibilities</a:t>
            </a:r>
          </a:p>
          <a:p>
            <a:pPr lvl="1"/>
            <a:r>
              <a:rPr lang="en-US" dirty="0" smtClean="0"/>
              <a:t>Analytic tools for real-time analysis</a:t>
            </a:r>
          </a:p>
          <a:p>
            <a:pPr lvl="1"/>
            <a:r>
              <a:rPr lang="en-US" dirty="0" smtClean="0"/>
              <a:t>Analytic tools for Big-data and data visualize</a:t>
            </a:r>
          </a:p>
          <a:p>
            <a:r>
              <a:rPr lang="en-US" dirty="0" smtClean="0"/>
              <a:t>However, what these tools actually done is sequentially index all transaction in the chain to off-chain database and give interface to user.</a:t>
            </a:r>
            <a:endParaRPr lang="en-US" dirty="0"/>
          </a:p>
        </p:txBody>
      </p:sp>
    </p:spTree>
    <p:extLst>
      <p:ext uri="{BB962C8B-B14F-4D97-AF65-F5344CB8AC3E}">
        <p14:creationId xmlns:p14="http://schemas.microsoft.com/office/powerpoint/2010/main" val="1643881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For Ethereum there are many available tools to explore main chain</a:t>
            </a:r>
          </a:p>
          <a:p>
            <a:pPr lvl="1"/>
            <a:r>
              <a:rPr lang="en-US" dirty="0" err="1" smtClean="0">
                <a:hlinkClick r:id="rId2"/>
              </a:rPr>
              <a:t>Etherscan</a:t>
            </a:r>
            <a:endParaRPr lang="en-US" dirty="0" smtClean="0"/>
          </a:p>
          <a:p>
            <a:pPr lvl="1"/>
            <a:r>
              <a:rPr lang="en-US" dirty="0" err="1" smtClean="0">
                <a:hlinkClick r:id="rId3"/>
              </a:rPr>
              <a:t>Etherchain</a:t>
            </a:r>
            <a:endParaRPr lang="en-US" dirty="0" smtClean="0"/>
          </a:p>
          <a:p>
            <a:pPr lvl="1"/>
            <a:r>
              <a:rPr lang="en-US" dirty="0" err="1" smtClean="0">
                <a:hlinkClick r:id="rId4"/>
              </a:rPr>
              <a:t>Ethplorer</a:t>
            </a:r>
            <a:endParaRPr lang="en-US" dirty="0" smtClean="0"/>
          </a:p>
          <a:p>
            <a:pPr lvl="1"/>
            <a:r>
              <a:rPr lang="en-US" dirty="0" err="1" smtClean="0">
                <a:hlinkClick r:id="rId5"/>
              </a:rPr>
              <a:t>Blockchair</a:t>
            </a:r>
            <a:r>
              <a:rPr lang="en-US" dirty="0" smtClean="0">
                <a:hlinkClick r:id="rId5"/>
              </a:rPr>
              <a:t> – Ethereum</a:t>
            </a:r>
            <a:endParaRPr lang="en-US" dirty="0" smtClean="0"/>
          </a:p>
          <a:p>
            <a:pPr lvl="1"/>
            <a:r>
              <a:rPr lang="en-US" dirty="0" err="1" smtClean="0">
                <a:hlinkClick r:id="rId6"/>
              </a:rPr>
              <a:t>Gastracker</a:t>
            </a:r>
            <a:endParaRPr lang="en-US" dirty="0" smtClean="0"/>
          </a:p>
          <a:p>
            <a:r>
              <a:rPr lang="en-US" dirty="0" smtClean="0"/>
              <a:t>And some API tools to explore private chain</a:t>
            </a:r>
          </a:p>
          <a:p>
            <a:pPr lvl="1"/>
            <a:r>
              <a:rPr lang="en-US" dirty="0" err="1" smtClean="0">
                <a:hlinkClick r:id="rId7"/>
              </a:rPr>
              <a:t>Infura</a:t>
            </a:r>
            <a:endParaRPr lang="en-US" dirty="0" smtClean="0"/>
          </a:p>
          <a:p>
            <a:pPr lvl="1"/>
            <a:endParaRPr lang="en-US" dirty="0"/>
          </a:p>
          <a:p>
            <a:r>
              <a:rPr lang="en-US" dirty="0" smtClean="0"/>
              <a:t>Each tools have different features centered around Eth address, Gas price, Gas limit, difficulty, and other general index included in each Block and transaction of Ethereum by default. More than these are UI.</a:t>
            </a:r>
            <a:endParaRPr lang="th-TH" dirty="0"/>
          </a:p>
        </p:txBody>
      </p:sp>
      <p:sp>
        <p:nvSpPr>
          <p:cNvPr id="5" name="Title 1"/>
          <p:cNvSpPr>
            <a:spLocks noGrp="1"/>
          </p:cNvSpPr>
          <p:nvPr>
            <p:ph type="title"/>
          </p:nvPr>
        </p:nvSpPr>
        <p:spPr>
          <a:xfrm>
            <a:off x="838200" y="365125"/>
            <a:ext cx="10515600" cy="1325563"/>
          </a:xfrm>
        </p:spPr>
        <p:txBody>
          <a:bodyPr/>
          <a:lstStyle/>
          <a:p>
            <a:r>
              <a:rPr lang="en-US" dirty="0" smtClean="0"/>
              <a:t>Analytic tools on Blockchain</a:t>
            </a:r>
            <a:br>
              <a:rPr lang="en-US" dirty="0" smtClean="0"/>
            </a:br>
            <a:r>
              <a:rPr lang="en-US" sz="2000" dirty="0" smtClean="0">
                <a:hlinkClick r:id="rId8"/>
              </a:rPr>
              <a:t>Link</a:t>
            </a:r>
            <a:endParaRPr lang="th-TH" sz="2000" dirty="0"/>
          </a:p>
        </p:txBody>
      </p:sp>
    </p:spTree>
    <p:extLst>
      <p:ext uri="{BB962C8B-B14F-4D97-AF65-F5344CB8AC3E}">
        <p14:creationId xmlns:p14="http://schemas.microsoft.com/office/powerpoint/2010/main" val="3840566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Mystiko</a:t>
            </a:r>
            <a:r>
              <a:rPr lang="en-US" dirty="0" smtClean="0"/>
              <a:t> – Blockchain Meets Big Data</a:t>
            </a:r>
            <a:br>
              <a:rPr lang="en-US" dirty="0" smtClean="0"/>
            </a:br>
            <a:r>
              <a:rPr lang="en-US" sz="2000" dirty="0" smtClean="0">
                <a:hlinkClick r:id="rId2"/>
              </a:rPr>
              <a:t>Link</a:t>
            </a:r>
            <a:endParaRPr lang="th-TH" sz="2000" dirty="0"/>
          </a:p>
        </p:txBody>
      </p:sp>
      <p:sp>
        <p:nvSpPr>
          <p:cNvPr id="3" name="Content Placeholder 2"/>
          <p:cNvSpPr>
            <a:spLocks noGrp="1"/>
          </p:cNvSpPr>
          <p:nvPr>
            <p:ph idx="1"/>
          </p:nvPr>
        </p:nvSpPr>
        <p:spPr/>
        <p:txBody>
          <a:bodyPr/>
          <a:lstStyle/>
          <a:p>
            <a:r>
              <a:rPr lang="en-US" dirty="0" smtClean="0"/>
              <a:t>This work proposed ‘</a:t>
            </a:r>
            <a:r>
              <a:rPr lang="en-US" dirty="0" err="1" smtClean="0"/>
              <a:t>Mystiko</a:t>
            </a:r>
            <a:r>
              <a:rPr lang="en-US" dirty="0" smtClean="0"/>
              <a:t>’ Blockchain concept that more compatible with Big data or data analysis application.</a:t>
            </a:r>
          </a:p>
          <a:p>
            <a:endParaRPr lang="en-US" dirty="0"/>
          </a:p>
          <a:p>
            <a:r>
              <a:rPr lang="en-US" dirty="0" smtClean="0"/>
              <a:t>This work represent limitation of many existing Blockchain platform in term of data discovery.</a:t>
            </a:r>
          </a:p>
          <a:p>
            <a:r>
              <a:rPr lang="en-US" dirty="0" smtClean="0"/>
              <a:t>Additional reason why we need to use sequential search method as we use Ethereum for our implementation.</a:t>
            </a:r>
            <a:endParaRPr lang="th-TH" dirty="0"/>
          </a:p>
        </p:txBody>
      </p:sp>
    </p:spTree>
    <p:extLst>
      <p:ext uri="{BB962C8B-B14F-4D97-AF65-F5344CB8AC3E}">
        <p14:creationId xmlns:p14="http://schemas.microsoft.com/office/powerpoint/2010/main" val="182654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TotalTime>
  <Words>2355</Words>
  <Application>Microsoft Office PowerPoint</Application>
  <PresentationFormat>Widescreen</PresentationFormat>
  <Paragraphs>392</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Angsana New</vt:lpstr>
      <vt:lpstr>Arial</vt:lpstr>
      <vt:lpstr>Calibri</vt:lpstr>
      <vt:lpstr>Calibri Light</vt:lpstr>
      <vt:lpstr>Cordia New</vt:lpstr>
      <vt:lpstr>Wingdings</vt:lpstr>
      <vt:lpstr>Office Theme</vt:lpstr>
      <vt:lpstr>XDS.b + Blockchain</vt:lpstr>
      <vt:lpstr>Content</vt:lpstr>
      <vt:lpstr>Review paper about search for transaction on Blockchain</vt:lpstr>
      <vt:lpstr>Ethereum Query Language Link</vt:lpstr>
      <vt:lpstr>Ethereum Query Language Link</vt:lpstr>
      <vt:lpstr>Query Support for Data Processing and Analysis on Ethereum Blockchain Link</vt:lpstr>
      <vt:lpstr>Analytic tools on Blockchain Link</vt:lpstr>
      <vt:lpstr>Analytic tools on Blockchain Link</vt:lpstr>
      <vt:lpstr>Mystiko – Blockchain Meets Big Data Link</vt:lpstr>
      <vt:lpstr>Blockchain as an Audit-able Communication Channel Link</vt:lpstr>
      <vt:lpstr>Blockchain as an Audit-able Communication Channel Link</vt:lpstr>
      <vt:lpstr>Enabling Reliable Keyword Search in Encrypted Decentralized Storage with Fairness Link</vt:lpstr>
      <vt:lpstr>*Block-based Access Control for Blockchain-based Electronic Medical records (EMRs) Query in eHealth Link</vt:lpstr>
      <vt:lpstr>*Blockchain Support for Flexible Queries with Granular Access Control to Electronic Medical Records (EMR) Link</vt:lpstr>
      <vt:lpstr>Blockchain-based System for Secure Data Storage with Private Keyword Search Link</vt:lpstr>
      <vt:lpstr>Searching an Encrypted Cloud Meets Blockchain: A Decentralized, Reliable and Fair Realization Link</vt:lpstr>
      <vt:lpstr>Accelerating Blockchain Search of Full Nodes Using GPUs Link</vt:lpstr>
      <vt:lpstr>PHI attributes</vt:lpstr>
      <vt:lpstr>PHI attributes</vt:lpstr>
      <vt:lpstr>PHI handling defined by HIPAA</vt:lpstr>
      <vt:lpstr>Case: Hacker gained access and compromised one node</vt:lpstr>
      <vt:lpstr>Summary got from paper reviewed</vt:lpstr>
      <vt:lpstr>Design</vt:lpstr>
      <vt:lpstr>Repository -&gt; Registry -&gt; Blockchain</vt:lpstr>
      <vt:lpstr>Repository -&gt; Registry -&gt; Blockchain</vt:lpstr>
      <vt:lpstr>Repository -&gt; Registry -&gt; Blockchain</vt:lpstr>
      <vt:lpstr>Repository -&gt; Registry -&gt; Blockchain</vt:lpstr>
      <vt:lpstr>Repository -&gt; Registry -&gt; Blockchain</vt:lpstr>
      <vt:lpstr>Repository -&gt; Registry -&gt; Blockchain</vt:lpstr>
      <vt:lpstr>Search for Document Registry Entry</vt:lpstr>
      <vt:lpstr>Search for Document Registry Entry</vt:lpstr>
      <vt:lpstr>Search for Document Registry Entry</vt:lpstr>
      <vt:lpstr>Search for Document Registry Entry</vt:lpstr>
      <vt:lpstr>Query</vt:lpstr>
      <vt:lpstr>Query</vt:lpstr>
      <vt:lpstr>Retrieve</vt:lpstr>
      <vt:lpstr>Retrieve</vt:lpstr>
      <vt:lpstr>Retrieve</vt:lpstr>
      <vt:lpstr>Encryption</vt:lpstr>
      <vt:lpstr>Implementation (Implemented)</vt:lpstr>
      <vt:lpstr>Implementation (Next step)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XDS.b + Blockchain</dc:title>
  <dc:creator>admin</dc:creator>
  <cp:lastModifiedBy>admin</cp:lastModifiedBy>
  <cp:revision>175</cp:revision>
  <dcterms:created xsi:type="dcterms:W3CDTF">2019-03-01T13:22:58Z</dcterms:created>
  <dcterms:modified xsi:type="dcterms:W3CDTF">2019-03-11T03:26:54Z</dcterms:modified>
</cp:coreProperties>
</file>