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5"/>
  </p:notesMasterIdLst>
  <p:sldIdLst>
    <p:sldId id="258" r:id="rId2"/>
    <p:sldId id="259" r:id="rId3"/>
    <p:sldId id="260" r:id="rId4"/>
    <p:sldId id="261" r:id="rId5"/>
    <p:sldId id="282" r:id="rId6"/>
    <p:sldId id="284" r:id="rId7"/>
    <p:sldId id="271" r:id="rId8"/>
    <p:sldId id="270" r:id="rId9"/>
    <p:sldId id="287" r:id="rId10"/>
    <p:sldId id="283" r:id="rId11"/>
    <p:sldId id="263" r:id="rId12"/>
    <p:sldId id="286" r:id="rId13"/>
    <p:sldId id="272" r:id="rId14"/>
    <p:sldId id="266" r:id="rId15"/>
    <p:sldId id="290" r:id="rId16"/>
    <p:sldId id="291" r:id="rId17"/>
    <p:sldId id="292" r:id="rId18"/>
    <p:sldId id="293" r:id="rId19"/>
    <p:sldId id="294" r:id="rId20"/>
    <p:sldId id="295" r:id="rId21"/>
    <p:sldId id="296" r:id="rId22"/>
    <p:sldId id="297" r:id="rId23"/>
    <p:sldId id="298" r:id="rId24"/>
    <p:sldId id="299" r:id="rId25"/>
    <p:sldId id="300" r:id="rId26"/>
    <p:sldId id="301" r:id="rId27"/>
    <p:sldId id="302" r:id="rId28"/>
    <p:sldId id="303" r:id="rId29"/>
    <p:sldId id="304" r:id="rId30"/>
    <p:sldId id="305" r:id="rId31"/>
    <p:sldId id="306" r:id="rId32"/>
    <p:sldId id="307" r:id="rId33"/>
    <p:sldId id="308" r:id="rId34"/>
    <p:sldId id="309" r:id="rId35"/>
    <p:sldId id="310" r:id="rId36"/>
    <p:sldId id="311" r:id="rId37"/>
    <p:sldId id="312" r:id="rId38"/>
    <p:sldId id="313" r:id="rId39"/>
    <p:sldId id="314" r:id="rId40"/>
    <p:sldId id="315" r:id="rId41"/>
    <p:sldId id="316" r:id="rId42"/>
    <p:sldId id="317" r:id="rId43"/>
    <p:sldId id="318" r:id="rId44"/>
    <p:sldId id="319" r:id="rId45"/>
    <p:sldId id="320" r:id="rId46"/>
    <p:sldId id="321" r:id="rId47"/>
    <p:sldId id="322" r:id="rId48"/>
    <p:sldId id="323" r:id="rId49"/>
    <p:sldId id="324" r:id="rId50"/>
    <p:sldId id="325" r:id="rId51"/>
    <p:sldId id="326" r:id="rId52"/>
    <p:sldId id="327" r:id="rId53"/>
    <p:sldId id="328" r:id="rId54"/>
    <p:sldId id="329" r:id="rId55"/>
    <p:sldId id="330" r:id="rId56"/>
    <p:sldId id="331" r:id="rId57"/>
    <p:sldId id="332" r:id="rId58"/>
    <p:sldId id="333" r:id="rId59"/>
    <p:sldId id="334" r:id="rId60"/>
    <p:sldId id="335" r:id="rId61"/>
    <p:sldId id="336" r:id="rId62"/>
    <p:sldId id="337" r:id="rId63"/>
    <p:sldId id="338" r:id="rId64"/>
    <p:sldId id="339" r:id="rId65"/>
    <p:sldId id="340" r:id="rId66"/>
    <p:sldId id="341" r:id="rId67"/>
    <p:sldId id="273" r:id="rId68"/>
    <p:sldId id="278" r:id="rId69"/>
    <p:sldId id="280" r:id="rId70"/>
    <p:sldId id="264" r:id="rId71"/>
    <p:sldId id="281" r:id="rId72"/>
    <p:sldId id="268" r:id="rId73"/>
    <p:sldId id="285" r:id="rId74"/>
    <p:sldId id="275" r:id="rId75"/>
    <p:sldId id="269" r:id="rId76"/>
    <p:sldId id="288" r:id="rId77"/>
    <p:sldId id="289" r:id="rId78"/>
    <p:sldId id="344" r:id="rId79"/>
    <p:sldId id="345" r:id="rId80"/>
    <p:sldId id="343" r:id="rId81"/>
    <p:sldId id="346" r:id="rId82"/>
    <p:sldId id="348" r:id="rId83"/>
    <p:sldId id="349" r:id="rId84"/>
    <p:sldId id="350" r:id="rId85"/>
    <p:sldId id="351" r:id="rId86"/>
    <p:sldId id="355" r:id="rId87"/>
    <p:sldId id="353" r:id="rId88"/>
    <p:sldId id="354" r:id="rId89"/>
    <p:sldId id="356" r:id="rId90"/>
    <p:sldId id="352" r:id="rId91"/>
    <p:sldId id="347" r:id="rId92"/>
    <p:sldId id="342" r:id="rId93"/>
    <p:sldId id="357" r:id="rId94"/>
  </p:sldIdLst>
  <p:sldSz cx="12192000" cy="6858000"/>
  <p:notesSz cx="6858000" cy="9144000"/>
  <p:defaultTex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0"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h-T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6EEE14-E13D-45C2-B56B-A099C474BE61}" type="datetimeFigureOut">
              <a:rPr lang="th-TH" smtClean="0"/>
              <a:t>26/04/62</a:t>
            </a:fld>
            <a:endParaRPr lang="th-T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h-T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h-T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9DA253-841F-4B3D-A7B9-147285D07B09}" type="slidenum">
              <a:rPr lang="th-TH" smtClean="0"/>
              <a:t>‹#›</a:t>
            </a:fld>
            <a:endParaRPr lang="th-TH"/>
          </a:p>
        </p:txBody>
      </p:sp>
    </p:spTree>
    <p:extLst>
      <p:ext uri="{BB962C8B-B14F-4D97-AF65-F5344CB8AC3E}">
        <p14:creationId xmlns:p14="http://schemas.microsoft.com/office/powerpoint/2010/main" val="308450788"/>
      </p:ext>
    </p:extLst>
  </p:cSld>
  <p:clrMap bg1="lt1" tx1="dk1" bg2="lt2" tx2="dk2" accent1="accent1" accent2="accent2" accent3="accent3" accent4="accent4" accent5="accent5" accent6="accent6" hlink="hlink" folHlink="folHlink"/>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There should be some kind of header that specify type of transaction</a:t>
            </a:r>
            <a:endParaRPr lang="th-TH" dirty="0" smtClean="0"/>
          </a:p>
          <a:p>
            <a:endParaRPr lang="th-TH" dirty="0"/>
          </a:p>
        </p:txBody>
      </p:sp>
      <p:sp>
        <p:nvSpPr>
          <p:cNvPr id="4" name="Slide Number Placeholder 3"/>
          <p:cNvSpPr>
            <a:spLocks noGrp="1"/>
          </p:cNvSpPr>
          <p:nvPr>
            <p:ph type="sldNum" sz="quarter" idx="10"/>
          </p:nvPr>
        </p:nvSpPr>
        <p:spPr/>
        <p:txBody>
          <a:bodyPr/>
          <a:lstStyle/>
          <a:p>
            <a:fld id="{FC17C4EF-168B-483E-9641-5272A18317E6}" type="slidenum">
              <a:rPr lang="th-TH" smtClean="0"/>
              <a:t>2</a:t>
            </a:fld>
            <a:endParaRPr lang="th-TH"/>
          </a:p>
        </p:txBody>
      </p:sp>
    </p:spTree>
    <p:extLst>
      <p:ext uri="{BB962C8B-B14F-4D97-AF65-F5344CB8AC3E}">
        <p14:creationId xmlns:p14="http://schemas.microsoft.com/office/powerpoint/2010/main" val="476945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There should be some kind of header that specify type of transaction</a:t>
            </a:r>
            <a:endParaRPr lang="th-TH" dirty="0" smtClean="0"/>
          </a:p>
          <a:p>
            <a:endParaRPr lang="th-TH" dirty="0"/>
          </a:p>
        </p:txBody>
      </p:sp>
      <p:sp>
        <p:nvSpPr>
          <p:cNvPr id="4" name="Slide Number Placeholder 3"/>
          <p:cNvSpPr>
            <a:spLocks noGrp="1"/>
          </p:cNvSpPr>
          <p:nvPr>
            <p:ph type="sldNum" sz="quarter" idx="10"/>
          </p:nvPr>
        </p:nvSpPr>
        <p:spPr/>
        <p:txBody>
          <a:bodyPr/>
          <a:lstStyle/>
          <a:p>
            <a:fld id="{FC17C4EF-168B-483E-9641-5272A18317E6}" type="slidenum">
              <a:rPr lang="th-TH" smtClean="0"/>
              <a:t>71</a:t>
            </a:fld>
            <a:endParaRPr lang="th-TH"/>
          </a:p>
        </p:txBody>
      </p:sp>
    </p:spTree>
    <p:extLst>
      <p:ext uri="{BB962C8B-B14F-4D97-AF65-F5344CB8AC3E}">
        <p14:creationId xmlns:p14="http://schemas.microsoft.com/office/powerpoint/2010/main" val="524749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There should be some kind of header that specify type of transaction</a:t>
            </a:r>
            <a:endParaRPr lang="th-TH" dirty="0" smtClean="0"/>
          </a:p>
          <a:p>
            <a:endParaRPr lang="th-TH" dirty="0"/>
          </a:p>
        </p:txBody>
      </p:sp>
      <p:sp>
        <p:nvSpPr>
          <p:cNvPr id="4" name="Slide Number Placeholder 3"/>
          <p:cNvSpPr>
            <a:spLocks noGrp="1"/>
          </p:cNvSpPr>
          <p:nvPr>
            <p:ph type="sldNum" sz="quarter" idx="10"/>
          </p:nvPr>
        </p:nvSpPr>
        <p:spPr/>
        <p:txBody>
          <a:bodyPr/>
          <a:lstStyle/>
          <a:p>
            <a:fld id="{FC17C4EF-168B-483E-9641-5272A18317E6}" type="slidenum">
              <a:rPr lang="th-TH" smtClean="0"/>
              <a:t>74</a:t>
            </a:fld>
            <a:endParaRPr lang="th-TH"/>
          </a:p>
        </p:txBody>
      </p:sp>
    </p:spTree>
    <p:extLst>
      <p:ext uri="{BB962C8B-B14F-4D97-AF65-F5344CB8AC3E}">
        <p14:creationId xmlns:p14="http://schemas.microsoft.com/office/powerpoint/2010/main" val="673679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There should be some kind of header that specify type of transaction</a:t>
            </a:r>
            <a:endParaRPr lang="th-TH" dirty="0" smtClean="0"/>
          </a:p>
          <a:p>
            <a:endParaRPr lang="th-TH" dirty="0"/>
          </a:p>
        </p:txBody>
      </p:sp>
      <p:sp>
        <p:nvSpPr>
          <p:cNvPr id="4" name="Slide Number Placeholder 3"/>
          <p:cNvSpPr>
            <a:spLocks noGrp="1"/>
          </p:cNvSpPr>
          <p:nvPr>
            <p:ph type="sldNum" sz="quarter" idx="10"/>
          </p:nvPr>
        </p:nvSpPr>
        <p:spPr/>
        <p:txBody>
          <a:bodyPr/>
          <a:lstStyle/>
          <a:p>
            <a:fld id="{FC17C4EF-168B-483E-9641-5272A18317E6}" type="slidenum">
              <a:rPr lang="th-TH" smtClean="0"/>
              <a:t>7</a:t>
            </a:fld>
            <a:endParaRPr lang="th-TH"/>
          </a:p>
        </p:txBody>
      </p:sp>
    </p:spTree>
    <p:extLst>
      <p:ext uri="{BB962C8B-B14F-4D97-AF65-F5344CB8AC3E}">
        <p14:creationId xmlns:p14="http://schemas.microsoft.com/office/powerpoint/2010/main" val="1219271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There should be some kind of header that specify type of transaction</a:t>
            </a:r>
            <a:endParaRPr lang="th-TH" dirty="0" smtClean="0"/>
          </a:p>
          <a:p>
            <a:endParaRPr lang="th-TH" dirty="0"/>
          </a:p>
        </p:txBody>
      </p:sp>
      <p:sp>
        <p:nvSpPr>
          <p:cNvPr id="4" name="Slide Number Placeholder 3"/>
          <p:cNvSpPr>
            <a:spLocks noGrp="1"/>
          </p:cNvSpPr>
          <p:nvPr>
            <p:ph type="sldNum" sz="quarter" idx="10"/>
          </p:nvPr>
        </p:nvSpPr>
        <p:spPr/>
        <p:txBody>
          <a:bodyPr/>
          <a:lstStyle/>
          <a:p>
            <a:fld id="{FC17C4EF-168B-483E-9641-5272A18317E6}" type="slidenum">
              <a:rPr lang="th-TH" smtClean="0"/>
              <a:t>13</a:t>
            </a:fld>
            <a:endParaRPr lang="th-TH"/>
          </a:p>
        </p:txBody>
      </p:sp>
    </p:spTree>
    <p:extLst>
      <p:ext uri="{BB962C8B-B14F-4D97-AF65-F5344CB8AC3E}">
        <p14:creationId xmlns:p14="http://schemas.microsoft.com/office/powerpoint/2010/main" val="345506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There should be some kind of header that specify type of transaction</a:t>
            </a:r>
            <a:endParaRPr lang="th-TH" dirty="0" smtClean="0"/>
          </a:p>
          <a:p>
            <a:endParaRPr lang="th-TH" dirty="0"/>
          </a:p>
        </p:txBody>
      </p:sp>
      <p:sp>
        <p:nvSpPr>
          <p:cNvPr id="4" name="Slide Number Placeholder 3"/>
          <p:cNvSpPr>
            <a:spLocks noGrp="1"/>
          </p:cNvSpPr>
          <p:nvPr>
            <p:ph type="sldNum" sz="quarter" idx="10"/>
          </p:nvPr>
        </p:nvSpPr>
        <p:spPr/>
        <p:txBody>
          <a:bodyPr/>
          <a:lstStyle/>
          <a:p>
            <a:fld id="{FC17C4EF-168B-483E-9641-5272A18317E6}" type="slidenum">
              <a:rPr lang="th-TH" smtClean="0"/>
              <a:t>16</a:t>
            </a:fld>
            <a:endParaRPr lang="th-TH"/>
          </a:p>
        </p:txBody>
      </p:sp>
    </p:spTree>
    <p:extLst>
      <p:ext uri="{BB962C8B-B14F-4D97-AF65-F5344CB8AC3E}">
        <p14:creationId xmlns:p14="http://schemas.microsoft.com/office/powerpoint/2010/main" val="51849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There should be some kind of header that specify type of transaction</a:t>
            </a:r>
            <a:endParaRPr lang="th-TH" dirty="0" smtClean="0"/>
          </a:p>
          <a:p>
            <a:endParaRPr lang="th-TH" dirty="0"/>
          </a:p>
        </p:txBody>
      </p:sp>
      <p:sp>
        <p:nvSpPr>
          <p:cNvPr id="4" name="Slide Number Placeholder 3"/>
          <p:cNvSpPr>
            <a:spLocks noGrp="1"/>
          </p:cNvSpPr>
          <p:nvPr>
            <p:ph type="sldNum" sz="quarter" idx="10"/>
          </p:nvPr>
        </p:nvSpPr>
        <p:spPr/>
        <p:txBody>
          <a:bodyPr/>
          <a:lstStyle/>
          <a:p>
            <a:fld id="{FC17C4EF-168B-483E-9641-5272A18317E6}" type="slidenum">
              <a:rPr lang="th-TH" smtClean="0"/>
              <a:t>20</a:t>
            </a:fld>
            <a:endParaRPr lang="th-TH"/>
          </a:p>
        </p:txBody>
      </p:sp>
    </p:spTree>
    <p:extLst>
      <p:ext uri="{BB962C8B-B14F-4D97-AF65-F5344CB8AC3E}">
        <p14:creationId xmlns:p14="http://schemas.microsoft.com/office/powerpoint/2010/main" val="1821441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There should be some kind of header that specify type of transaction</a:t>
            </a:r>
            <a:endParaRPr lang="th-TH" dirty="0" smtClean="0"/>
          </a:p>
          <a:p>
            <a:endParaRPr lang="th-TH" dirty="0"/>
          </a:p>
        </p:txBody>
      </p:sp>
      <p:sp>
        <p:nvSpPr>
          <p:cNvPr id="4" name="Slide Number Placeholder 3"/>
          <p:cNvSpPr>
            <a:spLocks noGrp="1"/>
          </p:cNvSpPr>
          <p:nvPr>
            <p:ph type="sldNum" sz="quarter" idx="10"/>
          </p:nvPr>
        </p:nvSpPr>
        <p:spPr/>
        <p:txBody>
          <a:bodyPr/>
          <a:lstStyle/>
          <a:p>
            <a:fld id="{FC17C4EF-168B-483E-9641-5272A18317E6}" type="slidenum">
              <a:rPr lang="th-TH" smtClean="0"/>
              <a:t>23</a:t>
            </a:fld>
            <a:endParaRPr lang="th-TH"/>
          </a:p>
        </p:txBody>
      </p:sp>
    </p:spTree>
    <p:extLst>
      <p:ext uri="{BB962C8B-B14F-4D97-AF65-F5344CB8AC3E}">
        <p14:creationId xmlns:p14="http://schemas.microsoft.com/office/powerpoint/2010/main" val="1822692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There should be some kind of header that specify type of transaction</a:t>
            </a:r>
            <a:endParaRPr lang="th-TH" dirty="0" smtClean="0"/>
          </a:p>
          <a:p>
            <a:endParaRPr lang="th-TH" dirty="0"/>
          </a:p>
        </p:txBody>
      </p:sp>
      <p:sp>
        <p:nvSpPr>
          <p:cNvPr id="4" name="Slide Number Placeholder 3"/>
          <p:cNvSpPr>
            <a:spLocks noGrp="1"/>
          </p:cNvSpPr>
          <p:nvPr>
            <p:ph type="sldNum" sz="quarter" idx="10"/>
          </p:nvPr>
        </p:nvSpPr>
        <p:spPr/>
        <p:txBody>
          <a:bodyPr/>
          <a:lstStyle/>
          <a:p>
            <a:fld id="{FC17C4EF-168B-483E-9641-5272A18317E6}" type="slidenum">
              <a:rPr lang="th-TH" smtClean="0"/>
              <a:t>25</a:t>
            </a:fld>
            <a:endParaRPr lang="th-TH"/>
          </a:p>
        </p:txBody>
      </p:sp>
    </p:spTree>
    <p:extLst>
      <p:ext uri="{BB962C8B-B14F-4D97-AF65-F5344CB8AC3E}">
        <p14:creationId xmlns:p14="http://schemas.microsoft.com/office/powerpoint/2010/main" val="3469950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There should be some kind of header that specify type of transaction</a:t>
            </a:r>
            <a:endParaRPr lang="th-TH" dirty="0" smtClean="0"/>
          </a:p>
          <a:p>
            <a:endParaRPr lang="th-TH" dirty="0"/>
          </a:p>
        </p:txBody>
      </p:sp>
      <p:sp>
        <p:nvSpPr>
          <p:cNvPr id="4" name="Slide Number Placeholder 3"/>
          <p:cNvSpPr>
            <a:spLocks noGrp="1"/>
          </p:cNvSpPr>
          <p:nvPr>
            <p:ph type="sldNum" sz="quarter" idx="10"/>
          </p:nvPr>
        </p:nvSpPr>
        <p:spPr/>
        <p:txBody>
          <a:bodyPr/>
          <a:lstStyle/>
          <a:p>
            <a:fld id="{FC17C4EF-168B-483E-9641-5272A18317E6}" type="slidenum">
              <a:rPr lang="th-TH" smtClean="0"/>
              <a:t>67</a:t>
            </a:fld>
            <a:endParaRPr lang="th-TH"/>
          </a:p>
        </p:txBody>
      </p:sp>
    </p:spTree>
    <p:extLst>
      <p:ext uri="{BB962C8B-B14F-4D97-AF65-F5344CB8AC3E}">
        <p14:creationId xmlns:p14="http://schemas.microsoft.com/office/powerpoint/2010/main" val="3532671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There should be some kind of header that specify type of transaction</a:t>
            </a:r>
            <a:endParaRPr lang="th-TH" dirty="0" smtClean="0"/>
          </a:p>
          <a:p>
            <a:endParaRPr lang="th-TH" dirty="0"/>
          </a:p>
        </p:txBody>
      </p:sp>
      <p:sp>
        <p:nvSpPr>
          <p:cNvPr id="4" name="Slide Number Placeholder 3"/>
          <p:cNvSpPr>
            <a:spLocks noGrp="1"/>
          </p:cNvSpPr>
          <p:nvPr>
            <p:ph type="sldNum" sz="quarter" idx="10"/>
          </p:nvPr>
        </p:nvSpPr>
        <p:spPr/>
        <p:txBody>
          <a:bodyPr/>
          <a:lstStyle/>
          <a:p>
            <a:fld id="{FC17C4EF-168B-483E-9641-5272A18317E6}" type="slidenum">
              <a:rPr lang="th-TH" smtClean="0"/>
              <a:t>69</a:t>
            </a:fld>
            <a:endParaRPr lang="th-TH"/>
          </a:p>
        </p:txBody>
      </p:sp>
    </p:spTree>
    <p:extLst>
      <p:ext uri="{BB962C8B-B14F-4D97-AF65-F5344CB8AC3E}">
        <p14:creationId xmlns:p14="http://schemas.microsoft.com/office/powerpoint/2010/main" val="3059287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th-T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th-TH"/>
          </a:p>
        </p:txBody>
      </p:sp>
      <p:sp>
        <p:nvSpPr>
          <p:cNvPr id="4" name="Date Placeholder 3"/>
          <p:cNvSpPr>
            <a:spLocks noGrp="1"/>
          </p:cNvSpPr>
          <p:nvPr>
            <p:ph type="dt" sz="half" idx="10"/>
          </p:nvPr>
        </p:nvSpPr>
        <p:spPr/>
        <p:txBody>
          <a:bodyPr/>
          <a:lstStyle/>
          <a:p>
            <a:fld id="{3850D1DB-DD19-4E29-A42B-7F1ED3C70456}" type="datetimeFigureOut">
              <a:rPr lang="th-TH" smtClean="0"/>
              <a:t>26/04/62</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81F3441D-3558-482A-93BF-847639E6524E}" type="slidenum">
              <a:rPr lang="th-TH" smtClean="0"/>
              <a:t>‹#›</a:t>
            </a:fld>
            <a:endParaRPr lang="th-TH"/>
          </a:p>
        </p:txBody>
      </p:sp>
    </p:spTree>
    <p:extLst>
      <p:ext uri="{BB962C8B-B14F-4D97-AF65-F5344CB8AC3E}">
        <p14:creationId xmlns:p14="http://schemas.microsoft.com/office/powerpoint/2010/main" val="132715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10"/>
          </p:nvPr>
        </p:nvSpPr>
        <p:spPr/>
        <p:txBody>
          <a:bodyPr/>
          <a:lstStyle/>
          <a:p>
            <a:fld id="{3850D1DB-DD19-4E29-A42B-7F1ED3C70456}" type="datetimeFigureOut">
              <a:rPr lang="th-TH" smtClean="0"/>
              <a:t>26/04/62</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81F3441D-3558-482A-93BF-847639E6524E}" type="slidenum">
              <a:rPr lang="th-TH" smtClean="0"/>
              <a:t>‹#›</a:t>
            </a:fld>
            <a:endParaRPr lang="th-TH"/>
          </a:p>
        </p:txBody>
      </p:sp>
    </p:spTree>
    <p:extLst>
      <p:ext uri="{BB962C8B-B14F-4D97-AF65-F5344CB8AC3E}">
        <p14:creationId xmlns:p14="http://schemas.microsoft.com/office/powerpoint/2010/main" val="731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th-T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10"/>
          </p:nvPr>
        </p:nvSpPr>
        <p:spPr/>
        <p:txBody>
          <a:bodyPr/>
          <a:lstStyle/>
          <a:p>
            <a:fld id="{3850D1DB-DD19-4E29-A42B-7F1ED3C70456}" type="datetimeFigureOut">
              <a:rPr lang="th-TH" smtClean="0"/>
              <a:t>26/04/62</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81F3441D-3558-482A-93BF-847639E6524E}" type="slidenum">
              <a:rPr lang="th-TH" smtClean="0"/>
              <a:t>‹#›</a:t>
            </a:fld>
            <a:endParaRPr lang="th-TH"/>
          </a:p>
        </p:txBody>
      </p:sp>
    </p:spTree>
    <p:extLst>
      <p:ext uri="{BB962C8B-B14F-4D97-AF65-F5344CB8AC3E}">
        <p14:creationId xmlns:p14="http://schemas.microsoft.com/office/powerpoint/2010/main" val="2966217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10"/>
          </p:nvPr>
        </p:nvSpPr>
        <p:spPr/>
        <p:txBody>
          <a:bodyPr/>
          <a:lstStyle/>
          <a:p>
            <a:fld id="{3850D1DB-DD19-4E29-A42B-7F1ED3C70456}" type="datetimeFigureOut">
              <a:rPr lang="th-TH" smtClean="0"/>
              <a:t>26/04/62</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81F3441D-3558-482A-93BF-847639E6524E}" type="slidenum">
              <a:rPr lang="th-TH" smtClean="0"/>
              <a:t>‹#›</a:t>
            </a:fld>
            <a:endParaRPr lang="th-TH"/>
          </a:p>
        </p:txBody>
      </p:sp>
    </p:spTree>
    <p:extLst>
      <p:ext uri="{BB962C8B-B14F-4D97-AF65-F5344CB8AC3E}">
        <p14:creationId xmlns:p14="http://schemas.microsoft.com/office/powerpoint/2010/main" val="780880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th-T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50D1DB-DD19-4E29-A42B-7F1ED3C70456}" type="datetimeFigureOut">
              <a:rPr lang="th-TH" smtClean="0"/>
              <a:t>26/04/62</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81F3441D-3558-482A-93BF-847639E6524E}" type="slidenum">
              <a:rPr lang="th-TH" smtClean="0"/>
              <a:t>‹#›</a:t>
            </a:fld>
            <a:endParaRPr lang="th-TH"/>
          </a:p>
        </p:txBody>
      </p:sp>
    </p:spTree>
    <p:extLst>
      <p:ext uri="{BB962C8B-B14F-4D97-AF65-F5344CB8AC3E}">
        <p14:creationId xmlns:p14="http://schemas.microsoft.com/office/powerpoint/2010/main" val="3955870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5" name="Date Placeholder 4"/>
          <p:cNvSpPr>
            <a:spLocks noGrp="1"/>
          </p:cNvSpPr>
          <p:nvPr>
            <p:ph type="dt" sz="half" idx="10"/>
          </p:nvPr>
        </p:nvSpPr>
        <p:spPr/>
        <p:txBody>
          <a:bodyPr/>
          <a:lstStyle/>
          <a:p>
            <a:fld id="{3850D1DB-DD19-4E29-A42B-7F1ED3C70456}" type="datetimeFigureOut">
              <a:rPr lang="th-TH" smtClean="0"/>
              <a:t>26/04/62</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81F3441D-3558-482A-93BF-847639E6524E}" type="slidenum">
              <a:rPr lang="th-TH" smtClean="0"/>
              <a:t>‹#›</a:t>
            </a:fld>
            <a:endParaRPr lang="th-TH"/>
          </a:p>
        </p:txBody>
      </p:sp>
    </p:spTree>
    <p:extLst>
      <p:ext uri="{BB962C8B-B14F-4D97-AF65-F5344CB8AC3E}">
        <p14:creationId xmlns:p14="http://schemas.microsoft.com/office/powerpoint/2010/main" val="3534861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th-T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7" name="Date Placeholder 6"/>
          <p:cNvSpPr>
            <a:spLocks noGrp="1"/>
          </p:cNvSpPr>
          <p:nvPr>
            <p:ph type="dt" sz="half" idx="10"/>
          </p:nvPr>
        </p:nvSpPr>
        <p:spPr/>
        <p:txBody>
          <a:bodyPr/>
          <a:lstStyle/>
          <a:p>
            <a:fld id="{3850D1DB-DD19-4E29-A42B-7F1ED3C70456}" type="datetimeFigureOut">
              <a:rPr lang="th-TH" smtClean="0"/>
              <a:t>26/04/62</a:t>
            </a:fld>
            <a:endParaRPr lang="th-TH"/>
          </a:p>
        </p:txBody>
      </p:sp>
      <p:sp>
        <p:nvSpPr>
          <p:cNvPr id="8" name="Footer Placeholder 7"/>
          <p:cNvSpPr>
            <a:spLocks noGrp="1"/>
          </p:cNvSpPr>
          <p:nvPr>
            <p:ph type="ftr" sz="quarter" idx="11"/>
          </p:nvPr>
        </p:nvSpPr>
        <p:spPr/>
        <p:txBody>
          <a:bodyPr/>
          <a:lstStyle/>
          <a:p>
            <a:endParaRPr lang="th-TH"/>
          </a:p>
        </p:txBody>
      </p:sp>
      <p:sp>
        <p:nvSpPr>
          <p:cNvPr id="9" name="Slide Number Placeholder 8"/>
          <p:cNvSpPr>
            <a:spLocks noGrp="1"/>
          </p:cNvSpPr>
          <p:nvPr>
            <p:ph type="sldNum" sz="quarter" idx="12"/>
          </p:nvPr>
        </p:nvSpPr>
        <p:spPr/>
        <p:txBody>
          <a:bodyPr/>
          <a:lstStyle/>
          <a:p>
            <a:fld id="{81F3441D-3558-482A-93BF-847639E6524E}" type="slidenum">
              <a:rPr lang="th-TH" smtClean="0"/>
              <a:t>‹#›</a:t>
            </a:fld>
            <a:endParaRPr lang="th-TH"/>
          </a:p>
        </p:txBody>
      </p:sp>
    </p:spTree>
    <p:extLst>
      <p:ext uri="{BB962C8B-B14F-4D97-AF65-F5344CB8AC3E}">
        <p14:creationId xmlns:p14="http://schemas.microsoft.com/office/powerpoint/2010/main" val="1652715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Date Placeholder 2"/>
          <p:cNvSpPr>
            <a:spLocks noGrp="1"/>
          </p:cNvSpPr>
          <p:nvPr>
            <p:ph type="dt" sz="half" idx="10"/>
          </p:nvPr>
        </p:nvSpPr>
        <p:spPr/>
        <p:txBody>
          <a:bodyPr/>
          <a:lstStyle/>
          <a:p>
            <a:fld id="{3850D1DB-DD19-4E29-A42B-7F1ED3C70456}" type="datetimeFigureOut">
              <a:rPr lang="th-TH" smtClean="0"/>
              <a:t>26/04/62</a:t>
            </a:fld>
            <a:endParaRPr lang="th-TH"/>
          </a:p>
        </p:txBody>
      </p:sp>
      <p:sp>
        <p:nvSpPr>
          <p:cNvPr id="4" name="Footer Placeholder 3"/>
          <p:cNvSpPr>
            <a:spLocks noGrp="1"/>
          </p:cNvSpPr>
          <p:nvPr>
            <p:ph type="ftr" sz="quarter" idx="11"/>
          </p:nvPr>
        </p:nvSpPr>
        <p:spPr/>
        <p:txBody>
          <a:bodyPr/>
          <a:lstStyle/>
          <a:p>
            <a:endParaRPr lang="th-TH"/>
          </a:p>
        </p:txBody>
      </p:sp>
      <p:sp>
        <p:nvSpPr>
          <p:cNvPr id="5" name="Slide Number Placeholder 4"/>
          <p:cNvSpPr>
            <a:spLocks noGrp="1"/>
          </p:cNvSpPr>
          <p:nvPr>
            <p:ph type="sldNum" sz="quarter" idx="12"/>
          </p:nvPr>
        </p:nvSpPr>
        <p:spPr/>
        <p:txBody>
          <a:bodyPr/>
          <a:lstStyle/>
          <a:p>
            <a:fld id="{81F3441D-3558-482A-93BF-847639E6524E}" type="slidenum">
              <a:rPr lang="th-TH" smtClean="0"/>
              <a:t>‹#›</a:t>
            </a:fld>
            <a:endParaRPr lang="th-TH"/>
          </a:p>
        </p:txBody>
      </p:sp>
    </p:spTree>
    <p:extLst>
      <p:ext uri="{BB962C8B-B14F-4D97-AF65-F5344CB8AC3E}">
        <p14:creationId xmlns:p14="http://schemas.microsoft.com/office/powerpoint/2010/main" val="3053125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50D1DB-DD19-4E29-A42B-7F1ED3C70456}" type="datetimeFigureOut">
              <a:rPr lang="th-TH" smtClean="0"/>
              <a:t>26/04/62</a:t>
            </a:fld>
            <a:endParaRPr lang="th-TH"/>
          </a:p>
        </p:txBody>
      </p:sp>
      <p:sp>
        <p:nvSpPr>
          <p:cNvPr id="3" name="Footer Placeholder 2"/>
          <p:cNvSpPr>
            <a:spLocks noGrp="1"/>
          </p:cNvSpPr>
          <p:nvPr>
            <p:ph type="ftr" sz="quarter" idx="11"/>
          </p:nvPr>
        </p:nvSpPr>
        <p:spPr/>
        <p:txBody>
          <a:bodyPr/>
          <a:lstStyle/>
          <a:p>
            <a:endParaRPr lang="th-TH"/>
          </a:p>
        </p:txBody>
      </p:sp>
      <p:sp>
        <p:nvSpPr>
          <p:cNvPr id="4" name="Slide Number Placeholder 3"/>
          <p:cNvSpPr>
            <a:spLocks noGrp="1"/>
          </p:cNvSpPr>
          <p:nvPr>
            <p:ph type="sldNum" sz="quarter" idx="12"/>
          </p:nvPr>
        </p:nvSpPr>
        <p:spPr/>
        <p:txBody>
          <a:bodyPr/>
          <a:lstStyle/>
          <a:p>
            <a:fld id="{81F3441D-3558-482A-93BF-847639E6524E}" type="slidenum">
              <a:rPr lang="th-TH" smtClean="0"/>
              <a:t>‹#›</a:t>
            </a:fld>
            <a:endParaRPr lang="th-TH"/>
          </a:p>
        </p:txBody>
      </p:sp>
    </p:spTree>
    <p:extLst>
      <p:ext uri="{BB962C8B-B14F-4D97-AF65-F5344CB8AC3E}">
        <p14:creationId xmlns:p14="http://schemas.microsoft.com/office/powerpoint/2010/main" val="3651680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h-T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50D1DB-DD19-4E29-A42B-7F1ED3C70456}" type="datetimeFigureOut">
              <a:rPr lang="th-TH" smtClean="0"/>
              <a:t>26/04/62</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81F3441D-3558-482A-93BF-847639E6524E}" type="slidenum">
              <a:rPr lang="th-TH" smtClean="0"/>
              <a:t>‹#›</a:t>
            </a:fld>
            <a:endParaRPr lang="th-TH"/>
          </a:p>
        </p:txBody>
      </p:sp>
    </p:spTree>
    <p:extLst>
      <p:ext uri="{BB962C8B-B14F-4D97-AF65-F5344CB8AC3E}">
        <p14:creationId xmlns:p14="http://schemas.microsoft.com/office/powerpoint/2010/main" val="2731163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h-T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h-T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50D1DB-DD19-4E29-A42B-7F1ED3C70456}" type="datetimeFigureOut">
              <a:rPr lang="th-TH" smtClean="0"/>
              <a:t>26/04/62</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81F3441D-3558-482A-93BF-847639E6524E}" type="slidenum">
              <a:rPr lang="th-TH" smtClean="0"/>
              <a:t>‹#›</a:t>
            </a:fld>
            <a:endParaRPr lang="th-TH"/>
          </a:p>
        </p:txBody>
      </p:sp>
    </p:spTree>
    <p:extLst>
      <p:ext uri="{BB962C8B-B14F-4D97-AF65-F5344CB8AC3E}">
        <p14:creationId xmlns:p14="http://schemas.microsoft.com/office/powerpoint/2010/main" val="998315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th-T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50D1DB-DD19-4E29-A42B-7F1ED3C70456}" type="datetimeFigureOut">
              <a:rPr lang="th-TH" smtClean="0"/>
              <a:t>26/04/62</a:t>
            </a:fld>
            <a:endParaRPr lang="th-T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h-T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F3441D-3558-482A-93BF-847639E6524E}" type="slidenum">
              <a:rPr lang="th-TH" smtClean="0"/>
              <a:t>‹#›</a:t>
            </a:fld>
            <a:endParaRPr lang="th-TH"/>
          </a:p>
        </p:txBody>
      </p:sp>
    </p:spTree>
    <p:extLst>
      <p:ext uri="{BB962C8B-B14F-4D97-AF65-F5344CB8AC3E}">
        <p14:creationId xmlns:p14="http://schemas.microsoft.com/office/powerpoint/2010/main" val="8297005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blogs.harvard.edu/cybersecurity/files/2017/01/risks-and-threats-healthcare-strategic-report.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healthit.gov/sites/default/files/5-56-onc_blockchainchallenge_mitwhitepaper.pdf" TargetMode="External"/><Relationship Id="rId2" Type="http://schemas.openxmlformats.org/officeDocument/2006/relationships/hyperlink" Target="http://www.colleaga.org/sites/default/files/12-55-blockchain-based-approach-final.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link.springer.com/10.1057/978-1-349-95173-4"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hyperlink" Target="https://kaleido.io/consensus-algorithms-poa-ibft-or-raft/" TargetMode="External"/><Relationship Id="rId2" Type="http://schemas.openxmlformats.org/officeDocument/2006/relationships/hyperlink" Target="https://github.com/ethereum/EIPs/issues/650"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err="1" smtClean="0"/>
              <a:t>XDS.b</a:t>
            </a:r>
            <a:r>
              <a:rPr lang="en-US" dirty="0" smtClean="0"/>
              <a:t> + Blockchain</a:t>
            </a:r>
            <a:endParaRPr lang="th-TH" dirty="0"/>
          </a:p>
        </p:txBody>
      </p:sp>
      <p:sp>
        <p:nvSpPr>
          <p:cNvPr id="3" name="Subtitle 2"/>
          <p:cNvSpPr>
            <a:spLocks noGrp="1"/>
          </p:cNvSpPr>
          <p:nvPr>
            <p:ph type="subTitle" idx="1"/>
          </p:nvPr>
        </p:nvSpPr>
        <p:spPr/>
        <p:txBody>
          <a:bodyPr/>
          <a:lstStyle/>
          <a:p>
            <a:r>
              <a:rPr lang="en-US" dirty="0" err="1" smtClean="0"/>
              <a:t>Petnathean</a:t>
            </a:r>
            <a:r>
              <a:rPr lang="en-US" dirty="0" smtClean="0"/>
              <a:t> </a:t>
            </a:r>
            <a:r>
              <a:rPr lang="en-US" dirty="0" err="1" smtClean="0"/>
              <a:t>Julled</a:t>
            </a:r>
            <a:endParaRPr lang="th-TH" dirty="0"/>
          </a:p>
        </p:txBody>
      </p:sp>
    </p:spTree>
    <p:extLst>
      <p:ext uri="{BB962C8B-B14F-4D97-AF65-F5344CB8AC3E}">
        <p14:creationId xmlns:p14="http://schemas.microsoft.com/office/powerpoint/2010/main" val="7338682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References</a:t>
            </a:r>
          </a:p>
          <a:p>
            <a:pPr lvl="1"/>
            <a:r>
              <a:rPr lang="en-US" dirty="0" smtClean="0"/>
              <a:t>State of Cybersecurity &amp; Cyber threats in healthcare organizations</a:t>
            </a:r>
          </a:p>
          <a:p>
            <a:pPr lvl="2"/>
            <a:r>
              <a:rPr lang="en-US" i="1" dirty="0" smtClean="0"/>
              <a:t>Le </a:t>
            </a:r>
            <a:r>
              <a:rPr lang="en-US" i="1" dirty="0"/>
              <a:t>Bris A, </a:t>
            </a:r>
            <a:r>
              <a:rPr lang="en-US" i="1" dirty="0" err="1"/>
              <a:t>Asri</a:t>
            </a:r>
            <a:r>
              <a:rPr lang="en-US" i="1" dirty="0"/>
              <a:t> W El. STATE OF CYBERSECURITY &amp;amp; CYBER THREATS IN HEALTHCARE ORGANIZATIONS Applied Cybersecurity Strategy for Managers. ESSEC Bus </a:t>
            </a:r>
            <a:r>
              <a:rPr lang="en-US" i="1" dirty="0" err="1"/>
              <a:t>Sch</a:t>
            </a:r>
            <a:r>
              <a:rPr lang="en-US" i="1" dirty="0"/>
              <a:t> [Internet]. 2017;13. Available from: </a:t>
            </a:r>
            <a:r>
              <a:rPr lang="en-US" i="1" dirty="0">
                <a:hlinkClick r:id="rId2"/>
              </a:rPr>
              <a:t>http://</a:t>
            </a:r>
            <a:r>
              <a:rPr lang="en-US" i="1" dirty="0" smtClean="0">
                <a:hlinkClick r:id="rId2"/>
              </a:rPr>
              <a:t>blogs.harvard.edu/cybersecurity/files/2017/01/risks-and-threats-healthcare-strategic-report.pdf</a:t>
            </a:r>
            <a:endParaRPr lang="en-US" i="1" dirty="0" smtClean="0"/>
          </a:p>
          <a:p>
            <a:pPr lvl="2"/>
            <a:r>
              <a:rPr lang="en-US" dirty="0" smtClean="0"/>
              <a:t>The stakes and risks associated to the healthcare environment will be presented.</a:t>
            </a:r>
          </a:p>
          <a:p>
            <a:pPr lvl="2"/>
            <a:r>
              <a:rPr lang="en-US" dirty="0" smtClean="0"/>
              <a:t>Example of attack scenarios</a:t>
            </a:r>
          </a:p>
          <a:p>
            <a:pPr lvl="2"/>
            <a:r>
              <a:rPr lang="en-US" dirty="0" smtClean="0"/>
              <a:t>The current state of cybersecurity in healthcare facilities will be portrayed and possible measures to enhance it will be discussed.</a:t>
            </a:r>
          </a:p>
        </p:txBody>
      </p:sp>
      <p:sp>
        <p:nvSpPr>
          <p:cNvPr id="4" name="Title 1"/>
          <p:cNvSpPr>
            <a:spLocks noGrp="1"/>
          </p:cNvSpPr>
          <p:nvPr>
            <p:ph type="title"/>
          </p:nvPr>
        </p:nvSpPr>
        <p:spPr>
          <a:xfrm>
            <a:off x="838200" y="365125"/>
            <a:ext cx="10515600" cy="1325563"/>
          </a:xfrm>
        </p:spPr>
        <p:txBody>
          <a:bodyPr/>
          <a:lstStyle/>
          <a:p>
            <a:r>
              <a:rPr lang="en-US" dirty="0" smtClean="0"/>
              <a:t>Design Analysis</a:t>
            </a:r>
            <a:br>
              <a:rPr lang="en-US" dirty="0" smtClean="0"/>
            </a:br>
            <a:r>
              <a:rPr lang="en-US" sz="2400" dirty="0" smtClean="0"/>
              <a:t>Core</a:t>
            </a:r>
            <a:endParaRPr lang="th-TH" sz="2400" dirty="0"/>
          </a:p>
        </p:txBody>
      </p:sp>
    </p:spTree>
    <p:extLst>
      <p:ext uri="{BB962C8B-B14F-4D97-AF65-F5344CB8AC3E}">
        <p14:creationId xmlns:p14="http://schemas.microsoft.com/office/powerpoint/2010/main" val="2558914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Analysis</a:t>
            </a:r>
            <a:br>
              <a:rPr lang="en-US" dirty="0" smtClean="0"/>
            </a:br>
            <a:r>
              <a:rPr lang="en-US" sz="2400" dirty="0" smtClean="0"/>
              <a:t>Core</a:t>
            </a:r>
            <a:endParaRPr lang="th-TH" dirty="0"/>
          </a:p>
        </p:txBody>
      </p:sp>
      <p:sp>
        <p:nvSpPr>
          <p:cNvPr id="3" name="Content Placeholder 2"/>
          <p:cNvSpPr>
            <a:spLocks noGrp="1"/>
          </p:cNvSpPr>
          <p:nvPr>
            <p:ph idx="1"/>
          </p:nvPr>
        </p:nvSpPr>
        <p:spPr/>
        <p:txBody>
          <a:bodyPr>
            <a:normAutofit fontScale="92500" lnSpcReduction="10000"/>
          </a:bodyPr>
          <a:lstStyle/>
          <a:p>
            <a:r>
              <a:rPr lang="en-US" dirty="0" smtClean="0"/>
              <a:t>Replacing Document Registry’s traditional database with Blockchain</a:t>
            </a:r>
          </a:p>
          <a:p>
            <a:pPr lvl="1"/>
            <a:r>
              <a:rPr lang="en-US" dirty="0" smtClean="0"/>
              <a:t>Convert from centralized database to Decentralized ledger</a:t>
            </a:r>
          </a:p>
          <a:p>
            <a:pPr lvl="1"/>
            <a:r>
              <a:rPr lang="en-US" dirty="0" smtClean="0"/>
              <a:t>Eliminate need of trusted 3</a:t>
            </a:r>
            <a:r>
              <a:rPr lang="en-US" baseline="30000" dirty="0" smtClean="0"/>
              <a:t>rd</a:t>
            </a:r>
            <a:r>
              <a:rPr lang="en-US" dirty="0" smtClean="0"/>
              <a:t> party to host Document Registry</a:t>
            </a:r>
          </a:p>
          <a:p>
            <a:pPr lvl="1"/>
            <a:r>
              <a:rPr lang="en-US" dirty="0" smtClean="0"/>
              <a:t>Lessen required trust between member of XDS Affinity Domain</a:t>
            </a:r>
          </a:p>
          <a:p>
            <a:pPr lvl="1"/>
            <a:r>
              <a:rPr lang="en-US" dirty="0" smtClean="0"/>
              <a:t>Passively enforce agreed policies within Blockchain</a:t>
            </a:r>
          </a:p>
          <a:p>
            <a:r>
              <a:rPr lang="en-US" dirty="0" smtClean="0"/>
              <a:t>How to</a:t>
            </a:r>
          </a:p>
          <a:p>
            <a:pPr lvl="1"/>
            <a:r>
              <a:rPr lang="en-US" dirty="0" smtClean="0"/>
              <a:t>XDS Affinity Domain need machine that have access to Ethereum Node</a:t>
            </a:r>
          </a:p>
          <a:p>
            <a:pPr lvl="1"/>
            <a:r>
              <a:rPr lang="en-US" dirty="0" smtClean="0"/>
              <a:t>All Ethereum Node from each member of XDS Affinity Domain have access to the same Blockchain ledger that act as Document Registry actor</a:t>
            </a:r>
          </a:p>
          <a:p>
            <a:pPr lvl="1"/>
            <a:r>
              <a:rPr lang="en-US" dirty="0" smtClean="0"/>
              <a:t>Replace related transaction that would be need to communicate with normal Document Registry with </a:t>
            </a:r>
            <a:r>
              <a:rPr lang="en-US" dirty="0" err="1" smtClean="0"/>
              <a:t>Smartcontract</a:t>
            </a:r>
            <a:r>
              <a:rPr lang="en-US" dirty="0" smtClean="0"/>
              <a:t>.</a:t>
            </a:r>
          </a:p>
          <a:p>
            <a:pPr lvl="1"/>
            <a:r>
              <a:rPr lang="en-US" dirty="0" err="1" smtClean="0"/>
              <a:t>Smartcontract</a:t>
            </a:r>
            <a:r>
              <a:rPr lang="en-US" dirty="0" smtClean="0"/>
              <a:t> also need to provide additional function that give more capability to what Document Registry can do.</a:t>
            </a:r>
          </a:p>
        </p:txBody>
      </p:sp>
    </p:spTree>
    <p:extLst>
      <p:ext uri="{BB962C8B-B14F-4D97-AF65-F5344CB8AC3E}">
        <p14:creationId xmlns:p14="http://schemas.microsoft.com/office/powerpoint/2010/main" val="2138148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Analysis</a:t>
            </a:r>
            <a:br>
              <a:rPr lang="en-US" dirty="0" smtClean="0"/>
            </a:br>
            <a:r>
              <a:rPr lang="en-US" sz="2400" dirty="0" smtClean="0"/>
              <a:t>Core</a:t>
            </a:r>
            <a:endParaRPr lang="th-TH" dirty="0"/>
          </a:p>
        </p:txBody>
      </p:sp>
      <p:sp>
        <p:nvSpPr>
          <p:cNvPr id="3" name="Content Placeholder 2"/>
          <p:cNvSpPr>
            <a:spLocks noGrp="1"/>
          </p:cNvSpPr>
          <p:nvPr>
            <p:ph idx="1"/>
          </p:nvPr>
        </p:nvSpPr>
        <p:spPr/>
        <p:txBody>
          <a:bodyPr>
            <a:normAutofit fontScale="62500" lnSpcReduction="20000"/>
          </a:bodyPr>
          <a:lstStyle/>
          <a:p>
            <a:r>
              <a:rPr lang="en-US" dirty="0" smtClean="0"/>
              <a:t>Relate work</a:t>
            </a:r>
          </a:p>
          <a:p>
            <a:pPr lvl="1"/>
            <a:r>
              <a:rPr lang="en-US" dirty="0"/>
              <a:t>A Blockchain-Based Approach to Health Information Exchange Networks</a:t>
            </a:r>
            <a:endParaRPr lang="en-US" dirty="0" smtClean="0"/>
          </a:p>
          <a:p>
            <a:pPr lvl="2"/>
            <a:r>
              <a:rPr lang="en-US" i="1" dirty="0" smtClean="0"/>
              <a:t>Peterson </a:t>
            </a:r>
            <a:r>
              <a:rPr lang="en-US" i="1" dirty="0"/>
              <a:t>K, </a:t>
            </a:r>
            <a:r>
              <a:rPr lang="en-US" i="1" dirty="0" err="1"/>
              <a:t>Deeduvanu</a:t>
            </a:r>
            <a:r>
              <a:rPr lang="en-US" i="1" dirty="0"/>
              <a:t> R, </a:t>
            </a:r>
            <a:r>
              <a:rPr lang="en-US" i="1" dirty="0" err="1"/>
              <a:t>Kanjamala</a:t>
            </a:r>
            <a:r>
              <a:rPr lang="en-US" i="1" dirty="0"/>
              <a:t> P, Boles K. A Blockchain-Based Approach to Health Information Exchange Networks. Mayo </a:t>
            </a:r>
            <a:r>
              <a:rPr lang="en-US" i="1" dirty="0" err="1"/>
              <a:t>Clin</a:t>
            </a:r>
            <a:r>
              <a:rPr lang="en-US" i="1" dirty="0"/>
              <a:t> [Internet]. 2016;10. Available from: </a:t>
            </a:r>
            <a:r>
              <a:rPr lang="en-US" i="1" dirty="0">
                <a:hlinkClick r:id="rId2"/>
              </a:rPr>
              <a:t>http://</a:t>
            </a:r>
            <a:r>
              <a:rPr lang="en-US" i="1" dirty="0" smtClean="0">
                <a:hlinkClick r:id="rId2"/>
              </a:rPr>
              <a:t>www.colleaga.org/sites/default/files/12-55-blockchain-based-approach-final.pdf</a:t>
            </a:r>
            <a:endParaRPr lang="en-US" i="1" dirty="0" smtClean="0"/>
          </a:p>
          <a:p>
            <a:pPr lvl="2"/>
            <a:r>
              <a:rPr lang="en-US" dirty="0" smtClean="0"/>
              <a:t>Blockchain that allow healthcare information sharing and audit trail using FHIR URL as main component</a:t>
            </a:r>
          </a:p>
          <a:p>
            <a:pPr lvl="1"/>
            <a:r>
              <a:rPr lang="en-US" dirty="0" smtClean="0"/>
              <a:t>A Case Study for Blockchain in Healthcare: “</a:t>
            </a:r>
            <a:r>
              <a:rPr lang="en-US" dirty="0" err="1" smtClean="0"/>
              <a:t>MedRec</a:t>
            </a:r>
            <a:r>
              <a:rPr lang="en-US" dirty="0" smtClean="0"/>
              <a:t>” prototype for electronic health records and medical research data</a:t>
            </a:r>
          </a:p>
          <a:p>
            <a:pPr lvl="2"/>
            <a:r>
              <a:rPr lang="en-US" i="1" dirty="0" err="1" smtClean="0"/>
              <a:t>Ekblaw</a:t>
            </a:r>
            <a:r>
              <a:rPr lang="en-US" i="1" dirty="0" smtClean="0"/>
              <a:t> </a:t>
            </a:r>
            <a:r>
              <a:rPr lang="en-US" i="1" dirty="0"/>
              <a:t>A, Azaria A, </a:t>
            </a:r>
            <a:r>
              <a:rPr lang="en-US" i="1" dirty="0" err="1"/>
              <a:t>Halamka</a:t>
            </a:r>
            <a:r>
              <a:rPr lang="en-US" i="1" dirty="0"/>
              <a:t> JD, </a:t>
            </a:r>
            <a:r>
              <a:rPr lang="en-US" i="1" dirty="0" err="1"/>
              <a:t>Lippman</a:t>
            </a:r>
            <a:r>
              <a:rPr lang="en-US" i="1" dirty="0"/>
              <a:t> A, Original I, Vieira T. A Case Study for Blockchain in Healthcare: " </a:t>
            </a:r>
            <a:r>
              <a:rPr lang="en-US" i="1" dirty="0" err="1"/>
              <a:t>MedRec</a:t>
            </a:r>
            <a:r>
              <a:rPr lang="en-US" i="1" dirty="0"/>
              <a:t> " prototype for electronic health records and medical research </a:t>
            </a:r>
            <a:r>
              <a:rPr lang="en-US" i="1" dirty="0" smtClean="0"/>
              <a:t>data. </a:t>
            </a:r>
            <a:r>
              <a:rPr lang="en-US" i="1" dirty="0"/>
              <a:t>IEEE </a:t>
            </a:r>
            <a:r>
              <a:rPr lang="en-US" i="1" dirty="0" err="1"/>
              <a:t>Technol</a:t>
            </a:r>
            <a:r>
              <a:rPr lang="en-US" i="1" dirty="0"/>
              <a:t> </a:t>
            </a:r>
            <a:r>
              <a:rPr lang="en-US" i="1" dirty="0" err="1"/>
              <a:t>Soc</a:t>
            </a:r>
            <a:r>
              <a:rPr lang="en-US" i="1" dirty="0"/>
              <a:t> Mag [Internet]. 2016;1–13. Available from: </a:t>
            </a:r>
            <a:r>
              <a:rPr lang="en-US" i="1" dirty="0">
                <a:hlinkClick r:id="rId3"/>
              </a:rPr>
              <a:t>https://</a:t>
            </a:r>
            <a:r>
              <a:rPr lang="en-US" i="1" dirty="0" smtClean="0">
                <a:hlinkClick r:id="rId3"/>
              </a:rPr>
              <a:t>www.healthit.gov/sites/default/files/5-56-onc_blockchainchallenge_mitwhitepaper.pdf</a:t>
            </a:r>
            <a:endParaRPr lang="en-US" i="1" dirty="0" smtClean="0"/>
          </a:p>
          <a:p>
            <a:pPr lvl="2"/>
            <a:r>
              <a:rPr lang="en-US" dirty="0" smtClean="0"/>
              <a:t>Blockchain that allow healthcare information sharing, patient consent over their own data, and enable Protected Health Information for data analytical research</a:t>
            </a:r>
          </a:p>
          <a:p>
            <a:pPr lvl="2"/>
            <a:r>
              <a:rPr lang="en-US" dirty="0" smtClean="0"/>
              <a:t>The Blockchain rely on complex cryptographic key exchange scheme</a:t>
            </a:r>
          </a:p>
          <a:p>
            <a:pPr lvl="1"/>
            <a:r>
              <a:rPr lang="en-US" dirty="0" smtClean="0"/>
              <a:t>Decentralizing privacy: Using Blockchain to Protect Personal Data</a:t>
            </a:r>
          </a:p>
          <a:p>
            <a:pPr lvl="2"/>
            <a:r>
              <a:rPr lang="en-US" i="1" dirty="0" err="1" smtClean="0"/>
              <a:t>Zyskind</a:t>
            </a:r>
            <a:r>
              <a:rPr lang="en-US" i="1" dirty="0" smtClean="0"/>
              <a:t> </a:t>
            </a:r>
            <a:r>
              <a:rPr lang="en-US" i="1" dirty="0"/>
              <a:t>G, Nathan O, </a:t>
            </a:r>
            <a:r>
              <a:rPr lang="en-US" i="1" dirty="0" err="1"/>
              <a:t>Pentland</a:t>
            </a:r>
            <a:r>
              <a:rPr lang="en-US" i="1" dirty="0"/>
              <a:t> AS. Decentralizing privacy: Using B</a:t>
            </a:r>
            <a:r>
              <a:rPr lang="en-US" i="1" dirty="0" smtClean="0"/>
              <a:t>lockchain </a:t>
            </a:r>
            <a:r>
              <a:rPr lang="en-US" i="1" dirty="0"/>
              <a:t>to </a:t>
            </a:r>
            <a:r>
              <a:rPr lang="en-US" i="1" dirty="0" smtClean="0"/>
              <a:t>Protect Personal Data</a:t>
            </a:r>
            <a:r>
              <a:rPr lang="en-US" i="1" dirty="0"/>
              <a:t>. Proc - 2015 IEEE </a:t>
            </a:r>
            <a:r>
              <a:rPr lang="en-US" i="1" dirty="0" err="1"/>
              <a:t>Secur</a:t>
            </a:r>
            <a:r>
              <a:rPr lang="en-US" i="1" dirty="0"/>
              <a:t> </a:t>
            </a:r>
            <a:r>
              <a:rPr lang="en-US" i="1" dirty="0" err="1"/>
              <a:t>Priv</a:t>
            </a:r>
            <a:r>
              <a:rPr lang="en-US" i="1" dirty="0"/>
              <a:t> Work SPW 2015. 2015;180–4. </a:t>
            </a:r>
            <a:endParaRPr lang="en-US" i="1" dirty="0" smtClean="0"/>
          </a:p>
          <a:p>
            <a:pPr lvl="2"/>
            <a:r>
              <a:rPr lang="en-US" dirty="0" smtClean="0"/>
              <a:t>The base work for </a:t>
            </a:r>
            <a:r>
              <a:rPr lang="en-US" dirty="0" err="1" smtClean="0"/>
              <a:t>MedRec</a:t>
            </a:r>
            <a:endParaRPr lang="en-US" dirty="0" smtClean="0"/>
          </a:p>
          <a:p>
            <a:pPr lvl="2"/>
            <a:r>
              <a:rPr lang="en-US" dirty="0" smtClean="0"/>
              <a:t>Proposing Cryptographic key scheme that allow Blockchain to track health information sharing between healthcare institutions while allow patient to have control over their own data</a:t>
            </a:r>
          </a:p>
          <a:p>
            <a:pPr lvl="1"/>
            <a:r>
              <a:rPr lang="en-US" dirty="0" smtClean="0"/>
              <a:t>Blockchain-Based Data Preservation System for Medical Data</a:t>
            </a:r>
          </a:p>
          <a:p>
            <a:pPr lvl="2"/>
            <a:r>
              <a:rPr lang="en-US" dirty="0" smtClean="0"/>
              <a:t>Li </a:t>
            </a:r>
            <a:r>
              <a:rPr lang="en-US" dirty="0"/>
              <a:t>H, Zhu L, Shen M, Gao F, Tao X, Liu S. Blockchain-Based Data Preservation System for Medical Data. J Med Syst. Journal of Medical Systems; 2018;42:1–13. </a:t>
            </a:r>
            <a:endParaRPr lang="en-US" dirty="0" smtClean="0"/>
          </a:p>
          <a:p>
            <a:pPr lvl="2"/>
            <a:r>
              <a:rPr lang="en-US" dirty="0" smtClean="0"/>
              <a:t>Regardless of what medical data are being published to Blockchain, this work offer Blockchain platform that help encrypt and ensure integrity of the data.</a:t>
            </a:r>
            <a:endParaRPr lang="en-US" dirty="0"/>
          </a:p>
        </p:txBody>
      </p:sp>
    </p:spTree>
    <p:extLst>
      <p:ext uri="{BB962C8B-B14F-4D97-AF65-F5344CB8AC3E}">
        <p14:creationId xmlns:p14="http://schemas.microsoft.com/office/powerpoint/2010/main" val="3486922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normAutofit/>
          </a:bodyPr>
          <a:lstStyle/>
          <a:p>
            <a:r>
              <a:rPr lang="en-US" sz="4000" dirty="0" smtClean="0"/>
              <a:t>Cross-Enterprise Document Sharing – b (</a:t>
            </a:r>
            <a:r>
              <a:rPr lang="en-US" sz="4000" dirty="0" err="1" smtClean="0"/>
              <a:t>XDS.b</a:t>
            </a:r>
            <a:r>
              <a:rPr lang="en-US" sz="4000" dirty="0" smtClean="0"/>
              <a:t>)</a:t>
            </a:r>
            <a:endParaRPr lang="th-TH" sz="40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1065" y="1395557"/>
            <a:ext cx="8729870" cy="5312631"/>
          </a:xfrm>
          <a:prstGeom prst="rect">
            <a:avLst/>
          </a:prstGeom>
        </p:spPr>
      </p:pic>
    </p:spTree>
    <p:extLst>
      <p:ext uri="{BB962C8B-B14F-4D97-AF65-F5344CB8AC3E}">
        <p14:creationId xmlns:p14="http://schemas.microsoft.com/office/powerpoint/2010/main" val="42696841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Analysis</a:t>
            </a:r>
            <a:br>
              <a:rPr lang="en-US" dirty="0" smtClean="0"/>
            </a:br>
            <a:r>
              <a:rPr lang="en-US" sz="2400" dirty="0" smtClean="0"/>
              <a:t>Component – XML message compatibility</a:t>
            </a:r>
            <a:endParaRPr lang="th-TH" sz="2400" dirty="0"/>
          </a:p>
        </p:txBody>
      </p:sp>
      <p:sp>
        <p:nvSpPr>
          <p:cNvPr id="3" name="Content Placeholder 2"/>
          <p:cNvSpPr>
            <a:spLocks noGrp="1"/>
          </p:cNvSpPr>
          <p:nvPr>
            <p:ph idx="1"/>
          </p:nvPr>
        </p:nvSpPr>
        <p:spPr/>
        <p:txBody>
          <a:bodyPr>
            <a:normAutofit fontScale="70000" lnSpcReduction="20000"/>
          </a:bodyPr>
          <a:lstStyle/>
          <a:p>
            <a:r>
              <a:rPr lang="en-US" dirty="0" smtClean="0"/>
              <a:t>Replacing Document Registry as receiver of transaction Register Document Set-b [ITI-42]</a:t>
            </a:r>
          </a:p>
          <a:p>
            <a:r>
              <a:rPr lang="en-US" dirty="0" smtClean="0"/>
              <a:t>Existing</a:t>
            </a:r>
          </a:p>
          <a:p>
            <a:pPr lvl="1"/>
            <a:r>
              <a:rPr lang="en-US" dirty="0" smtClean="0"/>
              <a:t>Document Repository actor send metadata of document to Document Registry actor with Register Document Set-b [ITI-42] transaction format via TCP</a:t>
            </a:r>
          </a:p>
          <a:p>
            <a:r>
              <a:rPr lang="en-US" dirty="0" smtClean="0"/>
              <a:t>Requirement:</a:t>
            </a:r>
          </a:p>
          <a:p>
            <a:pPr lvl="1"/>
            <a:r>
              <a:rPr lang="en-US" dirty="0"/>
              <a:t>R</a:t>
            </a:r>
            <a:r>
              <a:rPr lang="en-US" dirty="0" smtClean="0"/>
              <a:t>eceive XML message via TCP</a:t>
            </a:r>
          </a:p>
          <a:p>
            <a:pPr lvl="1"/>
            <a:r>
              <a:rPr lang="en-US" dirty="0"/>
              <a:t>P</a:t>
            </a:r>
            <a:r>
              <a:rPr lang="en-US" dirty="0" smtClean="0"/>
              <a:t>arse XML message and convert it into programming object</a:t>
            </a:r>
          </a:p>
          <a:p>
            <a:pPr lvl="1"/>
            <a:r>
              <a:rPr lang="en-US" dirty="0" smtClean="0"/>
              <a:t>Response to Document Repository with message format followed ITI-42</a:t>
            </a:r>
            <a:endParaRPr lang="en-US" dirty="0"/>
          </a:p>
          <a:p>
            <a:r>
              <a:rPr lang="en-US" dirty="0" smtClean="0"/>
              <a:t>How to</a:t>
            </a:r>
          </a:p>
          <a:p>
            <a:pPr lvl="1"/>
            <a:r>
              <a:rPr lang="en-US" dirty="0" smtClean="0"/>
              <a:t>Add TCP socket message receiver function</a:t>
            </a:r>
          </a:p>
          <a:p>
            <a:pPr lvl="1"/>
            <a:r>
              <a:rPr lang="en-US" dirty="0" smtClean="0"/>
              <a:t>Add XML parser function</a:t>
            </a:r>
          </a:p>
          <a:p>
            <a:pPr lvl="1"/>
            <a:r>
              <a:rPr lang="en-US" dirty="0" smtClean="0"/>
              <a:t>Add constructor for ITI-42 message response following format specified in IHE </a:t>
            </a:r>
            <a:r>
              <a:rPr lang="en-US" dirty="0" err="1" smtClean="0"/>
              <a:t>XDS.b</a:t>
            </a:r>
            <a:r>
              <a:rPr lang="en-US" dirty="0" smtClean="0"/>
              <a:t> Profile</a:t>
            </a:r>
          </a:p>
          <a:p>
            <a:pPr lvl="1"/>
            <a:r>
              <a:rPr lang="en-US" dirty="0" smtClean="0"/>
              <a:t>Add XML message builder function</a:t>
            </a:r>
          </a:p>
          <a:p>
            <a:r>
              <a:rPr lang="en-US" dirty="0"/>
              <a:t>Behind the design</a:t>
            </a:r>
          </a:p>
          <a:p>
            <a:pPr lvl="1"/>
            <a:r>
              <a:rPr lang="en-US" dirty="0"/>
              <a:t>Common use of XML </a:t>
            </a:r>
            <a:r>
              <a:rPr lang="en-US" dirty="0" smtClean="0"/>
              <a:t>format </a:t>
            </a:r>
            <a:r>
              <a:rPr lang="en-US" dirty="0"/>
              <a:t>transactions in IHE </a:t>
            </a:r>
            <a:r>
              <a:rPr lang="en-US" dirty="0" err="1"/>
              <a:t>XDS.b</a:t>
            </a:r>
            <a:r>
              <a:rPr lang="en-US" dirty="0"/>
              <a:t> </a:t>
            </a:r>
            <a:r>
              <a:rPr lang="en-US" dirty="0" smtClean="0"/>
              <a:t>Profile</a:t>
            </a:r>
          </a:p>
          <a:p>
            <a:pPr lvl="1"/>
            <a:r>
              <a:rPr lang="en-US" dirty="0" smtClean="0"/>
              <a:t>Compatibility with existing XDS Document Repository actor of XDS Affinity Domain members</a:t>
            </a:r>
            <a:endParaRPr lang="en-US" dirty="0"/>
          </a:p>
        </p:txBody>
      </p:sp>
    </p:spTree>
    <p:extLst>
      <p:ext uri="{BB962C8B-B14F-4D97-AF65-F5344CB8AC3E}">
        <p14:creationId xmlns:p14="http://schemas.microsoft.com/office/powerpoint/2010/main" val="4267357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a:t>
            </a:r>
            <a:br>
              <a:rPr lang="en-US" dirty="0" smtClean="0"/>
            </a:br>
            <a:r>
              <a:rPr lang="en-US" sz="2800" dirty="0" smtClean="0"/>
              <a:t>General XML Format</a:t>
            </a:r>
            <a:endParaRPr lang="th-TH" sz="2800" dirty="0"/>
          </a:p>
        </p:txBody>
      </p:sp>
      <p:pic>
        <p:nvPicPr>
          <p:cNvPr id="4" name="Picture 3"/>
          <p:cNvPicPr>
            <a:picLocks noChangeAspect="1"/>
          </p:cNvPicPr>
          <p:nvPr/>
        </p:nvPicPr>
        <p:blipFill rotWithShape="1">
          <a:blip r:embed="rId2"/>
          <a:srcRect l="-70" t="5586"/>
          <a:stretch/>
        </p:blipFill>
        <p:spPr>
          <a:xfrm>
            <a:off x="2421294" y="1690688"/>
            <a:ext cx="9365098" cy="4967705"/>
          </a:xfrm>
          <a:prstGeom prst="rect">
            <a:avLst/>
          </a:prstGeom>
        </p:spPr>
      </p:pic>
      <p:sp>
        <p:nvSpPr>
          <p:cNvPr id="5" name="Rectangle 4"/>
          <p:cNvSpPr/>
          <p:nvPr/>
        </p:nvSpPr>
        <p:spPr>
          <a:xfrm>
            <a:off x="2789853" y="1902298"/>
            <a:ext cx="1502229" cy="242597"/>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6" name="Title 1"/>
          <p:cNvSpPr txBox="1">
            <a:spLocks/>
          </p:cNvSpPr>
          <p:nvPr/>
        </p:nvSpPr>
        <p:spPr>
          <a:xfrm>
            <a:off x="1139890" y="1786236"/>
            <a:ext cx="1281404" cy="474719"/>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solidFill>
                  <a:srgbClr val="FF0000"/>
                </a:solidFill>
              </a:rPr>
              <a:t>Header</a:t>
            </a:r>
            <a:endParaRPr lang="th-TH" sz="2800" b="1" dirty="0">
              <a:solidFill>
                <a:srgbClr val="FF0000"/>
              </a:solidFill>
            </a:endParaRPr>
          </a:p>
        </p:txBody>
      </p:sp>
      <p:sp>
        <p:nvSpPr>
          <p:cNvPr id="7" name="Rectangle 6"/>
          <p:cNvSpPr/>
          <p:nvPr/>
        </p:nvSpPr>
        <p:spPr>
          <a:xfrm>
            <a:off x="2951583" y="2245241"/>
            <a:ext cx="7424058" cy="4267526"/>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8" name="Title 1"/>
          <p:cNvSpPr txBox="1">
            <a:spLocks/>
          </p:cNvSpPr>
          <p:nvPr/>
        </p:nvSpPr>
        <p:spPr>
          <a:xfrm>
            <a:off x="416768" y="4379004"/>
            <a:ext cx="2425958" cy="9725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rgbClr val="FF0000"/>
                </a:solidFill>
              </a:rPr>
              <a:t>Metadata Attributes</a:t>
            </a:r>
            <a:endParaRPr lang="th-TH" sz="2800" b="1" dirty="0">
              <a:solidFill>
                <a:srgbClr val="FF0000"/>
              </a:solidFill>
            </a:endParaRPr>
          </a:p>
        </p:txBody>
      </p:sp>
    </p:spTree>
    <p:extLst>
      <p:ext uri="{BB962C8B-B14F-4D97-AF65-F5344CB8AC3E}">
        <p14:creationId xmlns:p14="http://schemas.microsoft.com/office/powerpoint/2010/main" val="2301348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US" dirty="0" smtClean="0"/>
              <a:t>Transaction type</a:t>
            </a:r>
            <a:endParaRPr lang="th-TH"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1065" y="1395557"/>
            <a:ext cx="8729870" cy="5312631"/>
          </a:xfrm>
          <a:prstGeom prst="rect">
            <a:avLst/>
          </a:prstGeom>
        </p:spPr>
      </p:pic>
      <p:sp>
        <p:nvSpPr>
          <p:cNvPr id="3" name="Rectangle 2"/>
          <p:cNvSpPr/>
          <p:nvPr/>
        </p:nvSpPr>
        <p:spPr>
          <a:xfrm>
            <a:off x="3617843" y="4545496"/>
            <a:ext cx="1643270" cy="622852"/>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23475051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a:t>
            </a:r>
            <a:br>
              <a:rPr lang="en-US" dirty="0" smtClean="0"/>
            </a:br>
            <a:r>
              <a:rPr lang="en-US" sz="2800" dirty="0" smtClean="0"/>
              <a:t>Provide &amp; Register Document Set-b [ITI-41]</a:t>
            </a:r>
            <a:endParaRPr lang="th-TH" dirty="0"/>
          </a:p>
        </p:txBody>
      </p:sp>
      <p:sp>
        <p:nvSpPr>
          <p:cNvPr id="4" name="Content Placeholder 3"/>
          <p:cNvSpPr>
            <a:spLocks noGrp="1"/>
          </p:cNvSpPr>
          <p:nvPr>
            <p:ph idx="1"/>
          </p:nvPr>
        </p:nvSpPr>
        <p:spPr/>
        <p:txBody>
          <a:bodyPr>
            <a:normAutofit/>
          </a:bodyPr>
          <a:lstStyle/>
          <a:p>
            <a:r>
              <a:rPr lang="en-US" dirty="0" smtClean="0"/>
              <a:t>Provide and register Document and its metadata to Document Repository.</a:t>
            </a:r>
          </a:p>
          <a:p>
            <a:r>
              <a:rPr lang="en-US" dirty="0" smtClean="0"/>
              <a:t>Document Repository expected actions</a:t>
            </a:r>
          </a:p>
          <a:p>
            <a:pPr marL="914400" lvl="1" indent="-457200">
              <a:buFont typeface="+mj-lt"/>
              <a:buAutoNum type="arabicPeriod"/>
            </a:pPr>
            <a:r>
              <a:rPr lang="en-US" dirty="0" smtClean="0"/>
              <a:t>Validate and update select received metadata, as detailed below.</a:t>
            </a:r>
          </a:p>
          <a:p>
            <a:pPr marL="914400" lvl="1" indent="-457200">
              <a:buFont typeface="+mj-lt"/>
              <a:buAutoNum type="arabicPeriod"/>
            </a:pPr>
            <a:r>
              <a:rPr lang="en-US" dirty="0" smtClean="0"/>
              <a:t>Make any received documents available for retrieval via the Retrieve Document Set [ITI-43] transaction.</a:t>
            </a:r>
          </a:p>
          <a:p>
            <a:pPr marL="914400" lvl="1" indent="-457200">
              <a:buFont typeface="+mj-lt"/>
              <a:buAutoNum type="arabicPeriod"/>
            </a:pPr>
            <a:r>
              <a:rPr lang="en-US" dirty="0" smtClean="0"/>
              <a:t>Convey the updated metadata to the Document Registry via a Register Document Set-b [ITI-42] request.</a:t>
            </a:r>
          </a:p>
          <a:p>
            <a:pPr marL="914400" lvl="1" indent="-457200">
              <a:buFont typeface="+mj-lt"/>
              <a:buAutoNum type="arabicPeriod"/>
            </a:pPr>
            <a:r>
              <a:rPr lang="en-US" dirty="0" smtClean="0"/>
              <a:t>Issue a Provide and Register Document Set-b [ITI-41] response.</a:t>
            </a:r>
          </a:p>
        </p:txBody>
      </p:sp>
    </p:spTree>
    <p:extLst>
      <p:ext uri="{BB962C8B-B14F-4D97-AF65-F5344CB8AC3E}">
        <p14:creationId xmlns:p14="http://schemas.microsoft.com/office/powerpoint/2010/main" val="865534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a:t>
            </a:r>
            <a:br>
              <a:rPr lang="en-US" dirty="0" smtClean="0"/>
            </a:br>
            <a:r>
              <a:rPr lang="en-US" sz="2800" dirty="0" smtClean="0"/>
              <a:t>Provide &amp; Register Document Set-b [ITI-41]</a:t>
            </a:r>
            <a:endParaRPr lang="th-TH" dirty="0"/>
          </a:p>
        </p:txBody>
      </p:sp>
      <p:pic>
        <p:nvPicPr>
          <p:cNvPr id="5" name="Picture 4"/>
          <p:cNvPicPr>
            <a:picLocks noChangeAspect="1"/>
          </p:cNvPicPr>
          <p:nvPr/>
        </p:nvPicPr>
        <p:blipFill rotWithShape="1">
          <a:blip r:embed="rId2"/>
          <a:srcRect l="26556" t="33816" r="25303" b="17875"/>
          <a:stretch/>
        </p:blipFill>
        <p:spPr>
          <a:xfrm>
            <a:off x="2020956" y="1690688"/>
            <a:ext cx="8150087" cy="4816837"/>
          </a:xfrm>
          <a:prstGeom prst="rect">
            <a:avLst/>
          </a:prstGeom>
        </p:spPr>
      </p:pic>
    </p:spTree>
    <p:extLst>
      <p:ext uri="{BB962C8B-B14F-4D97-AF65-F5344CB8AC3E}">
        <p14:creationId xmlns:p14="http://schemas.microsoft.com/office/powerpoint/2010/main" val="1577215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a:t>
            </a:r>
            <a:br>
              <a:rPr lang="en-US" dirty="0" smtClean="0"/>
            </a:br>
            <a:r>
              <a:rPr lang="en-US" sz="2800" dirty="0" smtClean="0"/>
              <a:t>Provide &amp; Register Document Set-b [ITI-41]</a:t>
            </a:r>
            <a:endParaRPr lang="th-TH" dirty="0"/>
          </a:p>
        </p:txBody>
      </p:sp>
      <p:pic>
        <p:nvPicPr>
          <p:cNvPr id="3" name="Picture 2"/>
          <p:cNvPicPr>
            <a:picLocks noChangeAspect="1"/>
          </p:cNvPicPr>
          <p:nvPr/>
        </p:nvPicPr>
        <p:blipFill rotWithShape="1">
          <a:blip r:embed="rId2"/>
          <a:srcRect l="26328" t="30531" r="24052" b="44734"/>
          <a:stretch/>
        </p:blipFill>
        <p:spPr>
          <a:xfrm>
            <a:off x="714798" y="1809957"/>
            <a:ext cx="10762404" cy="3159608"/>
          </a:xfrm>
          <a:prstGeom prst="rect">
            <a:avLst/>
          </a:prstGeom>
        </p:spPr>
      </p:pic>
    </p:spTree>
    <p:extLst>
      <p:ext uri="{BB962C8B-B14F-4D97-AF65-F5344CB8AC3E}">
        <p14:creationId xmlns:p14="http://schemas.microsoft.com/office/powerpoint/2010/main" val="3036811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normAutofit/>
          </a:bodyPr>
          <a:lstStyle/>
          <a:p>
            <a:r>
              <a:rPr lang="en-US" sz="4000" dirty="0" smtClean="0"/>
              <a:t>Cross-Enterprise Document Sharing – b (</a:t>
            </a:r>
            <a:r>
              <a:rPr lang="en-US" sz="4000" dirty="0" err="1" smtClean="0"/>
              <a:t>XDS.b</a:t>
            </a:r>
            <a:r>
              <a:rPr lang="en-US" sz="4000" dirty="0" smtClean="0"/>
              <a:t>)</a:t>
            </a:r>
            <a:endParaRPr lang="th-TH" sz="40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1065" y="1395557"/>
            <a:ext cx="8729870" cy="5312631"/>
          </a:xfrm>
          <a:prstGeom prst="rect">
            <a:avLst/>
          </a:prstGeom>
        </p:spPr>
      </p:pic>
    </p:spTree>
    <p:extLst>
      <p:ext uri="{BB962C8B-B14F-4D97-AF65-F5344CB8AC3E}">
        <p14:creationId xmlns:p14="http://schemas.microsoft.com/office/powerpoint/2010/main" val="32380334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US" dirty="0" smtClean="0"/>
              <a:t>Transaction type</a:t>
            </a:r>
            <a:endParaRPr lang="th-TH"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1065" y="1395557"/>
            <a:ext cx="8729870" cy="5312631"/>
          </a:xfrm>
          <a:prstGeom prst="rect">
            <a:avLst/>
          </a:prstGeom>
        </p:spPr>
      </p:pic>
      <p:sp>
        <p:nvSpPr>
          <p:cNvPr id="3" name="Rectangle 2"/>
          <p:cNvSpPr/>
          <p:nvPr/>
        </p:nvSpPr>
        <p:spPr>
          <a:xfrm>
            <a:off x="6096000" y="4051872"/>
            <a:ext cx="2052918" cy="622852"/>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10402365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a:t>
            </a:r>
            <a:br>
              <a:rPr lang="en-US" dirty="0" smtClean="0"/>
            </a:br>
            <a:r>
              <a:rPr lang="en-US" sz="2800" dirty="0" smtClean="0"/>
              <a:t>Register Document Set-b [ITI-42]</a:t>
            </a:r>
            <a:endParaRPr lang="th-TH" dirty="0"/>
          </a:p>
        </p:txBody>
      </p:sp>
      <p:sp>
        <p:nvSpPr>
          <p:cNvPr id="3" name="Content Placeholder 2"/>
          <p:cNvSpPr>
            <a:spLocks noGrp="1"/>
          </p:cNvSpPr>
          <p:nvPr>
            <p:ph idx="1"/>
          </p:nvPr>
        </p:nvSpPr>
        <p:spPr/>
        <p:txBody>
          <a:bodyPr>
            <a:normAutofit fontScale="92500"/>
          </a:bodyPr>
          <a:lstStyle/>
          <a:p>
            <a:r>
              <a:rPr lang="en-US" dirty="0" smtClean="0"/>
              <a:t>Register document metadata to </a:t>
            </a:r>
            <a:r>
              <a:rPr lang="en-US" dirty="0"/>
              <a:t>Document </a:t>
            </a:r>
            <a:r>
              <a:rPr lang="en-US" dirty="0" smtClean="0"/>
              <a:t>Registry. Metadata enables the receiver to process the content of the message programmatically, without needing to understand the format or contents of the documents.</a:t>
            </a:r>
            <a:endParaRPr lang="en-US" dirty="0"/>
          </a:p>
          <a:p>
            <a:r>
              <a:rPr lang="en-US" dirty="0"/>
              <a:t>Document </a:t>
            </a:r>
            <a:r>
              <a:rPr lang="en-US" dirty="0" smtClean="0"/>
              <a:t>Registry </a:t>
            </a:r>
            <a:r>
              <a:rPr lang="en-US" dirty="0"/>
              <a:t>expected </a:t>
            </a:r>
            <a:r>
              <a:rPr lang="en-US" dirty="0" smtClean="0"/>
              <a:t>actions</a:t>
            </a:r>
          </a:p>
          <a:p>
            <a:pPr marL="914400" lvl="1" indent="-457200">
              <a:buFont typeface="+mj-lt"/>
              <a:buAutoNum type="arabicPeriod"/>
            </a:pPr>
            <a:r>
              <a:rPr lang="en-US" dirty="0" smtClean="0"/>
              <a:t>Perform metadata validations</a:t>
            </a:r>
          </a:p>
          <a:p>
            <a:pPr marL="914400" lvl="1" indent="-457200">
              <a:buFont typeface="+mj-lt"/>
              <a:buAutoNum type="arabicPeriod"/>
            </a:pPr>
            <a:r>
              <a:rPr lang="en-US" dirty="0" smtClean="0"/>
              <a:t>Store all IHE-defined metadata attributes received so that it is available to return in responses to future queries.</a:t>
            </a:r>
          </a:p>
          <a:p>
            <a:pPr marL="914400" lvl="1" indent="-457200">
              <a:buFont typeface="+mj-lt"/>
              <a:buAutoNum type="arabicPeriod"/>
            </a:pPr>
            <a:r>
              <a:rPr lang="en-US" dirty="0" smtClean="0"/>
              <a:t>Return a response message giving the status of the operation.</a:t>
            </a:r>
          </a:p>
          <a:p>
            <a:pPr marL="457200" lvl="1" indent="0">
              <a:buNone/>
            </a:pPr>
            <a:r>
              <a:rPr lang="en-US" dirty="0" smtClean="0"/>
              <a:t>*If the Document Registry rejects the metadata, it shall:</a:t>
            </a:r>
          </a:p>
          <a:p>
            <a:pPr marL="914400" lvl="1" indent="-457200">
              <a:buFont typeface="+mj-lt"/>
              <a:buAutoNum type="arabicPeriod"/>
            </a:pPr>
            <a:r>
              <a:rPr lang="en-US" dirty="0" smtClean="0"/>
              <a:t>Return an error including at least one error message in the response.</a:t>
            </a:r>
          </a:p>
          <a:p>
            <a:pPr marL="914400" lvl="1" indent="-457200">
              <a:buFont typeface="+mj-lt"/>
              <a:buAutoNum type="arabicPeriod"/>
            </a:pPr>
            <a:r>
              <a:rPr lang="en-US" dirty="0" smtClean="0"/>
              <a:t>Roll back any changes made.</a:t>
            </a:r>
            <a:endParaRPr lang="en-US" dirty="0"/>
          </a:p>
          <a:p>
            <a:endParaRPr lang="th-TH" dirty="0"/>
          </a:p>
        </p:txBody>
      </p:sp>
    </p:spTree>
    <p:extLst>
      <p:ext uri="{BB962C8B-B14F-4D97-AF65-F5344CB8AC3E}">
        <p14:creationId xmlns:p14="http://schemas.microsoft.com/office/powerpoint/2010/main" val="2997665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a:t>
            </a:r>
            <a:br>
              <a:rPr lang="en-US" dirty="0" smtClean="0"/>
            </a:br>
            <a:r>
              <a:rPr lang="en-US" sz="2800" dirty="0" smtClean="0"/>
              <a:t>Register Document Set-b [ITI-42]</a:t>
            </a:r>
            <a:endParaRPr lang="th-TH" dirty="0"/>
          </a:p>
        </p:txBody>
      </p:sp>
      <p:pic>
        <p:nvPicPr>
          <p:cNvPr id="6" name="Picture 5"/>
          <p:cNvPicPr>
            <a:picLocks noChangeAspect="1"/>
          </p:cNvPicPr>
          <p:nvPr/>
        </p:nvPicPr>
        <p:blipFill rotWithShape="1">
          <a:blip r:embed="rId2"/>
          <a:srcRect l="26783" t="52367" r="24507" b="30628"/>
          <a:stretch/>
        </p:blipFill>
        <p:spPr>
          <a:xfrm>
            <a:off x="1004158" y="1815548"/>
            <a:ext cx="10183684" cy="2093843"/>
          </a:xfrm>
          <a:prstGeom prst="rect">
            <a:avLst/>
          </a:prstGeom>
        </p:spPr>
      </p:pic>
      <p:pic>
        <p:nvPicPr>
          <p:cNvPr id="7" name="Picture 6"/>
          <p:cNvPicPr>
            <a:picLocks noChangeAspect="1"/>
          </p:cNvPicPr>
          <p:nvPr/>
        </p:nvPicPr>
        <p:blipFill rotWithShape="1">
          <a:blip r:embed="rId3"/>
          <a:srcRect l="26442" t="55459" r="24052" b="25604"/>
          <a:stretch/>
        </p:blipFill>
        <p:spPr>
          <a:xfrm>
            <a:off x="1004157" y="4047503"/>
            <a:ext cx="10328113" cy="2326793"/>
          </a:xfrm>
          <a:prstGeom prst="rect">
            <a:avLst/>
          </a:prstGeom>
        </p:spPr>
      </p:pic>
    </p:spTree>
    <p:extLst>
      <p:ext uri="{BB962C8B-B14F-4D97-AF65-F5344CB8AC3E}">
        <p14:creationId xmlns:p14="http://schemas.microsoft.com/office/powerpoint/2010/main" val="2577101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US" dirty="0" smtClean="0"/>
              <a:t>Transaction type</a:t>
            </a:r>
            <a:endParaRPr lang="th-TH"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1065" y="1395557"/>
            <a:ext cx="8729870" cy="5312631"/>
          </a:xfrm>
          <a:prstGeom prst="rect">
            <a:avLst/>
          </a:prstGeom>
        </p:spPr>
      </p:pic>
      <p:sp>
        <p:nvSpPr>
          <p:cNvPr id="3" name="Rectangle 2"/>
          <p:cNvSpPr/>
          <p:nvPr/>
        </p:nvSpPr>
        <p:spPr>
          <a:xfrm>
            <a:off x="6790765" y="3186952"/>
            <a:ext cx="1522830" cy="434983"/>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1391276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a:t>
            </a:r>
            <a:br>
              <a:rPr lang="en-US" dirty="0" smtClean="0"/>
            </a:br>
            <a:r>
              <a:rPr lang="en-US" sz="2800" dirty="0" smtClean="0"/>
              <a:t>Registry Stored  Query [ITI-18]</a:t>
            </a:r>
            <a:endParaRPr lang="th-TH" dirty="0"/>
          </a:p>
        </p:txBody>
      </p:sp>
      <p:sp>
        <p:nvSpPr>
          <p:cNvPr id="6" name="Content Placeholder 2"/>
          <p:cNvSpPr>
            <a:spLocks noGrp="1"/>
          </p:cNvSpPr>
          <p:nvPr>
            <p:ph idx="1"/>
          </p:nvPr>
        </p:nvSpPr>
        <p:spPr>
          <a:xfrm>
            <a:off x="838200" y="1825625"/>
            <a:ext cx="10515600" cy="4351338"/>
          </a:xfrm>
        </p:spPr>
        <p:txBody>
          <a:bodyPr>
            <a:normAutofit fontScale="92500" lnSpcReduction="10000"/>
          </a:bodyPr>
          <a:lstStyle/>
          <a:p>
            <a:r>
              <a:rPr lang="en-US" dirty="0" smtClean="0"/>
              <a:t>This is a query request to the Document Registry from a Document Consumer. The query request contains:</a:t>
            </a:r>
          </a:p>
          <a:p>
            <a:pPr lvl="1"/>
            <a:r>
              <a:rPr lang="en-US" dirty="0" smtClean="0"/>
              <a:t>A reference to a pre-defined  query stored on the Document Registry Actor.</a:t>
            </a:r>
          </a:p>
          <a:p>
            <a:pPr lvl="1"/>
            <a:r>
              <a:rPr lang="en-US" dirty="0" smtClean="0"/>
              <a:t>The Registry Stored Query transaction supports a variety of pre-defined queries. Examples include the following:</a:t>
            </a:r>
          </a:p>
          <a:p>
            <a:pPr lvl="2"/>
            <a:r>
              <a:rPr lang="en-US" dirty="0" smtClean="0"/>
              <a:t>Query for </a:t>
            </a:r>
            <a:r>
              <a:rPr lang="en-US" dirty="0" err="1" smtClean="0"/>
              <a:t>DocumentEntry</a:t>
            </a:r>
            <a:r>
              <a:rPr lang="en-US" dirty="0" smtClean="0"/>
              <a:t> objects by patient (Id) for a time interval on creation time and/or service time, by document type(s), by practice setting(s), by author person</a:t>
            </a:r>
          </a:p>
          <a:p>
            <a:pPr lvl="2"/>
            <a:r>
              <a:rPr lang="en-US" dirty="0" smtClean="0"/>
              <a:t>Query for </a:t>
            </a:r>
            <a:r>
              <a:rPr lang="en-US" dirty="0" err="1" smtClean="0"/>
              <a:t>SubmissionSets</a:t>
            </a:r>
            <a:r>
              <a:rPr lang="en-US" dirty="0" smtClean="0"/>
              <a:t> by Document Source</a:t>
            </a:r>
          </a:p>
          <a:p>
            <a:pPr lvl="2"/>
            <a:r>
              <a:rPr lang="en-US" dirty="0" smtClean="0"/>
              <a:t>Query for Folders updated during a time interval</a:t>
            </a:r>
          </a:p>
          <a:p>
            <a:pPr lvl="2"/>
            <a:r>
              <a:rPr lang="en-US" dirty="0" smtClean="0"/>
              <a:t>Query for all contents in a Folder or </a:t>
            </a:r>
            <a:r>
              <a:rPr lang="en-US" dirty="0" err="1" smtClean="0"/>
              <a:t>SubmissionSet</a:t>
            </a:r>
            <a:endParaRPr lang="en-US" dirty="0" smtClean="0"/>
          </a:p>
          <a:p>
            <a:pPr lvl="2"/>
            <a:r>
              <a:rPr lang="en-US" dirty="0" smtClean="0"/>
              <a:t>Query for </a:t>
            </a:r>
            <a:r>
              <a:rPr lang="en-US" dirty="0" err="1" smtClean="0"/>
              <a:t>SubmissionSets</a:t>
            </a:r>
            <a:r>
              <a:rPr lang="en-US" dirty="0" smtClean="0"/>
              <a:t> by time of submission</a:t>
            </a:r>
          </a:p>
          <a:p>
            <a:pPr lvl="1"/>
            <a:r>
              <a:rPr lang="en-US" dirty="0" smtClean="0"/>
              <a:t>Depending on the value of the </a:t>
            </a:r>
            <a:r>
              <a:rPr lang="en-US" dirty="0" err="1" smtClean="0"/>
              <a:t>returnType</a:t>
            </a:r>
            <a:r>
              <a:rPr lang="en-US" dirty="0" smtClean="0"/>
              <a:t> parameter, all queries return:</a:t>
            </a:r>
          </a:p>
          <a:p>
            <a:pPr lvl="2"/>
            <a:r>
              <a:rPr lang="en-US" dirty="0" smtClean="0"/>
              <a:t>Metadata for one or more types of registry object, or</a:t>
            </a:r>
          </a:p>
          <a:p>
            <a:pPr lvl="2"/>
            <a:r>
              <a:rPr lang="en-US" dirty="0" smtClean="0"/>
              <a:t>Object references for one or more types of registry object</a:t>
            </a:r>
          </a:p>
        </p:txBody>
      </p:sp>
    </p:spTree>
    <p:extLst>
      <p:ext uri="{BB962C8B-B14F-4D97-AF65-F5344CB8AC3E}">
        <p14:creationId xmlns:p14="http://schemas.microsoft.com/office/powerpoint/2010/main" val="36711653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US" dirty="0" smtClean="0"/>
              <a:t>Transaction type</a:t>
            </a:r>
            <a:endParaRPr lang="th-TH"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1065" y="1395557"/>
            <a:ext cx="8729870" cy="5312631"/>
          </a:xfrm>
          <a:prstGeom prst="rect">
            <a:avLst/>
          </a:prstGeom>
        </p:spPr>
      </p:pic>
      <p:sp>
        <p:nvSpPr>
          <p:cNvPr id="3" name="Rectangle 2"/>
          <p:cNvSpPr/>
          <p:nvPr/>
        </p:nvSpPr>
        <p:spPr>
          <a:xfrm>
            <a:off x="7019948" y="4679575"/>
            <a:ext cx="1976133" cy="416859"/>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 name="Rectangle 4"/>
          <p:cNvSpPr/>
          <p:nvPr/>
        </p:nvSpPr>
        <p:spPr>
          <a:xfrm>
            <a:off x="8162365" y="2066258"/>
            <a:ext cx="927845" cy="784519"/>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40284662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a:t>
            </a:r>
            <a:br>
              <a:rPr lang="en-US" dirty="0" smtClean="0"/>
            </a:br>
            <a:r>
              <a:rPr lang="en-US" sz="2800" dirty="0" smtClean="0"/>
              <a:t>Retrieve Document Set [ITI-43]</a:t>
            </a:r>
            <a:endParaRPr lang="th-TH" dirty="0"/>
          </a:p>
        </p:txBody>
      </p:sp>
      <p:sp>
        <p:nvSpPr>
          <p:cNvPr id="6" name="Content Placeholder 2"/>
          <p:cNvSpPr>
            <a:spLocks noGrp="1"/>
          </p:cNvSpPr>
          <p:nvPr>
            <p:ph idx="1"/>
          </p:nvPr>
        </p:nvSpPr>
        <p:spPr>
          <a:xfrm>
            <a:off x="838200" y="1825625"/>
            <a:ext cx="10515600" cy="4351338"/>
          </a:xfrm>
        </p:spPr>
        <p:txBody>
          <a:bodyPr>
            <a:normAutofit/>
          </a:bodyPr>
          <a:lstStyle/>
          <a:p>
            <a:r>
              <a:rPr lang="en-US" dirty="0" smtClean="0"/>
              <a:t>Retrieve a set of documents from the Document Repository, On-Demand Document Source.</a:t>
            </a:r>
          </a:p>
          <a:p>
            <a:r>
              <a:rPr lang="en-US" dirty="0" smtClean="0"/>
              <a:t>The Document Consumer has already obtained the </a:t>
            </a:r>
            <a:r>
              <a:rPr lang="en-US" dirty="0" err="1" smtClean="0"/>
              <a:t>XDSDocumentEntry</a:t>
            </a:r>
            <a:r>
              <a:rPr lang="en-US" dirty="0" smtClean="0"/>
              <a:t> </a:t>
            </a:r>
            <a:r>
              <a:rPr lang="en-US" dirty="0" err="1" smtClean="0"/>
              <a:t>uniqueId</a:t>
            </a:r>
            <a:r>
              <a:rPr lang="en-US" dirty="0" smtClean="0"/>
              <a:t> and the Document Repository </a:t>
            </a:r>
            <a:r>
              <a:rPr lang="en-US" dirty="0" err="1" smtClean="0"/>
              <a:t>repositoryUniqueId</a:t>
            </a:r>
            <a:r>
              <a:rPr lang="en-US" dirty="0" smtClean="0"/>
              <a:t> from the Document Registry by means of the Registry Stored Query transaction.</a:t>
            </a:r>
            <a:endParaRPr lang="en-US" dirty="0"/>
          </a:p>
          <a:p>
            <a:endParaRPr lang="th-TH" dirty="0"/>
          </a:p>
        </p:txBody>
      </p:sp>
    </p:spTree>
    <p:extLst>
      <p:ext uri="{BB962C8B-B14F-4D97-AF65-F5344CB8AC3E}">
        <p14:creationId xmlns:p14="http://schemas.microsoft.com/office/powerpoint/2010/main" val="26792130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a:t>
            </a:r>
            <a:br>
              <a:rPr lang="en-US" dirty="0" smtClean="0"/>
            </a:br>
            <a:r>
              <a:rPr lang="en-US" sz="2800" dirty="0" smtClean="0"/>
              <a:t>Retrieve Document Set [ITI-43]</a:t>
            </a:r>
            <a:endParaRPr lang="th-TH" dirty="0"/>
          </a:p>
        </p:txBody>
      </p:sp>
      <p:sp>
        <p:nvSpPr>
          <p:cNvPr id="6" name="Content Placeholder 2"/>
          <p:cNvSpPr>
            <a:spLocks noGrp="1"/>
          </p:cNvSpPr>
          <p:nvPr>
            <p:ph idx="1"/>
          </p:nvPr>
        </p:nvSpPr>
        <p:spPr>
          <a:xfrm>
            <a:off x="838200" y="1825625"/>
            <a:ext cx="10515600" cy="4351338"/>
          </a:xfrm>
        </p:spPr>
        <p:txBody>
          <a:bodyPr>
            <a:normAutofit/>
          </a:bodyPr>
          <a:lstStyle/>
          <a:p>
            <a:r>
              <a:rPr lang="en-US" dirty="0" smtClean="0"/>
              <a:t>Document Repository expected actions:</a:t>
            </a:r>
          </a:p>
          <a:p>
            <a:pPr lvl="1"/>
            <a:r>
              <a:rPr lang="en-US" dirty="0" smtClean="0"/>
              <a:t>A Document Repository or On-Demand Document Source shall return the document(s) indicated in the request.</a:t>
            </a:r>
          </a:p>
          <a:p>
            <a:pPr lvl="1"/>
            <a:r>
              <a:rPr lang="en-US" dirty="0" smtClean="0"/>
              <a:t>The Document Repository shall return the document or an error code in case the document could not be return.</a:t>
            </a:r>
          </a:p>
          <a:p>
            <a:pPr lvl="1"/>
            <a:r>
              <a:rPr lang="en-US" dirty="0" smtClean="0"/>
              <a:t>An On-Demand Document Source which supports the Persistence of Retrieved Documents Option shall save the document content returned in the retrieve response and issue a Register Document Set-b [ITI-42] transaction to register a Stable Document Entry which describes the saved document. The On-Demand Document Source shall complete the registration of the Stable Document Entry prior to responding to the Retrieve Document Set request.</a:t>
            </a:r>
            <a:endParaRPr lang="en-US" dirty="0"/>
          </a:p>
          <a:p>
            <a:endParaRPr lang="th-TH" dirty="0"/>
          </a:p>
        </p:txBody>
      </p:sp>
    </p:spTree>
    <p:extLst>
      <p:ext uri="{BB962C8B-B14F-4D97-AF65-F5344CB8AC3E}">
        <p14:creationId xmlns:p14="http://schemas.microsoft.com/office/powerpoint/2010/main" val="33303226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a:t>
            </a:r>
            <a:br>
              <a:rPr lang="en-US" dirty="0" smtClean="0"/>
            </a:br>
            <a:r>
              <a:rPr lang="en-US" sz="2800" dirty="0" smtClean="0"/>
              <a:t>Retrieve Document Set [ITI-43]</a:t>
            </a:r>
            <a:endParaRPr lang="th-TH" dirty="0"/>
          </a:p>
        </p:txBody>
      </p:sp>
      <p:sp>
        <p:nvSpPr>
          <p:cNvPr id="6" name="Content Placeholder 2"/>
          <p:cNvSpPr>
            <a:spLocks noGrp="1"/>
          </p:cNvSpPr>
          <p:nvPr>
            <p:ph idx="1"/>
          </p:nvPr>
        </p:nvSpPr>
        <p:spPr>
          <a:xfrm>
            <a:off x="838200" y="1825625"/>
            <a:ext cx="10515600" cy="4351338"/>
          </a:xfrm>
        </p:spPr>
        <p:txBody>
          <a:bodyPr>
            <a:normAutofit/>
          </a:bodyPr>
          <a:lstStyle/>
          <a:p>
            <a:r>
              <a:rPr lang="en-US" dirty="0" smtClean="0"/>
              <a:t>The registration of the new Stable Document Entry shall include:</a:t>
            </a:r>
          </a:p>
          <a:p>
            <a:pPr lvl="1"/>
            <a:r>
              <a:rPr lang="en-US" dirty="0" smtClean="0"/>
              <a:t>A Submission Set</a:t>
            </a:r>
          </a:p>
          <a:p>
            <a:pPr lvl="1"/>
            <a:r>
              <a:rPr lang="en-US" dirty="0" smtClean="0"/>
              <a:t>A </a:t>
            </a:r>
            <a:r>
              <a:rPr lang="en-US" dirty="0" err="1" smtClean="0"/>
              <a:t>DocumentEntry</a:t>
            </a:r>
            <a:r>
              <a:rPr lang="en-US" dirty="0" smtClean="0"/>
              <a:t> representing the Stable </a:t>
            </a:r>
            <a:r>
              <a:rPr lang="en-US" dirty="0" err="1" smtClean="0"/>
              <a:t>DocumentEntry</a:t>
            </a:r>
            <a:r>
              <a:rPr lang="en-US" dirty="0" smtClean="0"/>
              <a:t>.</a:t>
            </a:r>
          </a:p>
          <a:p>
            <a:pPr lvl="1"/>
            <a:r>
              <a:rPr lang="en-US" dirty="0" smtClean="0"/>
              <a:t>A </a:t>
            </a:r>
            <a:r>
              <a:rPr lang="en-US" dirty="0" err="1" smtClean="0"/>
              <a:t>HasMember</a:t>
            </a:r>
            <a:r>
              <a:rPr lang="en-US" dirty="0" smtClean="0"/>
              <a:t> association linking </a:t>
            </a:r>
            <a:r>
              <a:rPr lang="en-US" dirty="0" err="1" smtClean="0"/>
              <a:t>DocumentEntry</a:t>
            </a:r>
            <a:r>
              <a:rPr lang="en-US" dirty="0" smtClean="0"/>
              <a:t> to </a:t>
            </a:r>
            <a:r>
              <a:rPr lang="en-US" dirty="0" err="1" smtClean="0"/>
              <a:t>SubmissionSet</a:t>
            </a:r>
            <a:r>
              <a:rPr lang="en-US" dirty="0" smtClean="0"/>
              <a:t>.</a:t>
            </a:r>
          </a:p>
          <a:p>
            <a:pPr lvl="1"/>
            <a:r>
              <a:rPr lang="en-US" dirty="0" smtClean="0"/>
              <a:t>An </a:t>
            </a:r>
            <a:r>
              <a:rPr lang="en-US" dirty="0" err="1" smtClean="0"/>
              <a:t>IsSnapshotOf</a:t>
            </a:r>
            <a:r>
              <a:rPr lang="en-US" dirty="0" smtClean="0"/>
              <a:t> Association which identifies the </a:t>
            </a:r>
            <a:r>
              <a:rPr lang="en-US" dirty="0" err="1" smtClean="0"/>
              <a:t>sourceObject</a:t>
            </a:r>
            <a:r>
              <a:rPr lang="en-US" dirty="0" smtClean="0"/>
              <a:t> as the new Stable Document Entry and the </a:t>
            </a:r>
            <a:r>
              <a:rPr lang="en-US" dirty="0" err="1" smtClean="0"/>
              <a:t>targetObject</a:t>
            </a:r>
            <a:r>
              <a:rPr lang="en-US" dirty="0" smtClean="0"/>
              <a:t> as the On-Demand Document Entry which contains the </a:t>
            </a:r>
            <a:r>
              <a:rPr lang="en-US" dirty="0" err="1" smtClean="0"/>
              <a:t>uniqueID</a:t>
            </a:r>
            <a:r>
              <a:rPr lang="en-US" dirty="0" smtClean="0"/>
              <a:t> used in the Retrieve Document </a:t>
            </a:r>
            <a:r>
              <a:rPr lang="en-US" smtClean="0"/>
              <a:t>Set request.</a:t>
            </a:r>
            <a:endParaRPr lang="th-TH" dirty="0"/>
          </a:p>
        </p:txBody>
      </p:sp>
    </p:spTree>
    <p:extLst>
      <p:ext uri="{BB962C8B-B14F-4D97-AF65-F5344CB8AC3E}">
        <p14:creationId xmlns:p14="http://schemas.microsoft.com/office/powerpoint/2010/main" val="39830189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Metadata used in Document Sharing Profile</a:t>
            </a:r>
            <a:endParaRPr lang="th-TH" dirty="0"/>
          </a:p>
        </p:txBody>
      </p:sp>
      <p:sp>
        <p:nvSpPr>
          <p:cNvPr id="3" name="Content Placeholder 2"/>
          <p:cNvSpPr>
            <a:spLocks noGrp="1"/>
          </p:cNvSpPr>
          <p:nvPr>
            <p:ph idx="1"/>
          </p:nvPr>
        </p:nvSpPr>
        <p:spPr/>
        <p:txBody>
          <a:bodyPr>
            <a:normAutofit lnSpcReduction="10000"/>
          </a:bodyPr>
          <a:lstStyle/>
          <a:p>
            <a:r>
              <a:rPr lang="en-US" dirty="0" smtClean="0"/>
              <a:t>The metadata used in Document Sharing profiles is characterized by three types of objects and two types of Associations</a:t>
            </a:r>
          </a:p>
          <a:p>
            <a:r>
              <a:rPr lang="en-US" dirty="0" smtClean="0"/>
              <a:t>Three object types:</a:t>
            </a:r>
          </a:p>
          <a:p>
            <a:pPr lvl="1"/>
            <a:r>
              <a:rPr lang="en-US" dirty="0" err="1" smtClean="0">
                <a:solidFill>
                  <a:srgbClr val="FF0000"/>
                </a:solidFill>
              </a:rPr>
              <a:t>SubmissionSet</a:t>
            </a:r>
            <a:r>
              <a:rPr lang="en-US" dirty="0" smtClean="0">
                <a:solidFill>
                  <a:srgbClr val="FF0000"/>
                </a:solidFill>
              </a:rPr>
              <a:t> = metadata describing a collection of Folders, </a:t>
            </a:r>
            <a:r>
              <a:rPr lang="en-US" dirty="0" err="1" smtClean="0">
                <a:solidFill>
                  <a:srgbClr val="FF0000"/>
                </a:solidFill>
              </a:rPr>
              <a:t>DocumentEntries</a:t>
            </a:r>
            <a:r>
              <a:rPr lang="en-US" dirty="0" smtClean="0">
                <a:solidFill>
                  <a:srgbClr val="FF0000"/>
                </a:solidFill>
              </a:rPr>
              <a:t>, and Associations submitted together</a:t>
            </a:r>
          </a:p>
          <a:p>
            <a:pPr lvl="1"/>
            <a:r>
              <a:rPr lang="en-US" dirty="0" smtClean="0">
                <a:solidFill>
                  <a:srgbClr val="0070C0"/>
                </a:solidFill>
              </a:rPr>
              <a:t>Folder = metadata describing a collection of related </a:t>
            </a:r>
            <a:r>
              <a:rPr lang="en-US" dirty="0" err="1" smtClean="0">
                <a:solidFill>
                  <a:srgbClr val="0070C0"/>
                </a:solidFill>
              </a:rPr>
              <a:t>DocumentEntries</a:t>
            </a:r>
            <a:endParaRPr lang="en-US" dirty="0" smtClean="0">
              <a:solidFill>
                <a:srgbClr val="0070C0"/>
              </a:solidFill>
            </a:endParaRPr>
          </a:p>
          <a:p>
            <a:pPr lvl="1"/>
            <a:r>
              <a:rPr lang="en-US" dirty="0" err="1" smtClean="0">
                <a:solidFill>
                  <a:srgbClr val="00B050"/>
                </a:solidFill>
              </a:rPr>
              <a:t>DocumentEntry</a:t>
            </a:r>
            <a:r>
              <a:rPr lang="en-US" dirty="0" smtClean="0">
                <a:solidFill>
                  <a:srgbClr val="00B050"/>
                </a:solidFill>
              </a:rPr>
              <a:t> = metadata describing a Document</a:t>
            </a:r>
          </a:p>
          <a:p>
            <a:r>
              <a:rPr lang="en-US" dirty="0" smtClean="0"/>
              <a:t>Two Association types:</a:t>
            </a:r>
          </a:p>
          <a:p>
            <a:pPr lvl="1"/>
            <a:r>
              <a:rPr lang="en-US" dirty="0" err="1" smtClean="0"/>
              <a:t>HasMember</a:t>
            </a:r>
            <a:r>
              <a:rPr lang="en-US" dirty="0" smtClean="0"/>
              <a:t> = represents membership of an object in a collection</a:t>
            </a:r>
          </a:p>
          <a:p>
            <a:pPr lvl="1"/>
            <a:r>
              <a:rPr lang="en-US" dirty="0" smtClean="0"/>
              <a:t>Relationship = represents a relationship (such as a transform) between two Documents (represented by </a:t>
            </a:r>
            <a:r>
              <a:rPr lang="en-US" dirty="0" err="1" smtClean="0"/>
              <a:t>DocumentEntries</a:t>
            </a:r>
            <a:r>
              <a:rPr lang="en-US" dirty="0" smtClean="0"/>
              <a:t>) </a:t>
            </a:r>
            <a:endParaRPr lang="th-TH" dirty="0"/>
          </a:p>
        </p:txBody>
      </p:sp>
    </p:spTree>
    <p:extLst>
      <p:ext uri="{BB962C8B-B14F-4D97-AF65-F5344CB8AC3E}">
        <p14:creationId xmlns:p14="http://schemas.microsoft.com/office/powerpoint/2010/main" val="1866623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Analysis</a:t>
            </a:r>
            <a:br>
              <a:rPr lang="en-US" dirty="0" smtClean="0"/>
            </a:br>
            <a:r>
              <a:rPr lang="en-US" sz="2400" dirty="0" smtClean="0"/>
              <a:t>Overview</a:t>
            </a:r>
            <a:endParaRPr lang="th-TH" sz="2400" dirty="0"/>
          </a:p>
        </p:txBody>
      </p:sp>
      <p:sp>
        <p:nvSpPr>
          <p:cNvPr id="3" name="Content Placeholder 2"/>
          <p:cNvSpPr>
            <a:spLocks noGrp="1"/>
          </p:cNvSpPr>
          <p:nvPr>
            <p:ph idx="1"/>
          </p:nvPr>
        </p:nvSpPr>
        <p:spPr/>
        <p:txBody>
          <a:bodyPr>
            <a:normAutofit fontScale="92500" lnSpcReduction="20000"/>
          </a:bodyPr>
          <a:lstStyle/>
          <a:p>
            <a:r>
              <a:rPr lang="en-US" dirty="0" smtClean="0"/>
              <a:t>Purpose of Cross-Enterprise Document Sharing (</a:t>
            </a:r>
            <a:r>
              <a:rPr lang="en-US" dirty="0" err="1" smtClean="0"/>
              <a:t>XDS.b</a:t>
            </a:r>
            <a:r>
              <a:rPr lang="en-US" dirty="0" smtClean="0"/>
              <a:t>) Profile</a:t>
            </a:r>
          </a:p>
          <a:p>
            <a:pPr lvl="1"/>
            <a:r>
              <a:rPr lang="en-US" dirty="0"/>
              <a:t>D</a:t>
            </a:r>
            <a:r>
              <a:rPr lang="en-US" dirty="0" smtClean="0"/>
              <a:t>igitization of healthcare information drive hospitals to develop their IT infrastructure, however, there came along with emerging cyber-security threats</a:t>
            </a:r>
          </a:p>
          <a:p>
            <a:pPr lvl="1"/>
            <a:r>
              <a:rPr lang="en-US" dirty="0" smtClean="0"/>
              <a:t>The Profile facilitates the registration, distribution and access across health enterprises of patient electronic health records.</a:t>
            </a:r>
          </a:p>
          <a:p>
            <a:pPr lvl="1"/>
            <a:r>
              <a:rPr lang="en-US" dirty="0" smtClean="0"/>
              <a:t>Cross-Enterprise Document Sharing is focused on providing a standards-based specification for managing the sharing of documents between any healthcare enterprise, ranging from a private physician office to a clinic to an acute care in-patient facility.</a:t>
            </a:r>
          </a:p>
          <a:p>
            <a:pPr lvl="1"/>
            <a:endParaRPr lang="en-US" dirty="0"/>
          </a:p>
          <a:p>
            <a:pPr lvl="1"/>
            <a:endParaRPr lang="en-US" dirty="0" smtClean="0"/>
          </a:p>
          <a:p>
            <a:pPr marL="457200" lvl="1" indent="0">
              <a:buNone/>
            </a:pPr>
            <a:r>
              <a:rPr lang="en-US" dirty="0" smtClean="0"/>
              <a:t>* The </a:t>
            </a:r>
            <a:r>
              <a:rPr lang="en-US" dirty="0" err="1" smtClean="0"/>
              <a:t>XDS.b</a:t>
            </a:r>
            <a:r>
              <a:rPr lang="en-US" dirty="0" smtClean="0"/>
              <a:t> Integration Profile assumes that these enterprises belong to one or more XDS Affinity Domains.</a:t>
            </a:r>
          </a:p>
          <a:p>
            <a:pPr marL="457200" lvl="1" indent="0">
              <a:buNone/>
            </a:pPr>
            <a:r>
              <a:rPr lang="en-US" dirty="0" smtClean="0"/>
              <a:t>* An XDS Affinity Domain is a group of healthcare enterprises that have agreed to work together using a common set of policies and share a common infrastructure.</a:t>
            </a:r>
            <a:endParaRPr lang="th-TH" dirty="0"/>
          </a:p>
        </p:txBody>
      </p:sp>
    </p:spTree>
    <p:extLst>
      <p:ext uri="{BB962C8B-B14F-4D97-AF65-F5344CB8AC3E}">
        <p14:creationId xmlns:p14="http://schemas.microsoft.com/office/powerpoint/2010/main" val="7171429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Metadata used in Document Sharing Profile</a:t>
            </a:r>
            <a:endParaRPr lang="th-TH" dirty="0"/>
          </a:p>
        </p:txBody>
      </p:sp>
      <p:pic>
        <p:nvPicPr>
          <p:cNvPr id="6" name="Picture 5"/>
          <p:cNvPicPr>
            <a:picLocks noChangeAspect="1"/>
          </p:cNvPicPr>
          <p:nvPr/>
        </p:nvPicPr>
        <p:blipFill rotWithShape="1">
          <a:blip r:embed="rId2"/>
          <a:srcRect l="28405" t="33148" r="24806" b="22963"/>
          <a:stretch/>
        </p:blipFill>
        <p:spPr>
          <a:xfrm>
            <a:off x="1714500" y="1690688"/>
            <a:ext cx="8763000" cy="4841098"/>
          </a:xfrm>
          <a:prstGeom prst="rect">
            <a:avLst/>
          </a:prstGeom>
        </p:spPr>
      </p:pic>
    </p:spTree>
    <p:extLst>
      <p:ext uri="{BB962C8B-B14F-4D97-AF65-F5344CB8AC3E}">
        <p14:creationId xmlns:p14="http://schemas.microsoft.com/office/powerpoint/2010/main" val="11363981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nvPr>
        </p:nvGraphicFramePr>
        <p:xfrm>
          <a:off x="838200" y="1825625"/>
          <a:ext cx="10515600" cy="2804160"/>
        </p:xfrm>
        <a:graphic>
          <a:graphicData uri="http://schemas.openxmlformats.org/drawingml/2006/table">
            <a:tbl>
              <a:tblPr firstRow="1" bandRow="1">
                <a:tableStyleId>{5C22544A-7EE6-4342-B048-85BDC9FD1C3A}</a:tableStyleId>
              </a:tblPr>
              <a:tblGrid>
                <a:gridCol w="5257800"/>
                <a:gridCol w="5257800"/>
              </a:tblGrid>
              <a:tr h="370840">
                <a:tc>
                  <a:txBody>
                    <a:bodyPr/>
                    <a:lstStyle/>
                    <a:p>
                      <a:pPr algn="ctr"/>
                      <a:r>
                        <a:rPr lang="en-US" sz="2400" dirty="0" smtClean="0"/>
                        <a:t>Document</a:t>
                      </a:r>
                      <a:r>
                        <a:rPr lang="en-US" sz="2400" baseline="0" dirty="0" smtClean="0"/>
                        <a:t> Sharing</a:t>
                      </a:r>
                      <a:br>
                        <a:rPr lang="en-US" sz="2400" baseline="0" dirty="0" smtClean="0"/>
                      </a:br>
                      <a:r>
                        <a:rPr lang="en-US" sz="2400" baseline="0" dirty="0" smtClean="0"/>
                        <a:t>Object/Association</a:t>
                      </a:r>
                      <a:endParaRPr lang="th-TH" sz="2400" dirty="0"/>
                    </a:p>
                  </a:txBody>
                  <a:tcPr/>
                </a:tc>
                <a:tc>
                  <a:txBody>
                    <a:bodyPr/>
                    <a:lstStyle/>
                    <a:p>
                      <a:pPr algn="ctr"/>
                      <a:r>
                        <a:rPr lang="en-US" sz="2400" dirty="0" err="1" smtClean="0"/>
                        <a:t>ebRIM</a:t>
                      </a:r>
                      <a:r>
                        <a:rPr lang="en-US" sz="2400" dirty="0" smtClean="0"/>
                        <a:t> class</a:t>
                      </a:r>
                      <a:endParaRPr lang="th-TH" sz="2400" dirty="0"/>
                    </a:p>
                  </a:txBody>
                  <a:tcPr/>
                </a:tc>
              </a:tr>
              <a:tr h="370840">
                <a:tc>
                  <a:txBody>
                    <a:bodyPr/>
                    <a:lstStyle/>
                    <a:p>
                      <a:r>
                        <a:rPr lang="en-US" sz="2000" dirty="0" err="1" smtClean="0"/>
                        <a:t>DocumentEntry</a:t>
                      </a:r>
                      <a:endParaRPr lang="th-TH" sz="2000" dirty="0"/>
                    </a:p>
                  </a:txBody>
                  <a:tcPr/>
                </a:tc>
                <a:tc>
                  <a:txBody>
                    <a:bodyPr/>
                    <a:lstStyle/>
                    <a:p>
                      <a:r>
                        <a:rPr lang="en-US" sz="2000" dirty="0" err="1" smtClean="0"/>
                        <a:t>rim:ExtrinsicObject</a:t>
                      </a:r>
                      <a:endParaRPr lang="th-TH" sz="2000" dirty="0"/>
                    </a:p>
                  </a:txBody>
                  <a:tcPr/>
                </a:tc>
              </a:tr>
              <a:tr h="370840">
                <a:tc>
                  <a:txBody>
                    <a:bodyPr/>
                    <a:lstStyle/>
                    <a:p>
                      <a:r>
                        <a:rPr lang="en-US" sz="2000" dirty="0" err="1" smtClean="0"/>
                        <a:t>SubmissionSet</a:t>
                      </a:r>
                      <a:endParaRPr lang="th-TH" sz="2000" dirty="0"/>
                    </a:p>
                  </a:txBody>
                  <a:tcPr/>
                </a:tc>
                <a:tc rowSpan="2">
                  <a:txBody>
                    <a:bodyPr/>
                    <a:lstStyle/>
                    <a:p>
                      <a:r>
                        <a:rPr lang="en-US" sz="2000" dirty="0" err="1" smtClean="0"/>
                        <a:t>rim:RegistryPackage</a:t>
                      </a:r>
                      <a:endParaRPr lang="th-TH" sz="2000" dirty="0"/>
                    </a:p>
                  </a:txBody>
                  <a:tcPr/>
                </a:tc>
              </a:tr>
              <a:tr h="370840">
                <a:tc>
                  <a:txBody>
                    <a:bodyPr/>
                    <a:lstStyle/>
                    <a:p>
                      <a:r>
                        <a:rPr lang="en-US" sz="2000" dirty="0" smtClean="0"/>
                        <a:t>Folder</a:t>
                      </a:r>
                      <a:endParaRPr lang="th-TH" sz="2000" dirty="0"/>
                    </a:p>
                  </a:txBody>
                  <a:tcPr/>
                </a:tc>
                <a:tc vMerge="1">
                  <a:txBody>
                    <a:bodyPr/>
                    <a:lstStyle/>
                    <a:p>
                      <a:endParaRPr lang="th-TH" sz="2400" dirty="0"/>
                    </a:p>
                  </a:txBody>
                  <a:tcPr/>
                </a:tc>
              </a:tr>
              <a:tr h="370840">
                <a:tc>
                  <a:txBody>
                    <a:bodyPr/>
                    <a:lstStyle/>
                    <a:p>
                      <a:r>
                        <a:rPr lang="en-US" sz="2000" dirty="0" err="1" smtClean="0"/>
                        <a:t>MemberOf</a:t>
                      </a:r>
                      <a:endParaRPr lang="th-TH" sz="2000" dirty="0"/>
                    </a:p>
                  </a:txBody>
                  <a:tcPr/>
                </a:tc>
                <a:tc rowSpan="2">
                  <a:txBody>
                    <a:bodyPr/>
                    <a:lstStyle/>
                    <a:p>
                      <a:r>
                        <a:rPr lang="en-US" sz="2000" dirty="0" err="1" smtClean="0"/>
                        <a:t>rim:Association</a:t>
                      </a:r>
                      <a:endParaRPr lang="th-TH" sz="2000" dirty="0"/>
                    </a:p>
                  </a:txBody>
                  <a:tcPr>
                    <a:solidFill>
                      <a:srgbClr val="D2DEEF"/>
                    </a:solidFill>
                  </a:tcPr>
                </a:tc>
              </a:tr>
              <a:tr h="370840">
                <a:tc>
                  <a:txBody>
                    <a:bodyPr/>
                    <a:lstStyle/>
                    <a:p>
                      <a:r>
                        <a:rPr lang="en-US" sz="2000" dirty="0" smtClean="0"/>
                        <a:t>Relationship</a:t>
                      </a:r>
                      <a:endParaRPr lang="th-TH" sz="2000" dirty="0"/>
                    </a:p>
                  </a:txBody>
                  <a:tcPr/>
                </a:tc>
                <a:tc vMerge="1">
                  <a:txBody>
                    <a:bodyPr/>
                    <a:lstStyle/>
                    <a:p>
                      <a:endParaRPr lang="th-TH" sz="2400" dirty="0"/>
                    </a:p>
                  </a:txBody>
                  <a:tcPr/>
                </a:tc>
              </a:tr>
            </a:tbl>
          </a:graphicData>
        </a:graphic>
      </p:graphicFrame>
      <p:sp>
        <p:nvSpPr>
          <p:cNvPr id="4" name="Title 1"/>
          <p:cNvSpPr>
            <a:spLocks noGrp="1"/>
          </p:cNvSpPr>
          <p:nvPr>
            <p:ph type="title"/>
          </p:nvPr>
        </p:nvSpPr>
        <p:spPr>
          <a:xfrm>
            <a:off x="838200" y="365125"/>
            <a:ext cx="10515600" cy="1325563"/>
          </a:xfrm>
        </p:spPr>
        <p:txBody>
          <a:bodyPr/>
          <a:lstStyle/>
          <a:p>
            <a:r>
              <a:rPr lang="en-US" dirty="0" smtClean="0"/>
              <a:t>Metadata used in Document Sharing Profile</a:t>
            </a:r>
            <a:br>
              <a:rPr lang="en-US" dirty="0" smtClean="0"/>
            </a:br>
            <a:r>
              <a:rPr lang="en-US" sz="3200" dirty="0" smtClean="0"/>
              <a:t>Code</a:t>
            </a:r>
            <a:endParaRPr lang="th-TH" dirty="0"/>
          </a:p>
        </p:txBody>
      </p:sp>
    </p:spTree>
    <p:extLst>
      <p:ext uri="{BB962C8B-B14F-4D97-AF65-F5344CB8AC3E}">
        <p14:creationId xmlns:p14="http://schemas.microsoft.com/office/powerpoint/2010/main" val="36069488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nvPr>
        </p:nvGraphicFramePr>
        <p:xfrm>
          <a:off x="838200" y="1825625"/>
          <a:ext cx="10515594" cy="4554855"/>
        </p:xfrm>
        <a:graphic>
          <a:graphicData uri="http://schemas.openxmlformats.org/drawingml/2006/table">
            <a:tbl>
              <a:tblPr firstRow="1" bandRow="1">
                <a:tableStyleId>{5C22544A-7EE6-4342-B048-85BDC9FD1C3A}</a:tableStyleId>
              </a:tblPr>
              <a:tblGrid>
                <a:gridCol w="1511300"/>
                <a:gridCol w="6413500"/>
                <a:gridCol w="431799"/>
                <a:gridCol w="431799"/>
                <a:gridCol w="419102"/>
                <a:gridCol w="444496"/>
                <a:gridCol w="431799"/>
                <a:gridCol w="431799"/>
              </a:tblGrid>
              <a:tr h="1146175">
                <a:tc>
                  <a:txBody>
                    <a:bodyPr/>
                    <a:lstStyle/>
                    <a:p>
                      <a:pPr algn="ctr"/>
                      <a:endParaRPr lang="en-US" sz="1200" dirty="0" smtClean="0"/>
                    </a:p>
                    <a:p>
                      <a:pPr algn="ctr"/>
                      <a:r>
                        <a:rPr lang="en-US" sz="1600" dirty="0" err="1" smtClean="0"/>
                        <a:t>DocumentEntry</a:t>
                      </a:r>
                      <a:r>
                        <a:rPr lang="en-US" sz="1600" dirty="0" smtClean="0"/>
                        <a:t> Metadata Attributes</a:t>
                      </a:r>
                      <a:endParaRPr lang="th-TH" sz="1600" dirty="0"/>
                    </a:p>
                  </a:txBody>
                  <a:tcPr/>
                </a:tc>
                <a:tc>
                  <a:txBody>
                    <a:bodyPr/>
                    <a:lstStyle/>
                    <a:p>
                      <a:pPr algn="ctr"/>
                      <a:endParaRPr lang="en-US" sz="1200" dirty="0" smtClean="0"/>
                    </a:p>
                    <a:p>
                      <a:pPr algn="ctr"/>
                      <a:r>
                        <a:rPr lang="en-US" sz="1800" dirty="0" smtClean="0"/>
                        <a:t>Description</a:t>
                      </a:r>
                      <a:endParaRPr lang="th-TH" sz="1800" dirty="0"/>
                    </a:p>
                  </a:txBody>
                  <a:tcPr/>
                </a:tc>
                <a:tc>
                  <a:txBody>
                    <a:bodyPr/>
                    <a:lstStyle/>
                    <a:p>
                      <a:pPr algn="ctr"/>
                      <a:r>
                        <a:rPr lang="en-US" sz="1200" dirty="0" smtClean="0"/>
                        <a:t>Patient identity</a:t>
                      </a:r>
                      <a:endParaRPr lang="th-TH" sz="1200" dirty="0"/>
                    </a:p>
                  </a:txBody>
                  <a:tcPr vert="vert270"/>
                </a:tc>
                <a:tc>
                  <a:txBody>
                    <a:bodyPr/>
                    <a:lstStyle/>
                    <a:p>
                      <a:pPr algn="ctr"/>
                      <a:r>
                        <a:rPr lang="en-US" sz="1200" dirty="0" smtClean="0"/>
                        <a:t>Provenance</a:t>
                      </a:r>
                      <a:endParaRPr lang="th-TH" sz="1200" dirty="0"/>
                    </a:p>
                  </a:txBody>
                  <a:tcPr vert="vert270"/>
                </a:tc>
                <a:tc>
                  <a:txBody>
                    <a:bodyPr/>
                    <a:lstStyle/>
                    <a:p>
                      <a:pPr algn="ctr"/>
                      <a:r>
                        <a:rPr lang="en-US" sz="1200" dirty="0" smtClean="0"/>
                        <a:t>Security &amp;Privacy</a:t>
                      </a:r>
                      <a:endParaRPr lang="th-TH" sz="1200" dirty="0"/>
                    </a:p>
                  </a:txBody>
                  <a:tcPr vert="vert270"/>
                </a:tc>
                <a:tc>
                  <a:txBody>
                    <a:bodyPr/>
                    <a:lstStyle/>
                    <a:p>
                      <a:pPr algn="ctr"/>
                      <a:r>
                        <a:rPr lang="en-US" sz="1200" dirty="0" smtClean="0"/>
                        <a:t>Descriptive</a:t>
                      </a:r>
                      <a:endParaRPr lang="th-TH" sz="1200" dirty="0"/>
                    </a:p>
                  </a:txBody>
                  <a:tcPr vert="vert270"/>
                </a:tc>
                <a:tc>
                  <a:txBody>
                    <a:bodyPr/>
                    <a:lstStyle/>
                    <a:p>
                      <a:pPr algn="ctr"/>
                      <a:r>
                        <a:rPr lang="en-US" sz="1200" dirty="0" smtClean="0"/>
                        <a:t>Object Lifecycle</a:t>
                      </a:r>
                      <a:endParaRPr lang="th-TH" sz="1200" dirty="0"/>
                    </a:p>
                  </a:txBody>
                  <a:tcPr vert="vert270"/>
                </a:tc>
                <a:tc>
                  <a:txBody>
                    <a:bodyPr/>
                    <a:lstStyle/>
                    <a:p>
                      <a:pPr algn="ctr"/>
                      <a:r>
                        <a:rPr lang="en-US" sz="1200" dirty="0" smtClean="0"/>
                        <a:t>Exchange</a:t>
                      </a:r>
                      <a:endParaRPr lang="th-TH" sz="1200" dirty="0"/>
                    </a:p>
                  </a:txBody>
                  <a:tcPr vert="vert270"/>
                </a:tc>
              </a:tr>
              <a:tr h="370840">
                <a:tc>
                  <a:txBody>
                    <a:bodyPr/>
                    <a:lstStyle/>
                    <a:p>
                      <a:r>
                        <a:rPr lang="en-US" sz="1200" dirty="0" smtClean="0"/>
                        <a:t>author</a:t>
                      </a:r>
                      <a:endParaRPr lang="th-TH" sz="1200" dirty="0"/>
                    </a:p>
                  </a:txBody>
                  <a:tcPr/>
                </a:tc>
                <a:tc>
                  <a:txBody>
                    <a:bodyPr/>
                    <a:lstStyle/>
                    <a:p>
                      <a:r>
                        <a:rPr lang="en-US" sz="1200" dirty="0" smtClean="0"/>
                        <a:t>The humans</a:t>
                      </a:r>
                      <a:r>
                        <a:rPr lang="en-US" sz="1200" baseline="0" dirty="0" smtClean="0"/>
                        <a:t> and/or machines that authored the document. This attribute contains the sub-attributes: </a:t>
                      </a:r>
                      <a:r>
                        <a:rPr lang="en-US" sz="1200" baseline="0" dirty="0" err="1" smtClean="0"/>
                        <a:t>authorInstitution</a:t>
                      </a:r>
                      <a:r>
                        <a:rPr lang="en-US" sz="1200" baseline="0" dirty="0" smtClean="0"/>
                        <a:t>, </a:t>
                      </a:r>
                      <a:r>
                        <a:rPr lang="en-US" sz="1200" baseline="0" dirty="0" err="1" smtClean="0"/>
                        <a:t>authorPerson</a:t>
                      </a:r>
                      <a:r>
                        <a:rPr lang="en-US" sz="1200" baseline="0" dirty="0" smtClean="0"/>
                        <a:t>, </a:t>
                      </a:r>
                      <a:r>
                        <a:rPr lang="en-US" sz="1200" baseline="0" dirty="0" err="1" smtClean="0"/>
                        <a:t>authorRole</a:t>
                      </a:r>
                      <a:r>
                        <a:rPr lang="en-US" sz="1200" baseline="0" dirty="0" smtClean="0"/>
                        <a:t>, </a:t>
                      </a:r>
                      <a:r>
                        <a:rPr lang="en-US" sz="1200" baseline="0" dirty="0" err="1" smtClean="0"/>
                        <a:t>authorSpecialty</a:t>
                      </a:r>
                      <a:r>
                        <a:rPr lang="en-US" sz="1200" baseline="0" dirty="0" smtClean="0"/>
                        <a:t> and </a:t>
                      </a:r>
                      <a:r>
                        <a:rPr lang="en-US" sz="1200" baseline="0" dirty="0" err="1" smtClean="0"/>
                        <a:t>authorTelecommunication</a:t>
                      </a:r>
                      <a:r>
                        <a:rPr lang="en-US" sz="1200" baseline="0" dirty="0" smtClean="0"/>
                        <a:t>.</a:t>
                      </a:r>
                      <a:endParaRPr lang="th-TH" sz="1200" dirty="0"/>
                    </a:p>
                  </a:txBody>
                  <a:tcPr/>
                </a:tc>
                <a:tc>
                  <a:txBody>
                    <a:bodyPr/>
                    <a:lstStyle/>
                    <a:p>
                      <a:pPr algn="ct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r>
              <a:tr h="370840">
                <a:tc>
                  <a:txBody>
                    <a:bodyPr/>
                    <a:lstStyle/>
                    <a:p>
                      <a:r>
                        <a:rPr lang="en-US" sz="1200" dirty="0" err="1" smtClean="0"/>
                        <a:t>availabilityStatus</a:t>
                      </a:r>
                      <a:endParaRPr lang="th-TH" sz="1200" dirty="0"/>
                    </a:p>
                  </a:txBody>
                  <a:tcPr/>
                </a:tc>
                <a:tc>
                  <a:txBody>
                    <a:bodyPr/>
                    <a:lstStyle/>
                    <a:p>
                      <a:r>
                        <a:rPr lang="en-US" sz="1200" dirty="0" smtClean="0"/>
                        <a:t>The lifecycle status of the </a:t>
                      </a:r>
                      <a:r>
                        <a:rPr lang="en-US" sz="1200" dirty="0" err="1" smtClean="0"/>
                        <a:t>DocumentEntry</a:t>
                      </a:r>
                      <a:endParaRPr lang="th-TH" sz="1200" dirty="0"/>
                    </a:p>
                  </a:txBody>
                  <a:tcPr/>
                </a:tc>
                <a:tc>
                  <a:txBody>
                    <a:bodyPr/>
                    <a:lstStyle/>
                    <a:p>
                      <a:pPr algn="ctr"/>
                      <a:endParaRPr lang="th-TH" sz="1200" dirty="0"/>
                    </a:p>
                  </a:txBody>
                  <a:tcPr/>
                </a:tc>
                <a:tc>
                  <a:txBody>
                    <a:bodyPr/>
                    <a:lstStyle/>
                    <a:p>
                      <a:pPr algn="ct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endParaRPr lang="th-TH" sz="1200"/>
                    </a:p>
                  </a:txBody>
                  <a:tcPr/>
                </a:tc>
              </a:tr>
              <a:tr h="370840">
                <a:tc>
                  <a:txBody>
                    <a:bodyPr/>
                    <a:lstStyle/>
                    <a:p>
                      <a:r>
                        <a:rPr lang="en-US" sz="1200" dirty="0" err="1" smtClean="0"/>
                        <a:t>classCode</a:t>
                      </a:r>
                      <a:endParaRPr lang="th-TH" sz="1200" dirty="0"/>
                    </a:p>
                  </a:txBody>
                  <a:tcPr/>
                </a:tc>
                <a:tc>
                  <a:txBody>
                    <a:bodyPr/>
                    <a:lstStyle/>
                    <a:p>
                      <a:r>
                        <a:rPr lang="en-US" sz="1200" dirty="0" smtClean="0"/>
                        <a:t>The code specifying the high-level use classification of the document type (e.g., Report, Summary, Images, Treatment Plan, Patient Preferences, Workflow).</a:t>
                      </a:r>
                      <a:endParaRPr lang="th-TH" sz="1200" dirty="0"/>
                    </a:p>
                  </a:txBody>
                  <a:tcPr/>
                </a:tc>
                <a:tc>
                  <a:txBody>
                    <a:bodyPr/>
                    <a:lstStyle/>
                    <a:p>
                      <a:pPr algn="ctr"/>
                      <a:endParaRPr lang="th-TH" sz="1200" dirty="0"/>
                    </a:p>
                  </a:txBody>
                  <a:tcPr/>
                </a:tc>
                <a:tc>
                  <a:txBody>
                    <a:bodyPr/>
                    <a:lstStyle/>
                    <a:p>
                      <a:pPr algn="ct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endParaRPr lang="th-TH" sz="1200" dirty="0"/>
                    </a:p>
                  </a:txBody>
                  <a:tcPr/>
                </a:tc>
                <a:tc>
                  <a:txBody>
                    <a:bodyPr/>
                    <a:lstStyle/>
                    <a:p>
                      <a:pPr algn="ctr"/>
                      <a:endParaRPr lang="th-TH" sz="1200" dirty="0"/>
                    </a:p>
                  </a:txBody>
                  <a:tcPr/>
                </a:tc>
              </a:tr>
              <a:tr h="370840">
                <a:tc>
                  <a:txBody>
                    <a:bodyPr/>
                    <a:lstStyle/>
                    <a:p>
                      <a:r>
                        <a:rPr lang="en-US" sz="1200" dirty="0" smtClean="0"/>
                        <a:t>comment</a:t>
                      </a:r>
                      <a:endParaRPr lang="th-TH" sz="1200" dirty="0"/>
                    </a:p>
                  </a:txBody>
                  <a:tcPr/>
                </a:tc>
                <a:tc>
                  <a:txBody>
                    <a:bodyPr/>
                    <a:lstStyle/>
                    <a:p>
                      <a:r>
                        <a:rPr lang="en-US" sz="1200" dirty="0" smtClean="0"/>
                        <a:t>Comments associated with the document.</a:t>
                      </a:r>
                      <a:endParaRPr lang="th-TH" sz="1200" dirty="0"/>
                    </a:p>
                  </a:txBody>
                  <a:tcPr/>
                </a:tc>
                <a:tc>
                  <a:txBody>
                    <a:bodyPr/>
                    <a:lstStyle/>
                    <a:p>
                      <a:pPr algn="ctr"/>
                      <a:endParaRPr lang="th-TH" sz="1200" dirty="0"/>
                    </a:p>
                  </a:txBody>
                  <a:tcPr/>
                </a:tc>
                <a:tc>
                  <a:txBody>
                    <a:bodyPr/>
                    <a:lstStyle/>
                    <a:p>
                      <a:pPr algn="ctr"/>
                      <a:endParaRPr lang="th-TH" sz="1200" dirty="0"/>
                    </a:p>
                  </a:txBody>
                  <a:tcPr/>
                </a:tc>
                <a:tc>
                  <a:txBody>
                    <a:bodyPr/>
                    <a:lstStyle/>
                    <a:p>
                      <a:pPr algn="ct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endParaRPr lang="th-TH" sz="1200" dirty="0"/>
                    </a:p>
                  </a:txBody>
                  <a:tcPr/>
                </a:tc>
                <a:tc>
                  <a:txBody>
                    <a:bodyPr/>
                    <a:lstStyle/>
                    <a:p>
                      <a:pPr algn="ctr"/>
                      <a:endParaRPr lang="th-TH" sz="1200" dirty="0"/>
                    </a:p>
                  </a:txBody>
                  <a:tcPr/>
                </a:tc>
              </a:tr>
              <a:tr h="370840">
                <a:tc>
                  <a:txBody>
                    <a:bodyPr/>
                    <a:lstStyle/>
                    <a:p>
                      <a:r>
                        <a:rPr lang="en-US" sz="1200" dirty="0" err="1" smtClean="0"/>
                        <a:t>confidentialityCode</a:t>
                      </a:r>
                      <a:endParaRPr lang="th-TH" sz="1200" dirty="0"/>
                    </a:p>
                  </a:txBody>
                  <a:tcPr/>
                </a:tc>
                <a:tc>
                  <a:txBody>
                    <a:bodyPr/>
                    <a:lstStyle/>
                    <a:p>
                      <a:r>
                        <a:rPr lang="en-US" sz="1200" dirty="0" smtClean="0"/>
                        <a:t>The code specifying</a:t>
                      </a:r>
                      <a:r>
                        <a:rPr lang="en-US" sz="1200" baseline="0" dirty="0" smtClean="0"/>
                        <a:t> the level of confidentiality of the documented.</a:t>
                      </a:r>
                      <a:endParaRPr lang="th-TH" sz="1200" dirty="0"/>
                    </a:p>
                  </a:txBody>
                  <a:tcPr/>
                </a:tc>
                <a:tc>
                  <a:txBody>
                    <a:bodyPr/>
                    <a:lstStyle/>
                    <a:p>
                      <a:pPr algn="ctr"/>
                      <a:endParaRPr lang="th-TH" sz="1200" dirty="0"/>
                    </a:p>
                  </a:txBody>
                  <a:tcPr/>
                </a:tc>
                <a:tc>
                  <a:txBody>
                    <a:bodyPr/>
                    <a:lstStyle/>
                    <a:p>
                      <a:pPr algn="ct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endParaRPr lang="th-TH" sz="1200" dirty="0"/>
                    </a:p>
                  </a:txBody>
                  <a:tcPr/>
                </a:tc>
                <a:tc>
                  <a:txBody>
                    <a:bodyPr/>
                    <a:lstStyle/>
                    <a:p>
                      <a:pPr algn="ctr"/>
                      <a:endParaRPr lang="th-TH" sz="1200" dirty="0"/>
                    </a:p>
                  </a:txBody>
                  <a:tcPr/>
                </a:tc>
                <a:tc>
                  <a:txBody>
                    <a:bodyPr/>
                    <a:lstStyle/>
                    <a:p>
                      <a:pPr algn="ctr"/>
                      <a:endParaRPr lang="th-TH" sz="1200" dirty="0"/>
                    </a:p>
                  </a:txBody>
                  <a:tcPr/>
                </a:tc>
              </a:tr>
              <a:tr h="370840">
                <a:tc>
                  <a:txBody>
                    <a:bodyPr/>
                    <a:lstStyle/>
                    <a:p>
                      <a:r>
                        <a:rPr lang="en-US" sz="1200" dirty="0" err="1" smtClean="0"/>
                        <a:t>creationTime</a:t>
                      </a:r>
                      <a:endParaRPr lang="th-TH" sz="1200" dirty="0"/>
                    </a:p>
                  </a:txBody>
                  <a:tcPr/>
                </a:tc>
                <a:tc>
                  <a:txBody>
                    <a:bodyPr/>
                    <a:lstStyle/>
                    <a:p>
                      <a:r>
                        <a:rPr lang="en-US" sz="1200" dirty="0" smtClean="0"/>
                        <a:t>The time the author created the document.</a:t>
                      </a:r>
                      <a:endParaRPr lang="th-TH" sz="1200" dirty="0"/>
                    </a:p>
                  </a:txBody>
                  <a:tcPr/>
                </a:tc>
                <a:tc>
                  <a:txBody>
                    <a:bodyPr/>
                    <a:lstStyle/>
                    <a:p>
                      <a:pPr algn="ct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endParaRPr lang="th-TH" sz="1200" dirty="0"/>
                    </a:p>
                  </a:txBody>
                  <a:tcPr/>
                </a:tc>
              </a:tr>
              <a:tr h="370840">
                <a:tc>
                  <a:txBody>
                    <a:bodyPr/>
                    <a:lstStyle/>
                    <a:p>
                      <a:r>
                        <a:rPr lang="en-US" sz="1200" dirty="0" err="1" smtClean="0"/>
                        <a:t>entryUUID</a:t>
                      </a:r>
                      <a:endParaRPr lang="th-TH" sz="1200" dirty="0"/>
                    </a:p>
                  </a:txBody>
                  <a:tcPr/>
                </a:tc>
                <a:tc>
                  <a:txBody>
                    <a:bodyPr/>
                    <a:lstStyle/>
                    <a:p>
                      <a:r>
                        <a:rPr lang="en-US" sz="1200" dirty="0" smtClean="0"/>
                        <a:t>A globally unique identifier used to manage the entry.</a:t>
                      </a:r>
                      <a:endParaRPr lang="th-TH" sz="1200" dirty="0"/>
                    </a:p>
                  </a:txBody>
                  <a:tcPr/>
                </a:tc>
                <a:tc>
                  <a:txBody>
                    <a:bodyPr/>
                    <a:lstStyle/>
                    <a:p>
                      <a:pPr algn="ctr"/>
                      <a:endParaRPr lang="th-TH" sz="1200" dirty="0"/>
                    </a:p>
                  </a:txBody>
                  <a:tcPr/>
                </a:tc>
                <a:tc>
                  <a:txBody>
                    <a:bodyPr/>
                    <a:lstStyle/>
                    <a:p>
                      <a:pPr algn="ct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r>
              <a:tr h="370840">
                <a:tc>
                  <a:txBody>
                    <a:bodyPr/>
                    <a:lstStyle/>
                    <a:p>
                      <a:r>
                        <a:rPr lang="en-US" sz="1200" dirty="0" err="1" smtClean="0"/>
                        <a:t>eventCodeList</a:t>
                      </a:r>
                      <a:endParaRPr lang="th-TH" sz="1200" dirty="0"/>
                    </a:p>
                  </a:txBody>
                  <a:tcPr/>
                </a:tc>
                <a:tc>
                  <a:txBody>
                    <a:bodyPr/>
                    <a:lstStyle/>
                    <a:p>
                      <a:r>
                        <a:rPr lang="en-US" sz="1200" dirty="0" smtClean="0"/>
                        <a:t>This list of codes represents the main clinical acts, such as a colonoscopy or an appendectomy, being documented.</a:t>
                      </a:r>
                      <a:endParaRPr lang="th-TH" sz="1200" dirty="0"/>
                    </a:p>
                  </a:txBody>
                  <a:tcPr/>
                </a:tc>
                <a:tc>
                  <a:txBody>
                    <a:bodyPr/>
                    <a:lstStyle/>
                    <a:p>
                      <a:pPr algn="ctr"/>
                      <a:endParaRPr lang="th-TH" sz="1200" dirty="0"/>
                    </a:p>
                  </a:txBody>
                  <a:tcPr/>
                </a:tc>
                <a:tc>
                  <a:txBody>
                    <a:bodyPr/>
                    <a:lstStyle/>
                    <a:p>
                      <a:pPr algn="ct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endParaRPr lang="th-TH" sz="1200" dirty="0"/>
                    </a:p>
                  </a:txBody>
                  <a:tcPr/>
                </a:tc>
                <a:tc>
                  <a:txBody>
                    <a:bodyPr/>
                    <a:lstStyle/>
                    <a:p>
                      <a:pPr algn="ctr"/>
                      <a:endParaRPr lang="th-TH" sz="1200" dirty="0"/>
                    </a:p>
                  </a:txBody>
                  <a:tcPr/>
                </a:tc>
              </a:tr>
            </a:tbl>
          </a:graphicData>
        </a:graphic>
      </p:graphicFrame>
      <p:sp>
        <p:nvSpPr>
          <p:cNvPr id="4" name="Title 1"/>
          <p:cNvSpPr>
            <a:spLocks noGrp="1"/>
          </p:cNvSpPr>
          <p:nvPr>
            <p:ph type="title"/>
          </p:nvPr>
        </p:nvSpPr>
        <p:spPr>
          <a:xfrm>
            <a:off x="838200" y="365125"/>
            <a:ext cx="10515600" cy="1325563"/>
          </a:xfrm>
        </p:spPr>
        <p:txBody>
          <a:bodyPr/>
          <a:lstStyle/>
          <a:p>
            <a:r>
              <a:rPr lang="en-US" dirty="0" smtClean="0"/>
              <a:t>Metadata used in Document Sharing </a:t>
            </a:r>
            <a:r>
              <a:rPr lang="en-US" dirty="0"/>
              <a:t>Profile</a:t>
            </a:r>
            <a:br>
              <a:rPr lang="en-US" dirty="0"/>
            </a:br>
            <a:r>
              <a:rPr lang="en-US" sz="3200" dirty="0" err="1" smtClean="0"/>
              <a:t>DocumentEntry</a:t>
            </a:r>
            <a:endParaRPr lang="th-TH" sz="3200" dirty="0"/>
          </a:p>
        </p:txBody>
      </p:sp>
    </p:spTree>
    <p:extLst>
      <p:ext uri="{BB962C8B-B14F-4D97-AF65-F5344CB8AC3E}">
        <p14:creationId xmlns:p14="http://schemas.microsoft.com/office/powerpoint/2010/main" val="6821423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nvPr>
        </p:nvGraphicFramePr>
        <p:xfrm>
          <a:off x="838200" y="1825625"/>
          <a:ext cx="10515594" cy="4371975"/>
        </p:xfrm>
        <a:graphic>
          <a:graphicData uri="http://schemas.openxmlformats.org/drawingml/2006/table">
            <a:tbl>
              <a:tblPr firstRow="1" bandRow="1">
                <a:tableStyleId>{5C22544A-7EE6-4342-B048-85BDC9FD1C3A}</a:tableStyleId>
              </a:tblPr>
              <a:tblGrid>
                <a:gridCol w="1511300"/>
                <a:gridCol w="6413500"/>
                <a:gridCol w="431799"/>
                <a:gridCol w="431799"/>
                <a:gridCol w="419102"/>
                <a:gridCol w="444496"/>
                <a:gridCol w="431799"/>
                <a:gridCol w="431799"/>
              </a:tblGrid>
              <a:tr h="1146175">
                <a:tc>
                  <a:txBody>
                    <a:bodyPr/>
                    <a:lstStyle/>
                    <a:p>
                      <a:pPr algn="ctr"/>
                      <a:endParaRPr lang="en-US" sz="1200" dirty="0" smtClean="0"/>
                    </a:p>
                    <a:p>
                      <a:pPr algn="ctr"/>
                      <a:r>
                        <a:rPr lang="en-US" sz="1600" dirty="0" err="1" smtClean="0"/>
                        <a:t>DocumentEntry</a:t>
                      </a:r>
                      <a:r>
                        <a:rPr lang="en-US" sz="1600" dirty="0" smtClean="0"/>
                        <a:t> Metadata Attributes</a:t>
                      </a:r>
                      <a:endParaRPr lang="th-TH" sz="1600" dirty="0"/>
                    </a:p>
                  </a:txBody>
                  <a:tcPr/>
                </a:tc>
                <a:tc>
                  <a:txBody>
                    <a:bodyPr/>
                    <a:lstStyle/>
                    <a:p>
                      <a:pPr algn="ctr"/>
                      <a:endParaRPr lang="en-US" sz="1200" dirty="0" smtClean="0"/>
                    </a:p>
                    <a:p>
                      <a:pPr algn="ctr"/>
                      <a:r>
                        <a:rPr lang="en-US" sz="1800" dirty="0" smtClean="0"/>
                        <a:t>Description</a:t>
                      </a:r>
                      <a:endParaRPr lang="th-TH" sz="1800" dirty="0"/>
                    </a:p>
                  </a:txBody>
                  <a:tcPr/>
                </a:tc>
                <a:tc>
                  <a:txBody>
                    <a:bodyPr/>
                    <a:lstStyle/>
                    <a:p>
                      <a:pPr algn="ctr"/>
                      <a:r>
                        <a:rPr lang="en-US" sz="1200" dirty="0" smtClean="0"/>
                        <a:t>Patient identity</a:t>
                      </a:r>
                      <a:endParaRPr lang="th-TH" sz="1200" dirty="0"/>
                    </a:p>
                  </a:txBody>
                  <a:tcPr vert="vert270"/>
                </a:tc>
                <a:tc>
                  <a:txBody>
                    <a:bodyPr/>
                    <a:lstStyle/>
                    <a:p>
                      <a:pPr algn="ctr"/>
                      <a:r>
                        <a:rPr lang="en-US" sz="1200" dirty="0" smtClean="0"/>
                        <a:t>Provenance</a:t>
                      </a:r>
                      <a:endParaRPr lang="th-TH" sz="1200" dirty="0"/>
                    </a:p>
                  </a:txBody>
                  <a:tcPr vert="vert270"/>
                </a:tc>
                <a:tc>
                  <a:txBody>
                    <a:bodyPr/>
                    <a:lstStyle/>
                    <a:p>
                      <a:pPr algn="ctr"/>
                      <a:r>
                        <a:rPr lang="en-US" sz="1200" dirty="0" smtClean="0"/>
                        <a:t>Security &amp;Privacy</a:t>
                      </a:r>
                      <a:endParaRPr lang="th-TH" sz="1200" dirty="0"/>
                    </a:p>
                  </a:txBody>
                  <a:tcPr vert="vert270"/>
                </a:tc>
                <a:tc>
                  <a:txBody>
                    <a:bodyPr/>
                    <a:lstStyle/>
                    <a:p>
                      <a:pPr algn="ctr"/>
                      <a:r>
                        <a:rPr lang="en-US" sz="1200" dirty="0" smtClean="0"/>
                        <a:t>Descriptive</a:t>
                      </a:r>
                      <a:endParaRPr lang="th-TH" sz="1200" dirty="0"/>
                    </a:p>
                  </a:txBody>
                  <a:tcPr vert="vert270"/>
                </a:tc>
                <a:tc>
                  <a:txBody>
                    <a:bodyPr/>
                    <a:lstStyle/>
                    <a:p>
                      <a:pPr algn="ctr"/>
                      <a:r>
                        <a:rPr lang="en-US" sz="1200" dirty="0" smtClean="0"/>
                        <a:t>Object Lifecycle</a:t>
                      </a:r>
                      <a:endParaRPr lang="th-TH" sz="1200" dirty="0"/>
                    </a:p>
                  </a:txBody>
                  <a:tcPr vert="vert270"/>
                </a:tc>
                <a:tc>
                  <a:txBody>
                    <a:bodyPr/>
                    <a:lstStyle/>
                    <a:p>
                      <a:pPr algn="ctr"/>
                      <a:r>
                        <a:rPr lang="en-US" sz="1200" dirty="0" smtClean="0"/>
                        <a:t>Exchange</a:t>
                      </a:r>
                      <a:endParaRPr lang="th-TH" sz="1200" dirty="0"/>
                    </a:p>
                  </a:txBody>
                  <a:tcPr vert="vert270"/>
                </a:tc>
              </a:tr>
              <a:tr h="370840">
                <a:tc>
                  <a:txBody>
                    <a:bodyPr/>
                    <a:lstStyle/>
                    <a:p>
                      <a:r>
                        <a:rPr lang="en-US" sz="1200" dirty="0" err="1" smtClean="0"/>
                        <a:t>formatCode</a:t>
                      </a:r>
                      <a:endParaRPr lang="th-TH" sz="1200" dirty="0"/>
                    </a:p>
                  </a:txBody>
                  <a:tcPr/>
                </a:tc>
                <a:tc>
                  <a:txBody>
                    <a:bodyPr/>
                    <a:lstStyle/>
                    <a:p>
                      <a:r>
                        <a:rPr lang="en-US" sz="1200" dirty="0" smtClean="0"/>
                        <a:t>The code specifying the detailed technical format of the document.</a:t>
                      </a:r>
                      <a:endParaRPr lang="th-TH" sz="1200" dirty="0"/>
                    </a:p>
                  </a:txBody>
                  <a:tcPr/>
                </a:tc>
                <a:tc>
                  <a:txBody>
                    <a:bodyPr/>
                    <a:lstStyle/>
                    <a:p>
                      <a:pPr algn="ctr"/>
                      <a:endParaRPr lang="th-TH" sz="1200" dirty="0"/>
                    </a:p>
                  </a:txBody>
                  <a:tcPr/>
                </a:tc>
                <a:tc>
                  <a:txBody>
                    <a:bodyPr/>
                    <a:lstStyle/>
                    <a:p>
                      <a:pPr algn="ctr"/>
                      <a:endParaRPr lang="th-TH" sz="1200" dirty="0"/>
                    </a:p>
                  </a:txBody>
                  <a:tcPr/>
                </a:tc>
                <a:tc>
                  <a:txBody>
                    <a:bodyPr/>
                    <a:lstStyle/>
                    <a:p>
                      <a:pPr algn="ctr"/>
                      <a:endParaRPr lang="th-TH"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h-TH" sz="1200" dirty="0" smtClean="0">
                          <a:sym typeface="Wingdings" panose="05000000000000000000" pitchFamily="2" charset="2"/>
                        </a:rPr>
                        <a:t></a:t>
                      </a:r>
                      <a:endParaRPr lang="th-TH" sz="1200" dirty="0" smtClean="0"/>
                    </a:p>
                  </a:txBody>
                  <a:tcPr/>
                </a:tc>
                <a:tc>
                  <a:txBody>
                    <a:bodyPr/>
                    <a:lstStyle/>
                    <a:p>
                      <a:pPr algn="ct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r>
              <a:tr h="370840">
                <a:tc>
                  <a:txBody>
                    <a:bodyPr/>
                    <a:lstStyle/>
                    <a:p>
                      <a:r>
                        <a:rPr lang="en-US" sz="1200" dirty="0" smtClean="0"/>
                        <a:t>hash</a:t>
                      </a:r>
                      <a:endParaRPr lang="th-TH" sz="1200" dirty="0"/>
                    </a:p>
                  </a:txBody>
                  <a:tcPr/>
                </a:tc>
                <a:tc>
                  <a:txBody>
                    <a:bodyPr/>
                    <a:lstStyle/>
                    <a:p>
                      <a:r>
                        <a:rPr lang="en-US" sz="1200" dirty="0" smtClean="0"/>
                        <a:t>The hash of the contents of the document.</a:t>
                      </a:r>
                      <a:endParaRPr lang="th-TH" sz="1200" dirty="0"/>
                    </a:p>
                  </a:txBody>
                  <a:tcPr/>
                </a:tc>
                <a:tc>
                  <a:txBody>
                    <a:bodyPr/>
                    <a:lstStyle/>
                    <a:p>
                      <a:pPr algn="ctr"/>
                      <a:endParaRPr lang="th-TH" sz="1200" dirty="0"/>
                    </a:p>
                  </a:txBody>
                  <a:tcPr/>
                </a:tc>
                <a:tc>
                  <a:txBody>
                    <a:bodyPr/>
                    <a:lstStyle/>
                    <a:p>
                      <a:pPr algn="ct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endParaRPr lang="th-TH" sz="1200" dirty="0"/>
                    </a:p>
                  </a:txBody>
                  <a:tcPr/>
                </a:tc>
                <a:tc>
                  <a:txBody>
                    <a:bodyPr/>
                    <a:lstStyle/>
                    <a:p>
                      <a:pPr algn="ctr"/>
                      <a:endParaRPr lang="th-TH" sz="1200" dirty="0"/>
                    </a:p>
                  </a:txBody>
                  <a:tcPr/>
                </a:tc>
                <a:tc>
                  <a:txBody>
                    <a:bodyPr/>
                    <a:lstStyle/>
                    <a:p>
                      <a:pPr algn="ctr"/>
                      <a:endParaRPr lang="th-TH" sz="1200"/>
                    </a:p>
                  </a:txBody>
                  <a:tcPr/>
                </a:tc>
              </a:tr>
              <a:tr h="370840">
                <a:tc>
                  <a:txBody>
                    <a:bodyPr/>
                    <a:lstStyle/>
                    <a:p>
                      <a:r>
                        <a:rPr lang="en-US" sz="1200" dirty="0" err="1" smtClean="0"/>
                        <a:t>healthcareFacility</a:t>
                      </a:r>
                      <a:r>
                        <a:rPr lang="en-US" sz="1200" baseline="0" dirty="0" smtClean="0"/>
                        <a:t> </a:t>
                      </a:r>
                      <a:r>
                        <a:rPr lang="en-US" sz="1200" baseline="0" dirty="0" err="1" smtClean="0"/>
                        <a:t>TypeCode</a:t>
                      </a:r>
                      <a:endParaRPr lang="th-TH" sz="1200" dirty="0"/>
                    </a:p>
                  </a:txBody>
                  <a:tcPr/>
                </a:tc>
                <a:tc>
                  <a:txBody>
                    <a:bodyPr/>
                    <a:lstStyle/>
                    <a:p>
                      <a:r>
                        <a:rPr lang="en-US" sz="1200" dirty="0" smtClean="0"/>
                        <a:t>This code represents the type of organizational setting of the clinical encounter during which the documented act occurred.</a:t>
                      </a:r>
                      <a:endParaRPr lang="th-TH" sz="1200" dirty="0"/>
                    </a:p>
                  </a:txBody>
                  <a:tcPr/>
                </a:tc>
                <a:tc>
                  <a:txBody>
                    <a:bodyPr/>
                    <a:lstStyle/>
                    <a:p>
                      <a:pPr algn="ct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endParaRPr lang="th-TH" sz="1200" dirty="0"/>
                    </a:p>
                  </a:txBody>
                  <a:tcPr/>
                </a:tc>
                <a:tc>
                  <a:txBody>
                    <a:bodyPr/>
                    <a:lstStyle/>
                    <a:p>
                      <a:pPr algn="ctr"/>
                      <a:endParaRPr lang="th-TH" sz="1200" dirty="0"/>
                    </a:p>
                  </a:txBody>
                  <a:tcPr/>
                </a:tc>
              </a:tr>
              <a:tr h="370840">
                <a:tc>
                  <a:txBody>
                    <a:bodyPr/>
                    <a:lstStyle/>
                    <a:p>
                      <a:r>
                        <a:rPr lang="en-US" sz="1200" dirty="0" err="1" smtClean="0"/>
                        <a:t>homeCommunityId</a:t>
                      </a:r>
                      <a:endParaRPr lang="th-TH" sz="1200" dirty="0"/>
                    </a:p>
                  </a:txBody>
                  <a:tcPr/>
                </a:tc>
                <a:tc>
                  <a:txBody>
                    <a:bodyPr/>
                    <a:lstStyle/>
                    <a:p>
                      <a:r>
                        <a:rPr lang="en-US" sz="1200" dirty="0" smtClean="0"/>
                        <a:t>A globally unique identifier for a community.</a:t>
                      </a:r>
                      <a:endParaRPr lang="th-TH" sz="1200" dirty="0"/>
                    </a:p>
                  </a:txBody>
                  <a:tcPr/>
                </a:tc>
                <a:tc>
                  <a:txBody>
                    <a:bodyPr/>
                    <a:lstStyle/>
                    <a:p>
                      <a:pPr algn="ctr"/>
                      <a:endParaRPr lang="th-TH" sz="1200" dirty="0"/>
                    </a:p>
                  </a:txBody>
                  <a:tcPr/>
                </a:tc>
                <a:tc>
                  <a:txBody>
                    <a:bodyPr/>
                    <a:lstStyle/>
                    <a:p>
                      <a:pPr algn="ctr"/>
                      <a:endParaRPr lang="th-TH" sz="1200" dirty="0"/>
                    </a:p>
                  </a:txBody>
                  <a:tcPr/>
                </a:tc>
                <a:tc>
                  <a:txBody>
                    <a:bodyPr/>
                    <a:lstStyle/>
                    <a:p>
                      <a:pPr algn="ctr"/>
                      <a:endParaRPr lang="th-TH" sz="1200" dirty="0"/>
                    </a:p>
                  </a:txBody>
                  <a:tcPr/>
                </a:tc>
                <a:tc>
                  <a:txBody>
                    <a:bodyPr/>
                    <a:lstStyle/>
                    <a:p>
                      <a:pPr algn="ctr"/>
                      <a:endParaRPr lang="th-TH" sz="1200" dirty="0"/>
                    </a:p>
                  </a:txBody>
                  <a:tcPr/>
                </a:tc>
                <a:tc>
                  <a:txBody>
                    <a:bodyPr/>
                    <a:lstStyle/>
                    <a:p>
                      <a:pPr algn="ct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r>
              <a:tr h="370840">
                <a:tc>
                  <a:txBody>
                    <a:bodyPr/>
                    <a:lstStyle/>
                    <a:p>
                      <a:r>
                        <a:rPr lang="en-US" sz="1200" dirty="0" err="1" smtClean="0"/>
                        <a:t>languageCode</a:t>
                      </a:r>
                      <a:endParaRPr lang="th-TH" sz="1200" dirty="0"/>
                    </a:p>
                  </a:txBody>
                  <a:tcPr/>
                </a:tc>
                <a:tc>
                  <a:txBody>
                    <a:bodyPr/>
                    <a:lstStyle/>
                    <a:p>
                      <a:r>
                        <a:rPr lang="en-US" sz="1200" dirty="0" smtClean="0"/>
                        <a:t>Specifies the human language of character data in a document.</a:t>
                      </a:r>
                      <a:endParaRPr lang="th-TH" sz="1200" dirty="0"/>
                    </a:p>
                  </a:txBody>
                  <a:tcPr/>
                </a:tc>
                <a:tc>
                  <a:txBody>
                    <a:bodyPr/>
                    <a:lstStyle/>
                    <a:p>
                      <a:pPr algn="ctr"/>
                      <a:endParaRPr lang="th-TH" sz="1200" dirty="0"/>
                    </a:p>
                  </a:txBody>
                  <a:tcPr/>
                </a:tc>
                <a:tc>
                  <a:txBody>
                    <a:bodyPr/>
                    <a:lstStyle/>
                    <a:p>
                      <a:pPr algn="ctr"/>
                      <a:endParaRPr lang="th-TH" sz="1200" dirty="0"/>
                    </a:p>
                  </a:txBody>
                  <a:tcPr/>
                </a:tc>
                <a:tc>
                  <a:txBody>
                    <a:bodyPr/>
                    <a:lstStyle/>
                    <a:p>
                      <a:pPr algn="ct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endParaRPr lang="th-TH" sz="1200" dirty="0"/>
                    </a:p>
                  </a:txBody>
                  <a:tcPr/>
                </a:tc>
                <a:tc>
                  <a:txBody>
                    <a:bodyPr/>
                    <a:lstStyle/>
                    <a:p>
                      <a:pPr algn="ctr"/>
                      <a:endParaRPr lang="th-TH" sz="1200" dirty="0"/>
                    </a:p>
                  </a:txBody>
                  <a:tcPr/>
                </a:tc>
              </a:tr>
              <a:tr h="370840">
                <a:tc>
                  <a:txBody>
                    <a:bodyPr/>
                    <a:lstStyle/>
                    <a:p>
                      <a:r>
                        <a:rPr lang="en-US" sz="1200" dirty="0" err="1" smtClean="0"/>
                        <a:t>legalAuthenticator</a:t>
                      </a:r>
                      <a:endParaRPr lang="th-TH" sz="1200" dirty="0"/>
                    </a:p>
                  </a:txBody>
                  <a:tcPr/>
                </a:tc>
                <a:tc>
                  <a:txBody>
                    <a:bodyPr/>
                    <a:lstStyle/>
                    <a:p>
                      <a:r>
                        <a:rPr lang="en-US" sz="1200" dirty="0" smtClean="0"/>
                        <a:t>Represents a participant within an </a:t>
                      </a:r>
                      <a:r>
                        <a:rPr lang="en-US" sz="1200" dirty="0" err="1" smtClean="0"/>
                        <a:t>authorInstitution</a:t>
                      </a:r>
                      <a:r>
                        <a:rPr lang="en-US" sz="1200" dirty="0" smtClean="0"/>
                        <a:t> who has legally authenticated or attested the document.</a:t>
                      </a:r>
                      <a:endParaRPr lang="th-TH" sz="1200" dirty="0"/>
                    </a:p>
                  </a:txBody>
                  <a:tcPr/>
                </a:tc>
                <a:tc>
                  <a:txBody>
                    <a:bodyPr/>
                    <a:lstStyle/>
                    <a:p>
                      <a:pPr algn="ct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endParaRPr lang="th-TH" sz="1200" dirty="0"/>
                    </a:p>
                  </a:txBody>
                  <a:tcPr/>
                </a:tc>
              </a:tr>
              <a:tr h="370840">
                <a:tc>
                  <a:txBody>
                    <a:bodyPr/>
                    <a:lstStyle/>
                    <a:p>
                      <a:r>
                        <a:rPr lang="en-US" sz="1200" dirty="0" err="1" smtClean="0"/>
                        <a:t>limitedMetadata</a:t>
                      </a:r>
                      <a:endParaRPr lang="th-TH" sz="1200" dirty="0"/>
                    </a:p>
                  </a:txBody>
                  <a:tcPr/>
                </a:tc>
                <a:tc>
                  <a:txBody>
                    <a:bodyPr/>
                    <a:lstStyle/>
                    <a:p>
                      <a:r>
                        <a:rPr lang="en-US" sz="1200" dirty="0" smtClean="0"/>
                        <a:t>Indicates whether the </a:t>
                      </a:r>
                      <a:r>
                        <a:rPr lang="en-US" sz="1200" dirty="0" err="1" smtClean="0"/>
                        <a:t>DocumentEntry</a:t>
                      </a:r>
                      <a:r>
                        <a:rPr lang="en-US" sz="1200" dirty="0" smtClean="0"/>
                        <a:t> was created using the less rigorous requirements of metadata as defined for the Metadata-Limited Document Source.</a:t>
                      </a:r>
                      <a:endParaRPr lang="th-TH" sz="1200" dirty="0"/>
                    </a:p>
                  </a:txBody>
                  <a:tcPr/>
                </a:tc>
                <a:tc>
                  <a:txBody>
                    <a:bodyPr/>
                    <a:lstStyle/>
                    <a:p>
                      <a:pPr algn="ct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r>
              <a:tr h="370840">
                <a:tc>
                  <a:txBody>
                    <a:bodyPr/>
                    <a:lstStyle/>
                    <a:p>
                      <a:r>
                        <a:rPr lang="en-US" sz="1200" dirty="0" err="1" smtClean="0"/>
                        <a:t>mimeType</a:t>
                      </a:r>
                      <a:endParaRPr lang="th-TH" sz="1200" dirty="0"/>
                    </a:p>
                  </a:txBody>
                  <a:tcPr/>
                </a:tc>
                <a:tc>
                  <a:txBody>
                    <a:bodyPr/>
                    <a:lstStyle/>
                    <a:p>
                      <a:r>
                        <a:rPr lang="en-US" sz="1200" dirty="0" smtClean="0"/>
                        <a:t>MIME type of the document.</a:t>
                      </a:r>
                      <a:endParaRPr lang="th-TH" sz="1200" dirty="0"/>
                    </a:p>
                  </a:txBody>
                  <a:tcPr/>
                </a:tc>
                <a:tc>
                  <a:txBody>
                    <a:bodyPr/>
                    <a:lstStyle/>
                    <a:p>
                      <a:pPr algn="ctr"/>
                      <a:endParaRPr lang="th-TH" sz="1200" dirty="0"/>
                    </a:p>
                  </a:txBody>
                  <a:tcPr/>
                </a:tc>
                <a:tc>
                  <a:txBody>
                    <a:bodyPr/>
                    <a:lstStyle/>
                    <a:p>
                      <a:pPr algn="ctr"/>
                      <a:endParaRPr lang="th-TH" sz="1200" dirty="0"/>
                    </a:p>
                  </a:txBody>
                  <a:tcPr/>
                </a:tc>
                <a:tc>
                  <a:txBody>
                    <a:bodyPr/>
                    <a:lstStyle/>
                    <a:p>
                      <a:pPr algn="ct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r>
            </a:tbl>
          </a:graphicData>
        </a:graphic>
      </p:graphicFrame>
      <p:sp>
        <p:nvSpPr>
          <p:cNvPr id="6" name="Title 1"/>
          <p:cNvSpPr>
            <a:spLocks noGrp="1"/>
          </p:cNvSpPr>
          <p:nvPr>
            <p:ph type="title"/>
          </p:nvPr>
        </p:nvSpPr>
        <p:spPr>
          <a:xfrm>
            <a:off x="838200" y="365125"/>
            <a:ext cx="10515600" cy="1325563"/>
          </a:xfrm>
        </p:spPr>
        <p:txBody>
          <a:bodyPr/>
          <a:lstStyle/>
          <a:p>
            <a:r>
              <a:rPr lang="en-US" dirty="0" smtClean="0"/>
              <a:t>Metadata used in Document Sharing </a:t>
            </a:r>
            <a:r>
              <a:rPr lang="en-US" dirty="0"/>
              <a:t>Profile</a:t>
            </a:r>
            <a:br>
              <a:rPr lang="en-US" dirty="0"/>
            </a:br>
            <a:r>
              <a:rPr lang="en-US" sz="3200" dirty="0" err="1" smtClean="0"/>
              <a:t>DocumentEntry</a:t>
            </a:r>
            <a:endParaRPr lang="th-TH" sz="3200" dirty="0"/>
          </a:p>
        </p:txBody>
      </p:sp>
    </p:spTree>
    <p:extLst>
      <p:ext uri="{BB962C8B-B14F-4D97-AF65-F5344CB8AC3E}">
        <p14:creationId xmlns:p14="http://schemas.microsoft.com/office/powerpoint/2010/main" val="30630186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nvPr>
        </p:nvGraphicFramePr>
        <p:xfrm>
          <a:off x="838200" y="1825625"/>
          <a:ext cx="10515594" cy="4199255"/>
        </p:xfrm>
        <a:graphic>
          <a:graphicData uri="http://schemas.openxmlformats.org/drawingml/2006/table">
            <a:tbl>
              <a:tblPr firstRow="1" bandRow="1">
                <a:tableStyleId>{5C22544A-7EE6-4342-B048-85BDC9FD1C3A}</a:tableStyleId>
              </a:tblPr>
              <a:tblGrid>
                <a:gridCol w="1511300"/>
                <a:gridCol w="6413500"/>
                <a:gridCol w="431799"/>
                <a:gridCol w="431799"/>
                <a:gridCol w="419102"/>
                <a:gridCol w="444496"/>
                <a:gridCol w="431799"/>
                <a:gridCol w="431799"/>
              </a:tblGrid>
              <a:tr h="1146175">
                <a:tc>
                  <a:txBody>
                    <a:bodyPr/>
                    <a:lstStyle/>
                    <a:p>
                      <a:pPr algn="ctr"/>
                      <a:endParaRPr lang="en-US" sz="1200" dirty="0" smtClean="0"/>
                    </a:p>
                    <a:p>
                      <a:pPr algn="ctr"/>
                      <a:r>
                        <a:rPr lang="en-US" sz="1600" dirty="0" err="1" smtClean="0"/>
                        <a:t>DocumentEntry</a:t>
                      </a:r>
                      <a:r>
                        <a:rPr lang="en-US" sz="1600" dirty="0" smtClean="0"/>
                        <a:t> Metadata Attributes</a:t>
                      </a:r>
                      <a:endParaRPr lang="th-TH" sz="1600" dirty="0"/>
                    </a:p>
                  </a:txBody>
                  <a:tcPr/>
                </a:tc>
                <a:tc>
                  <a:txBody>
                    <a:bodyPr/>
                    <a:lstStyle/>
                    <a:p>
                      <a:pPr algn="ctr"/>
                      <a:endParaRPr lang="en-US" sz="1200" dirty="0" smtClean="0"/>
                    </a:p>
                    <a:p>
                      <a:pPr algn="ctr"/>
                      <a:r>
                        <a:rPr lang="en-US" sz="1800" dirty="0" smtClean="0"/>
                        <a:t>Description</a:t>
                      </a:r>
                      <a:endParaRPr lang="th-TH" sz="1800" dirty="0"/>
                    </a:p>
                  </a:txBody>
                  <a:tcPr/>
                </a:tc>
                <a:tc>
                  <a:txBody>
                    <a:bodyPr/>
                    <a:lstStyle/>
                    <a:p>
                      <a:pPr algn="ctr"/>
                      <a:r>
                        <a:rPr lang="en-US" sz="1200" dirty="0" smtClean="0"/>
                        <a:t>Patient identity</a:t>
                      </a:r>
                      <a:endParaRPr lang="th-TH" sz="1200" dirty="0"/>
                    </a:p>
                  </a:txBody>
                  <a:tcPr vert="vert270"/>
                </a:tc>
                <a:tc>
                  <a:txBody>
                    <a:bodyPr/>
                    <a:lstStyle/>
                    <a:p>
                      <a:pPr algn="ctr"/>
                      <a:r>
                        <a:rPr lang="en-US" sz="1200" dirty="0" smtClean="0"/>
                        <a:t>Provenance</a:t>
                      </a:r>
                      <a:endParaRPr lang="th-TH" sz="1200" dirty="0"/>
                    </a:p>
                  </a:txBody>
                  <a:tcPr vert="vert270"/>
                </a:tc>
                <a:tc>
                  <a:txBody>
                    <a:bodyPr/>
                    <a:lstStyle/>
                    <a:p>
                      <a:pPr algn="ctr"/>
                      <a:r>
                        <a:rPr lang="en-US" sz="1200" dirty="0" smtClean="0"/>
                        <a:t>Security &amp;Privacy</a:t>
                      </a:r>
                      <a:endParaRPr lang="th-TH" sz="1200" dirty="0"/>
                    </a:p>
                  </a:txBody>
                  <a:tcPr vert="vert270"/>
                </a:tc>
                <a:tc>
                  <a:txBody>
                    <a:bodyPr/>
                    <a:lstStyle/>
                    <a:p>
                      <a:pPr algn="ctr"/>
                      <a:r>
                        <a:rPr lang="en-US" sz="1200" dirty="0" smtClean="0"/>
                        <a:t>Descriptive</a:t>
                      </a:r>
                      <a:endParaRPr lang="th-TH" sz="1200" dirty="0"/>
                    </a:p>
                  </a:txBody>
                  <a:tcPr vert="vert270"/>
                </a:tc>
                <a:tc>
                  <a:txBody>
                    <a:bodyPr/>
                    <a:lstStyle/>
                    <a:p>
                      <a:pPr algn="ctr"/>
                      <a:r>
                        <a:rPr lang="en-US" sz="1200" dirty="0" smtClean="0"/>
                        <a:t>Object Lifecycle</a:t>
                      </a:r>
                      <a:endParaRPr lang="th-TH" sz="1200" dirty="0"/>
                    </a:p>
                  </a:txBody>
                  <a:tcPr vert="vert270"/>
                </a:tc>
                <a:tc>
                  <a:txBody>
                    <a:bodyPr/>
                    <a:lstStyle/>
                    <a:p>
                      <a:pPr algn="ctr"/>
                      <a:r>
                        <a:rPr lang="en-US" sz="1200" dirty="0" smtClean="0"/>
                        <a:t>Exchange</a:t>
                      </a:r>
                      <a:endParaRPr lang="th-TH" sz="1200" dirty="0"/>
                    </a:p>
                  </a:txBody>
                  <a:tcPr vert="vert270"/>
                </a:tc>
              </a:tr>
              <a:tr h="370840">
                <a:tc>
                  <a:txBody>
                    <a:bodyPr/>
                    <a:lstStyle/>
                    <a:p>
                      <a:r>
                        <a:rPr lang="en-US" sz="1200" dirty="0" err="1" smtClean="0"/>
                        <a:t>objectType</a:t>
                      </a:r>
                      <a:endParaRPr lang="th-TH" sz="1200" dirty="0"/>
                    </a:p>
                  </a:txBody>
                  <a:tcPr/>
                </a:tc>
                <a:tc>
                  <a:txBody>
                    <a:bodyPr/>
                    <a:lstStyle/>
                    <a:p>
                      <a:r>
                        <a:rPr lang="en-US" sz="1200" dirty="0" smtClean="0"/>
                        <a:t>The type of </a:t>
                      </a:r>
                      <a:r>
                        <a:rPr lang="en-US" sz="1200" dirty="0" err="1" smtClean="0"/>
                        <a:t>DocumentEntry</a:t>
                      </a:r>
                      <a:r>
                        <a:rPr lang="en-US" sz="1200" dirty="0" smtClean="0"/>
                        <a:t> (e.g.,</a:t>
                      </a:r>
                      <a:r>
                        <a:rPr lang="en-US" sz="1200" baseline="0" dirty="0" smtClean="0"/>
                        <a:t> On-Demand </a:t>
                      </a:r>
                      <a:r>
                        <a:rPr lang="en-US" sz="1200" baseline="0" dirty="0" err="1" smtClean="0"/>
                        <a:t>DocumentEntry</a:t>
                      </a:r>
                      <a:r>
                        <a:rPr lang="en-US" sz="1200" baseline="0" dirty="0" smtClean="0"/>
                        <a:t>).</a:t>
                      </a:r>
                      <a:endParaRPr lang="th-TH" sz="1200" dirty="0"/>
                    </a:p>
                  </a:txBody>
                  <a:tcPr/>
                </a:tc>
                <a:tc>
                  <a:txBody>
                    <a:bodyPr/>
                    <a:lstStyle/>
                    <a:p>
                      <a:pPr algn="ctr"/>
                      <a:endParaRPr lang="th-TH" sz="1200" dirty="0"/>
                    </a:p>
                  </a:txBody>
                  <a:tcPr/>
                </a:tc>
                <a:tc>
                  <a:txBody>
                    <a:bodyPr/>
                    <a:lstStyle/>
                    <a:p>
                      <a:pPr algn="ctr"/>
                      <a:endParaRPr lang="th-TH"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th-TH" sz="12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th-TH" sz="1200" dirty="0" smtClean="0"/>
                    </a:p>
                  </a:txBody>
                  <a:tcPr/>
                </a:tc>
                <a:tc>
                  <a:txBody>
                    <a:bodyPr/>
                    <a:lstStyle/>
                    <a:p>
                      <a:pPr algn="ct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r>
              <a:tr h="370840">
                <a:tc>
                  <a:txBody>
                    <a:bodyPr/>
                    <a:lstStyle/>
                    <a:p>
                      <a:r>
                        <a:rPr lang="en-US" sz="1200" dirty="0" err="1" smtClean="0">
                          <a:solidFill>
                            <a:srgbClr val="FF0000"/>
                          </a:solidFill>
                        </a:rPr>
                        <a:t>patientId</a:t>
                      </a:r>
                      <a:endParaRPr lang="th-TH" sz="1200" dirty="0">
                        <a:solidFill>
                          <a:srgbClr val="FF0000"/>
                        </a:solidFill>
                      </a:endParaRPr>
                    </a:p>
                  </a:txBody>
                  <a:tcPr/>
                </a:tc>
                <a:tc>
                  <a:txBody>
                    <a:bodyPr/>
                    <a:lstStyle/>
                    <a:p>
                      <a:r>
                        <a:rPr lang="en-US" sz="1200" dirty="0" smtClean="0">
                          <a:solidFill>
                            <a:srgbClr val="FF0000"/>
                          </a:solidFill>
                        </a:rPr>
                        <a:t>The </a:t>
                      </a:r>
                      <a:r>
                        <a:rPr lang="en-US" sz="1200" dirty="0" err="1" smtClean="0">
                          <a:solidFill>
                            <a:srgbClr val="FF0000"/>
                          </a:solidFill>
                        </a:rPr>
                        <a:t>patientId</a:t>
                      </a:r>
                      <a:r>
                        <a:rPr lang="en-US" sz="1200" dirty="0" smtClean="0">
                          <a:solidFill>
                            <a:srgbClr val="FF0000"/>
                          </a:solidFill>
                        </a:rPr>
                        <a:t> represents the subject of care of the document.</a:t>
                      </a:r>
                      <a:endParaRPr lang="th-TH" sz="1200" dirty="0">
                        <a:solidFill>
                          <a:srgbClr val="FF0000"/>
                        </a:solidFill>
                      </a:endParaRPr>
                    </a:p>
                  </a:txBody>
                  <a:tcPr/>
                </a:tc>
                <a:tc>
                  <a:txBody>
                    <a:bodyPr/>
                    <a:lstStyle/>
                    <a:p>
                      <a:pPr algn="ctr"/>
                      <a:r>
                        <a:rPr lang="th-TH" sz="1200" dirty="0" smtClean="0">
                          <a:solidFill>
                            <a:srgbClr val="FF0000"/>
                          </a:solidFill>
                          <a:sym typeface="Wingdings" panose="05000000000000000000" pitchFamily="2" charset="2"/>
                        </a:rPr>
                        <a:t></a:t>
                      </a:r>
                      <a:endParaRPr lang="th-TH" sz="1200" dirty="0">
                        <a:solidFill>
                          <a:srgbClr val="FF0000"/>
                        </a:solidFill>
                      </a:endParaRPr>
                    </a:p>
                  </a:txBody>
                  <a:tcPr/>
                </a:tc>
                <a:tc>
                  <a:txBody>
                    <a:bodyPr/>
                    <a:lstStyle/>
                    <a:p>
                      <a:pPr algn="ct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endParaRPr lang="th-TH" sz="1200" dirty="0"/>
                    </a:p>
                  </a:txBody>
                  <a:tcPr/>
                </a:tc>
                <a:tc>
                  <a:txBody>
                    <a:bodyPr/>
                    <a:lstStyle/>
                    <a:p>
                      <a:pPr algn="ctr"/>
                      <a:endParaRPr lang="th-TH" sz="1200"/>
                    </a:p>
                  </a:txBody>
                  <a:tcPr/>
                </a:tc>
              </a:tr>
              <a:tr h="370840">
                <a:tc>
                  <a:txBody>
                    <a:bodyPr/>
                    <a:lstStyle/>
                    <a:p>
                      <a:r>
                        <a:rPr lang="en-US" sz="1200" dirty="0" err="1" smtClean="0"/>
                        <a:t>practiceSettingCode</a:t>
                      </a:r>
                      <a:endParaRPr lang="th-TH" sz="1200" dirty="0"/>
                    </a:p>
                  </a:txBody>
                  <a:tcPr/>
                </a:tc>
                <a:tc>
                  <a:txBody>
                    <a:bodyPr/>
                    <a:lstStyle/>
                    <a:p>
                      <a:r>
                        <a:rPr lang="en-US" sz="1200" dirty="0" smtClean="0"/>
                        <a:t>The</a:t>
                      </a:r>
                      <a:r>
                        <a:rPr lang="en-US" sz="1200" baseline="0" dirty="0" smtClean="0"/>
                        <a:t> code specifying the clinical specialty where the act that resulted in the document was performed (e.g., Family Practice, Laboratory, Radiology).</a:t>
                      </a:r>
                      <a:endParaRPr lang="th-TH" sz="1200" dirty="0"/>
                    </a:p>
                  </a:txBody>
                  <a:tcPr/>
                </a:tc>
                <a:tc>
                  <a:txBody>
                    <a:bodyPr/>
                    <a:lstStyle/>
                    <a:p>
                      <a:pPr algn="ct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endParaRPr lang="th-TH" sz="1200" dirty="0"/>
                    </a:p>
                  </a:txBody>
                  <a:tcPr/>
                </a:tc>
                <a:tc>
                  <a:txBody>
                    <a:bodyPr/>
                    <a:lstStyle/>
                    <a:p>
                      <a:pPr algn="ctr"/>
                      <a:endParaRPr lang="th-TH" sz="1200" dirty="0"/>
                    </a:p>
                  </a:txBody>
                  <a:tcPr/>
                </a:tc>
              </a:tr>
              <a:tr h="370840">
                <a:tc>
                  <a:txBody>
                    <a:bodyPr/>
                    <a:lstStyle/>
                    <a:p>
                      <a:r>
                        <a:rPr lang="en-US" sz="1200" dirty="0" err="1" smtClean="0"/>
                        <a:t>referenceIdList</a:t>
                      </a:r>
                      <a:endParaRPr lang="th-TH" sz="1200" dirty="0"/>
                    </a:p>
                  </a:txBody>
                  <a:tcPr/>
                </a:tc>
                <a:tc>
                  <a:txBody>
                    <a:bodyPr/>
                    <a:lstStyle/>
                    <a:p>
                      <a:r>
                        <a:rPr lang="en-US" sz="1200" dirty="0" smtClean="0"/>
                        <a:t>A list of Identifiers related to the document</a:t>
                      </a:r>
                      <a:endParaRPr lang="th-TH" sz="1200" dirty="0"/>
                    </a:p>
                  </a:txBody>
                  <a:tcPr/>
                </a:tc>
                <a:tc>
                  <a:txBody>
                    <a:bodyPr/>
                    <a:lstStyle/>
                    <a:p>
                      <a:pPr algn="ct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endParaRPr lang="th-TH" sz="1200" dirty="0"/>
                    </a:p>
                  </a:txBody>
                  <a:tcPr/>
                </a:tc>
              </a:tr>
              <a:tr h="370840">
                <a:tc>
                  <a:txBody>
                    <a:bodyPr/>
                    <a:lstStyle/>
                    <a:p>
                      <a:r>
                        <a:rPr lang="en-US" sz="1200" dirty="0" err="1" smtClean="0"/>
                        <a:t>repositoryUniqueId</a:t>
                      </a:r>
                      <a:endParaRPr lang="th-TH" sz="1200" dirty="0"/>
                    </a:p>
                  </a:txBody>
                  <a:tcPr/>
                </a:tc>
                <a:tc>
                  <a:txBody>
                    <a:bodyPr/>
                    <a:lstStyle/>
                    <a:p>
                      <a:r>
                        <a:rPr lang="en-US" sz="1200" dirty="0" smtClean="0"/>
                        <a:t>The globally unique</a:t>
                      </a:r>
                      <a:r>
                        <a:rPr lang="en-US" sz="1200" baseline="0" dirty="0" smtClean="0"/>
                        <a:t> identifier of the repository where the document can be accessed.</a:t>
                      </a:r>
                      <a:endParaRPr lang="th-TH" sz="1200" dirty="0"/>
                    </a:p>
                  </a:txBody>
                  <a:tcPr/>
                </a:tc>
                <a:tc>
                  <a:txBody>
                    <a:bodyPr/>
                    <a:lstStyle/>
                    <a:p>
                      <a:pPr algn="ctr"/>
                      <a:endParaRPr lang="th-TH" sz="1200" dirty="0"/>
                    </a:p>
                  </a:txBody>
                  <a:tcPr/>
                </a:tc>
                <a:tc>
                  <a:txBody>
                    <a:bodyPr/>
                    <a:lstStyle/>
                    <a:p>
                      <a:pPr algn="ct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endParaRPr lang="th-TH" sz="1200" dirty="0"/>
                    </a:p>
                  </a:txBody>
                  <a:tcPr/>
                </a:tc>
                <a:tc>
                  <a:txBody>
                    <a:bodyPr/>
                    <a:lstStyle/>
                    <a:p>
                      <a:pPr algn="ct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r>
              <a:tr h="370840">
                <a:tc>
                  <a:txBody>
                    <a:bodyPr/>
                    <a:lstStyle/>
                    <a:p>
                      <a:r>
                        <a:rPr lang="en-US" sz="1200" dirty="0" err="1" smtClean="0"/>
                        <a:t>serviceStartTime</a:t>
                      </a:r>
                      <a:endParaRPr lang="th-TH" sz="1200" dirty="0"/>
                    </a:p>
                  </a:txBody>
                  <a:tcPr/>
                </a:tc>
                <a:tc>
                  <a:txBody>
                    <a:bodyPr/>
                    <a:lstStyle/>
                    <a:p>
                      <a:r>
                        <a:rPr lang="en-US" sz="1200" dirty="0" smtClean="0"/>
                        <a:t>The start time of the service being documented.</a:t>
                      </a:r>
                      <a:endParaRPr lang="th-TH" sz="1200" dirty="0"/>
                    </a:p>
                  </a:txBody>
                  <a:tcPr/>
                </a:tc>
                <a:tc>
                  <a:txBody>
                    <a:bodyPr/>
                    <a:lstStyle/>
                    <a:p>
                      <a:pPr algn="ctr"/>
                      <a:endParaRPr lang="th-TH" sz="1200" dirty="0"/>
                    </a:p>
                  </a:txBody>
                  <a:tcPr/>
                </a:tc>
                <a:tc>
                  <a:txBody>
                    <a:bodyPr/>
                    <a:lstStyle/>
                    <a:p>
                      <a:pPr algn="ct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endParaRPr lang="th-TH" sz="1200" dirty="0"/>
                    </a:p>
                  </a:txBody>
                  <a:tcPr/>
                </a:tc>
                <a:tc>
                  <a:txBody>
                    <a:bodyPr/>
                    <a:lstStyle/>
                    <a:p>
                      <a:pPr algn="ctr"/>
                      <a:endParaRPr lang="th-TH" sz="1200" dirty="0"/>
                    </a:p>
                  </a:txBody>
                  <a:tcPr/>
                </a:tc>
              </a:tr>
              <a:tr h="370840">
                <a:tc>
                  <a:txBody>
                    <a:bodyPr/>
                    <a:lstStyle/>
                    <a:p>
                      <a:r>
                        <a:rPr lang="en-US" sz="1200" dirty="0" err="1" smtClean="0"/>
                        <a:t>serviceStopTime</a:t>
                      </a:r>
                      <a:endParaRPr lang="th-TH" sz="1200" dirty="0"/>
                    </a:p>
                  </a:txBody>
                  <a:tcPr/>
                </a:tc>
                <a:tc>
                  <a:txBody>
                    <a:bodyPr/>
                    <a:lstStyle/>
                    <a:p>
                      <a:r>
                        <a:rPr lang="en-US" sz="1200" dirty="0" smtClean="0"/>
                        <a:t>The stop time of the service being documented.</a:t>
                      </a:r>
                      <a:endParaRPr lang="th-TH" sz="1200" dirty="0"/>
                    </a:p>
                  </a:txBody>
                  <a:tcPr/>
                </a:tc>
                <a:tc>
                  <a:txBody>
                    <a:bodyPr/>
                    <a:lstStyle/>
                    <a:p>
                      <a:pPr algn="ctr"/>
                      <a:endParaRPr lang="th-TH" sz="1200" dirty="0"/>
                    </a:p>
                  </a:txBody>
                  <a:tcPr/>
                </a:tc>
                <a:tc>
                  <a:txBody>
                    <a:bodyPr/>
                    <a:lstStyle/>
                    <a:p>
                      <a:pPr algn="ct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endParaRPr lang="th-TH" sz="1200" dirty="0"/>
                    </a:p>
                  </a:txBody>
                  <a:tcPr/>
                </a:tc>
                <a:tc>
                  <a:txBody>
                    <a:bodyPr/>
                    <a:lstStyle/>
                    <a:p>
                      <a:pPr algn="ctr"/>
                      <a:endParaRPr lang="th-TH" sz="1200" dirty="0"/>
                    </a:p>
                  </a:txBody>
                  <a:tcPr/>
                </a:tc>
              </a:tr>
              <a:tr h="370840">
                <a:tc>
                  <a:txBody>
                    <a:bodyPr/>
                    <a:lstStyle/>
                    <a:p>
                      <a:r>
                        <a:rPr lang="en-US" sz="1200" dirty="0" smtClean="0"/>
                        <a:t>size</a:t>
                      </a:r>
                      <a:endParaRPr lang="th-TH" sz="1200" dirty="0"/>
                    </a:p>
                  </a:txBody>
                  <a:tcPr/>
                </a:tc>
                <a:tc>
                  <a:txBody>
                    <a:bodyPr/>
                    <a:lstStyle/>
                    <a:p>
                      <a:r>
                        <a:rPr lang="en-US" sz="1200" dirty="0" smtClean="0"/>
                        <a:t>Size in bytes of the document.</a:t>
                      </a:r>
                      <a:endParaRPr lang="th-TH" sz="1200" dirty="0"/>
                    </a:p>
                  </a:txBody>
                  <a:tcPr/>
                </a:tc>
                <a:tc>
                  <a:txBody>
                    <a:bodyPr/>
                    <a:lstStyle/>
                    <a:p>
                      <a:pPr algn="ctr"/>
                      <a:endParaRPr lang="th-TH" sz="1200" dirty="0"/>
                    </a:p>
                  </a:txBody>
                  <a:tcPr/>
                </a:tc>
                <a:tc>
                  <a:txBody>
                    <a:bodyPr/>
                    <a:lstStyle/>
                    <a:p>
                      <a:pPr algn="ct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endParaRPr lang="th-TH" sz="1200" dirty="0"/>
                    </a:p>
                  </a:txBody>
                  <a:tcPr/>
                </a:tc>
                <a:tc>
                  <a:txBody>
                    <a:bodyPr/>
                    <a:lstStyle/>
                    <a:p>
                      <a:pPr algn="ct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r>
            </a:tbl>
          </a:graphicData>
        </a:graphic>
      </p:graphicFrame>
      <p:sp>
        <p:nvSpPr>
          <p:cNvPr id="5" name="Title 1"/>
          <p:cNvSpPr>
            <a:spLocks noGrp="1"/>
          </p:cNvSpPr>
          <p:nvPr>
            <p:ph type="title"/>
          </p:nvPr>
        </p:nvSpPr>
        <p:spPr>
          <a:xfrm>
            <a:off x="838200" y="365125"/>
            <a:ext cx="10515600" cy="1325563"/>
          </a:xfrm>
        </p:spPr>
        <p:txBody>
          <a:bodyPr/>
          <a:lstStyle/>
          <a:p>
            <a:r>
              <a:rPr lang="en-US" dirty="0" smtClean="0"/>
              <a:t>Metadata used in Document Sharing </a:t>
            </a:r>
            <a:r>
              <a:rPr lang="en-US" dirty="0"/>
              <a:t>Profile</a:t>
            </a:r>
            <a:br>
              <a:rPr lang="en-US" dirty="0"/>
            </a:br>
            <a:r>
              <a:rPr lang="en-US" sz="3200" dirty="0" err="1" smtClean="0"/>
              <a:t>DocumentEntry</a:t>
            </a:r>
            <a:endParaRPr lang="th-TH" sz="3200" dirty="0"/>
          </a:p>
        </p:txBody>
      </p:sp>
    </p:spTree>
    <p:extLst>
      <p:ext uri="{BB962C8B-B14F-4D97-AF65-F5344CB8AC3E}">
        <p14:creationId xmlns:p14="http://schemas.microsoft.com/office/powerpoint/2010/main" val="28356622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nvPr>
        </p:nvGraphicFramePr>
        <p:xfrm>
          <a:off x="838200" y="1825625"/>
          <a:ext cx="10515594" cy="3543935"/>
        </p:xfrm>
        <a:graphic>
          <a:graphicData uri="http://schemas.openxmlformats.org/drawingml/2006/table">
            <a:tbl>
              <a:tblPr firstRow="1" bandRow="1">
                <a:tableStyleId>{5C22544A-7EE6-4342-B048-85BDC9FD1C3A}</a:tableStyleId>
              </a:tblPr>
              <a:tblGrid>
                <a:gridCol w="1511300"/>
                <a:gridCol w="6413500"/>
                <a:gridCol w="431799"/>
                <a:gridCol w="431799"/>
                <a:gridCol w="419102"/>
                <a:gridCol w="444496"/>
                <a:gridCol w="431799"/>
                <a:gridCol w="431799"/>
              </a:tblGrid>
              <a:tr h="1146175">
                <a:tc>
                  <a:txBody>
                    <a:bodyPr/>
                    <a:lstStyle/>
                    <a:p>
                      <a:pPr algn="ctr"/>
                      <a:endParaRPr lang="en-US" sz="1200" dirty="0" smtClean="0"/>
                    </a:p>
                    <a:p>
                      <a:pPr algn="ctr"/>
                      <a:r>
                        <a:rPr lang="en-US" sz="1600" dirty="0" err="1" smtClean="0"/>
                        <a:t>DocumentEntry</a:t>
                      </a:r>
                      <a:r>
                        <a:rPr lang="en-US" sz="1600" dirty="0" smtClean="0"/>
                        <a:t> Metadata Attributes</a:t>
                      </a:r>
                      <a:endParaRPr lang="th-TH" sz="1600" dirty="0"/>
                    </a:p>
                  </a:txBody>
                  <a:tcPr/>
                </a:tc>
                <a:tc>
                  <a:txBody>
                    <a:bodyPr/>
                    <a:lstStyle/>
                    <a:p>
                      <a:pPr algn="ctr"/>
                      <a:endParaRPr lang="en-US" sz="1200" dirty="0" smtClean="0"/>
                    </a:p>
                    <a:p>
                      <a:pPr algn="ctr"/>
                      <a:r>
                        <a:rPr lang="en-US" sz="1800" dirty="0" smtClean="0"/>
                        <a:t>Description</a:t>
                      </a:r>
                      <a:endParaRPr lang="th-TH" sz="1800" dirty="0"/>
                    </a:p>
                  </a:txBody>
                  <a:tcPr/>
                </a:tc>
                <a:tc>
                  <a:txBody>
                    <a:bodyPr/>
                    <a:lstStyle/>
                    <a:p>
                      <a:pPr algn="ctr"/>
                      <a:r>
                        <a:rPr lang="en-US" sz="1200" dirty="0" smtClean="0"/>
                        <a:t>Patient identity</a:t>
                      </a:r>
                      <a:endParaRPr lang="th-TH" sz="1200" dirty="0"/>
                    </a:p>
                  </a:txBody>
                  <a:tcPr vert="vert270"/>
                </a:tc>
                <a:tc>
                  <a:txBody>
                    <a:bodyPr/>
                    <a:lstStyle/>
                    <a:p>
                      <a:pPr algn="ctr"/>
                      <a:r>
                        <a:rPr lang="en-US" sz="1200" dirty="0" smtClean="0"/>
                        <a:t>Provenance</a:t>
                      </a:r>
                      <a:endParaRPr lang="th-TH" sz="1200" dirty="0"/>
                    </a:p>
                  </a:txBody>
                  <a:tcPr vert="vert270"/>
                </a:tc>
                <a:tc>
                  <a:txBody>
                    <a:bodyPr/>
                    <a:lstStyle/>
                    <a:p>
                      <a:pPr algn="ctr"/>
                      <a:r>
                        <a:rPr lang="en-US" sz="1200" dirty="0" smtClean="0"/>
                        <a:t>Security &amp;Privacy</a:t>
                      </a:r>
                      <a:endParaRPr lang="th-TH" sz="1200" dirty="0"/>
                    </a:p>
                  </a:txBody>
                  <a:tcPr vert="vert270"/>
                </a:tc>
                <a:tc>
                  <a:txBody>
                    <a:bodyPr/>
                    <a:lstStyle/>
                    <a:p>
                      <a:pPr algn="ctr"/>
                      <a:r>
                        <a:rPr lang="en-US" sz="1200" dirty="0" smtClean="0"/>
                        <a:t>Descriptive</a:t>
                      </a:r>
                      <a:endParaRPr lang="th-TH" sz="1200" dirty="0"/>
                    </a:p>
                  </a:txBody>
                  <a:tcPr vert="vert270"/>
                </a:tc>
                <a:tc>
                  <a:txBody>
                    <a:bodyPr/>
                    <a:lstStyle/>
                    <a:p>
                      <a:pPr algn="ctr"/>
                      <a:r>
                        <a:rPr lang="en-US" sz="1200" dirty="0" smtClean="0"/>
                        <a:t>Object Lifecycle</a:t>
                      </a:r>
                      <a:endParaRPr lang="th-TH" sz="1200" dirty="0"/>
                    </a:p>
                  </a:txBody>
                  <a:tcPr vert="vert270"/>
                </a:tc>
                <a:tc>
                  <a:txBody>
                    <a:bodyPr/>
                    <a:lstStyle/>
                    <a:p>
                      <a:pPr algn="ctr"/>
                      <a:r>
                        <a:rPr lang="en-US" sz="1200" dirty="0" smtClean="0"/>
                        <a:t>Exchange</a:t>
                      </a:r>
                      <a:endParaRPr lang="th-TH" sz="1200" dirty="0"/>
                    </a:p>
                  </a:txBody>
                  <a:tcPr vert="vert270"/>
                </a:tc>
              </a:tr>
              <a:tr h="370840">
                <a:tc>
                  <a:txBody>
                    <a:bodyPr/>
                    <a:lstStyle/>
                    <a:p>
                      <a:r>
                        <a:rPr lang="en-US" sz="1200" dirty="0" err="1" smtClean="0">
                          <a:solidFill>
                            <a:srgbClr val="FF0000"/>
                          </a:solidFill>
                        </a:rPr>
                        <a:t>sourcePatientId</a:t>
                      </a:r>
                      <a:endParaRPr lang="th-TH" sz="1200" dirty="0">
                        <a:solidFill>
                          <a:srgbClr val="FF0000"/>
                        </a:solidFill>
                      </a:endParaRPr>
                    </a:p>
                  </a:txBody>
                  <a:tcPr/>
                </a:tc>
                <a:tc>
                  <a:txBody>
                    <a:bodyPr/>
                    <a:lstStyle/>
                    <a:p>
                      <a:r>
                        <a:rPr lang="en-US" sz="1200" dirty="0" smtClean="0">
                          <a:solidFill>
                            <a:srgbClr val="FF0000"/>
                          </a:solidFill>
                        </a:rPr>
                        <a:t>The </a:t>
                      </a:r>
                      <a:r>
                        <a:rPr lang="en-US" sz="1200" dirty="0" err="1" smtClean="0">
                          <a:solidFill>
                            <a:srgbClr val="FF0000"/>
                          </a:solidFill>
                        </a:rPr>
                        <a:t>sourcePatientId</a:t>
                      </a:r>
                      <a:r>
                        <a:rPr lang="en-US" sz="1200" dirty="0" smtClean="0">
                          <a:solidFill>
                            <a:srgbClr val="FF0000"/>
                          </a:solidFill>
                        </a:rPr>
                        <a:t> represents the subject of</a:t>
                      </a:r>
                      <a:r>
                        <a:rPr lang="en-US" sz="1200" baseline="0" dirty="0" smtClean="0">
                          <a:solidFill>
                            <a:srgbClr val="FF0000"/>
                          </a:solidFill>
                        </a:rPr>
                        <a:t> care’s medical record identifier (e.g., Patient Id) in the local patient identifier domain of the creating entity.</a:t>
                      </a:r>
                      <a:endParaRPr lang="th-TH" sz="1200" dirty="0">
                        <a:solidFill>
                          <a:srgbClr val="FF0000"/>
                        </a:solidFill>
                      </a:endParaRPr>
                    </a:p>
                  </a:txBody>
                  <a:tcPr/>
                </a:tc>
                <a:tc>
                  <a:txBody>
                    <a:bodyPr/>
                    <a:lstStyle/>
                    <a:p>
                      <a:pPr algn="ctr"/>
                      <a:r>
                        <a:rPr lang="th-TH" sz="1200" dirty="0" smtClean="0">
                          <a:solidFill>
                            <a:srgbClr val="FF0000"/>
                          </a:solidFill>
                          <a:sym typeface="Wingdings" panose="05000000000000000000" pitchFamily="2" charset="2"/>
                        </a:rPr>
                        <a:t></a:t>
                      </a:r>
                      <a:endParaRPr lang="th-TH" sz="1200" dirty="0">
                        <a:solidFill>
                          <a:srgbClr val="FF0000"/>
                        </a:solidFill>
                      </a:endParaRPr>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h-TH" sz="1200" dirty="0" smtClean="0">
                          <a:sym typeface="Wingdings" panose="05000000000000000000" pitchFamily="2" charset="2"/>
                        </a:rPr>
                        <a:t></a:t>
                      </a:r>
                      <a:endParaRPr lang="th-TH" sz="12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th-TH" sz="1200" dirty="0" smtClean="0"/>
                    </a:p>
                  </a:txBody>
                  <a:tcPr/>
                </a:tc>
                <a:tc>
                  <a:txBody>
                    <a:bodyPr/>
                    <a:lstStyle/>
                    <a:p>
                      <a:pPr algn="ctr"/>
                      <a:endParaRPr lang="th-TH" sz="1200" dirty="0"/>
                    </a:p>
                  </a:txBody>
                  <a:tcPr/>
                </a:tc>
                <a:tc>
                  <a:txBody>
                    <a:bodyPr/>
                    <a:lstStyle/>
                    <a:p>
                      <a:pPr algn="ctr"/>
                      <a:endParaRPr lang="th-TH" sz="1200" dirty="0"/>
                    </a:p>
                  </a:txBody>
                  <a:tcPr/>
                </a:tc>
              </a:tr>
              <a:tr h="370840">
                <a:tc>
                  <a:txBody>
                    <a:bodyPr/>
                    <a:lstStyle/>
                    <a:p>
                      <a:r>
                        <a:rPr lang="en-US" sz="1200" dirty="0" err="1" smtClean="0">
                          <a:solidFill>
                            <a:srgbClr val="FF0000"/>
                          </a:solidFill>
                        </a:rPr>
                        <a:t>sourcePatientInfo</a:t>
                      </a:r>
                      <a:endParaRPr lang="th-TH" sz="1200" dirty="0">
                        <a:solidFill>
                          <a:srgbClr val="FF0000"/>
                        </a:solidFill>
                      </a:endParaRPr>
                    </a:p>
                  </a:txBody>
                  <a:tcPr/>
                </a:tc>
                <a:tc>
                  <a:txBody>
                    <a:bodyPr/>
                    <a:lstStyle/>
                    <a:p>
                      <a:r>
                        <a:rPr lang="en-US" sz="1200" dirty="0" smtClean="0">
                          <a:solidFill>
                            <a:srgbClr val="FF0000"/>
                          </a:solidFill>
                        </a:rPr>
                        <a:t>This attribute contains demographic information of the source patient to whose medical record this document belongs.</a:t>
                      </a:r>
                      <a:endParaRPr lang="th-TH" sz="1200" dirty="0">
                        <a:solidFill>
                          <a:srgbClr val="FF0000"/>
                        </a:solidFill>
                      </a:endParaRPr>
                    </a:p>
                  </a:txBody>
                  <a:tcPr/>
                </a:tc>
                <a:tc>
                  <a:txBody>
                    <a:bodyPr/>
                    <a:lstStyle/>
                    <a:p>
                      <a:pPr algn="ctr"/>
                      <a:r>
                        <a:rPr lang="th-TH" sz="1200" dirty="0" smtClean="0">
                          <a:solidFill>
                            <a:srgbClr val="FF0000"/>
                          </a:solidFill>
                          <a:sym typeface="Wingdings" panose="05000000000000000000" pitchFamily="2" charset="2"/>
                        </a:rPr>
                        <a:t></a:t>
                      </a:r>
                      <a:endParaRPr lang="th-TH" sz="1200" dirty="0">
                        <a:solidFill>
                          <a:srgbClr val="FF0000"/>
                        </a:solidFill>
                      </a:endParaRPr>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endParaRPr lang="th-TH" sz="1200" dirty="0"/>
                    </a:p>
                  </a:txBody>
                  <a:tcPr/>
                </a:tc>
                <a:tc>
                  <a:txBody>
                    <a:bodyPr/>
                    <a:lstStyle/>
                    <a:p>
                      <a:pPr algn="ctr"/>
                      <a:endParaRPr lang="th-TH" sz="1200" dirty="0"/>
                    </a:p>
                  </a:txBody>
                  <a:tcPr/>
                </a:tc>
                <a:tc>
                  <a:txBody>
                    <a:bodyPr/>
                    <a:lstStyle/>
                    <a:p>
                      <a:pPr algn="ctr"/>
                      <a:endParaRPr lang="th-TH" sz="1200" dirty="0"/>
                    </a:p>
                  </a:txBody>
                  <a:tcPr/>
                </a:tc>
                <a:tc>
                  <a:txBody>
                    <a:bodyPr/>
                    <a:lstStyle/>
                    <a:p>
                      <a:pPr algn="ctr"/>
                      <a:endParaRPr lang="th-TH" sz="1200"/>
                    </a:p>
                  </a:txBody>
                  <a:tcPr/>
                </a:tc>
              </a:tr>
              <a:tr h="370840">
                <a:tc>
                  <a:txBody>
                    <a:bodyPr/>
                    <a:lstStyle/>
                    <a:p>
                      <a:r>
                        <a:rPr lang="en-US" sz="1200" dirty="0" smtClean="0"/>
                        <a:t>title</a:t>
                      </a:r>
                      <a:endParaRPr lang="th-TH" sz="1200" dirty="0"/>
                    </a:p>
                  </a:txBody>
                  <a:tcPr/>
                </a:tc>
                <a:tc>
                  <a:txBody>
                    <a:bodyPr/>
                    <a:lstStyle/>
                    <a:p>
                      <a:r>
                        <a:rPr lang="en-US" sz="1200" dirty="0" smtClean="0"/>
                        <a:t>The title of the document.</a:t>
                      </a:r>
                      <a:endParaRPr lang="th-TH" sz="1200" dirty="0"/>
                    </a:p>
                  </a:txBody>
                  <a:tcPr/>
                </a:tc>
                <a:tc>
                  <a:txBody>
                    <a:bodyPr/>
                    <a:lstStyle/>
                    <a:p>
                      <a:pPr algn="ctr"/>
                      <a:endParaRPr lang="th-TH" sz="1200" dirty="0"/>
                    </a:p>
                  </a:txBody>
                  <a:tcPr/>
                </a:tc>
                <a:tc>
                  <a:txBody>
                    <a:bodyPr/>
                    <a:lstStyle/>
                    <a:p>
                      <a:pPr algn="ctr"/>
                      <a:endParaRPr lang="th-TH" sz="1200" dirty="0"/>
                    </a:p>
                  </a:txBody>
                  <a:tcPr/>
                </a:tc>
                <a:tc>
                  <a:txBody>
                    <a:bodyPr/>
                    <a:lstStyle/>
                    <a:p>
                      <a:pPr algn="ct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endParaRPr lang="th-TH" sz="1200" dirty="0"/>
                    </a:p>
                  </a:txBody>
                  <a:tcPr/>
                </a:tc>
                <a:tc>
                  <a:txBody>
                    <a:bodyPr/>
                    <a:lstStyle/>
                    <a:p>
                      <a:pPr algn="ctr"/>
                      <a:endParaRPr lang="th-TH" sz="1200" dirty="0"/>
                    </a:p>
                  </a:txBody>
                  <a:tcPr/>
                </a:tc>
              </a:tr>
              <a:tr h="370840">
                <a:tc>
                  <a:txBody>
                    <a:bodyPr/>
                    <a:lstStyle/>
                    <a:p>
                      <a:r>
                        <a:rPr lang="en-US" sz="1200" dirty="0" err="1" smtClean="0"/>
                        <a:t>typeCode</a:t>
                      </a:r>
                      <a:endParaRPr lang="th-TH" sz="1200" dirty="0"/>
                    </a:p>
                  </a:txBody>
                  <a:tcPr/>
                </a:tc>
                <a:tc>
                  <a:txBody>
                    <a:bodyPr/>
                    <a:lstStyle/>
                    <a:p>
                      <a:r>
                        <a:rPr lang="en-US" sz="1200" dirty="0" smtClean="0"/>
                        <a:t>The code specifying the precise type of document from the user perspective (e.g., LOINC code).</a:t>
                      </a:r>
                      <a:endParaRPr lang="th-TH" sz="1200" dirty="0"/>
                    </a:p>
                  </a:txBody>
                  <a:tcPr/>
                </a:tc>
                <a:tc>
                  <a:txBody>
                    <a:bodyPr/>
                    <a:lstStyle/>
                    <a:p>
                      <a:pPr algn="ctr"/>
                      <a:endParaRPr lang="th-TH" sz="1200" dirty="0"/>
                    </a:p>
                  </a:txBody>
                  <a:tcPr/>
                </a:tc>
                <a:tc>
                  <a:txBody>
                    <a:bodyPr/>
                    <a:lstStyle/>
                    <a:p>
                      <a:pPr algn="ctr"/>
                      <a:endParaRPr lang="th-TH" sz="1200" dirty="0"/>
                    </a:p>
                  </a:txBody>
                  <a:tcPr/>
                </a:tc>
                <a:tc>
                  <a:txBody>
                    <a:bodyPr/>
                    <a:lstStyle/>
                    <a:p>
                      <a:pPr algn="ct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endParaRPr lang="th-TH" sz="1200" dirty="0"/>
                    </a:p>
                  </a:txBody>
                  <a:tcPr/>
                </a:tc>
                <a:tc>
                  <a:txBody>
                    <a:bodyPr/>
                    <a:lstStyle/>
                    <a:p>
                      <a:pPr algn="ctr"/>
                      <a:endParaRPr lang="th-TH" sz="1200" dirty="0"/>
                    </a:p>
                  </a:txBody>
                  <a:tcPr/>
                </a:tc>
              </a:tr>
              <a:tr h="370840">
                <a:tc>
                  <a:txBody>
                    <a:bodyPr/>
                    <a:lstStyle/>
                    <a:p>
                      <a:r>
                        <a:rPr lang="en-US" sz="1200" dirty="0" err="1" smtClean="0"/>
                        <a:t>uniqueId</a:t>
                      </a:r>
                      <a:endParaRPr lang="th-TH" sz="1200" dirty="0"/>
                    </a:p>
                  </a:txBody>
                  <a:tcPr/>
                </a:tc>
                <a:tc>
                  <a:txBody>
                    <a:bodyPr/>
                    <a:lstStyle/>
                    <a:p>
                      <a:r>
                        <a:rPr lang="en-US" sz="1200" dirty="0" smtClean="0"/>
                        <a:t>Globally unique identifier assigned to the document by its creator.</a:t>
                      </a:r>
                      <a:endParaRPr lang="th-TH" sz="1200" dirty="0"/>
                    </a:p>
                  </a:txBody>
                  <a:tcPr/>
                </a:tc>
                <a:tc>
                  <a:txBody>
                    <a:bodyPr/>
                    <a:lstStyle/>
                    <a:p>
                      <a:pPr algn="ctr"/>
                      <a:endParaRPr lang="th-TH" sz="1200" dirty="0"/>
                    </a:p>
                  </a:txBody>
                  <a:tcPr/>
                </a:tc>
                <a:tc>
                  <a:txBody>
                    <a:bodyPr/>
                    <a:lstStyle/>
                    <a:p>
                      <a:pPr algn="ct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endParaRPr lang="th-TH" sz="1200" dirty="0"/>
                    </a:p>
                  </a:txBody>
                  <a:tcPr/>
                </a:tc>
                <a:tc>
                  <a:txBody>
                    <a:bodyPr/>
                    <a:lstStyle/>
                    <a:p>
                      <a:pPr algn="ct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r>
              <a:tr h="370840">
                <a:tc>
                  <a:txBody>
                    <a:bodyPr/>
                    <a:lstStyle/>
                    <a:p>
                      <a:r>
                        <a:rPr lang="en-US" sz="1200" dirty="0" smtClean="0"/>
                        <a:t>URI</a:t>
                      </a:r>
                      <a:endParaRPr lang="th-TH" sz="1200" dirty="0"/>
                    </a:p>
                  </a:txBody>
                  <a:tcPr/>
                </a:tc>
                <a:tc>
                  <a:txBody>
                    <a:bodyPr/>
                    <a:lstStyle/>
                    <a:p>
                      <a:r>
                        <a:rPr lang="en-US" sz="1200" dirty="0" smtClean="0"/>
                        <a:t>The URI for the document.</a:t>
                      </a:r>
                      <a:endParaRPr lang="th-TH" sz="1200" dirty="0"/>
                    </a:p>
                  </a:txBody>
                  <a:tcPr/>
                </a:tc>
                <a:tc>
                  <a:txBody>
                    <a:bodyPr/>
                    <a:lstStyle/>
                    <a:p>
                      <a:pPr algn="ctr"/>
                      <a:endParaRPr lang="th-TH" sz="1200" dirty="0"/>
                    </a:p>
                  </a:txBody>
                  <a:tcPr/>
                </a:tc>
                <a:tc>
                  <a:txBody>
                    <a:bodyPr/>
                    <a:lstStyle/>
                    <a:p>
                      <a:pPr algn="ctr"/>
                      <a:endParaRPr lang="th-TH" sz="1200" dirty="0"/>
                    </a:p>
                  </a:txBody>
                  <a:tcPr/>
                </a:tc>
                <a:tc>
                  <a:txBody>
                    <a:bodyPr/>
                    <a:lstStyle/>
                    <a:p>
                      <a:pPr algn="ctr"/>
                      <a:endParaRPr lang="th-TH" sz="1200" dirty="0"/>
                    </a:p>
                  </a:txBody>
                  <a:tcPr/>
                </a:tc>
                <a:tc>
                  <a:txBody>
                    <a:bodyPr/>
                    <a:lstStyle/>
                    <a:p>
                      <a:pPr algn="ctr"/>
                      <a:endParaRPr lang="th-TH" sz="1200" dirty="0"/>
                    </a:p>
                  </a:txBody>
                  <a:tcPr/>
                </a:tc>
                <a:tc>
                  <a:txBody>
                    <a:bodyPr/>
                    <a:lstStyle/>
                    <a:p>
                      <a:pPr algn="ct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r>
            </a:tbl>
          </a:graphicData>
        </a:graphic>
      </p:graphicFrame>
      <p:sp>
        <p:nvSpPr>
          <p:cNvPr id="5" name="Title 1"/>
          <p:cNvSpPr>
            <a:spLocks noGrp="1"/>
          </p:cNvSpPr>
          <p:nvPr>
            <p:ph type="title"/>
          </p:nvPr>
        </p:nvSpPr>
        <p:spPr>
          <a:xfrm>
            <a:off x="838200" y="365125"/>
            <a:ext cx="10515600" cy="1325563"/>
          </a:xfrm>
        </p:spPr>
        <p:txBody>
          <a:bodyPr/>
          <a:lstStyle/>
          <a:p>
            <a:r>
              <a:rPr lang="en-US" dirty="0" smtClean="0"/>
              <a:t>Metadata used in Document Sharing </a:t>
            </a:r>
            <a:r>
              <a:rPr lang="en-US" dirty="0"/>
              <a:t>Profile</a:t>
            </a:r>
            <a:br>
              <a:rPr lang="en-US" dirty="0"/>
            </a:br>
            <a:r>
              <a:rPr lang="en-US" sz="3200" dirty="0" err="1" smtClean="0"/>
              <a:t>DocumentEntry</a:t>
            </a:r>
            <a:endParaRPr lang="th-TH" sz="3200" dirty="0"/>
          </a:p>
        </p:txBody>
      </p:sp>
    </p:spTree>
    <p:extLst>
      <p:ext uri="{BB962C8B-B14F-4D97-AF65-F5344CB8AC3E}">
        <p14:creationId xmlns:p14="http://schemas.microsoft.com/office/powerpoint/2010/main" val="1247666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26051" t="14074" r="23667" b="8518"/>
          <a:stretch/>
        </p:blipFill>
        <p:spPr>
          <a:xfrm>
            <a:off x="3848100" y="1308100"/>
            <a:ext cx="5892800" cy="5308600"/>
          </a:xfrm>
          <a:prstGeom prst="rect">
            <a:avLst/>
          </a:prstGeom>
        </p:spPr>
      </p:pic>
      <p:sp>
        <p:nvSpPr>
          <p:cNvPr id="6" name="Title 1"/>
          <p:cNvSpPr>
            <a:spLocks noGrp="1"/>
          </p:cNvSpPr>
          <p:nvPr>
            <p:ph type="title"/>
          </p:nvPr>
        </p:nvSpPr>
        <p:spPr>
          <a:xfrm>
            <a:off x="838200" y="365125"/>
            <a:ext cx="10515600" cy="1325563"/>
          </a:xfrm>
        </p:spPr>
        <p:txBody>
          <a:bodyPr/>
          <a:lstStyle/>
          <a:p>
            <a:r>
              <a:rPr lang="en-US" dirty="0" smtClean="0"/>
              <a:t>Metadata used in Document Sharing </a:t>
            </a:r>
            <a:r>
              <a:rPr lang="en-US" dirty="0"/>
              <a:t>Profile</a:t>
            </a:r>
            <a:br>
              <a:rPr lang="en-US" dirty="0"/>
            </a:br>
            <a:r>
              <a:rPr lang="en-US" sz="3200" dirty="0" err="1" smtClean="0"/>
              <a:t>DocumentEntry</a:t>
            </a:r>
            <a:endParaRPr lang="th-TH" sz="3200" dirty="0"/>
          </a:p>
        </p:txBody>
      </p:sp>
    </p:spTree>
    <p:extLst>
      <p:ext uri="{BB962C8B-B14F-4D97-AF65-F5344CB8AC3E}">
        <p14:creationId xmlns:p14="http://schemas.microsoft.com/office/powerpoint/2010/main" val="12417271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25076" t="28334" r="23125" b="26851"/>
          <a:stretch/>
        </p:blipFill>
        <p:spPr>
          <a:xfrm>
            <a:off x="1555750" y="1601787"/>
            <a:ext cx="9080500" cy="4597241"/>
          </a:xfrm>
          <a:prstGeom prst="rect">
            <a:avLst/>
          </a:prstGeom>
        </p:spPr>
      </p:pic>
      <p:sp>
        <p:nvSpPr>
          <p:cNvPr id="5" name="Title 1"/>
          <p:cNvSpPr>
            <a:spLocks noGrp="1"/>
          </p:cNvSpPr>
          <p:nvPr>
            <p:ph type="title"/>
          </p:nvPr>
        </p:nvSpPr>
        <p:spPr>
          <a:xfrm>
            <a:off x="838200" y="365125"/>
            <a:ext cx="10515600" cy="1325563"/>
          </a:xfrm>
        </p:spPr>
        <p:txBody>
          <a:bodyPr/>
          <a:lstStyle/>
          <a:p>
            <a:r>
              <a:rPr lang="en-US" dirty="0" smtClean="0"/>
              <a:t>Metadata used in Document Sharing </a:t>
            </a:r>
            <a:r>
              <a:rPr lang="en-US" dirty="0"/>
              <a:t>Profile</a:t>
            </a:r>
            <a:br>
              <a:rPr lang="en-US" dirty="0"/>
            </a:br>
            <a:r>
              <a:rPr lang="en-US" sz="3200" dirty="0" err="1" smtClean="0"/>
              <a:t>DocumentEntry</a:t>
            </a:r>
            <a:endParaRPr lang="th-TH" sz="3200" dirty="0"/>
          </a:p>
        </p:txBody>
      </p:sp>
    </p:spTree>
    <p:extLst>
      <p:ext uri="{BB962C8B-B14F-4D97-AF65-F5344CB8AC3E}">
        <p14:creationId xmlns:p14="http://schemas.microsoft.com/office/powerpoint/2010/main" val="15691084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On-Demand vs Stable Document Entry</a:t>
            </a:r>
            <a:endParaRPr lang="th-TH" dirty="0"/>
          </a:p>
        </p:txBody>
      </p:sp>
      <p:sp>
        <p:nvSpPr>
          <p:cNvPr id="3" name="Content Placeholder 2"/>
          <p:cNvSpPr>
            <a:spLocks noGrp="1"/>
          </p:cNvSpPr>
          <p:nvPr>
            <p:ph idx="1"/>
          </p:nvPr>
        </p:nvSpPr>
        <p:spPr/>
        <p:txBody>
          <a:bodyPr/>
          <a:lstStyle/>
          <a:p>
            <a:r>
              <a:rPr lang="en-US" dirty="0" smtClean="0"/>
              <a:t>A Stable Document Entry contain metadata about an already created document available for retrieval. Each Stable </a:t>
            </a:r>
            <a:r>
              <a:rPr lang="en-US" dirty="0" err="1" smtClean="0"/>
              <a:t>DocumentEntry</a:t>
            </a:r>
            <a:r>
              <a:rPr lang="en-US" dirty="0" smtClean="0"/>
              <a:t> represents a single document.</a:t>
            </a:r>
          </a:p>
          <a:p>
            <a:pPr lvl="1"/>
            <a:r>
              <a:rPr lang="en-US" dirty="0" smtClean="0"/>
              <a:t>This document is stable because the contents have been effectively combined in the exact representation that will be returned in a Retrieve Document Set.</a:t>
            </a:r>
          </a:p>
          <a:p>
            <a:pPr lvl="1"/>
            <a:r>
              <a:rPr lang="en-US" dirty="0" smtClean="0"/>
              <a:t>The </a:t>
            </a:r>
            <a:r>
              <a:rPr lang="en-US" dirty="0" err="1" smtClean="0"/>
              <a:t>uniqueID</a:t>
            </a:r>
            <a:r>
              <a:rPr lang="en-US" dirty="0" smtClean="0"/>
              <a:t> metadata attribute of a Stable </a:t>
            </a:r>
            <a:r>
              <a:rPr lang="en-US" dirty="0" err="1" smtClean="0"/>
              <a:t>DocumentEntry</a:t>
            </a:r>
            <a:r>
              <a:rPr lang="en-US" dirty="0" smtClean="0"/>
              <a:t> identifies the specific document associated with the entry. It is used in a retrieve request to identify which specific document should be retrieved.</a:t>
            </a:r>
            <a:endParaRPr lang="th-TH" dirty="0"/>
          </a:p>
        </p:txBody>
      </p:sp>
    </p:spTree>
    <p:extLst>
      <p:ext uri="{BB962C8B-B14F-4D97-AF65-F5344CB8AC3E}">
        <p14:creationId xmlns:p14="http://schemas.microsoft.com/office/powerpoint/2010/main" val="23586359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On-Demand vs Stable Document Entry</a:t>
            </a:r>
            <a:endParaRPr lang="th-TH" dirty="0"/>
          </a:p>
        </p:txBody>
      </p:sp>
      <p:sp>
        <p:nvSpPr>
          <p:cNvPr id="3" name="Content Placeholder 2"/>
          <p:cNvSpPr>
            <a:spLocks noGrp="1"/>
          </p:cNvSpPr>
          <p:nvPr>
            <p:ph idx="1"/>
          </p:nvPr>
        </p:nvSpPr>
        <p:spPr/>
        <p:txBody>
          <a:bodyPr>
            <a:normAutofit fontScale="85000" lnSpcReduction="10000"/>
          </a:bodyPr>
          <a:lstStyle/>
          <a:p>
            <a:r>
              <a:rPr lang="en-US" dirty="0" smtClean="0"/>
              <a:t>An On-Demand Document Entry provides a unique identifier which can be used to create an on-demand document which collects the latest, most recent available information at the time of retrieval.</a:t>
            </a:r>
          </a:p>
          <a:p>
            <a:pPr lvl="1"/>
            <a:r>
              <a:rPr lang="en-US" dirty="0" smtClean="0"/>
              <a:t>On-Demand Document Entries never reflect actual document content, but rather the potential for a document with the characteristics described in the metadata of the entry.</a:t>
            </a:r>
          </a:p>
          <a:p>
            <a:pPr lvl="1"/>
            <a:r>
              <a:rPr lang="en-US" dirty="0" smtClean="0"/>
              <a:t>The </a:t>
            </a:r>
            <a:r>
              <a:rPr lang="en-US" dirty="0" err="1" smtClean="0"/>
              <a:t>uniqueID</a:t>
            </a:r>
            <a:r>
              <a:rPr lang="en-US" dirty="0" smtClean="0"/>
              <a:t> associated with an On-Demand Document Entry will never represent an actual document.</a:t>
            </a:r>
          </a:p>
          <a:p>
            <a:pPr lvl="1"/>
            <a:r>
              <a:rPr lang="en-US" dirty="0" smtClean="0"/>
              <a:t>A retrieve request specifying an On-Demand Document Entry </a:t>
            </a:r>
            <a:r>
              <a:rPr lang="en-US" dirty="0" err="1" smtClean="0"/>
              <a:t>uniqueID</a:t>
            </a:r>
            <a:r>
              <a:rPr lang="en-US" dirty="0" smtClean="0"/>
              <a:t> will return content identified by a </a:t>
            </a:r>
            <a:r>
              <a:rPr lang="en-US" dirty="0" err="1" smtClean="0"/>
              <a:t>uniqueID</a:t>
            </a:r>
            <a:r>
              <a:rPr lang="en-US" dirty="0" smtClean="0"/>
              <a:t> different than the specified </a:t>
            </a:r>
            <a:r>
              <a:rPr lang="en-US" dirty="0" err="1" smtClean="0"/>
              <a:t>uniqueID</a:t>
            </a:r>
            <a:r>
              <a:rPr lang="en-US" dirty="0" smtClean="0"/>
              <a:t>.</a:t>
            </a:r>
          </a:p>
          <a:p>
            <a:pPr lvl="1"/>
            <a:r>
              <a:rPr lang="en-US" dirty="0" smtClean="0"/>
              <a:t>Every On-Demand Document Entry with the same </a:t>
            </a:r>
            <a:r>
              <a:rPr lang="en-US" dirty="0" err="1" smtClean="0"/>
              <a:t>uniqueID</a:t>
            </a:r>
            <a:r>
              <a:rPr lang="en-US" dirty="0" smtClean="0"/>
              <a:t> will refer to the same potential content. </a:t>
            </a:r>
            <a:r>
              <a:rPr lang="en-US" dirty="0" err="1" smtClean="0"/>
              <a:t>Acrual</a:t>
            </a:r>
            <a:r>
              <a:rPr lang="en-US" dirty="0" smtClean="0"/>
              <a:t> content depends on the time of retrieval.</a:t>
            </a:r>
          </a:p>
          <a:p>
            <a:pPr lvl="1"/>
            <a:r>
              <a:rPr lang="en-US" dirty="0" smtClean="0"/>
              <a:t>The On-Demand Document Entry </a:t>
            </a:r>
            <a:r>
              <a:rPr lang="en-US" dirty="0" err="1" smtClean="0"/>
              <a:t>uniqueID</a:t>
            </a:r>
            <a:r>
              <a:rPr lang="en-US" dirty="0" smtClean="0"/>
              <a:t> is valid for as long as the entry has </a:t>
            </a:r>
            <a:r>
              <a:rPr lang="en-US" dirty="0" err="1" smtClean="0"/>
              <a:t>availabilityStatus</a:t>
            </a:r>
            <a:r>
              <a:rPr lang="en-US" dirty="0" smtClean="0"/>
              <a:t> equal to Approved. The holder of the </a:t>
            </a:r>
            <a:r>
              <a:rPr lang="en-US" dirty="0" err="1" smtClean="0"/>
              <a:t>uniqueID</a:t>
            </a:r>
            <a:r>
              <a:rPr lang="en-US" dirty="0" smtClean="0"/>
              <a:t> may re-use it in a retrieve request to get the latest information, without the need for an additional query.</a:t>
            </a:r>
          </a:p>
          <a:p>
            <a:pPr lvl="1"/>
            <a:r>
              <a:rPr lang="en-US" dirty="0" smtClean="0"/>
              <a:t>Ex. Patient status</a:t>
            </a:r>
            <a:endParaRPr lang="th-TH" dirty="0"/>
          </a:p>
        </p:txBody>
      </p:sp>
    </p:spTree>
    <p:extLst>
      <p:ext uri="{BB962C8B-B14F-4D97-AF65-F5344CB8AC3E}">
        <p14:creationId xmlns:p14="http://schemas.microsoft.com/office/powerpoint/2010/main" val="167435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t>
            </a:r>
            <a:r>
              <a:rPr lang="en-US" dirty="0"/>
              <a:t>Analysis</a:t>
            </a:r>
            <a:br>
              <a:rPr lang="en-US" dirty="0"/>
            </a:br>
            <a:r>
              <a:rPr lang="en-US" sz="2400" dirty="0"/>
              <a:t>Overview</a:t>
            </a:r>
            <a:endParaRPr lang="th-TH" sz="2400" dirty="0"/>
          </a:p>
        </p:txBody>
      </p:sp>
      <p:sp>
        <p:nvSpPr>
          <p:cNvPr id="3" name="Content Placeholder 2"/>
          <p:cNvSpPr>
            <a:spLocks noGrp="1"/>
          </p:cNvSpPr>
          <p:nvPr>
            <p:ph idx="1"/>
          </p:nvPr>
        </p:nvSpPr>
        <p:spPr/>
        <p:txBody>
          <a:bodyPr>
            <a:normAutofit fontScale="70000" lnSpcReduction="20000"/>
          </a:bodyPr>
          <a:lstStyle/>
          <a:p>
            <a:r>
              <a:rPr lang="en-US" dirty="0" smtClean="0"/>
              <a:t>Cross-Enterprise Document Sharing (</a:t>
            </a:r>
            <a:r>
              <a:rPr lang="en-US" dirty="0" err="1" smtClean="0"/>
              <a:t>XDS.b</a:t>
            </a:r>
            <a:r>
              <a:rPr lang="en-US" dirty="0" smtClean="0"/>
              <a:t>) Profile</a:t>
            </a:r>
          </a:p>
          <a:p>
            <a:pPr lvl="1"/>
            <a:r>
              <a:rPr lang="en-US" dirty="0" smtClean="0"/>
              <a:t>Scope or type of sharing document is </a:t>
            </a:r>
            <a:r>
              <a:rPr lang="en-US" u="sng" dirty="0" smtClean="0"/>
              <a:t>not restricted</a:t>
            </a:r>
            <a:r>
              <a:rPr lang="en-US" dirty="0" smtClean="0"/>
              <a:t> by the Profile</a:t>
            </a:r>
          </a:p>
          <a:p>
            <a:pPr lvl="1"/>
            <a:r>
              <a:rPr lang="en-US" dirty="0" smtClean="0"/>
              <a:t>Security of XDS Affinity Domain depend on…</a:t>
            </a:r>
          </a:p>
          <a:p>
            <a:pPr lvl="2"/>
            <a:r>
              <a:rPr lang="en-US" dirty="0" smtClean="0"/>
              <a:t>Audit Trail and Node Authentication Profile (ATNA)</a:t>
            </a:r>
          </a:p>
          <a:p>
            <a:pPr lvl="3"/>
            <a:r>
              <a:rPr lang="en-US" dirty="0" smtClean="0"/>
              <a:t>Each members must have their own Audit Repository Actor</a:t>
            </a:r>
          </a:p>
          <a:p>
            <a:pPr lvl="2"/>
            <a:r>
              <a:rPr lang="en-US" dirty="0" smtClean="0"/>
              <a:t>Policies of each XDS Affinity Domain</a:t>
            </a:r>
          </a:p>
          <a:p>
            <a:pPr lvl="2"/>
            <a:r>
              <a:rPr lang="en-US" dirty="0" smtClean="0"/>
              <a:t>Trust between each members within XDS Affinity Domain</a:t>
            </a:r>
          </a:p>
          <a:p>
            <a:pPr lvl="3"/>
            <a:r>
              <a:rPr lang="en-US" dirty="0" smtClean="0"/>
              <a:t>Confidentiality, Integrity, and Accessibility of Document Registry actor depend on members of XDS Affinity Domain</a:t>
            </a:r>
          </a:p>
          <a:p>
            <a:r>
              <a:rPr lang="en-US" dirty="0" smtClean="0"/>
              <a:t>Benefit gained from Blockchain implemented</a:t>
            </a:r>
          </a:p>
          <a:p>
            <a:pPr lvl="1"/>
            <a:r>
              <a:rPr lang="en-US" dirty="0" smtClean="0"/>
              <a:t>By replace traditional database of Document Registry actor with Blockchain ledger, XDS Affinity Domain then lessen required trust between each members. As none of any members can freely temper with anything existing on the Blockchain.</a:t>
            </a:r>
          </a:p>
          <a:p>
            <a:pPr lvl="1"/>
            <a:r>
              <a:rPr lang="en-US" dirty="0" smtClean="0"/>
              <a:t>Blockchain ensure integrity of Document Registry. With additional mechanism of Blockchain, it also help reduce risk against confidentiality and accessibility of Document Registry.</a:t>
            </a:r>
          </a:p>
          <a:p>
            <a:pPr lvl="1"/>
            <a:r>
              <a:rPr lang="en-US" dirty="0" smtClean="0"/>
              <a:t>Blockchain give additional audit system, as everything published on it cannot be modified or deleted. This is addition to ATNA.</a:t>
            </a:r>
          </a:p>
          <a:p>
            <a:pPr lvl="1"/>
            <a:r>
              <a:rPr lang="en-US" dirty="0" smtClean="0"/>
              <a:t>This reduce friction for each healthcare enterprise to joint cooperation and share their data with each other which allow better patient care. </a:t>
            </a:r>
            <a:endParaRPr lang="en-US" dirty="0"/>
          </a:p>
        </p:txBody>
      </p:sp>
    </p:spTree>
    <p:extLst>
      <p:ext uri="{BB962C8B-B14F-4D97-AF65-F5344CB8AC3E}">
        <p14:creationId xmlns:p14="http://schemas.microsoft.com/office/powerpoint/2010/main" val="30080411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On-Demand vs Stable Document Entry</a:t>
            </a:r>
            <a:endParaRPr lang="th-TH" dirty="0"/>
          </a:p>
        </p:txBody>
      </p:sp>
      <p:sp>
        <p:nvSpPr>
          <p:cNvPr id="3" name="Content Placeholder 2"/>
          <p:cNvSpPr>
            <a:spLocks noGrp="1"/>
          </p:cNvSpPr>
          <p:nvPr>
            <p:ph idx="1"/>
          </p:nvPr>
        </p:nvSpPr>
        <p:spPr/>
        <p:txBody>
          <a:bodyPr>
            <a:normAutofit/>
          </a:bodyPr>
          <a:lstStyle/>
          <a:p>
            <a:r>
              <a:rPr lang="en-US" dirty="0" smtClean="0"/>
              <a:t>An On-Demand Document Entry provides a unique identifier which can be used to create an on-demand document which collects the latest, most recent available information at the time of retrieval.</a:t>
            </a:r>
          </a:p>
          <a:p>
            <a:pPr lvl="1"/>
            <a:r>
              <a:rPr lang="en-US" dirty="0" smtClean="0"/>
              <a:t>When a retrieve request is received specifying an On-Demand Document Entry </a:t>
            </a:r>
            <a:r>
              <a:rPr lang="en-US" dirty="0" err="1" smtClean="0"/>
              <a:t>uniqueID</a:t>
            </a:r>
            <a:r>
              <a:rPr lang="en-US" dirty="0" smtClean="0"/>
              <a:t>, the responder may choose to persist the document generated as a result and allow the requestor future access to metadata and document.</a:t>
            </a:r>
            <a:endParaRPr lang="th-TH" dirty="0"/>
          </a:p>
        </p:txBody>
      </p:sp>
    </p:spTree>
    <p:extLst>
      <p:ext uri="{BB962C8B-B14F-4D97-AF65-F5344CB8AC3E}">
        <p14:creationId xmlns:p14="http://schemas.microsoft.com/office/powerpoint/2010/main" val="35607530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1"/>
          <p:cNvGraphicFramePr>
            <a:graphicFrameLocks noGrp="1"/>
          </p:cNvGraphicFramePr>
          <p:nvPr>
            <p:ph idx="1"/>
            <p:extLst/>
          </p:nvPr>
        </p:nvGraphicFramePr>
        <p:xfrm>
          <a:off x="838200" y="1825625"/>
          <a:ext cx="10515594" cy="4371975"/>
        </p:xfrm>
        <a:graphic>
          <a:graphicData uri="http://schemas.openxmlformats.org/drawingml/2006/table">
            <a:tbl>
              <a:tblPr firstRow="1" bandRow="1">
                <a:tableStyleId>{5C22544A-7EE6-4342-B048-85BDC9FD1C3A}</a:tableStyleId>
              </a:tblPr>
              <a:tblGrid>
                <a:gridCol w="1511300"/>
                <a:gridCol w="6413500"/>
                <a:gridCol w="431799"/>
                <a:gridCol w="431799"/>
                <a:gridCol w="419102"/>
                <a:gridCol w="444496"/>
                <a:gridCol w="431799"/>
                <a:gridCol w="431799"/>
              </a:tblGrid>
              <a:tr h="1146175">
                <a:tc>
                  <a:txBody>
                    <a:bodyPr/>
                    <a:lstStyle/>
                    <a:p>
                      <a:pPr algn="ctr"/>
                      <a:endParaRPr lang="en-US" sz="1200" dirty="0" smtClean="0"/>
                    </a:p>
                    <a:p>
                      <a:pPr algn="ctr"/>
                      <a:r>
                        <a:rPr lang="en-US" sz="1600" dirty="0" err="1" smtClean="0"/>
                        <a:t>DocumentEntry</a:t>
                      </a:r>
                      <a:r>
                        <a:rPr lang="en-US" sz="1600" dirty="0" smtClean="0"/>
                        <a:t> Metadata Attributes</a:t>
                      </a:r>
                      <a:endParaRPr lang="th-TH" sz="1600" dirty="0"/>
                    </a:p>
                  </a:txBody>
                  <a:tcPr/>
                </a:tc>
                <a:tc>
                  <a:txBody>
                    <a:bodyPr/>
                    <a:lstStyle/>
                    <a:p>
                      <a:pPr algn="ctr"/>
                      <a:endParaRPr lang="en-US" sz="1200" dirty="0" smtClean="0"/>
                    </a:p>
                    <a:p>
                      <a:pPr algn="ctr"/>
                      <a:r>
                        <a:rPr lang="en-US" sz="1800" dirty="0" smtClean="0"/>
                        <a:t>Description</a:t>
                      </a:r>
                      <a:endParaRPr lang="th-TH" sz="1800" dirty="0"/>
                    </a:p>
                  </a:txBody>
                  <a:tcPr/>
                </a:tc>
                <a:tc>
                  <a:txBody>
                    <a:bodyPr/>
                    <a:lstStyle/>
                    <a:p>
                      <a:pPr algn="ctr"/>
                      <a:r>
                        <a:rPr lang="en-US" sz="1200" dirty="0" smtClean="0"/>
                        <a:t>Patient identity</a:t>
                      </a:r>
                      <a:endParaRPr lang="th-TH" sz="1200" dirty="0"/>
                    </a:p>
                  </a:txBody>
                  <a:tcPr vert="vert270"/>
                </a:tc>
                <a:tc>
                  <a:txBody>
                    <a:bodyPr/>
                    <a:lstStyle/>
                    <a:p>
                      <a:pPr algn="ctr"/>
                      <a:r>
                        <a:rPr lang="en-US" sz="1200" dirty="0" smtClean="0"/>
                        <a:t>Provenance</a:t>
                      </a:r>
                      <a:endParaRPr lang="th-TH" sz="1200" dirty="0"/>
                    </a:p>
                  </a:txBody>
                  <a:tcPr vert="vert270"/>
                </a:tc>
                <a:tc>
                  <a:txBody>
                    <a:bodyPr/>
                    <a:lstStyle/>
                    <a:p>
                      <a:pPr algn="ctr"/>
                      <a:r>
                        <a:rPr lang="en-US" sz="1200" dirty="0" smtClean="0"/>
                        <a:t>Security &amp;Privacy</a:t>
                      </a:r>
                      <a:endParaRPr lang="th-TH" sz="1200" dirty="0"/>
                    </a:p>
                  </a:txBody>
                  <a:tcPr vert="vert270"/>
                </a:tc>
                <a:tc>
                  <a:txBody>
                    <a:bodyPr/>
                    <a:lstStyle/>
                    <a:p>
                      <a:pPr algn="ctr"/>
                      <a:r>
                        <a:rPr lang="en-US" sz="1200" dirty="0" smtClean="0"/>
                        <a:t>Descriptive</a:t>
                      </a:r>
                      <a:endParaRPr lang="th-TH" sz="1200" dirty="0"/>
                    </a:p>
                  </a:txBody>
                  <a:tcPr vert="vert270"/>
                </a:tc>
                <a:tc>
                  <a:txBody>
                    <a:bodyPr/>
                    <a:lstStyle/>
                    <a:p>
                      <a:pPr algn="ctr"/>
                      <a:r>
                        <a:rPr lang="en-US" sz="1200" dirty="0" smtClean="0"/>
                        <a:t>Object Lifecycle</a:t>
                      </a:r>
                      <a:endParaRPr lang="th-TH" sz="1200" dirty="0"/>
                    </a:p>
                  </a:txBody>
                  <a:tcPr vert="vert270"/>
                </a:tc>
                <a:tc>
                  <a:txBody>
                    <a:bodyPr/>
                    <a:lstStyle/>
                    <a:p>
                      <a:pPr algn="ctr"/>
                      <a:r>
                        <a:rPr lang="en-US" sz="1200" dirty="0" smtClean="0"/>
                        <a:t>Exchange</a:t>
                      </a:r>
                      <a:endParaRPr lang="th-TH" sz="1200" dirty="0"/>
                    </a:p>
                  </a:txBody>
                  <a:tcPr vert="vert270"/>
                </a:tc>
              </a:tr>
              <a:tr h="370840">
                <a:tc>
                  <a:txBody>
                    <a:bodyPr/>
                    <a:lstStyle/>
                    <a:p>
                      <a:r>
                        <a:rPr lang="en-US" sz="1200" dirty="0" smtClean="0"/>
                        <a:t>author</a:t>
                      </a:r>
                      <a:endParaRPr lang="th-TH" sz="1200" dirty="0"/>
                    </a:p>
                  </a:txBody>
                  <a:tcPr/>
                </a:tc>
                <a:tc>
                  <a:txBody>
                    <a:bodyPr/>
                    <a:lstStyle/>
                    <a:p>
                      <a:r>
                        <a:rPr lang="en-US" sz="1200" dirty="0" smtClean="0"/>
                        <a:t>The humans and/or machines that authored the </a:t>
                      </a:r>
                      <a:r>
                        <a:rPr lang="en-US" sz="1200" dirty="0" err="1" smtClean="0"/>
                        <a:t>SubmissionSet</a:t>
                      </a:r>
                      <a:r>
                        <a:rPr lang="en-US" sz="1200" dirty="0" smtClean="0"/>
                        <a:t>. This attribute</a:t>
                      </a:r>
                      <a:r>
                        <a:rPr lang="en-US" sz="1200" baseline="0" dirty="0" smtClean="0"/>
                        <a:t> contains the sub-attributes: </a:t>
                      </a:r>
                      <a:r>
                        <a:rPr lang="en-US" sz="1200" baseline="0" dirty="0" err="1" smtClean="0"/>
                        <a:t>authorInstitution</a:t>
                      </a:r>
                      <a:r>
                        <a:rPr lang="en-US" sz="1200" baseline="0" dirty="0" smtClean="0"/>
                        <a:t>, </a:t>
                      </a:r>
                      <a:r>
                        <a:rPr lang="en-US" sz="1200" baseline="0" dirty="0" err="1" smtClean="0"/>
                        <a:t>authorPerson</a:t>
                      </a:r>
                      <a:r>
                        <a:rPr lang="en-US" sz="1200" baseline="0" dirty="0" smtClean="0"/>
                        <a:t>, </a:t>
                      </a:r>
                      <a:r>
                        <a:rPr lang="en-US" sz="1200" baseline="0" dirty="0" err="1" smtClean="0"/>
                        <a:t>authorRole</a:t>
                      </a:r>
                      <a:r>
                        <a:rPr lang="en-US" sz="1200" baseline="0" dirty="0" smtClean="0"/>
                        <a:t>, </a:t>
                      </a:r>
                      <a:r>
                        <a:rPr lang="en-US" sz="1200" baseline="0" dirty="0" err="1" smtClean="0"/>
                        <a:t>authorSpecialty</a:t>
                      </a:r>
                      <a:r>
                        <a:rPr lang="en-US" sz="1200" baseline="0" dirty="0" smtClean="0"/>
                        <a:t>, </a:t>
                      </a:r>
                      <a:r>
                        <a:rPr lang="en-US" sz="1200" baseline="0" dirty="0" err="1" smtClean="0"/>
                        <a:t>authorTelecommunication</a:t>
                      </a:r>
                      <a:r>
                        <a:rPr lang="en-US" sz="1200" baseline="0" dirty="0" smtClean="0"/>
                        <a:t>.</a:t>
                      </a:r>
                      <a:endParaRPr lang="th-TH" sz="1200" dirty="0"/>
                    </a:p>
                  </a:txBody>
                  <a:tcPr/>
                </a:tc>
                <a:tc>
                  <a:txBody>
                    <a:bodyPr/>
                    <a:lstStyle/>
                    <a:p>
                      <a:pPr algn="ct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h-TH" sz="1200" dirty="0" smtClean="0">
                          <a:sym typeface="Wingdings" panose="05000000000000000000" pitchFamily="2" charset="2"/>
                        </a:rPr>
                        <a:t></a:t>
                      </a:r>
                      <a:endParaRPr lang="th-TH" sz="12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h-TH" sz="1200" dirty="0" smtClean="0">
                          <a:sym typeface="Wingdings" panose="05000000000000000000" pitchFamily="2" charset="2"/>
                        </a:rPr>
                        <a:t></a:t>
                      </a:r>
                      <a:endParaRPr lang="th-TH" sz="1200" dirty="0" smtClean="0"/>
                    </a:p>
                  </a:txBody>
                  <a:tcPr/>
                </a:tc>
                <a:tc>
                  <a:txBody>
                    <a:bodyPr/>
                    <a:lstStyle/>
                    <a:p>
                      <a:pPr algn="ctr"/>
                      <a:endParaRPr lang="th-TH" sz="1200" dirty="0"/>
                    </a:p>
                  </a:txBody>
                  <a:tcPr/>
                </a:tc>
                <a:tc>
                  <a:txBody>
                    <a:bodyPr/>
                    <a:lstStyle/>
                    <a:p>
                      <a:pPr algn="ctr"/>
                      <a:endParaRPr lang="th-TH" sz="1200" dirty="0"/>
                    </a:p>
                  </a:txBody>
                  <a:tcPr/>
                </a:tc>
              </a:tr>
              <a:tr h="370840">
                <a:tc>
                  <a:txBody>
                    <a:bodyPr/>
                    <a:lstStyle/>
                    <a:p>
                      <a:r>
                        <a:rPr lang="en-US" sz="1200" dirty="0" err="1" smtClean="0"/>
                        <a:t>availabilityStatus</a:t>
                      </a:r>
                      <a:endParaRPr lang="th-TH" sz="1200" dirty="0"/>
                    </a:p>
                  </a:txBody>
                  <a:tcPr/>
                </a:tc>
                <a:tc>
                  <a:txBody>
                    <a:bodyPr/>
                    <a:lstStyle/>
                    <a:p>
                      <a:r>
                        <a:rPr lang="en-US" sz="1200" dirty="0" smtClean="0"/>
                        <a:t>The lifecycle status of the </a:t>
                      </a:r>
                      <a:r>
                        <a:rPr lang="en-US" sz="1200" dirty="0" err="1" smtClean="0"/>
                        <a:t>SubmissionSet</a:t>
                      </a:r>
                      <a:r>
                        <a:rPr lang="en-US" sz="1200" dirty="0" smtClean="0"/>
                        <a:t>.</a:t>
                      </a:r>
                      <a:endParaRPr lang="th-TH" sz="1200" dirty="0"/>
                    </a:p>
                  </a:txBody>
                  <a:tcPr/>
                </a:tc>
                <a:tc>
                  <a:txBody>
                    <a:bodyPr/>
                    <a:lstStyle/>
                    <a:p>
                      <a:pPr algn="ctr"/>
                      <a:endParaRPr lang="th-TH" sz="1200" dirty="0"/>
                    </a:p>
                  </a:txBody>
                  <a:tcPr/>
                </a:tc>
                <a:tc>
                  <a:txBody>
                    <a:bodyPr/>
                    <a:lstStyle/>
                    <a:p>
                      <a:pPr algn="ctr"/>
                      <a:endParaRPr lang="th-TH" sz="1200" dirty="0"/>
                    </a:p>
                  </a:txBody>
                  <a:tcPr/>
                </a:tc>
                <a:tc>
                  <a:txBody>
                    <a:bodyPr/>
                    <a:lstStyle/>
                    <a:p>
                      <a:pPr algn="ct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endParaRPr lang="th-TH" sz="1200"/>
                    </a:p>
                  </a:txBody>
                  <a:tcPr/>
                </a:tc>
              </a:tr>
              <a:tr h="370840">
                <a:tc>
                  <a:txBody>
                    <a:bodyPr/>
                    <a:lstStyle/>
                    <a:p>
                      <a:r>
                        <a:rPr lang="en-US" sz="1200" dirty="0" smtClean="0"/>
                        <a:t>comments</a:t>
                      </a:r>
                      <a:endParaRPr lang="th-TH" sz="1200" dirty="0"/>
                    </a:p>
                  </a:txBody>
                  <a:tcPr/>
                </a:tc>
                <a:tc>
                  <a:txBody>
                    <a:bodyPr/>
                    <a:lstStyle/>
                    <a:p>
                      <a:r>
                        <a:rPr lang="en-US" sz="1200" dirty="0" smtClean="0"/>
                        <a:t>Comments associated with the </a:t>
                      </a:r>
                      <a:r>
                        <a:rPr lang="en-US" sz="1200" dirty="0" err="1" smtClean="0"/>
                        <a:t>SubmissionSet</a:t>
                      </a:r>
                      <a:r>
                        <a:rPr lang="en-US" sz="1200" dirty="0" smtClean="0"/>
                        <a:t>.</a:t>
                      </a:r>
                      <a:endParaRPr lang="th-TH" sz="1200" dirty="0"/>
                    </a:p>
                  </a:txBody>
                  <a:tcPr/>
                </a:tc>
                <a:tc>
                  <a:txBody>
                    <a:bodyPr/>
                    <a:lstStyle/>
                    <a:p>
                      <a:pPr algn="ctr"/>
                      <a:endParaRPr lang="th-TH" sz="1200" dirty="0"/>
                    </a:p>
                  </a:txBody>
                  <a:tcPr/>
                </a:tc>
                <a:tc>
                  <a:txBody>
                    <a:bodyPr/>
                    <a:lstStyle/>
                    <a:p>
                      <a:pPr algn="ctr"/>
                      <a:endParaRPr lang="th-TH" sz="1200" dirty="0"/>
                    </a:p>
                  </a:txBody>
                  <a:tcPr/>
                </a:tc>
                <a:tc>
                  <a:txBody>
                    <a:bodyPr/>
                    <a:lstStyle/>
                    <a:p>
                      <a:pPr algn="ct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endParaRPr lang="th-TH" sz="1200" dirty="0"/>
                    </a:p>
                  </a:txBody>
                  <a:tcPr/>
                </a:tc>
                <a:tc>
                  <a:txBody>
                    <a:bodyPr/>
                    <a:lstStyle/>
                    <a:p>
                      <a:pPr algn="ctr"/>
                      <a:endParaRPr lang="th-TH" sz="1200" dirty="0"/>
                    </a:p>
                  </a:txBody>
                  <a:tcPr/>
                </a:tc>
              </a:tr>
              <a:tr h="370840">
                <a:tc>
                  <a:txBody>
                    <a:bodyPr/>
                    <a:lstStyle/>
                    <a:p>
                      <a:r>
                        <a:rPr lang="en-US" sz="1200" dirty="0" err="1" smtClean="0"/>
                        <a:t>contentTypeCode</a:t>
                      </a:r>
                      <a:endParaRPr lang="th-TH" sz="1200" dirty="0"/>
                    </a:p>
                  </a:txBody>
                  <a:tcPr/>
                </a:tc>
                <a:tc>
                  <a:txBody>
                    <a:bodyPr/>
                    <a:lstStyle/>
                    <a:p>
                      <a:r>
                        <a:rPr lang="en-US" sz="1200" dirty="0" smtClean="0"/>
                        <a:t>The code specifying the type of clinical activity that resulted in placing the associated content in the </a:t>
                      </a:r>
                      <a:r>
                        <a:rPr lang="en-US" sz="1200" dirty="0" err="1" smtClean="0"/>
                        <a:t>SubmissionSet</a:t>
                      </a:r>
                      <a:r>
                        <a:rPr lang="en-US" sz="1200" dirty="0" smtClean="0"/>
                        <a:t>.</a:t>
                      </a:r>
                      <a:endParaRPr lang="th-TH" sz="1200" dirty="0"/>
                    </a:p>
                  </a:txBody>
                  <a:tcPr/>
                </a:tc>
                <a:tc>
                  <a:txBody>
                    <a:bodyPr/>
                    <a:lstStyle/>
                    <a:p>
                      <a:pPr algn="ct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endParaRPr lang="th-TH" sz="1200" dirty="0"/>
                    </a:p>
                  </a:txBody>
                  <a:tcPr/>
                </a:tc>
                <a:tc>
                  <a:txBody>
                    <a:bodyPr/>
                    <a:lstStyle/>
                    <a:p>
                      <a:pPr algn="ctr"/>
                      <a:endParaRPr lang="th-TH" sz="1200" dirty="0"/>
                    </a:p>
                  </a:txBody>
                  <a:tcPr/>
                </a:tc>
              </a:tr>
              <a:tr h="370840">
                <a:tc>
                  <a:txBody>
                    <a:bodyPr/>
                    <a:lstStyle/>
                    <a:p>
                      <a:r>
                        <a:rPr lang="en-US" sz="1200" dirty="0" err="1" smtClean="0"/>
                        <a:t>entryUUID</a:t>
                      </a:r>
                      <a:endParaRPr lang="th-TH" sz="1200" dirty="0"/>
                    </a:p>
                  </a:txBody>
                  <a:tcPr/>
                </a:tc>
                <a:tc>
                  <a:txBody>
                    <a:bodyPr/>
                    <a:lstStyle/>
                    <a:p>
                      <a:r>
                        <a:rPr lang="en-US" sz="1200" dirty="0" smtClean="0"/>
                        <a:t>A globally unique identifier used to manage the entry.</a:t>
                      </a:r>
                      <a:endParaRPr lang="th-TH" sz="1200" dirty="0"/>
                    </a:p>
                  </a:txBody>
                  <a:tcPr/>
                </a:tc>
                <a:tc>
                  <a:txBody>
                    <a:bodyPr/>
                    <a:lstStyle/>
                    <a:p>
                      <a:pPr algn="ctr"/>
                      <a:endParaRPr lang="th-TH" sz="1200" dirty="0"/>
                    </a:p>
                  </a:txBody>
                  <a:tcPr/>
                </a:tc>
                <a:tc>
                  <a:txBody>
                    <a:bodyPr/>
                    <a:lstStyle/>
                    <a:p>
                      <a:pPr algn="ct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r>
              <a:tr h="370840">
                <a:tc>
                  <a:txBody>
                    <a:bodyPr/>
                    <a:lstStyle/>
                    <a:p>
                      <a:r>
                        <a:rPr lang="en-US" sz="1200" dirty="0" err="1" smtClean="0"/>
                        <a:t>homeCommunityId</a:t>
                      </a:r>
                      <a:endParaRPr lang="th-TH" sz="1200" dirty="0"/>
                    </a:p>
                  </a:txBody>
                  <a:tcPr/>
                </a:tc>
                <a:tc>
                  <a:txBody>
                    <a:bodyPr/>
                    <a:lstStyle/>
                    <a:p>
                      <a:r>
                        <a:rPr lang="en-US" sz="1200" dirty="0" smtClean="0"/>
                        <a:t>A globally unique identifier for a community.</a:t>
                      </a:r>
                      <a:endParaRPr lang="th-TH" sz="1200" dirty="0"/>
                    </a:p>
                  </a:txBody>
                  <a:tcPr/>
                </a:tc>
                <a:tc>
                  <a:txBody>
                    <a:bodyPr/>
                    <a:lstStyle/>
                    <a:p>
                      <a:pPr algn="ctr"/>
                      <a:endParaRPr lang="th-TH" sz="1200" dirty="0"/>
                    </a:p>
                  </a:txBody>
                  <a:tcPr/>
                </a:tc>
                <a:tc>
                  <a:txBody>
                    <a:bodyPr/>
                    <a:lstStyle/>
                    <a:p>
                      <a:pPr algn="ctr"/>
                      <a:endParaRPr lang="th-TH" sz="1200" dirty="0"/>
                    </a:p>
                  </a:txBody>
                  <a:tcPr/>
                </a:tc>
                <a:tc>
                  <a:txBody>
                    <a:bodyPr/>
                    <a:lstStyle/>
                    <a:p>
                      <a:pPr algn="ctr"/>
                      <a:endParaRPr lang="th-TH" sz="1200" dirty="0"/>
                    </a:p>
                  </a:txBody>
                  <a:tcPr/>
                </a:tc>
                <a:tc>
                  <a:txBody>
                    <a:bodyPr/>
                    <a:lstStyle/>
                    <a:p>
                      <a:pPr algn="ctr"/>
                      <a:endParaRPr lang="th-TH" sz="1200" dirty="0"/>
                    </a:p>
                  </a:txBody>
                  <a:tcPr/>
                </a:tc>
                <a:tc>
                  <a:txBody>
                    <a:bodyPr/>
                    <a:lstStyle/>
                    <a:p>
                      <a:pPr algn="ct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r>
              <a:tr h="370840">
                <a:tc>
                  <a:txBody>
                    <a:bodyPr/>
                    <a:lstStyle/>
                    <a:p>
                      <a:r>
                        <a:rPr lang="en-US" sz="1200" dirty="0" err="1" smtClean="0"/>
                        <a:t>intendedRecipient</a:t>
                      </a:r>
                      <a:endParaRPr lang="th-TH" sz="1200" dirty="0"/>
                    </a:p>
                  </a:txBody>
                  <a:tcPr/>
                </a:tc>
                <a:tc>
                  <a:txBody>
                    <a:bodyPr/>
                    <a:lstStyle/>
                    <a:p>
                      <a:r>
                        <a:rPr lang="en-US" sz="1200" dirty="0" smtClean="0"/>
                        <a:t>The organizations or persons for whom the </a:t>
                      </a:r>
                      <a:r>
                        <a:rPr lang="en-US" sz="1200" dirty="0" err="1" smtClean="0"/>
                        <a:t>SubmissionSet</a:t>
                      </a:r>
                      <a:r>
                        <a:rPr lang="en-US" sz="1200" dirty="0" smtClean="0"/>
                        <a:t> is intended.</a:t>
                      </a:r>
                      <a:endParaRPr lang="th-TH" sz="1200" dirty="0"/>
                    </a:p>
                  </a:txBody>
                  <a:tcPr/>
                </a:tc>
                <a:tc>
                  <a:txBody>
                    <a:bodyPr/>
                    <a:lstStyle/>
                    <a:p>
                      <a:pPr algn="ctr"/>
                      <a:endParaRPr lang="th-TH" sz="1200" dirty="0"/>
                    </a:p>
                  </a:txBody>
                  <a:tcPr/>
                </a:tc>
                <a:tc>
                  <a:txBody>
                    <a:bodyPr/>
                    <a:lstStyle/>
                    <a:p>
                      <a:pPr algn="ct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endParaRPr lang="th-TH" sz="1200" dirty="0"/>
                    </a:p>
                  </a:txBody>
                  <a:tcPr/>
                </a:tc>
                <a:tc>
                  <a:txBody>
                    <a:bodyPr/>
                    <a:lstStyle/>
                    <a:p>
                      <a:pPr algn="ct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r>
              <a:tr h="370840">
                <a:tc>
                  <a:txBody>
                    <a:bodyPr/>
                    <a:lstStyle/>
                    <a:p>
                      <a:r>
                        <a:rPr lang="en-US" sz="1200" dirty="0" err="1" smtClean="0"/>
                        <a:t>limitedMetadata</a:t>
                      </a:r>
                      <a:endParaRPr lang="th-TH" sz="1200" dirty="0"/>
                    </a:p>
                  </a:txBody>
                  <a:tcPr/>
                </a:tc>
                <a:tc>
                  <a:txBody>
                    <a:bodyPr/>
                    <a:lstStyle/>
                    <a:p>
                      <a:r>
                        <a:rPr lang="en-US" sz="1200" dirty="0" smtClean="0"/>
                        <a:t>A flag that the associated </a:t>
                      </a:r>
                      <a:r>
                        <a:rPr lang="en-US" sz="1200" dirty="0" err="1" smtClean="0"/>
                        <a:t>SubmissionSet</a:t>
                      </a:r>
                      <a:r>
                        <a:rPr lang="en-US" sz="1200" dirty="0" smtClean="0"/>
                        <a:t> was created using the less rigorous metadata requirements as defined for the Metadata-Limited Document Source.</a:t>
                      </a:r>
                      <a:endParaRPr lang="th-TH" sz="1200" dirty="0"/>
                    </a:p>
                  </a:txBody>
                  <a:tcPr/>
                </a:tc>
                <a:tc>
                  <a:txBody>
                    <a:bodyPr/>
                    <a:lstStyle/>
                    <a:p>
                      <a:pPr algn="ct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r>
            </a:tbl>
          </a:graphicData>
        </a:graphic>
      </p:graphicFrame>
      <p:sp>
        <p:nvSpPr>
          <p:cNvPr id="5" name="Title 1"/>
          <p:cNvSpPr>
            <a:spLocks noGrp="1"/>
          </p:cNvSpPr>
          <p:nvPr>
            <p:ph type="title"/>
          </p:nvPr>
        </p:nvSpPr>
        <p:spPr>
          <a:xfrm>
            <a:off x="838200" y="365125"/>
            <a:ext cx="10515600" cy="1325563"/>
          </a:xfrm>
        </p:spPr>
        <p:txBody>
          <a:bodyPr/>
          <a:lstStyle/>
          <a:p>
            <a:r>
              <a:rPr lang="en-US" dirty="0" smtClean="0"/>
              <a:t>Metadata used in Document Sharing </a:t>
            </a:r>
            <a:r>
              <a:rPr lang="en-US" dirty="0"/>
              <a:t>Profile</a:t>
            </a:r>
            <a:br>
              <a:rPr lang="en-US" dirty="0"/>
            </a:br>
            <a:r>
              <a:rPr lang="en-US" sz="3200" dirty="0" err="1" smtClean="0"/>
              <a:t>SubmissionSet</a:t>
            </a:r>
            <a:endParaRPr lang="th-TH" sz="3200" dirty="0"/>
          </a:p>
        </p:txBody>
      </p:sp>
    </p:spTree>
    <p:extLst>
      <p:ext uri="{BB962C8B-B14F-4D97-AF65-F5344CB8AC3E}">
        <p14:creationId xmlns:p14="http://schemas.microsoft.com/office/powerpoint/2010/main" val="42391470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1"/>
          <p:cNvGraphicFramePr>
            <a:graphicFrameLocks noGrp="1"/>
          </p:cNvGraphicFramePr>
          <p:nvPr>
            <p:ph idx="1"/>
            <p:extLst/>
          </p:nvPr>
        </p:nvGraphicFramePr>
        <p:xfrm>
          <a:off x="838200" y="1825625"/>
          <a:ext cx="10515594" cy="3000375"/>
        </p:xfrm>
        <a:graphic>
          <a:graphicData uri="http://schemas.openxmlformats.org/drawingml/2006/table">
            <a:tbl>
              <a:tblPr firstRow="1" bandRow="1">
                <a:tableStyleId>{5C22544A-7EE6-4342-B048-85BDC9FD1C3A}</a:tableStyleId>
              </a:tblPr>
              <a:tblGrid>
                <a:gridCol w="1511300"/>
                <a:gridCol w="6413500"/>
                <a:gridCol w="431799"/>
                <a:gridCol w="431799"/>
                <a:gridCol w="419102"/>
                <a:gridCol w="444496"/>
                <a:gridCol w="431799"/>
                <a:gridCol w="431799"/>
              </a:tblGrid>
              <a:tr h="1146175">
                <a:tc>
                  <a:txBody>
                    <a:bodyPr/>
                    <a:lstStyle/>
                    <a:p>
                      <a:pPr algn="ctr"/>
                      <a:endParaRPr lang="en-US" sz="1200" dirty="0" smtClean="0"/>
                    </a:p>
                    <a:p>
                      <a:pPr algn="ctr"/>
                      <a:r>
                        <a:rPr lang="en-US" sz="1600" dirty="0" err="1" smtClean="0"/>
                        <a:t>DocumentEntry</a:t>
                      </a:r>
                      <a:r>
                        <a:rPr lang="en-US" sz="1600" dirty="0" smtClean="0"/>
                        <a:t> Metadata Attributes</a:t>
                      </a:r>
                      <a:endParaRPr lang="th-TH" sz="1600" dirty="0"/>
                    </a:p>
                  </a:txBody>
                  <a:tcPr/>
                </a:tc>
                <a:tc>
                  <a:txBody>
                    <a:bodyPr/>
                    <a:lstStyle/>
                    <a:p>
                      <a:pPr algn="ctr"/>
                      <a:endParaRPr lang="en-US" sz="1200" dirty="0" smtClean="0"/>
                    </a:p>
                    <a:p>
                      <a:pPr algn="ctr"/>
                      <a:r>
                        <a:rPr lang="en-US" sz="1800" dirty="0" smtClean="0"/>
                        <a:t>Description</a:t>
                      </a:r>
                      <a:endParaRPr lang="th-TH" sz="1800" dirty="0"/>
                    </a:p>
                  </a:txBody>
                  <a:tcPr/>
                </a:tc>
                <a:tc>
                  <a:txBody>
                    <a:bodyPr/>
                    <a:lstStyle/>
                    <a:p>
                      <a:pPr algn="ctr"/>
                      <a:r>
                        <a:rPr lang="en-US" sz="1200" dirty="0" smtClean="0"/>
                        <a:t>Patient identity</a:t>
                      </a:r>
                      <a:endParaRPr lang="th-TH" sz="1200" dirty="0"/>
                    </a:p>
                  </a:txBody>
                  <a:tcPr vert="vert270"/>
                </a:tc>
                <a:tc>
                  <a:txBody>
                    <a:bodyPr/>
                    <a:lstStyle/>
                    <a:p>
                      <a:pPr algn="ctr"/>
                      <a:r>
                        <a:rPr lang="en-US" sz="1200" dirty="0" smtClean="0"/>
                        <a:t>Provenance</a:t>
                      </a:r>
                      <a:endParaRPr lang="th-TH" sz="1200" dirty="0"/>
                    </a:p>
                  </a:txBody>
                  <a:tcPr vert="vert270"/>
                </a:tc>
                <a:tc>
                  <a:txBody>
                    <a:bodyPr/>
                    <a:lstStyle/>
                    <a:p>
                      <a:pPr algn="ctr"/>
                      <a:r>
                        <a:rPr lang="en-US" sz="1200" dirty="0" smtClean="0"/>
                        <a:t>Security &amp;Privacy</a:t>
                      </a:r>
                      <a:endParaRPr lang="th-TH" sz="1200" dirty="0"/>
                    </a:p>
                  </a:txBody>
                  <a:tcPr vert="vert270"/>
                </a:tc>
                <a:tc>
                  <a:txBody>
                    <a:bodyPr/>
                    <a:lstStyle/>
                    <a:p>
                      <a:pPr algn="ctr"/>
                      <a:r>
                        <a:rPr lang="en-US" sz="1200" dirty="0" smtClean="0"/>
                        <a:t>Descriptive</a:t>
                      </a:r>
                      <a:endParaRPr lang="th-TH" sz="1200" dirty="0"/>
                    </a:p>
                  </a:txBody>
                  <a:tcPr vert="vert270"/>
                </a:tc>
                <a:tc>
                  <a:txBody>
                    <a:bodyPr/>
                    <a:lstStyle/>
                    <a:p>
                      <a:pPr algn="ctr"/>
                      <a:r>
                        <a:rPr lang="en-US" sz="1200" dirty="0" smtClean="0"/>
                        <a:t>Object Lifecycle</a:t>
                      </a:r>
                      <a:endParaRPr lang="th-TH" sz="1200" dirty="0"/>
                    </a:p>
                  </a:txBody>
                  <a:tcPr vert="vert270"/>
                </a:tc>
                <a:tc>
                  <a:txBody>
                    <a:bodyPr/>
                    <a:lstStyle/>
                    <a:p>
                      <a:pPr algn="ctr"/>
                      <a:r>
                        <a:rPr lang="en-US" sz="1200" dirty="0" smtClean="0"/>
                        <a:t>Exchange</a:t>
                      </a:r>
                      <a:endParaRPr lang="th-TH" sz="1200" dirty="0"/>
                    </a:p>
                  </a:txBody>
                  <a:tcPr vert="vert270"/>
                </a:tc>
              </a:tr>
              <a:tr h="370840">
                <a:tc>
                  <a:txBody>
                    <a:bodyPr/>
                    <a:lstStyle/>
                    <a:p>
                      <a:r>
                        <a:rPr lang="en-US" sz="1200" dirty="0" err="1" smtClean="0">
                          <a:solidFill>
                            <a:srgbClr val="FF0000"/>
                          </a:solidFill>
                        </a:rPr>
                        <a:t>patientId</a:t>
                      </a:r>
                      <a:endParaRPr lang="th-TH" sz="1200" dirty="0">
                        <a:solidFill>
                          <a:srgbClr val="FF0000"/>
                        </a:solidFill>
                      </a:endParaRPr>
                    </a:p>
                  </a:txBody>
                  <a:tcPr/>
                </a:tc>
                <a:tc>
                  <a:txBody>
                    <a:bodyPr/>
                    <a:lstStyle/>
                    <a:p>
                      <a:r>
                        <a:rPr lang="en-US" sz="1200" dirty="0" smtClean="0">
                          <a:solidFill>
                            <a:srgbClr val="FF0000"/>
                          </a:solidFill>
                        </a:rPr>
                        <a:t>The </a:t>
                      </a:r>
                      <a:r>
                        <a:rPr lang="en-US" sz="1200" dirty="0" err="1" smtClean="0">
                          <a:solidFill>
                            <a:srgbClr val="FF0000"/>
                          </a:solidFill>
                        </a:rPr>
                        <a:t>patientId</a:t>
                      </a:r>
                      <a:r>
                        <a:rPr lang="en-US" sz="1200" dirty="0" smtClean="0">
                          <a:solidFill>
                            <a:srgbClr val="FF0000"/>
                          </a:solidFill>
                        </a:rPr>
                        <a:t> represents the primary subject of care of the </a:t>
                      </a:r>
                      <a:r>
                        <a:rPr lang="en-US" sz="1200" dirty="0" err="1" smtClean="0">
                          <a:solidFill>
                            <a:srgbClr val="FF0000"/>
                          </a:solidFill>
                        </a:rPr>
                        <a:t>SubmissionSet</a:t>
                      </a:r>
                      <a:r>
                        <a:rPr lang="en-US" sz="1200" dirty="0" smtClean="0">
                          <a:solidFill>
                            <a:srgbClr val="FF0000"/>
                          </a:solidFill>
                        </a:rPr>
                        <a:t>.</a:t>
                      </a:r>
                      <a:endParaRPr lang="th-TH" sz="1200" dirty="0">
                        <a:solidFill>
                          <a:srgbClr val="FF0000"/>
                        </a:solidFill>
                      </a:endParaRPr>
                    </a:p>
                  </a:txBody>
                  <a:tcPr/>
                </a:tc>
                <a:tc>
                  <a:txBody>
                    <a:bodyPr/>
                    <a:lstStyle/>
                    <a:p>
                      <a:pPr algn="ctr"/>
                      <a:r>
                        <a:rPr lang="th-TH" sz="1200" dirty="0" smtClean="0">
                          <a:solidFill>
                            <a:srgbClr val="FF0000"/>
                          </a:solidFill>
                          <a:sym typeface="Wingdings" panose="05000000000000000000" pitchFamily="2" charset="2"/>
                        </a:rPr>
                        <a:t></a:t>
                      </a:r>
                      <a:endParaRPr lang="th-TH" sz="1200" dirty="0">
                        <a:solidFill>
                          <a:srgbClr val="FF0000"/>
                        </a:solidFill>
                      </a:endParaRPr>
                    </a:p>
                  </a:txBody>
                  <a:tcPr/>
                </a:tc>
                <a:tc>
                  <a:txBody>
                    <a:bodyPr/>
                    <a:lstStyle/>
                    <a:p>
                      <a:pPr algn="ctr"/>
                      <a:endParaRPr lang="th-TH"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h-TH" sz="1200" dirty="0" smtClean="0">
                          <a:sym typeface="Wingdings" panose="05000000000000000000" pitchFamily="2" charset="2"/>
                        </a:rPr>
                        <a:t></a:t>
                      </a:r>
                      <a:endParaRPr lang="th-TH" sz="12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h-TH" sz="1200" dirty="0" smtClean="0">
                          <a:sym typeface="Wingdings" panose="05000000000000000000" pitchFamily="2" charset="2"/>
                        </a:rPr>
                        <a:t></a:t>
                      </a:r>
                      <a:endParaRPr lang="th-TH" sz="1200" dirty="0" smtClean="0"/>
                    </a:p>
                  </a:txBody>
                  <a:tcPr/>
                </a:tc>
                <a:tc>
                  <a:txBody>
                    <a:bodyPr/>
                    <a:lstStyle/>
                    <a:p>
                      <a:pPr algn="ctr"/>
                      <a:endParaRPr lang="th-TH" sz="1200" dirty="0"/>
                    </a:p>
                  </a:txBody>
                  <a:tcPr/>
                </a:tc>
                <a:tc>
                  <a:txBody>
                    <a:bodyPr/>
                    <a:lstStyle/>
                    <a:p>
                      <a:pPr algn="ctr"/>
                      <a:endParaRPr lang="th-TH" sz="1200" dirty="0"/>
                    </a:p>
                  </a:txBody>
                  <a:tcPr/>
                </a:tc>
              </a:tr>
              <a:tr h="370840">
                <a:tc>
                  <a:txBody>
                    <a:bodyPr/>
                    <a:lstStyle/>
                    <a:p>
                      <a:r>
                        <a:rPr lang="en-US" sz="1200" dirty="0" err="1" smtClean="0"/>
                        <a:t>sourceId</a:t>
                      </a:r>
                      <a:endParaRPr lang="th-TH" sz="1200" dirty="0"/>
                    </a:p>
                  </a:txBody>
                  <a:tcPr/>
                </a:tc>
                <a:tc>
                  <a:txBody>
                    <a:bodyPr/>
                    <a:lstStyle/>
                    <a:p>
                      <a:r>
                        <a:rPr lang="en-US" sz="1200" dirty="0" smtClean="0"/>
                        <a:t>Identifier of the entity that contributed the </a:t>
                      </a:r>
                      <a:r>
                        <a:rPr lang="en-US" sz="1200" dirty="0" err="1" smtClean="0"/>
                        <a:t>SubmissionSet</a:t>
                      </a:r>
                      <a:r>
                        <a:rPr lang="en-US" sz="1200" dirty="0" smtClean="0"/>
                        <a:t>.</a:t>
                      </a:r>
                      <a:endParaRPr lang="th-TH" sz="1200" dirty="0"/>
                    </a:p>
                  </a:txBody>
                  <a:tcPr/>
                </a:tc>
                <a:tc>
                  <a:txBody>
                    <a:bodyPr/>
                    <a:lstStyle/>
                    <a:p>
                      <a:pPr algn="ct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endParaRPr lang="th-TH" sz="1200" dirty="0"/>
                    </a:p>
                  </a:txBody>
                  <a:tcPr/>
                </a:tc>
                <a:tc>
                  <a:txBody>
                    <a:bodyPr/>
                    <a:lstStyle/>
                    <a:p>
                      <a:pPr algn="ctr"/>
                      <a:endParaRPr lang="th-TH" sz="1200"/>
                    </a:p>
                  </a:txBody>
                  <a:tcPr/>
                </a:tc>
              </a:tr>
              <a:tr h="370840">
                <a:tc>
                  <a:txBody>
                    <a:bodyPr/>
                    <a:lstStyle/>
                    <a:p>
                      <a:r>
                        <a:rPr lang="en-US" sz="1200" dirty="0" err="1" smtClean="0"/>
                        <a:t>submissionTime</a:t>
                      </a:r>
                      <a:endParaRPr lang="th-TH" sz="1200" dirty="0"/>
                    </a:p>
                  </a:txBody>
                  <a:tcPr/>
                </a:tc>
                <a:tc>
                  <a:txBody>
                    <a:bodyPr/>
                    <a:lstStyle/>
                    <a:p>
                      <a:r>
                        <a:rPr lang="en-US" sz="1200" dirty="0" smtClean="0"/>
                        <a:t>Point in time at the creating entity when the </a:t>
                      </a:r>
                      <a:r>
                        <a:rPr lang="en-US" sz="1200" dirty="0" err="1" smtClean="0"/>
                        <a:t>SubmissionSet</a:t>
                      </a:r>
                      <a:r>
                        <a:rPr lang="en-US" sz="1200" baseline="0" dirty="0" smtClean="0"/>
                        <a:t> was created</a:t>
                      </a:r>
                      <a:endParaRPr lang="th-TH" sz="1200" dirty="0"/>
                    </a:p>
                  </a:txBody>
                  <a:tcPr/>
                </a:tc>
                <a:tc>
                  <a:txBody>
                    <a:bodyPr/>
                    <a:lstStyle/>
                    <a:p>
                      <a:pPr algn="ctr"/>
                      <a:endParaRPr lang="th-TH" sz="1200" dirty="0"/>
                    </a:p>
                  </a:txBody>
                  <a:tcPr/>
                </a:tc>
                <a:tc>
                  <a:txBody>
                    <a:bodyPr/>
                    <a:lstStyle/>
                    <a:p>
                      <a:pPr algn="ct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endParaRPr lang="th-TH" sz="1200" dirty="0"/>
                    </a:p>
                  </a:txBody>
                  <a:tcPr/>
                </a:tc>
              </a:tr>
              <a:tr h="370840">
                <a:tc>
                  <a:txBody>
                    <a:bodyPr/>
                    <a:lstStyle/>
                    <a:p>
                      <a:r>
                        <a:rPr lang="en-US" sz="1200" dirty="0" smtClean="0"/>
                        <a:t>title</a:t>
                      </a:r>
                      <a:endParaRPr lang="th-TH" sz="1200" dirty="0"/>
                    </a:p>
                  </a:txBody>
                  <a:tcPr/>
                </a:tc>
                <a:tc>
                  <a:txBody>
                    <a:bodyPr/>
                    <a:lstStyle/>
                    <a:p>
                      <a:r>
                        <a:rPr lang="en-US" sz="1200" dirty="0" smtClean="0"/>
                        <a:t>The title of the </a:t>
                      </a:r>
                      <a:r>
                        <a:rPr lang="en-US" sz="1200" dirty="0" err="1" smtClean="0"/>
                        <a:t>SubmissionSet</a:t>
                      </a:r>
                      <a:r>
                        <a:rPr lang="en-US" sz="1200" dirty="0" smtClean="0"/>
                        <a:t>.</a:t>
                      </a:r>
                      <a:endParaRPr lang="th-TH" sz="1200" dirty="0"/>
                    </a:p>
                  </a:txBody>
                  <a:tcPr/>
                </a:tc>
                <a:tc>
                  <a:txBody>
                    <a:bodyPr/>
                    <a:lstStyle/>
                    <a:p>
                      <a:pPr algn="ctr"/>
                      <a:endParaRPr lang="th-TH" sz="1200" dirty="0"/>
                    </a:p>
                  </a:txBody>
                  <a:tcPr/>
                </a:tc>
                <a:tc>
                  <a:txBody>
                    <a:bodyPr/>
                    <a:lstStyle/>
                    <a:p>
                      <a:pPr algn="ctr"/>
                      <a:endParaRPr lang="th-TH" sz="1200" dirty="0"/>
                    </a:p>
                  </a:txBody>
                  <a:tcPr/>
                </a:tc>
                <a:tc>
                  <a:txBody>
                    <a:bodyPr/>
                    <a:lstStyle/>
                    <a:p>
                      <a:pPr algn="ct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endParaRPr lang="th-TH" sz="1200" dirty="0"/>
                    </a:p>
                  </a:txBody>
                  <a:tcPr/>
                </a:tc>
                <a:tc>
                  <a:txBody>
                    <a:bodyPr/>
                    <a:lstStyle/>
                    <a:p>
                      <a:pPr algn="ctr"/>
                      <a:endParaRPr lang="th-TH" sz="1200" dirty="0"/>
                    </a:p>
                  </a:txBody>
                  <a:tcPr/>
                </a:tc>
              </a:tr>
              <a:tr h="370840">
                <a:tc>
                  <a:txBody>
                    <a:bodyPr/>
                    <a:lstStyle/>
                    <a:p>
                      <a:r>
                        <a:rPr lang="en-US" sz="1200" dirty="0" err="1" smtClean="0"/>
                        <a:t>uniqueId</a:t>
                      </a:r>
                      <a:endParaRPr lang="th-TH" sz="1200" dirty="0"/>
                    </a:p>
                  </a:txBody>
                  <a:tcPr/>
                </a:tc>
                <a:tc>
                  <a:txBody>
                    <a:bodyPr/>
                    <a:lstStyle/>
                    <a:p>
                      <a:r>
                        <a:rPr lang="en-US" sz="1200" dirty="0" smtClean="0"/>
                        <a:t>Globally unique identifier for the </a:t>
                      </a:r>
                      <a:r>
                        <a:rPr lang="en-US" sz="1200" dirty="0" err="1" smtClean="0"/>
                        <a:t>SubmissionSet</a:t>
                      </a:r>
                      <a:r>
                        <a:rPr lang="en-US" sz="1200" dirty="0" smtClean="0"/>
                        <a:t> assigned by the creating entity.</a:t>
                      </a:r>
                      <a:endParaRPr lang="th-TH" sz="1200" dirty="0"/>
                    </a:p>
                  </a:txBody>
                  <a:tcPr/>
                </a:tc>
                <a:tc>
                  <a:txBody>
                    <a:bodyPr/>
                    <a:lstStyle/>
                    <a:p>
                      <a:pPr algn="ctr"/>
                      <a:endParaRPr lang="th-TH" sz="1200" dirty="0"/>
                    </a:p>
                  </a:txBody>
                  <a:tcPr/>
                </a:tc>
                <a:tc>
                  <a:txBody>
                    <a:bodyPr/>
                    <a:lstStyle/>
                    <a:p>
                      <a:pPr algn="ct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endParaRPr lang="th-TH" sz="1200" dirty="0"/>
                    </a:p>
                  </a:txBody>
                  <a:tcPr/>
                </a:tc>
                <a:tc>
                  <a:txBody>
                    <a:bodyPr/>
                    <a:lstStyle/>
                    <a:p>
                      <a:pPr algn="ct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r>
            </a:tbl>
          </a:graphicData>
        </a:graphic>
      </p:graphicFrame>
      <p:sp>
        <p:nvSpPr>
          <p:cNvPr id="7" name="Title 1"/>
          <p:cNvSpPr>
            <a:spLocks noGrp="1"/>
          </p:cNvSpPr>
          <p:nvPr>
            <p:ph type="title"/>
          </p:nvPr>
        </p:nvSpPr>
        <p:spPr>
          <a:xfrm>
            <a:off x="838200" y="365125"/>
            <a:ext cx="10515600" cy="1325563"/>
          </a:xfrm>
        </p:spPr>
        <p:txBody>
          <a:bodyPr/>
          <a:lstStyle/>
          <a:p>
            <a:r>
              <a:rPr lang="en-US" dirty="0" smtClean="0"/>
              <a:t>Metadata used in Document Sharing </a:t>
            </a:r>
            <a:r>
              <a:rPr lang="en-US" dirty="0"/>
              <a:t>Profile</a:t>
            </a:r>
            <a:br>
              <a:rPr lang="en-US" dirty="0"/>
            </a:br>
            <a:r>
              <a:rPr lang="en-US" sz="3200" dirty="0" err="1" smtClean="0"/>
              <a:t>SubmissionSet</a:t>
            </a:r>
            <a:endParaRPr lang="th-TH" sz="3200" dirty="0"/>
          </a:p>
        </p:txBody>
      </p:sp>
    </p:spTree>
    <p:extLst>
      <p:ext uri="{BB962C8B-B14F-4D97-AF65-F5344CB8AC3E}">
        <p14:creationId xmlns:p14="http://schemas.microsoft.com/office/powerpoint/2010/main" val="17095958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25835" t="36296" r="28869" b="21666"/>
          <a:stretch/>
        </p:blipFill>
        <p:spPr>
          <a:xfrm>
            <a:off x="1828800" y="1690688"/>
            <a:ext cx="8534400" cy="4634710"/>
          </a:xfrm>
          <a:prstGeom prst="rect">
            <a:avLst/>
          </a:prstGeom>
        </p:spPr>
      </p:pic>
      <p:sp>
        <p:nvSpPr>
          <p:cNvPr id="6" name="Title 1"/>
          <p:cNvSpPr>
            <a:spLocks noGrp="1"/>
          </p:cNvSpPr>
          <p:nvPr>
            <p:ph type="title"/>
          </p:nvPr>
        </p:nvSpPr>
        <p:spPr>
          <a:xfrm>
            <a:off x="838200" y="365125"/>
            <a:ext cx="10515600" cy="1325563"/>
          </a:xfrm>
        </p:spPr>
        <p:txBody>
          <a:bodyPr/>
          <a:lstStyle/>
          <a:p>
            <a:r>
              <a:rPr lang="en-US" dirty="0" smtClean="0"/>
              <a:t>Metadata used in Document Sharing </a:t>
            </a:r>
            <a:r>
              <a:rPr lang="en-US" dirty="0"/>
              <a:t>Profile</a:t>
            </a:r>
            <a:br>
              <a:rPr lang="en-US" dirty="0"/>
            </a:br>
            <a:r>
              <a:rPr lang="en-US" sz="3200" dirty="0" err="1" smtClean="0"/>
              <a:t>SubmissionSet</a:t>
            </a:r>
            <a:endParaRPr lang="th-TH" sz="3200" dirty="0"/>
          </a:p>
        </p:txBody>
      </p:sp>
    </p:spTree>
    <p:extLst>
      <p:ext uri="{BB962C8B-B14F-4D97-AF65-F5344CB8AC3E}">
        <p14:creationId xmlns:p14="http://schemas.microsoft.com/office/powerpoint/2010/main" val="34609387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26051" t="28518" r="23234" b="25741"/>
          <a:stretch/>
        </p:blipFill>
        <p:spPr>
          <a:xfrm>
            <a:off x="1790700" y="1690688"/>
            <a:ext cx="8610600" cy="4544483"/>
          </a:xfrm>
          <a:prstGeom prst="rect">
            <a:avLst/>
          </a:prstGeom>
        </p:spPr>
      </p:pic>
      <p:sp>
        <p:nvSpPr>
          <p:cNvPr id="6" name="Title 1"/>
          <p:cNvSpPr>
            <a:spLocks noGrp="1"/>
          </p:cNvSpPr>
          <p:nvPr>
            <p:ph type="title"/>
          </p:nvPr>
        </p:nvSpPr>
        <p:spPr>
          <a:xfrm>
            <a:off x="838200" y="365125"/>
            <a:ext cx="10515600" cy="1325563"/>
          </a:xfrm>
        </p:spPr>
        <p:txBody>
          <a:bodyPr/>
          <a:lstStyle/>
          <a:p>
            <a:r>
              <a:rPr lang="en-US" dirty="0" smtClean="0"/>
              <a:t>Metadata used in Document Sharing </a:t>
            </a:r>
            <a:r>
              <a:rPr lang="en-US" dirty="0"/>
              <a:t>Profile</a:t>
            </a:r>
            <a:br>
              <a:rPr lang="en-US" dirty="0"/>
            </a:br>
            <a:r>
              <a:rPr lang="en-US" sz="3200" dirty="0" err="1" smtClean="0"/>
              <a:t>SubmissionSet</a:t>
            </a:r>
            <a:endParaRPr lang="th-TH" sz="3200" dirty="0"/>
          </a:p>
        </p:txBody>
      </p:sp>
    </p:spTree>
    <p:extLst>
      <p:ext uri="{BB962C8B-B14F-4D97-AF65-F5344CB8AC3E}">
        <p14:creationId xmlns:p14="http://schemas.microsoft.com/office/powerpoint/2010/main" val="34603146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1"/>
          <p:cNvGraphicFramePr>
            <a:graphicFrameLocks noGrp="1"/>
          </p:cNvGraphicFramePr>
          <p:nvPr>
            <p:ph idx="1"/>
            <p:extLst/>
          </p:nvPr>
        </p:nvGraphicFramePr>
        <p:xfrm>
          <a:off x="838200" y="1495425"/>
          <a:ext cx="10515594" cy="5027295"/>
        </p:xfrm>
        <a:graphic>
          <a:graphicData uri="http://schemas.openxmlformats.org/drawingml/2006/table">
            <a:tbl>
              <a:tblPr firstRow="1" bandRow="1">
                <a:tableStyleId>{5C22544A-7EE6-4342-B048-85BDC9FD1C3A}</a:tableStyleId>
              </a:tblPr>
              <a:tblGrid>
                <a:gridCol w="1511300"/>
                <a:gridCol w="6413500"/>
                <a:gridCol w="431799"/>
                <a:gridCol w="431799"/>
                <a:gridCol w="419102"/>
                <a:gridCol w="444496"/>
                <a:gridCol w="431799"/>
                <a:gridCol w="431799"/>
              </a:tblGrid>
              <a:tr h="1146175">
                <a:tc>
                  <a:txBody>
                    <a:bodyPr/>
                    <a:lstStyle/>
                    <a:p>
                      <a:pPr algn="ctr"/>
                      <a:endParaRPr lang="en-US" sz="1200" dirty="0" smtClean="0"/>
                    </a:p>
                    <a:p>
                      <a:pPr algn="ctr"/>
                      <a:r>
                        <a:rPr lang="en-US" sz="1600" dirty="0" err="1" smtClean="0"/>
                        <a:t>DocumentEntry</a:t>
                      </a:r>
                      <a:r>
                        <a:rPr lang="en-US" sz="1600" dirty="0" smtClean="0"/>
                        <a:t> Metadata Attributes</a:t>
                      </a:r>
                      <a:endParaRPr lang="th-TH" sz="1600" dirty="0"/>
                    </a:p>
                  </a:txBody>
                  <a:tcPr/>
                </a:tc>
                <a:tc>
                  <a:txBody>
                    <a:bodyPr/>
                    <a:lstStyle/>
                    <a:p>
                      <a:pPr algn="ctr"/>
                      <a:endParaRPr lang="en-US" sz="1200" dirty="0" smtClean="0"/>
                    </a:p>
                    <a:p>
                      <a:pPr algn="ctr"/>
                      <a:r>
                        <a:rPr lang="en-US" sz="1800" dirty="0" smtClean="0"/>
                        <a:t>Description</a:t>
                      </a:r>
                      <a:endParaRPr lang="th-TH" sz="1800" dirty="0"/>
                    </a:p>
                  </a:txBody>
                  <a:tcPr/>
                </a:tc>
                <a:tc>
                  <a:txBody>
                    <a:bodyPr/>
                    <a:lstStyle/>
                    <a:p>
                      <a:pPr algn="ctr"/>
                      <a:r>
                        <a:rPr lang="en-US" sz="1200" dirty="0" smtClean="0"/>
                        <a:t>Patient identity</a:t>
                      </a:r>
                      <a:endParaRPr lang="th-TH" sz="1200" dirty="0"/>
                    </a:p>
                  </a:txBody>
                  <a:tcPr vert="vert270"/>
                </a:tc>
                <a:tc>
                  <a:txBody>
                    <a:bodyPr/>
                    <a:lstStyle/>
                    <a:p>
                      <a:pPr algn="ctr"/>
                      <a:r>
                        <a:rPr lang="en-US" sz="1200" dirty="0" smtClean="0"/>
                        <a:t>Provenance</a:t>
                      </a:r>
                      <a:endParaRPr lang="th-TH" sz="1200" dirty="0"/>
                    </a:p>
                  </a:txBody>
                  <a:tcPr vert="vert270"/>
                </a:tc>
                <a:tc>
                  <a:txBody>
                    <a:bodyPr/>
                    <a:lstStyle/>
                    <a:p>
                      <a:pPr algn="ctr"/>
                      <a:r>
                        <a:rPr lang="en-US" sz="1200" dirty="0" smtClean="0"/>
                        <a:t>Security &amp;Privacy</a:t>
                      </a:r>
                      <a:endParaRPr lang="th-TH" sz="1200" dirty="0"/>
                    </a:p>
                  </a:txBody>
                  <a:tcPr vert="vert270"/>
                </a:tc>
                <a:tc>
                  <a:txBody>
                    <a:bodyPr/>
                    <a:lstStyle/>
                    <a:p>
                      <a:pPr algn="ctr"/>
                      <a:r>
                        <a:rPr lang="en-US" sz="1200" dirty="0" smtClean="0"/>
                        <a:t>Descriptive</a:t>
                      </a:r>
                      <a:endParaRPr lang="th-TH" sz="1200" dirty="0"/>
                    </a:p>
                  </a:txBody>
                  <a:tcPr vert="vert270"/>
                </a:tc>
                <a:tc>
                  <a:txBody>
                    <a:bodyPr/>
                    <a:lstStyle/>
                    <a:p>
                      <a:pPr algn="ctr"/>
                      <a:r>
                        <a:rPr lang="en-US" sz="1200" dirty="0" smtClean="0"/>
                        <a:t>Object Lifecycle</a:t>
                      </a:r>
                      <a:endParaRPr lang="th-TH" sz="1200" dirty="0"/>
                    </a:p>
                  </a:txBody>
                  <a:tcPr vert="vert270"/>
                </a:tc>
                <a:tc>
                  <a:txBody>
                    <a:bodyPr/>
                    <a:lstStyle/>
                    <a:p>
                      <a:pPr algn="ctr"/>
                      <a:r>
                        <a:rPr lang="en-US" sz="1200" dirty="0" smtClean="0"/>
                        <a:t>Exchange</a:t>
                      </a:r>
                      <a:endParaRPr lang="th-TH" sz="1200" dirty="0"/>
                    </a:p>
                  </a:txBody>
                  <a:tcPr vert="vert270"/>
                </a:tc>
              </a:tr>
              <a:tr h="370840">
                <a:tc>
                  <a:txBody>
                    <a:bodyPr/>
                    <a:lstStyle/>
                    <a:p>
                      <a:r>
                        <a:rPr lang="en-US" sz="1200" dirty="0" err="1" smtClean="0"/>
                        <a:t>availabilityStatus</a:t>
                      </a:r>
                      <a:endParaRPr lang="th-TH" sz="1200" dirty="0"/>
                    </a:p>
                  </a:txBody>
                  <a:tcPr/>
                </a:tc>
                <a:tc>
                  <a:txBody>
                    <a:bodyPr/>
                    <a:lstStyle/>
                    <a:p>
                      <a:r>
                        <a:rPr lang="en-US" sz="1200" dirty="0" smtClean="0"/>
                        <a:t>The lifecycle status of the Folder.</a:t>
                      </a:r>
                      <a:endParaRPr lang="th-TH" sz="1200" dirty="0"/>
                    </a:p>
                  </a:txBody>
                  <a:tcPr/>
                </a:tc>
                <a:tc>
                  <a:txBody>
                    <a:bodyPr/>
                    <a:lstStyle/>
                    <a:p>
                      <a:pPr algn="ctr"/>
                      <a:endParaRPr lang="th-TH" sz="1200" dirty="0"/>
                    </a:p>
                  </a:txBody>
                  <a:tcPr/>
                </a:tc>
                <a:tc>
                  <a:txBody>
                    <a:bodyPr/>
                    <a:lstStyle/>
                    <a:p>
                      <a:pPr algn="ctr"/>
                      <a:endParaRPr lang="th-TH"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h-TH" sz="1200" dirty="0" smtClean="0">
                          <a:sym typeface="Wingdings" panose="05000000000000000000" pitchFamily="2" charset="2"/>
                        </a:rPr>
                        <a:t></a:t>
                      </a:r>
                      <a:endParaRPr lang="th-TH" sz="12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h-TH" sz="1200" dirty="0" smtClean="0">
                          <a:sym typeface="Wingdings" panose="05000000000000000000" pitchFamily="2" charset="2"/>
                        </a:rPr>
                        <a:t></a:t>
                      </a:r>
                      <a:endParaRPr lang="th-TH" sz="1200" dirty="0" smtClean="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endParaRPr lang="th-TH" sz="1200" dirty="0"/>
                    </a:p>
                  </a:txBody>
                  <a:tcPr/>
                </a:tc>
              </a:tr>
              <a:tr h="370840">
                <a:tc>
                  <a:txBody>
                    <a:bodyPr/>
                    <a:lstStyle/>
                    <a:p>
                      <a:r>
                        <a:rPr lang="en-US" sz="1200" dirty="0" err="1" smtClean="0"/>
                        <a:t>codeList</a:t>
                      </a:r>
                      <a:endParaRPr lang="th-TH" sz="1200" dirty="0"/>
                    </a:p>
                  </a:txBody>
                  <a:tcPr/>
                </a:tc>
                <a:tc>
                  <a:txBody>
                    <a:bodyPr/>
                    <a:lstStyle/>
                    <a:p>
                      <a:r>
                        <a:rPr lang="en-US" sz="1200" dirty="0" smtClean="0"/>
                        <a:t>The set of codes specifying the type of clinical activities that resulted in placing </a:t>
                      </a:r>
                      <a:r>
                        <a:rPr lang="en-US" sz="1200" dirty="0" err="1" smtClean="0"/>
                        <a:t>DocumentEntry</a:t>
                      </a:r>
                      <a:r>
                        <a:rPr lang="en-US" sz="1200" baseline="0" dirty="0" smtClean="0"/>
                        <a:t> objects in the Folder.</a:t>
                      </a:r>
                      <a:endParaRPr lang="th-TH" sz="1200" dirty="0"/>
                    </a:p>
                  </a:txBody>
                  <a:tcPr/>
                </a:tc>
                <a:tc>
                  <a:txBody>
                    <a:bodyPr/>
                    <a:lstStyle/>
                    <a:p>
                      <a:pPr algn="ct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endParaRPr lang="th-TH" sz="1200" dirty="0"/>
                    </a:p>
                  </a:txBody>
                  <a:tcPr/>
                </a:tc>
                <a:tc>
                  <a:txBody>
                    <a:bodyPr/>
                    <a:lstStyle/>
                    <a:p>
                      <a:pPr algn="ctr"/>
                      <a:endParaRPr lang="th-TH" sz="1200"/>
                    </a:p>
                  </a:txBody>
                  <a:tcPr/>
                </a:tc>
              </a:tr>
              <a:tr h="370840">
                <a:tc>
                  <a:txBody>
                    <a:bodyPr/>
                    <a:lstStyle/>
                    <a:p>
                      <a:r>
                        <a:rPr lang="en-US" sz="1200" dirty="0" smtClean="0"/>
                        <a:t>comments</a:t>
                      </a:r>
                      <a:endParaRPr lang="th-TH" sz="1200" dirty="0"/>
                    </a:p>
                  </a:txBody>
                  <a:tcPr/>
                </a:tc>
                <a:tc>
                  <a:txBody>
                    <a:bodyPr/>
                    <a:lstStyle/>
                    <a:p>
                      <a:r>
                        <a:rPr lang="en-US" sz="1200" dirty="0" smtClean="0"/>
                        <a:t>Comments associated with the Folder.</a:t>
                      </a:r>
                      <a:endParaRPr lang="th-TH" sz="1200" dirty="0"/>
                    </a:p>
                  </a:txBody>
                  <a:tcPr/>
                </a:tc>
                <a:tc>
                  <a:txBody>
                    <a:bodyPr/>
                    <a:lstStyle/>
                    <a:p>
                      <a:pPr algn="ctr"/>
                      <a:endParaRPr lang="th-TH" sz="1200" dirty="0"/>
                    </a:p>
                  </a:txBody>
                  <a:tcPr/>
                </a:tc>
                <a:tc>
                  <a:txBody>
                    <a:bodyPr/>
                    <a:lstStyle/>
                    <a:p>
                      <a:pPr algn="ctr"/>
                      <a:endParaRPr lang="th-TH" sz="1200" dirty="0"/>
                    </a:p>
                  </a:txBody>
                  <a:tcPr/>
                </a:tc>
                <a:tc>
                  <a:txBody>
                    <a:bodyPr/>
                    <a:lstStyle/>
                    <a:p>
                      <a:pPr algn="ct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endParaRPr lang="th-TH" sz="1200" dirty="0"/>
                    </a:p>
                  </a:txBody>
                  <a:tcPr/>
                </a:tc>
                <a:tc>
                  <a:txBody>
                    <a:bodyPr/>
                    <a:lstStyle/>
                    <a:p>
                      <a:pPr algn="ctr"/>
                      <a:endParaRPr lang="th-TH" sz="1200" dirty="0"/>
                    </a:p>
                  </a:txBody>
                  <a:tcPr/>
                </a:tc>
              </a:tr>
              <a:tr h="370840">
                <a:tc>
                  <a:txBody>
                    <a:bodyPr/>
                    <a:lstStyle/>
                    <a:p>
                      <a:r>
                        <a:rPr lang="en-US" sz="1200" dirty="0" err="1" smtClean="0"/>
                        <a:t>entryUUID</a:t>
                      </a:r>
                      <a:endParaRPr lang="th-TH" sz="1200" dirty="0"/>
                    </a:p>
                  </a:txBody>
                  <a:tcPr/>
                </a:tc>
                <a:tc>
                  <a:txBody>
                    <a:bodyPr/>
                    <a:lstStyle/>
                    <a:p>
                      <a:r>
                        <a:rPr lang="en-US" sz="1200" dirty="0" smtClean="0"/>
                        <a:t>A globally unique identifier used to manage the entry.</a:t>
                      </a:r>
                      <a:endParaRPr lang="th-TH" sz="1200" dirty="0"/>
                    </a:p>
                  </a:txBody>
                  <a:tcPr/>
                </a:tc>
                <a:tc>
                  <a:txBody>
                    <a:bodyPr/>
                    <a:lstStyle/>
                    <a:p>
                      <a:pPr algn="ctr"/>
                      <a:endParaRPr lang="th-TH" sz="1200" dirty="0"/>
                    </a:p>
                  </a:txBody>
                  <a:tcPr/>
                </a:tc>
                <a:tc>
                  <a:txBody>
                    <a:bodyPr/>
                    <a:lstStyle/>
                    <a:p>
                      <a:pPr algn="ct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r>
              <a:tr h="370840">
                <a:tc>
                  <a:txBody>
                    <a:bodyPr/>
                    <a:lstStyle/>
                    <a:p>
                      <a:r>
                        <a:rPr lang="en-US" sz="1200" dirty="0" err="1" smtClean="0"/>
                        <a:t>homeCommunityId</a:t>
                      </a:r>
                      <a:endParaRPr lang="th-TH" sz="1200" dirty="0"/>
                    </a:p>
                  </a:txBody>
                  <a:tcPr/>
                </a:tc>
                <a:tc>
                  <a:txBody>
                    <a:bodyPr/>
                    <a:lstStyle/>
                    <a:p>
                      <a:r>
                        <a:rPr lang="en-US" sz="1200" dirty="0" smtClean="0"/>
                        <a:t>A globally unique identifier for a community.</a:t>
                      </a:r>
                      <a:endParaRPr lang="th-TH" sz="1200" dirty="0"/>
                    </a:p>
                  </a:txBody>
                  <a:tcPr/>
                </a:tc>
                <a:tc>
                  <a:txBody>
                    <a:bodyPr/>
                    <a:lstStyle/>
                    <a:p>
                      <a:pPr algn="ctr"/>
                      <a:endParaRPr lang="th-TH" sz="1200" dirty="0"/>
                    </a:p>
                  </a:txBody>
                  <a:tcPr/>
                </a:tc>
                <a:tc>
                  <a:txBody>
                    <a:bodyPr/>
                    <a:lstStyle/>
                    <a:p>
                      <a:pPr algn="ctr"/>
                      <a:endParaRPr lang="th-TH" sz="1200" dirty="0"/>
                    </a:p>
                  </a:txBody>
                  <a:tcPr/>
                </a:tc>
                <a:tc>
                  <a:txBody>
                    <a:bodyPr/>
                    <a:lstStyle/>
                    <a:p>
                      <a:pPr algn="ctr"/>
                      <a:endParaRPr lang="th-TH" sz="1200" dirty="0"/>
                    </a:p>
                  </a:txBody>
                  <a:tcPr/>
                </a:tc>
                <a:tc>
                  <a:txBody>
                    <a:bodyPr/>
                    <a:lstStyle/>
                    <a:p>
                      <a:pPr algn="ctr"/>
                      <a:endParaRPr lang="th-TH" sz="1200" dirty="0"/>
                    </a:p>
                  </a:txBody>
                  <a:tcPr/>
                </a:tc>
                <a:tc>
                  <a:txBody>
                    <a:bodyPr/>
                    <a:lstStyle/>
                    <a:p>
                      <a:pPr algn="ct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r>
              <a:tr h="370840">
                <a:tc>
                  <a:txBody>
                    <a:bodyPr/>
                    <a:lstStyle/>
                    <a:p>
                      <a:r>
                        <a:rPr lang="en-US" sz="1200" dirty="0" err="1" smtClean="0"/>
                        <a:t>lastUpdateTime</a:t>
                      </a:r>
                      <a:endParaRPr lang="th-TH" sz="1200" dirty="0"/>
                    </a:p>
                  </a:txBody>
                  <a:tcPr/>
                </a:tc>
                <a:tc>
                  <a:txBody>
                    <a:bodyPr/>
                    <a:lstStyle/>
                    <a:p>
                      <a:r>
                        <a:rPr lang="en-US" sz="1200" dirty="0" smtClean="0"/>
                        <a:t>Most recent point in time that the Folder has been modified.</a:t>
                      </a:r>
                      <a:endParaRPr lang="th-TH" sz="1200" dirty="0"/>
                    </a:p>
                  </a:txBody>
                  <a:tcPr/>
                </a:tc>
                <a:tc>
                  <a:txBody>
                    <a:bodyPr/>
                    <a:lstStyle/>
                    <a:p>
                      <a:pPr algn="ctr"/>
                      <a:endParaRPr lang="th-TH" sz="1200" dirty="0"/>
                    </a:p>
                  </a:txBody>
                  <a:tcPr/>
                </a:tc>
                <a:tc>
                  <a:txBody>
                    <a:bodyPr/>
                    <a:lstStyle/>
                    <a:p>
                      <a:pPr algn="ct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endParaRPr lang="th-TH" sz="1200" dirty="0"/>
                    </a:p>
                  </a:txBody>
                  <a:tcPr/>
                </a:tc>
              </a:tr>
              <a:tr h="370840">
                <a:tc>
                  <a:txBody>
                    <a:bodyPr/>
                    <a:lstStyle/>
                    <a:p>
                      <a:r>
                        <a:rPr lang="en-US" sz="1200" dirty="0" err="1" smtClean="0"/>
                        <a:t>limitedMetadata</a:t>
                      </a:r>
                      <a:endParaRPr lang="th-TH" sz="1200" dirty="0"/>
                    </a:p>
                  </a:txBody>
                  <a:tcPr/>
                </a:tc>
                <a:tc>
                  <a:txBody>
                    <a:bodyPr/>
                    <a:lstStyle/>
                    <a:p>
                      <a:r>
                        <a:rPr lang="en-US" sz="1200" dirty="0" smtClean="0"/>
                        <a:t>A flag that the associated Folder was created using the less rigorous metadata requirements</a:t>
                      </a:r>
                      <a:r>
                        <a:rPr lang="en-US" sz="1200" baseline="0" dirty="0" smtClean="0"/>
                        <a:t> as defined for the Metadata-Limited Document Source.</a:t>
                      </a:r>
                      <a:endParaRPr lang="th-TH" sz="1200" dirty="0"/>
                    </a:p>
                  </a:txBody>
                  <a:tcPr/>
                </a:tc>
                <a:tc>
                  <a:txBody>
                    <a:bodyPr/>
                    <a:lstStyle/>
                    <a:p>
                      <a:pPr algn="ct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r>
              <a:tr h="370840">
                <a:tc>
                  <a:txBody>
                    <a:bodyPr/>
                    <a:lstStyle/>
                    <a:p>
                      <a:r>
                        <a:rPr lang="en-US" sz="1200" dirty="0" err="1" smtClean="0">
                          <a:solidFill>
                            <a:srgbClr val="FF0000"/>
                          </a:solidFill>
                        </a:rPr>
                        <a:t>patientId</a:t>
                      </a:r>
                      <a:endParaRPr lang="th-TH" sz="1200" dirty="0">
                        <a:solidFill>
                          <a:srgbClr val="FF0000"/>
                        </a:solidFill>
                      </a:endParaRPr>
                    </a:p>
                  </a:txBody>
                  <a:tcPr/>
                </a:tc>
                <a:tc>
                  <a:txBody>
                    <a:bodyPr/>
                    <a:lstStyle/>
                    <a:p>
                      <a:r>
                        <a:rPr lang="en-US" sz="1200" dirty="0" smtClean="0">
                          <a:solidFill>
                            <a:srgbClr val="FF0000"/>
                          </a:solidFill>
                        </a:rPr>
                        <a:t>The </a:t>
                      </a:r>
                      <a:r>
                        <a:rPr lang="en-US" sz="1200" dirty="0" err="1" smtClean="0">
                          <a:solidFill>
                            <a:srgbClr val="FF0000"/>
                          </a:solidFill>
                        </a:rPr>
                        <a:t>patientId</a:t>
                      </a:r>
                      <a:r>
                        <a:rPr lang="en-US" sz="1200" dirty="0" smtClean="0">
                          <a:solidFill>
                            <a:srgbClr val="FF0000"/>
                          </a:solidFill>
                        </a:rPr>
                        <a:t> represents the primary subject of care of the Folder.</a:t>
                      </a:r>
                      <a:endParaRPr lang="th-TH" sz="1200" dirty="0">
                        <a:solidFill>
                          <a:srgbClr val="FF0000"/>
                        </a:solidFill>
                      </a:endParaRPr>
                    </a:p>
                  </a:txBody>
                  <a:tcPr/>
                </a:tc>
                <a:tc>
                  <a:txBody>
                    <a:bodyPr/>
                    <a:lstStyle/>
                    <a:p>
                      <a:pPr algn="ctr"/>
                      <a:r>
                        <a:rPr lang="th-TH" sz="1200" dirty="0" smtClean="0">
                          <a:solidFill>
                            <a:srgbClr val="FF0000"/>
                          </a:solidFill>
                          <a:sym typeface="Wingdings" panose="05000000000000000000" pitchFamily="2" charset="2"/>
                        </a:rPr>
                        <a:t></a:t>
                      </a:r>
                      <a:endParaRPr lang="th-TH" sz="1200" dirty="0">
                        <a:solidFill>
                          <a:srgbClr val="FF0000"/>
                        </a:solidFill>
                      </a:endParaRPr>
                    </a:p>
                  </a:txBody>
                  <a:tcPr/>
                </a:tc>
                <a:tc>
                  <a:txBody>
                    <a:bodyPr/>
                    <a:lstStyle/>
                    <a:p>
                      <a:pPr algn="ct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endParaRPr lang="th-TH" sz="1200" dirty="0"/>
                    </a:p>
                  </a:txBody>
                  <a:tcPr/>
                </a:tc>
                <a:tc>
                  <a:txBody>
                    <a:bodyPr/>
                    <a:lstStyle/>
                    <a:p>
                      <a:pPr algn="ctr"/>
                      <a:endParaRPr lang="th-TH" sz="1200" dirty="0"/>
                    </a:p>
                  </a:txBody>
                  <a:tcPr/>
                </a:tc>
              </a:tr>
              <a:tr h="370840">
                <a:tc>
                  <a:txBody>
                    <a:bodyPr/>
                    <a:lstStyle/>
                    <a:p>
                      <a:r>
                        <a:rPr lang="en-US" sz="1200" dirty="0" smtClean="0"/>
                        <a:t>title</a:t>
                      </a:r>
                      <a:endParaRPr lang="th-TH" sz="1200" dirty="0"/>
                    </a:p>
                  </a:txBody>
                  <a:tcPr/>
                </a:tc>
                <a:tc>
                  <a:txBody>
                    <a:bodyPr/>
                    <a:lstStyle/>
                    <a:p>
                      <a:r>
                        <a:rPr lang="en-US" sz="1200" dirty="0" smtClean="0"/>
                        <a:t>The title of the Folder</a:t>
                      </a:r>
                      <a:endParaRPr lang="th-TH" sz="1200" dirty="0"/>
                    </a:p>
                  </a:txBody>
                  <a:tcPr/>
                </a:tc>
                <a:tc>
                  <a:txBody>
                    <a:bodyPr/>
                    <a:lstStyle/>
                    <a:p>
                      <a:pPr algn="ctr"/>
                      <a:endParaRPr lang="th-TH" sz="1200" dirty="0"/>
                    </a:p>
                  </a:txBody>
                  <a:tcPr/>
                </a:tc>
                <a:tc>
                  <a:txBody>
                    <a:bodyPr/>
                    <a:lstStyle/>
                    <a:p>
                      <a:pPr algn="ctr"/>
                      <a:endParaRPr lang="th-TH" sz="1200" dirty="0"/>
                    </a:p>
                  </a:txBody>
                  <a:tcPr/>
                </a:tc>
                <a:tc>
                  <a:txBody>
                    <a:bodyPr/>
                    <a:lstStyle/>
                    <a:p>
                      <a:pPr algn="ct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endParaRPr lang="th-TH" sz="1200" dirty="0"/>
                    </a:p>
                  </a:txBody>
                  <a:tcPr/>
                </a:tc>
                <a:tc>
                  <a:txBody>
                    <a:bodyPr/>
                    <a:lstStyle/>
                    <a:p>
                      <a:pPr algn="ctr"/>
                      <a:endParaRPr lang="th-TH" sz="1200" dirty="0"/>
                    </a:p>
                  </a:txBody>
                  <a:tcPr/>
                </a:tc>
              </a:tr>
              <a:tr h="370840">
                <a:tc>
                  <a:txBody>
                    <a:bodyPr/>
                    <a:lstStyle/>
                    <a:p>
                      <a:r>
                        <a:rPr lang="en-US" sz="1200" dirty="0" err="1" smtClean="0"/>
                        <a:t>uniqueId</a:t>
                      </a:r>
                      <a:endParaRPr lang="th-TH" sz="1200" dirty="0"/>
                    </a:p>
                  </a:txBody>
                  <a:tcPr/>
                </a:tc>
                <a:tc>
                  <a:txBody>
                    <a:bodyPr/>
                    <a:lstStyle/>
                    <a:p>
                      <a:r>
                        <a:rPr lang="en-US" sz="1200" dirty="0" smtClean="0"/>
                        <a:t>Globally unique</a:t>
                      </a:r>
                      <a:r>
                        <a:rPr lang="en-US" sz="1200" baseline="0" dirty="0" smtClean="0"/>
                        <a:t> identifier for the Folder.</a:t>
                      </a:r>
                      <a:endParaRPr lang="th-TH" sz="1200" dirty="0"/>
                    </a:p>
                  </a:txBody>
                  <a:tcPr/>
                </a:tc>
                <a:tc>
                  <a:txBody>
                    <a:bodyPr/>
                    <a:lstStyle/>
                    <a:p>
                      <a:pPr algn="ctr"/>
                      <a:endParaRPr lang="th-TH" sz="1200" dirty="0"/>
                    </a:p>
                  </a:txBody>
                  <a:tcPr/>
                </a:tc>
                <a:tc>
                  <a:txBody>
                    <a:bodyPr/>
                    <a:lstStyle/>
                    <a:p>
                      <a:pPr algn="ct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c>
                  <a:txBody>
                    <a:bodyPr/>
                    <a:lstStyle/>
                    <a:p>
                      <a:pPr algn="ctr"/>
                      <a:endParaRPr lang="th-TH" sz="1200" dirty="0"/>
                    </a:p>
                  </a:txBody>
                  <a:tcPr/>
                </a:tc>
                <a:tc>
                  <a:txBody>
                    <a:bodyPr/>
                    <a:lstStyle/>
                    <a:p>
                      <a:pPr algn="ctr"/>
                      <a:endParaRPr lang="th-TH" sz="1200" dirty="0"/>
                    </a:p>
                  </a:txBody>
                  <a:tcPr/>
                </a:tc>
                <a:tc>
                  <a:txBody>
                    <a:bodyPr/>
                    <a:lstStyle/>
                    <a:p>
                      <a:pPr algn="ctr"/>
                      <a:r>
                        <a:rPr lang="th-TH" sz="1200" dirty="0" smtClean="0">
                          <a:sym typeface="Wingdings" panose="05000000000000000000" pitchFamily="2" charset="2"/>
                        </a:rPr>
                        <a:t></a:t>
                      </a:r>
                      <a:endParaRPr lang="th-TH" sz="1200" dirty="0"/>
                    </a:p>
                  </a:txBody>
                  <a:tcPr/>
                </a:tc>
              </a:tr>
            </a:tbl>
          </a:graphicData>
        </a:graphic>
      </p:graphicFrame>
      <p:sp>
        <p:nvSpPr>
          <p:cNvPr id="5" name="Title 1"/>
          <p:cNvSpPr>
            <a:spLocks noGrp="1"/>
          </p:cNvSpPr>
          <p:nvPr>
            <p:ph type="title"/>
          </p:nvPr>
        </p:nvSpPr>
        <p:spPr>
          <a:xfrm>
            <a:off x="838200" y="365125"/>
            <a:ext cx="10515600" cy="1325563"/>
          </a:xfrm>
        </p:spPr>
        <p:txBody>
          <a:bodyPr/>
          <a:lstStyle/>
          <a:p>
            <a:r>
              <a:rPr lang="en-US" dirty="0" smtClean="0"/>
              <a:t>Metadata used in Document Sharing </a:t>
            </a:r>
            <a:r>
              <a:rPr lang="en-US" dirty="0"/>
              <a:t>Profile</a:t>
            </a:r>
            <a:br>
              <a:rPr lang="en-US" dirty="0"/>
            </a:br>
            <a:r>
              <a:rPr lang="en-US" sz="3200" dirty="0" smtClean="0"/>
              <a:t>Folder</a:t>
            </a:r>
            <a:endParaRPr lang="th-TH" sz="3200" dirty="0"/>
          </a:p>
        </p:txBody>
      </p:sp>
    </p:spTree>
    <p:extLst>
      <p:ext uri="{BB962C8B-B14F-4D97-AF65-F5344CB8AC3E}">
        <p14:creationId xmlns:p14="http://schemas.microsoft.com/office/powerpoint/2010/main" val="28576118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l="32662" t="24259" r="29736" b="42037"/>
          <a:stretch/>
        </p:blipFill>
        <p:spPr>
          <a:xfrm>
            <a:off x="1974850" y="1690688"/>
            <a:ext cx="8242300" cy="4323051"/>
          </a:xfrm>
          <a:prstGeom prst="rect">
            <a:avLst/>
          </a:prstGeom>
        </p:spPr>
      </p:pic>
      <p:sp>
        <p:nvSpPr>
          <p:cNvPr id="7" name="Title 1"/>
          <p:cNvSpPr>
            <a:spLocks noGrp="1"/>
          </p:cNvSpPr>
          <p:nvPr>
            <p:ph type="title"/>
          </p:nvPr>
        </p:nvSpPr>
        <p:spPr>
          <a:xfrm>
            <a:off x="838200" y="365125"/>
            <a:ext cx="10515600" cy="1325563"/>
          </a:xfrm>
        </p:spPr>
        <p:txBody>
          <a:bodyPr/>
          <a:lstStyle/>
          <a:p>
            <a:r>
              <a:rPr lang="en-US" dirty="0" smtClean="0"/>
              <a:t>Metadata used in Document Sharing </a:t>
            </a:r>
            <a:r>
              <a:rPr lang="en-US" dirty="0"/>
              <a:t>Profile</a:t>
            </a:r>
            <a:br>
              <a:rPr lang="en-US" dirty="0"/>
            </a:br>
            <a:r>
              <a:rPr lang="en-US" sz="3200" dirty="0" smtClean="0"/>
              <a:t>Folder</a:t>
            </a:r>
            <a:endParaRPr lang="th-TH" sz="3200" dirty="0"/>
          </a:p>
        </p:txBody>
      </p:sp>
    </p:spTree>
    <p:extLst>
      <p:ext uri="{BB962C8B-B14F-4D97-AF65-F5344CB8AC3E}">
        <p14:creationId xmlns:p14="http://schemas.microsoft.com/office/powerpoint/2010/main" val="29397645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25943" t="34630" r="23342" b="19999"/>
          <a:stretch/>
        </p:blipFill>
        <p:spPr>
          <a:xfrm>
            <a:off x="1676400" y="1690688"/>
            <a:ext cx="8839200" cy="4627359"/>
          </a:xfrm>
          <a:prstGeom prst="rect">
            <a:avLst/>
          </a:prstGeom>
        </p:spPr>
      </p:pic>
      <p:sp>
        <p:nvSpPr>
          <p:cNvPr id="6" name="Title 1"/>
          <p:cNvSpPr>
            <a:spLocks noGrp="1"/>
          </p:cNvSpPr>
          <p:nvPr>
            <p:ph type="title"/>
          </p:nvPr>
        </p:nvSpPr>
        <p:spPr>
          <a:xfrm>
            <a:off x="838200" y="365125"/>
            <a:ext cx="10515600" cy="1325563"/>
          </a:xfrm>
        </p:spPr>
        <p:txBody>
          <a:bodyPr/>
          <a:lstStyle/>
          <a:p>
            <a:r>
              <a:rPr lang="en-US" dirty="0" smtClean="0"/>
              <a:t>Metadata used in Document Sharing </a:t>
            </a:r>
            <a:r>
              <a:rPr lang="en-US" dirty="0"/>
              <a:t>Profile</a:t>
            </a:r>
            <a:br>
              <a:rPr lang="en-US" dirty="0"/>
            </a:br>
            <a:r>
              <a:rPr lang="en-US" sz="3200" dirty="0" smtClean="0"/>
              <a:t>Folder</a:t>
            </a:r>
            <a:endParaRPr lang="th-TH" sz="3200" dirty="0"/>
          </a:p>
        </p:txBody>
      </p:sp>
    </p:spTree>
    <p:extLst>
      <p:ext uri="{BB962C8B-B14F-4D97-AF65-F5344CB8AC3E}">
        <p14:creationId xmlns:p14="http://schemas.microsoft.com/office/powerpoint/2010/main" val="14277801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Which metadata attributes an actor shall provide when initiating a Submission Type Transaction.</a:t>
            </a:r>
            <a:endParaRPr lang="th-TH" dirty="0"/>
          </a:p>
        </p:txBody>
      </p:sp>
      <p:sp>
        <p:nvSpPr>
          <p:cNvPr id="4" name="Title 1"/>
          <p:cNvSpPr>
            <a:spLocks noGrp="1"/>
          </p:cNvSpPr>
          <p:nvPr>
            <p:ph type="title"/>
          </p:nvPr>
        </p:nvSpPr>
        <p:spPr>
          <a:xfrm>
            <a:off x="838200" y="365125"/>
            <a:ext cx="10515600" cy="1325563"/>
          </a:xfrm>
        </p:spPr>
        <p:txBody>
          <a:bodyPr/>
          <a:lstStyle/>
          <a:p>
            <a:r>
              <a:rPr lang="en-US" dirty="0" smtClean="0"/>
              <a:t>Metadata used in Document Sharing Profile</a:t>
            </a:r>
            <a:endParaRPr lang="th-TH" dirty="0"/>
          </a:p>
        </p:txBody>
      </p:sp>
      <p:graphicFrame>
        <p:nvGraphicFramePr>
          <p:cNvPr id="5" name="Content Placeholder 4"/>
          <p:cNvGraphicFramePr>
            <a:graphicFrameLocks/>
          </p:cNvGraphicFramePr>
          <p:nvPr>
            <p:extLst/>
          </p:nvPr>
        </p:nvGraphicFramePr>
        <p:xfrm>
          <a:off x="838200" y="2892425"/>
          <a:ext cx="10515600" cy="2956560"/>
        </p:xfrm>
        <a:graphic>
          <a:graphicData uri="http://schemas.openxmlformats.org/drawingml/2006/table">
            <a:tbl>
              <a:tblPr firstRow="1" bandRow="1">
                <a:tableStyleId>{5C22544A-7EE6-4342-B048-85BDC9FD1C3A}</a:tableStyleId>
              </a:tblPr>
              <a:tblGrid>
                <a:gridCol w="850900"/>
                <a:gridCol w="9664700"/>
              </a:tblGrid>
              <a:tr h="370840">
                <a:tc>
                  <a:txBody>
                    <a:bodyPr/>
                    <a:lstStyle/>
                    <a:p>
                      <a:pPr algn="ctr"/>
                      <a:r>
                        <a:rPr lang="en-US" sz="2400" dirty="0" smtClean="0"/>
                        <a:t>Code</a:t>
                      </a:r>
                      <a:endParaRPr lang="th-TH" sz="2400" dirty="0"/>
                    </a:p>
                  </a:txBody>
                  <a:tcPr/>
                </a:tc>
                <a:tc>
                  <a:txBody>
                    <a:bodyPr/>
                    <a:lstStyle/>
                    <a:p>
                      <a:pPr algn="ctr"/>
                      <a:r>
                        <a:rPr lang="en-US" sz="2400" dirty="0" smtClean="0"/>
                        <a:t>Meaning</a:t>
                      </a:r>
                      <a:endParaRPr lang="th-TH" sz="2400" dirty="0"/>
                    </a:p>
                  </a:txBody>
                  <a:tcPr/>
                </a:tc>
              </a:tr>
              <a:tr h="370840">
                <a:tc>
                  <a:txBody>
                    <a:bodyPr/>
                    <a:lstStyle/>
                    <a:p>
                      <a:pPr algn="l"/>
                      <a:r>
                        <a:rPr lang="en-US" sz="2000" dirty="0" smtClean="0"/>
                        <a:t>R</a:t>
                      </a:r>
                      <a:endParaRPr lang="th-TH" sz="2000" dirty="0"/>
                    </a:p>
                  </a:txBody>
                  <a:tcPr/>
                </a:tc>
                <a:tc>
                  <a:txBody>
                    <a:bodyPr/>
                    <a:lstStyle/>
                    <a:p>
                      <a:r>
                        <a:rPr lang="en-US" sz="2000" dirty="0" smtClean="0"/>
                        <a:t>Required – A value for the attribute shall be supplied by the sending actor when sending the submission</a:t>
                      </a:r>
                      <a:endParaRPr lang="th-TH" sz="2000" dirty="0"/>
                    </a:p>
                  </a:txBody>
                  <a:tcPr/>
                </a:tc>
              </a:tr>
              <a:tr h="370840">
                <a:tc>
                  <a:txBody>
                    <a:bodyPr/>
                    <a:lstStyle/>
                    <a:p>
                      <a:pPr algn="l"/>
                      <a:r>
                        <a:rPr lang="en-US" sz="2000" dirty="0" smtClean="0"/>
                        <a:t>R2</a:t>
                      </a:r>
                      <a:endParaRPr lang="th-TH" sz="2000" dirty="0"/>
                    </a:p>
                  </a:txBody>
                  <a:tcPr/>
                </a:tc>
                <a:tc>
                  <a:txBody>
                    <a:bodyPr/>
                    <a:lstStyle/>
                    <a:p>
                      <a:r>
                        <a:rPr lang="en-US" sz="2000" dirty="0" smtClean="0"/>
                        <a:t>Required if Known – A value for the attribute</a:t>
                      </a:r>
                      <a:r>
                        <a:rPr lang="en-US" sz="2000" baseline="0" dirty="0" smtClean="0"/>
                        <a:t> shall be supplied by the sending actor when sending the submission unless the actor does not have any value for the attribute</a:t>
                      </a:r>
                      <a:endParaRPr lang="th-TH" sz="2000" dirty="0"/>
                    </a:p>
                  </a:txBody>
                  <a:tcPr/>
                </a:tc>
              </a:tr>
              <a:tr h="370840">
                <a:tc>
                  <a:txBody>
                    <a:bodyPr/>
                    <a:lstStyle/>
                    <a:p>
                      <a:pPr algn="l"/>
                      <a:r>
                        <a:rPr lang="en-US" sz="2000" dirty="0" smtClean="0"/>
                        <a:t>O</a:t>
                      </a:r>
                      <a:endParaRPr lang="th-TH" sz="2000" dirty="0"/>
                    </a:p>
                  </a:txBody>
                  <a:tcPr/>
                </a:tc>
                <a:tc>
                  <a:txBody>
                    <a:bodyPr/>
                    <a:lstStyle/>
                    <a:p>
                      <a:r>
                        <a:rPr lang="en-US" sz="2000" dirty="0" smtClean="0"/>
                        <a:t>Optional – The sending actor may or may not supply a value for this attribute</a:t>
                      </a:r>
                      <a:endParaRPr lang="th-TH" sz="2000" dirty="0"/>
                    </a:p>
                  </a:txBody>
                  <a:tcPr/>
                </a:tc>
              </a:tr>
              <a:tr h="370840">
                <a:tc>
                  <a:txBody>
                    <a:bodyPr/>
                    <a:lstStyle/>
                    <a:p>
                      <a:pPr algn="l"/>
                      <a:r>
                        <a:rPr lang="en-US" sz="2000" dirty="0" smtClean="0"/>
                        <a:t>X</a:t>
                      </a:r>
                      <a:endParaRPr lang="th-TH" sz="2000" dirty="0"/>
                    </a:p>
                  </a:txBody>
                  <a:tcPr/>
                </a:tc>
                <a:tc>
                  <a:txBody>
                    <a:bodyPr/>
                    <a:lstStyle/>
                    <a:p>
                      <a:r>
                        <a:rPr lang="en-US" sz="2000" dirty="0" smtClean="0"/>
                        <a:t>Prohibited –</a:t>
                      </a:r>
                      <a:r>
                        <a:rPr lang="en-US" sz="2000" baseline="0" dirty="0" smtClean="0"/>
                        <a:t> when sending a submission, a value for the attribute shall not be supplied by the sending actor.</a:t>
                      </a:r>
                      <a:endParaRPr lang="th-TH" sz="2000" dirty="0"/>
                    </a:p>
                  </a:txBody>
                  <a:tcPr/>
                </a:tc>
              </a:tr>
            </a:tbl>
          </a:graphicData>
        </a:graphic>
      </p:graphicFrame>
    </p:spTree>
    <p:extLst>
      <p:ext uri="{BB962C8B-B14F-4D97-AF65-F5344CB8AC3E}">
        <p14:creationId xmlns:p14="http://schemas.microsoft.com/office/powerpoint/2010/main" val="19434727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Which metadata attributes an actor shall provide when initiating a Submission Type Transaction.</a:t>
            </a:r>
            <a:endParaRPr lang="th-TH" dirty="0"/>
          </a:p>
        </p:txBody>
      </p:sp>
      <p:sp>
        <p:nvSpPr>
          <p:cNvPr id="4" name="Title 1"/>
          <p:cNvSpPr>
            <a:spLocks noGrp="1"/>
          </p:cNvSpPr>
          <p:nvPr>
            <p:ph type="title"/>
          </p:nvPr>
        </p:nvSpPr>
        <p:spPr>
          <a:xfrm>
            <a:off x="838200" y="365125"/>
            <a:ext cx="10515600" cy="1325563"/>
          </a:xfrm>
        </p:spPr>
        <p:txBody>
          <a:bodyPr/>
          <a:lstStyle/>
          <a:p>
            <a:r>
              <a:rPr lang="en-US" dirty="0" smtClean="0"/>
              <a:t>Metadata used in Document Sharing Profile</a:t>
            </a:r>
            <a:endParaRPr lang="th-TH" dirty="0"/>
          </a:p>
        </p:txBody>
      </p:sp>
      <p:graphicFrame>
        <p:nvGraphicFramePr>
          <p:cNvPr id="5" name="Content Placeholder 4"/>
          <p:cNvGraphicFramePr>
            <a:graphicFrameLocks/>
          </p:cNvGraphicFramePr>
          <p:nvPr>
            <p:extLst/>
          </p:nvPr>
        </p:nvGraphicFramePr>
        <p:xfrm>
          <a:off x="838200" y="2892425"/>
          <a:ext cx="10515600" cy="1950720"/>
        </p:xfrm>
        <a:graphic>
          <a:graphicData uri="http://schemas.openxmlformats.org/drawingml/2006/table">
            <a:tbl>
              <a:tblPr firstRow="1" bandRow="1">
                <a:tableStyleId>{5C22544A-7EE6-4342-B048-85BDC9FD1C3A}</a:tableStyleId>
              </a:tblPr>
              <a:tblGrid>
                <a:gridCol w="2908300"/>
                <a:gridCol w="5600700"/>
                <a:gridCol w="2006600"/>
              </a:tblGrid>
              <a:tr h="370840">
                <a:tc>
                  <a:txBody>
                    <a:bodyPr/>
                    <a:lstStyle/>
                    <a:p>
                      <a:pPr algn="ctr"/>
                      <a:r>
                        <a:rPr lang="en-US" sz="2400" dirty="0" smtClean="0"/>
                        <a:t>Actor</a:t>
                      </a:r>
                      <a:endParaRPr lang="th-TH" sz="2400" dirty="0"/>
                    </a:p>
                  </a:txBody>
                  <a:tcPr/>
                </a:tc>
                <a:tc>
                  <a:txBody>
                    <a:bodyPr/>
                    <a:lstStyle/>
                    <a:p>
                      <a:pPr algn="ctr"/>
                      <a:r>
                        <a:rPr lang="en-US" sz="2400" dirty="0" smtClean="0"/>
                        <a:t>Transaction</a:t>
                      </a:r>
                      <a:endParaRPr lang="th-TH" sz="2400" dirty="0"/>
                    </a:p>
                  </a:txBody>
                  <a:tcPr/>
                </a:tc>
                <a:tc>
                  <a:txBody>
                    <a:bodyPr/>
                    <a:lstStyle/>
                    <a:p>
                      <a:pPr algn="ctr"/>
                      <a:r>
                        <a:rPr lang="en-US" sz="2400" dirty="0" err="1" smtClean="0"/>
                        <a:t>Shortname</a:t>
                      </a:r>
                      <a:endParaRPr lang="th-TH" sz="2400" dirty="0"/>
                    </a:p>
                  </a:txBody>
                  <a:tcPr/>
                </a:tc>
              </a:tr>
              <a:tr h="370840">
                <a:tc>
                  <a:txBody>
                    <a:bodyPr/>
                    <a:lstStyle/>
                    <a:p>
                      <a:pPr algn="l"/>
                      <a:r>
                        <a:rPr lang="en-US" sz="2000" dirty="0" smtClean="0"/>
                        <a:t>XDS Document Source</a:t>
                      </a:r>
                      <a:endParaRPr lang="th-TH" sz="2000" dirty="0"/>
                    </a:p>
                  </a:txBody>
                  <a:tcPr/>
                </a:tc>
                <a:tc>
                  <a:txBody>
                    <a:bodyPr/>
                    <a:lstStyle/>
                    <a:p>
                      <a:r>
                        <a:rPr lang="en-US" sz="2000" dirty="0" smtClean="0"/>
                        <a:t>Provide and Register Document Set-b [ITI-41]</a:t>
                      </a:r>
                      <a:endParaRPr lang="th-TH" sz="2000" dirty="0"/>
                    </a:p>
                  </a:txBody>
                  <a:tcPr/>
                </a:tc>
                <a:tc>
                  <a:txBody>
                    <a:bodyPr/>
                    <a:lstStyle/>
                    <a:p>
                      <a:r>
                        <a:rPr lang="en-US" sz="2000" dirty="0" smtClean="0"/>
                        <a:t>XDS DS</a:t>
                      </a:r>
                      <a:endParaRPr lang="th-TH" sz="2000" dirty="0"/>
                    </a:p>
                  </a:txBody>
                  <a:tcPr/>
                </a:tc>
              </a:tr>
              <a:tr h="370840">
                <a:tc>
                  <a:txBody>
                    <a:bodyPr/>
                    <a:lstStyle/>
                    <a:p>
                      <a:pPr algn="l"/>
                      <a:r>
                        <a:rPr lang="en-US" sz="2000" dirty="0" smtClean="0"/>
                        <a:t>XDS Document Repository</a:t>
                      </a:r>
                      <a:endParaRPr lang="th-TH" sz="2000" dirty="0"/>
                    </a:p>
                  </a:txBody>
                  <a:tcPr/>
                </a:tc>
                <a:tc>
                  <a:txBody>
                    <a:bodyPr/>
                    <a:lstStyle/>
                    <a:p>
                      <a:r>
                        <a:rPr lang="en-US" sz="2000" dirty="0" smtClean="0"/>
                        <a:t>Register Document Set-b [ITI-42]</a:t>
                      </a:r>
                      <a:endParaRPr lang="th-TH" sz="2000" dirty="0"/>
                    </a:p>
                  </a:txBody>
                  <a:tcPr/>
                </a:tc>
                <a:tc>
                  <a:txBody>
                    <a:bodyPr/>
                    <a:lstStyle/>
                    <a:p>
                      <a:r>
                        <a:rPr lang="en-US" sz="2000" dirty="0" smtClean="0"/>
                        <a:t>XDS DR</a:t>
                      </a:r>
                      <a:endParaRPr lang="th-TH" sz="2000" dirty="0"/>
                    </a:p>
                  </a:txBody>
                  <a:tcPr/>
                </a:tc>
              </a:tr>
              <a:tr h="370840">
                <a:tc>
                  <a:txBody>
                    <a:bodyPr/>
                    <a:lstStyle/>
                    <a:p>
                      <a:pPr algn="l"/>
                      <a:r>
                        <a:rPr lang="en-US" sz="2000" dirty="0" smtClean="0"/>
                        <a:t>XDS On-Demand Document Source</a:t>
                      </a:r>
                      <a:endParaRPr lang="th-TH" sz="2000" dirty="0"/>
                    </a:p>
                  </a:txBody>
                  <a:tcPr/>
                </a:tc>
                <a:tc>
                  <a:txBody>
                    <a:bodyPr/>
                    <a:lstStyle/>
                    <a:p>
                      <a:r>
                        <a:rPr lang="en-US" sz="2000" dirty="0" smtClean="0"/>
                        <a:t>Register On-Demand Document Entry [ITI-61]</a:t>
                      </a:r>
                      <a:endParaRPr lang="th-TH" sz="2000" dirty="0"/>
                    </a:p>
                  </a:txBody>
                  <a:tcPr/>
                </a:tc>
                <a:tc>
                  <a:txBody>
                    <a:bodyPr/>
                    <a:lstStyle/>
                    <a:p>
                      <a:r>
                        <a:rPr lang="en-US" sz="2000" dirty="0" smtClean="0"/>
                        <a:t>XDS OD</a:t>
                      </a:r>
                      <a:endParaRPr lang="th-TH" sz="2000" dirty="0"/>
                    </a:p>
                  </a:txBody>
                  <a:tcPr/>
                </a:tc>
              </a:tr>
            </a:tbl>
          </a:graphicData>
        </a:graphic>
      </p:graphicFrame>
    </p:spTree>
    <p:extLst>
      <p:ext uri="{BB962C8B-B14F-4D97-AF65-F5344CB8AC3E}">
        <p14:creationId xmlns:p14="http://schemas.microsoft.com/office/powerpoint/2010/main" val="248597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dirty="0" smtClean="0"/>
              <a:t>References</a:t>
            </a:r>
          </a:p>
          <a:p>
            <a:pPr lvl="1"/>
            <a:r>
              <a:rPr lang="en-US" dirty="0" smtClean="0"/>
              <a:t>Digital health is a cultural transformation of traditional healthcare</a:t>
            </a:r>
          </a:p>
          <a:p>
            <a:pPr lvl="2"/>
            <a:r>
              <a:rPr lang="en-US" i="1" dirty="0" err="1"/>
              <a:t>Meskó</a:t>
            </a:r>
            <a:r>
              <a:rPr lang="en-US" i="1" dirty="0"/>
              <a:t>, </a:t>
            </a:r>
            <a:r>
              <a:rPr lang="en-US" i="1" dirty="0" err="1"/>
              <a:t>Bertalan</a:t>
            </a:r>
            <a:r>
              <a:rPr lang="en-US" i="1" dirty="0"/>
              <a:t> et al. “Digital health is a cultural transformation of traditional healthcare.” </a:t>
            </a:r>
            <a:r>
              <a:rPr lang="en-US" i="1" dirty="0" err="1"/>
              <a:t>mHealth</a:t>
            </a:r>
            <a:r>
              <a:rPr lang="en-US" i="1" dirty="0"/>
              <a:t> vol. 3 38. 14 Sep. 2017, </a:t>
            </a:r>
            <a:r>
              <a:rPr lang="en-US" i="1" dirty="0" smtClean="0"/>
              <a:t>doi:10.21037/mhealth.2017.08.07</a:t>
            </a:r>
          </a:p>
          <a:p>
            <a:pPr lvl="2"/>
            <a:r>
              <a:rPr lang="en-US" dirty="0" smtClean="0"/>
              <a:t>Digitization of healthcare will increase quality of service and define the meaning of Digital health</a:t>
            </a:r>
          </a:p>
          <a:p>
            <a:pPr lvl="1"/>
            <a:r>
              <a:rPr lang="en-US" dirty="0" smtClean="0"/>
              <a:t>The Digitization of the Healthcare Industry</a:t>
            </a:r>
          </a:p>
          <a:p>
            <a:pPr lvl="2"/>
            <a:r>
              <a:rPr lang="en-US" i="1" dirty="0" smtClean="0"/>
              <a:t>Cisco</a:t>
            </a:r>
            <a:r>
              <a:rPr lang="en-US" i="1" dirty="0"/>
              <a:t>. The Digitization of the Healthcare Industry: Using Technology to Transform Care. Cisco [Internet]. 2017;1:12. Available from: </a:t>
            </a:r>
            <a:r>
              <a:rPr lang="en-US" i="1" dirty="0">
                <a:hlinkClick r:id="rId2"/>
              </a:rPr>
              <a:t>http://</a:t>
            </a:r>
            <a:r>
              <a:rPr lang="en-US" i="1" dirty="0" smtClean="0">
                <a:hlinkClick r:id="rId2"/>
              </a:rPr>
              <a:t>link.springer.com/10.1057/978-1-349-95173-4</a:t>
            </a:r>
            <a:endParaRPr lang="en-US" i="1" dirty="0" smtClean="0"/>
          </a:p>
          <a:p>
            <a:pPr lvl="2"/>
            <a:r>
              <a:rPr lang="en-US" dirty="0" smtClean="0"/>
              <a:t>Digital Transformation in Healthcare will improve patient experience on healthcare service, driving analytics based on medical data and allow access to new kind of service like telemedicine.</a:t>
            </a:r>
          </a:p>
          <a:p>
            <a:pPr lvl="2"/>
            <a:r>
              <a:rPr lang="en-US" dirty="0" smtClean="0"/>
              <a:t>Healthcare records are among the most hacked data in the world. It is estimated that medical information is worth 10 to 20 times more on the black market than credit card data because of its potential for fraud, identity theft, and abuse.</a:t>
            </a:r>
            <a:endParaRPr lang="th-TH" dirty="0" smtClean="0"/>
          </a:p>
          <a:p>
            <a:pPr lvl="1"/>
            <a:r>
              <a:rPr lang="en-US" dirty="0" smtClean="0"/>
              <a:t>Your medical record is worth more to hackers than your credit card</a:t>
            </a:r>
          </a:p>
          <a:p>
            <a:pPr lvl="2"/>
            <a:r>
              <a:rPr lang="en-US" i="1" dirty="0"/>
              <a:t>“Your Medical Record Is Worth More to Hackers than Your Credit Card,” by Caroline </a:t>
            </a:r>
            <a:r>
              <a:rPr lang="en-US" i="1" dirty="0" err="1"/>
              <a:t>Humer</a:t>
            </a:r>
            <a:r>
              <a:rPr lang="en-US" i="1" dirty="0"/>
              <a:t> and Jim </a:t>
            </a:r>
            <a:r>
              <a:rPr lang="en-US" i="1" dirty="0" err="1"/>
              <a:t>Finkle</a:t>
            </a:r>
            <a:r>
              <a:rPr lang="en-US" i="1" dirty="0"/>
              <a:t>, Reuters (Sept. 24, 2014</a:t>
            </a:r>
            <a:r>
              <a:rPr lang="en-US" i="1" dirty="0" smtClean="0"/>
              <a:t>).</a:t>
            </a:r>
          </a:p>
          <a:p>
            <a:pPr lvl="2"/>
            <a:r>
              <a:rPr lang="en-US" dirty="0" smtClean="0"/>
              <a:t>Cyber criminals are increasingly targeting the healthcare industry, which has many companies still reliant on aging computer systems that do not use the latest security features.</a:t>
            </a:r>
          </a:p>
          <a:p>
            <a:pPr lvl="2"/>
            <a:r>
              <a:rPr lang="en-US" dirty="0" smtClean="0"/>
              <a:t>Hospitals have low security, so it’s relatively easy for these hackers to get large amount of personal data for medical fraud</a:t>
            </a:r>
          </a:p>
        </p:txBody>
      </p:sp>
      <p:sp>
        <p:nvSpPr>
          <p:cNvPr id="4" name="Title 1"/>
          <p:cNvSpPr>
            <a:spLocks noGrp="1"/>
          </p:cNvSpPr>
          <p:nvPr>
            <p:ph type="title"/>
          </p:nvPr>
        </p:nvSpPr>
        <p:spPr>
          <a:xfrm>
            <a:off x="838200" y="365125"/>
            <a:ext cx="10515600" cy="1325563"/>
          </a:xfrm>
        </p:spPr>
        <p:txBody>
          <a:bodyPr/>
          <a:lstStyle/>
          <a:p>
            <a:r>
              <a:rPr lang="en-US" dirty="0" smtClean="0"/>
              <a:t>Design Analysis</a:t>
            </a:r>
            <a:br>
              <a:rPr lang="en-US" dirty="0" smtClean="0"/>
            </a:br>
            <a:r>
              <a:rPr lang="en-US" sz="2400" dirty="0" smtClean="0"/>
              <a:t>Overview</a:t>
            </a:r>
            <a:endParaRPr lang="th-TH" sz="2400" dirty="0"/>
          </a:p>
        </p:txBody>
      </p:sp>
    </p:spTree>
    <p:extLst>
      <p:ext uri="{BB962C8B-B14F-4D97-AF65-F5344CB8AC3E}">
        <p14:creationId xmlns:p14="http://schemas.microsoft.com/office/powerpoint/2010/main" val="29521039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1"/>
          <p:cNvGraphicFramePr>
            <a:graphicFrameLocks noGrp="1"/>
          </p:cNvGraphicFramePr>
          <p:nvPr>
            <p:ph idx="1"/>
            <p:extLst/>
          </p:nvPr>
        </p:nvGraphicFramePr>
        <p:xfrm>
          <a:off x="838200" y="1673225"/>
          <a:ext cx="10515600" cy="4663440"/>
        </p:xfrm>
        <a:graphic>
          <a:graphicData uri="http://schemas.openxmlformats.org/drawingml/2006/table">
            <a:tbl>
              <a:tblPr firstRow="1" bandRow="1">
                <a:tableStyleId>{5C22544A-7EE6-4342-B048-85BDC9FD1C3A}</a:tableStyleId>
              </a:tblPr>
              <a:tblGrid>
                <a:gridCol w="2000571"/>
                <a:gridCol w="5110701"/>
                <a:gridCol w="1134776"/>
                <a:gridCol w="1134776"/>
                <a:gridCol w="1134776"/>
              </a:tblGrid>
              <a:tr h="587375">
                <a:tc>
                  <a:txBody>
                    <a:bodyPr/>
                    <a:lstStyle/>
                    <a:p>
                      <a:pPr algn="ctr"/>
                      <a:r>
                        <a:rPr lang="en-US" sz="2000" dirty="0" smtClean="0"/>
                        <a:t>Metadata Element</a:t>
                      </a:r>
                      <a:endParaRPr lang="th-TH" sz="2000" dirty="0"/>
                    </a:p>
                  </a:txBody>
                  <a:tcPr/>
                </a:tc>
                <a:tc>
                  <a:txBody>
                    <a:bodyPr/>
                    <a:lstStyle/>
                    <a:p>
                      <a:pPr algn="ctr"/>
                      <a:r>
                        <a:rPr lang="en-US" sz="2000" dirty="0" smtClean="0"/>
                        <a:t>Metadata Attribute</a:t>
                      </a:r>
                      <a:endParaRPr lang="th-TH" sz="2000" dirty="0"/>
                    </a:p>
                  </a:txBody>
                  <a:tcPr/>
                </a:tc>
                <a:tc>
                  <a:txBody>
                    <a:bodyPr/>
                    <a:lstStyle/>
                    <a:p>
                      <a:pPr algn="ctr"/>
                      <a:r>
                        <a:rPr lang="en-US" sz="2000" dirty="0" smtClean="0"/>
                        <a:t>XDS </a:t>
                      </a:r>
                    </a:p>
                    <a:p>
                      <a:pPr algn="ctr"/>
                      <a:r>
                        <a:rPr lang="en-US" sz="2000" dirty="0" smtClean="0"/>
                        <a:t>DS</a:t>
                      </a:r>
                      <a:endParaRPr lang="th-TH" sz="2000" dirty="0"/>
                    </a:p>
                  </a:txBody>
                  <a:tcPr/>
                </a:tc>
                <a:tc>
                  <a:txBody>
                    <a:bodyPr/>
                    <a:lstStyle/>
                    <a:p>
                      <a:pPr algn="ctr"/>
                      <a:r>
                        <a:rPr lang="en-US" sz="2000" dirty="0" smtClean="0"/>
                        <a:t>XDS</a:t>
                      </a:r>
                    </a:p>
                    <a:p>
                      <a:pPr algn="ctr"/>
                      <a:r>
                        <a:rPr lang="en-US" sz="2000" dirty="0" smtClean="0"/>
                        <a:t>DR</a:t>
                      </a:r>
                      <a:endParaRPr lang="th-TH" sz="2000" dirty="0"/>
                    </a:p>
                  </a:txBody>
                  <a:tcPr/>
                </a:tc>
                <a:tc>
                  <a:txBody>
                    <a:bodyPr/>
                    <a:lstStyle/>
                    <a:p>
                      <a:pPr algn="ctr"/>
                      <a:r>
                        <a:rPr lang="en-US" sz="2000" dirty="0" smtClean="0"/>
                        <a:t>XDS</a:t>
                      </a:r>
                    </a:p>
                    <a:p>
                      <a:pPr algn="ctr"/>
                      <a:r>
                        <a:rPr lang="en-US" sz="2000" dirty="0" smtClean="0"/>
                        <a:t>OD</a:t>
                      </a:r>
                      <a:endParaRPr lang="th-TH" sz="2000" dirty="0"/>
                    </a:p>
                  </a:txBody>
                  <a:tcPr/>
                </a:tc>
              </a:tr>
              <a:tr h="370840">
                <a:tc>
                  <a:txBody>
                    <a:bodyPr/>
                    <a:lstStyle/>
                    <a:p>
                      <a:r>
                        <a:rPr lang="en-US" sz="2000" dirty="0" err="1" smtClean="0"/>
                        <a:t>DocumentEntry</a:t>
                      </a:r>
                      <a:endParaRPr lang="th-TH" sz="2000" dirty="0"/>
                    </a:p>
                  </a:txBody>
                  <a:tcPr/>
                </a:tc>
                <a:tc>
                  <a:txBody>
                    <a:bodyPr/>
                    <a:lstStyle/>
                    <a:p>
                      <a:r>
                        <a:rPr lang="en-US" sz="2000" dirty="0" smtClean="0"/>
                        <a:t>author</a:t>
                      </a:r>
                      <a:endParaRPr lang="th-TH" sz="2000" dirty="0"/>
                    </a:p>
                  </a:txBody>
                  <a:tcPr/>
                </a:tc>
                <a:tc>
                  <a:txBody>
                    <a:bodyPr/>
                    <a:lstStyle/>
                    <a:p>
                      <a:pPr algn="ctr"/>
                      <a:r>
                        <a:rPr lang="en-US" sz="2000" dirty="0" smtClean="0"/>
                        <a:t>R2</a:t>
                      </a:r>
                      <a:endParaRPr lang="th-TH" sz="2000" dirty="0"/>
                    </a:p>
                  </a:txBody>
                  <a:tcPr/>
                </a:tc>
                <a:tc>
                  <a:txBody>
                    <a:bodyPr/>
                    <a:lstStyle/>
                    <a:p>
                      <a:pPr algn="ctr"/>
                      <a:r>
                        <a:rPr lang="en-US" sz="2000" dirty="0" smtClean="0"/>
                        <a:t>R2</a:t>
                      </a:r>
                      <a:endParaRPr lang="th-TH"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smtClean="0"/>
                        <a:t>R2</a:t>
                      </a:r>
                      <a:endParaRPr lang="th-TH" sz="2000" dirty="0" smtClean="0"/>
                    </a:p>
                  </a:txBody>
                  <a:tcPr/>
                </a:tc>
              </a:tr>
              <a:tr h="370840">
                <a:tc>
                  <a:txBody>
                    <a:bodyPr/>
                    <a:lstStyle/>
                    <a:p>
                      <a:r>
                        <a:rPr lang="en-US" sz="2000" smtClean="0"/>
                        <a:t>DocumentEntry</a:t>
                      </a:r>
                      <a:endParaRPr lang="th-TH" sz="2000" dirty="0"/>
                    </a:p>
                  </a:txBody>
                  <a:tcPr/>
                </a:tc>
                <a:tc>
                  <a:txBody>
                    <a:bodyPr/>
                    <a:lstStyle/>
                    <a:p>
                      <a:r>
                        <a:rPr lang="en-US" sz="2000" dirty="0" err="1" smtClean="0"/>
                        <a:t>availabilityStatus</a:t>
                      </a:r>
                      <a:endParaRPr lang="th-TH" sz="2000" dirty="0"/>
                    </a:p>
                  </a:txBody>
                  <a:tcPr/>
                </a:tc>
                <a:tc>
                  <a:txBody>
                    <a:bodyPr/>
                    <a:lstStyle/>
                    <a:p>
                      <a:pPr algn="ctr"/>
                      <a:r>
                        <a:rPr lang="en-US" sz="2000" dirty="0" smtClean="0"/>
                        <a:t>O</a:t>
                      </a:r>
                      <a:endParaRPr lang="th-TH" sz="2000" dirty="0"/>
                    </a:p>
                  </a:txBody>
                  <a:tcPr/>
                </a:tc>
                <a:tc>
                  <a:txBody>
                    <a:bodyPr/>
                    <a:lstStyle/>
                    <a:p>
                      <a:pPr algn="ctr"/>
                      <a:r>
                        <a:rPr lang="en-US" sz="2000" dirty="0" smtClean="0"/>
                        <a:t>O</a:t>
                      </a:r>
                      <a:endParaRPr lang="th-TH" sz="2000" dirty="0"/>
                    </a:p>
                  </a:txBody>
                  <a:tcPr/>
                </a:tc>
                <a:tc>
                  <a:txBody>
                    <a:bodyPr/>
                    <a:lstStyle/>
                    <a:p>
                      <a:pPr algn="ctr"/>
                      <a:r>
                        <a:rPr lang="en-US" sz="2000" dirty="0" smtClean="0"/>
                        <a:t>O</a:t>
                      </a:r>
                      <a:endParaRPr lang="th-TH" sz="2000" dirty="0"/>
                    </a:p>
                  </a:txBody>
                  <a:tcPr/>
                </a:tc>
              </a:tr>
              <a:tr h="370840">
                <a:tc>
                  <a:txBody>
                    <a:bodyPr/>
                    <a:lstStyle/>
                    <a:p>
                      <a:r>
                        <a:rPr lang="en-US" sz="2000" smtClean="0"/>
                        <a:t>DocumentEntry</a:t>
                      </a:r>
                      <a:endParaRPr lang="th-TH" sz="2000" dirty="0"/>
                    </a:p>
                  </a:txBody>
                  <a:tcPr/>
                </a:tc>
                <a:tc>
                  <a:txBody>
                    <a:bodyPr/>
                    <a:lstStyle/>
                    <a:p>
                      <a:r>
                        <a:rPr lang="en-US" sz="2000" dirty="0" err="1" smtClean="0"/>
                        <a:t>classCode</a:t>
                      </a:r>
                      <a:endParaRPr lang="th-TH" sz="2000" dirty="0"/>
                    </a:p>
                  </a:txBody>
                  <a:tcPr/>
                </a:tc>
                <a:tc>
                  <a:txBody>
                    <a:bodyPr/>
                    <a:lstStyle/>
                    <a:p>
                      <a:pPr algn="ctr"/>
                      <a:r>
                        <a:rPr lang="en-US" sz="2000" dirty="0" smtClean="0"/>
                        <a:t>R</a:t>
                      </a:r>
                      <a:endParaRPr lang="th-TH" sz="2000" dirty="0"/>
                    </a:p>
                  </a:txBody>
                  <a:tcPr/>
                </a:tc>
                <a:tc>
                  <a:txBody>
                    <a:bodyPr/>
                    <a:lstStyle/>
                    <a:p>
                      <a:pPr algn="ctr"/>
                      <a:r>
                        <a:rPr lang="en-US" sz="2000" dirty="0" smtClean="0"/>
                        <a:t>R</a:t>
                      </a:r>
                      <a:endParaRPr lang="th-TH" sz="2000" dirty="0"/>
                    </a:p>
                  </a:txBody>
                  <a:tcPr/>
                </a:tc>
                <a:tc>
                  <a:txBody>
                    <a:bodyPr/>
                    <a:lstStyle/>
                    <a:p>
                      <a:pPr algn="ctr"/>
                      <a:r>
                        <a:rPr lang="en-US" sz="2000" dirty="0" smtClean="0"/>
                        <a:t>R</a:t>
                      </a:r>
                      <a:endParaRPr lang="th-TH" sz="2000" dirty="0"/>
                    </a:p>
                  </a:txBody>
                  <a:tcPr/>
                </a:tc>
              </a:tr>
              <a:tr h="370840">
                <a:tc>
                  <a:txBody>
                    <a:bodyPr/>
                    <a:lstStyle/>
                    <a:p>
                      <a:r>
                        <a:rPr lang="en-US" sz="2000" smtClean="0"/>
                        <a:t>DocumentEntry</a:t>
                      </a:r>
                      <a:endParaRPr lang="th-TH" sz="2000" dirty="0"/>
                    </a:p>
                  </a:txBody>
                  <a:tcPr/>
                </a:tc>
                <a:tc>
                  <a:txBody>
                    <a:bodyPr/>
                    <a:lstStyle/>
                    <a:p>
                      <a:r>
                        <a:rPr lang="en-US" sz="2000" dirty="0" smtClean="0"/>
                        <a:t>comments</a:t>
                      </a:r>
                      <a:endParaRPr lang="th-TH" sz="2000" dirty="0"/>
                    </a:p>
                  </a:txBody>
                  <a:tcPr/>
                </a:tc>
                <a:tc>
                  <a:txBody>
                    <a:bodyPr/>
                    <a:lstStyle/>
                    <a:p>
                      <a:pPr algn="ctr"/>
                      <a:r>
                        <a:rPr lang="en-US" sz="2000" dirty="0" smtClean="0"/>
                        <a:t>O</a:t>
                      </a:r>
                      <a:endParaRPr lang="th-TH" sz="2000" dirty="0"/>
                    </a:p>
                  </a:txBody>
                  <a:tcPr/>
                </a:tc>
                <a:tc>
                  <a:txBody>
                    <a:bodyPr/>
                    <a:lstStyle/>
                    <a:p>
                      <a:pPr algn="ctr"/>
                      <a:r>
                        <a:rPr lang="en-US" sz="2000" dirty="0" smtClean="0"/>
                        <a:t>O</a:t>
                      </a:r>
                      <a:endParaRPr lang="th-TH" sz="2000" dirty="0"/>
                    </a:p>
                  </a:txBody>
                  <a:tcPr/>
                </a:tc>
                <a:tc>
                  <a:txBody>
                    <a:bodyPr/>
                    <a:lstStyle/>
                    <a:p>
                      <a:pPr algn="ctr"/>
                      <a:r>
                        <a:rPr lang="en-US" sz="2000" dirty="0" smtClean="0"/>
                        <a:t>O</a:t>
                      </a:r>
                      <a:endParaRPr lang="th-TH" sz="2000" dirty="0"/>
                    </a:p>
                  </a:txBody>
                  <a:tcPr/>
                </a:tc>
              </a:tr>
              <a:tr h="370840">
                <a:tc>
                  <a:txBody>
                    <a:bodyPr/>
                    <a:lstStyle/>
                    <a:p>
                      <a:r>
                        <a:rPr lang="en-US" sz="2000" smtClean="0"/>
                        <a:t>DocumentEntry</a:t>
                      </a:r>
                      <a:endParaRPr lang="th-TH" sz="2000" dirty="0"/>
                    </a:p>
                  </a:txBody>
                  <a:tcPr/>
                </a:tc>
                <a:tc>
                  <a:txBody>
                    <a:bodyPr/>
                    <a:lstStyle/>
                    <a:p>
                      <a:r>
                        <a:rPr lang="en-US" sz="2000" dirty="0" err="1" smtClean="0"/>
                        <a:t>confidentialityCode</a:t>
                      </a:r>
                      <a:endParaRPr lang="th-TH" sz="2000" dirty="0"/>
                    </a:p>
                  </a:txBody>
                  <a:tcPr/>
                </a:tc>
                <a:tc>
                  <a:txBody>
                    <a:bodyPr/>
                    <a:lstStyle/>
                    <a:p>
                      <a:pPr algn="ctr"/>
                      <a:r>
                        <a:rPr lang="en-US" sz="2000" dirty="0" smtClean="0"/>
                        <a:t>R</a:t>
                      </a:r>
                      <a:endParaRPr lang="th-TH" sz="2000" dirty="0"/>
                    </a:p>
                  </a:txBody>
                  <a:tcPr/>
                </a:tc>
                <a:tc>
                  <a:txBody>
                    <a:bodyPr/>
                    <a:lstStyle/>
                    <a:p>
                      <a:pPr algn="ctr"/>
                      <a:r>
                        <a:rPr lang="en-US" sz="2000" dirty="0" smtClean="0"/>
                        <a:t>R</a:t>
                      </a:r>
                      <a:endParaRPr lang="th-TH" sz="2000" dirty="0"/>
                    </a:p>
                  </a:txBody>
                  <a:tcPr/>
                </a:tc>
                <a:tc>
                  <a:txBody>
                    <a:bodyPr/>
                    <a:lstStyle/>
                    <a:p>
                      <a:pPr algn="ctr"/>
                      <a:r>
                        <a:rPr lang="en-US" sz="2000" dirty="0" smtClean="0"/>
                        <a:t>R</a:t>
                      </a:r>
                      <a:endParaRPr lang="th-TH" sz="2000" dirty="0"/>
                    </a:p>
                  </a:txBody>
                  <a:tcPr/>
                </a:tc>
              </a:tr>
              <a:tr h="370840">
                <a:tc>
                  <a:txBody>
                    <a:bodyPr/>
                    <a:lstStyle/>
                    <a:p>
                      <a:r>
                        <a:rPr lang="en-US" sz="2000" smtClean="0"/>
                        <a:t>DocumentEntry</a:t>
                      </a:r>
                      <a:endParaRPr lang="th-TH" sz="2000" dirty="0"/>
                    </a:p>
                  </a:txBody>
                  <a:tcPr/>
                </a:tc>
                <a:tc>
                  <a:txBody>
                    <a:bodyPr/>
                    <a:lstStyle/>
                    <a:p>
                      <a:r>
                        <a:rPr lang="en-US" sz="2000" dirty="0" err="1" smtClean="0"/>
                        <a:t>creationTime</a:t>
                      </a:r>
                      <a:endParaRPr lang="th-TH" sz="2000" dirty="0"/>
                    </a:p>
                  </a:txBody>
                  <a:tcPr/>
                </a:tc>
                <a:tc>
                  <a:txBody>
                    <a:bodyPr/>
                    <a:lstStyle/>
                    <a:p>
                      <a:pPr algn="ctr"/>
                      <a:r>
                        <a:rPr lang="en-US" sz="2000" dirty="0" smtClean="0"/>
                        <a:t>R</a:t>
                      </a:r>
                      <a:endParaRPr lang="th-TH" sz="2000" dirty="0"/>
                    </a:p>
                  </a:txBody>
                  <a:tcPr/>
                </a:tc>
                <a:tc>
                  <a:txBody>
                    <a:bodyPr/>
                    <a:lstStyle/>
                    <a:p>
                      <a:pPr algn="ctr"/>
                      <a:r>
                        <a:rPr lang="en-US" sz="2000" dirty="0" smtClean="0"/>
                        <a:t>R</a:t>
                      </a:r>
                      <a:endParaRPr lang="th-TH" sz="2000" dirty="0"/>
                    </a:p>
                  </a:txBody>
                  <a:tcPr/>
                </a:tc>
                <a:tc>
                  <a:txBody>
                    <a:bodyPr/>
                    <a:lstStyle/>
                    <a:p>
                      <a:pPr algn="ctr"/>
                      <a:r>
                        <a:rPr lang="en-US" sz="2000" dirty="0" smtClean="0"/>
                        <a:t>X</a:t>
                      </a:r>
                      <a:endParaRPr lang="th-TH" sz="2000" dirty="0"/>
                    </a:p>
                  </a:txBody>
                  <a:tcPr/>
                </a:tc>
              </a:tr>
              <a:tr h="370840">
                <a:tc>
                  <a:txBody>
                    <a:bodyPr/>
                    <a:lstStyle/>
                    <a:p>
                      <a:r>
                        <a:rPr lang="en-US" sz="2000" smtClean="0"/>
                        <a:t>DocumentEntry</a:t>
                      </a:r>
                      <a:endParaRPr lang="th-TH" sz="2000" dirty="0"/>
                    </a:p>
                  </a:txBody>
                  <a:tcPr/>
                </a:tc>
                <a:tc>
                  <a:txBody>
                    <a:bodyPr/>
                    <a:lstStyle/>
                    <a:p>
                      <a:r>
                        <a:rPr lang="en-US" sz="2000" dirty="0" err="1" smtClean="0"/>
                        <a:t>entryUUID</a:t>
                      </a:r>
                      <a:endParaRPr lang="th-TH" sz="2000" dirty="0"/>
                    </a:p>
                  </a:txBody>
                  <a:tcPr/>
                </a:tc>
                <a:tc>
                  <a:txBody>
                    <a:bodyPr/>
                    <a:lstStyle/>
                    <a:p>
                      <a:pPr algn="ctr"/>
                      <a:r>
                        <a:rPr lang="en-US" sz="2000" dirty="0" smtClean="0"/>
                        <a:t>R</a:t>
                      </a:r>
                      <a:endParaRPr lang="th-TH" sz="2000" dirty="0"/>
                    </a:p>
                  </a:txBody>
                  <a:tcPr/>
                </a:tc>
                <a:tc>
                  <a:txBody>
                    <a:bodyPr/>
                    <a:lstStyle/>
                    <a:p>
                      <a:pPr algn="ctr"/>
                      <a:r>
                        <a:rPr lang="en-US" sz="2000" dirty="0" smtClean="0"/>
                        <a:t>R</a:t>
                      </a:r>
                      <a:endParaRPr lang="th-TH" sz="2000" dirty="0"/>
                    </a:p>
                  </a:txBody>
                  <a:tcPr/>
                </a:tc>
                <a:tc>
                  <a:txBody>
                    <a:bodyPr/>
                    <a:lstStyle/>
                    <a:p>
                      <a:pPr algn="ctr"/>
                      <a:r>
                        <a:rPr lang="en-US" sz="2000" dirty="0" smtClean="0"/>
                        <a:t>R</a:t>
                      </a:r>
                      <a:endParaRPr lang="th-TH" sz="2000" dirty="0"/>
                    </a:p>
                  </a:txBody>
                  <a:tcPr/>
                </a:tc>
              </a:tr>
              <a:tr h="370840">
                <a:tc>
                  <a:txBody>
                    <a:bodyPr/>
                    <a:lstStyle/>
                    <a:p>
                      <a:r>
                        <a:rPr lang="en-US" sz="2000" dirty="0" err="1" smtClean="0"/>
                        <a:t>DocumentEntry</a:t>
                      </a:r>
                      <a:endParaRPr lang="th-TH" sz="2000" dirty="0"/>
                    </a:p>
                  </a:txBody>
                  <a:tcPr/>
                </a:tc>
                <a:tc>
                  <a:txBody>
                    <a:bodyPr/>
                    <a:lstStyle/>
                    <a:p>
                      <a:r>
                        <a:rPr lang="en-US" sz="2000" dirty="0" err="1" smtClean="0"/>
                        <a:t>eventCodeList</a:t>
                      </a:r>
                      <a:endParaRPr lang="th-TH" sz="2000" dirty="0"/>
                    </a:p>
                  </a:txBody>
                  <a:tcPr/>
                </a:tc>
                <a:tc>
                  <a:txBody>
                    <a:bodyPr/>
                    <a:lstStyle/>
                    <a:p>
                      <a:pPr algn="ctr"/>
                      <a:r>
                        <a:rPr lang="en-US" sz="2000" dirty="0" smtClean="0"/>
                        <a:t>O</a:t>
                      </a:r>
                      <a:endParaRPr lang="th-TH" sz="2000" dirty="0"/>
                    </a:p>
                  </a:txBody>
                  <a:tcPr/>
                </a:tc>
                <a:tc>
                  <a:txBody>
                    <a:bodyPr/>
                    <a:lstStyle/>
                    <a:p>
                      <a:pPr algn="ctr"/>
                      <a:r>
                        <a:rPr lang="en-US" sz="2000" dirty="0" smtClean="0"/>
                        <a:t>O</a:t>
                      </a:r>
                      <a:endParaRPr lang="th-TH" sz="2000" dirty="0"/>
                    </a:p>
                  </a:txBody>
                  <a:tcPr/>
                </a:tc>
                <a:tc>
                  <a:txBody>
                    <a:bodyPr/>
                    <a:lstStyle/>
                    <a:p>
                      <a:pPr algn="ctr"/>
                      <a:r>
                        <a:rPr lang="en-US" sz="2000" dirty="0" smtClean="0"/>
                        <a:t>O</a:t>
                      </a:r>
                      <a:endParaRPr lang="th-TH" sz="2000" dirty="0"/>
                    </a:p>
                  </a:txBody>
                  <a:tcPr/>
                </a:tc>
              </a:tr>
              <a:tr h="370840">
                <a:tc>
                  <a:txBody>
                    <a:bodyPr/>
                    <a:lstStyle/>
                    <a:p>
                      <a:r>
                        <a:rPr lang="en-US" sz="2000" dirty="0" err="1" smtClean="0"/>
                        <a:t>DocumentEntry</a:t>
                      </a:r>
                      <a:endParaRPr lang="th-TH" sz="2000" dirty="0"/>
                    </a:p>
                  </a:txBody>
                  <a:tcPr/>
                </a:tc>
                <a:tc>
                  <a:txBody>
                    <a:bodyPr/>
                    <a:lstStyle/>
                    <a:p>
                      <a:r>
                        <a:rPr lang="en-US" sz="2000" dirty="0" err="1" smtClean="0"/>
                        <a:t>formatCode</a:t>
                      </a:r>
                      <a:endParaRPr lang="th-TH" sz="2000" dirty="0"/>
                    </a:p>
                  </a:txBody>
                  <a:tcPr/>
                </a:tc>
                <a:tc>
                  <a:txBody>
                    <a:bodyPr/>
                    <a:lstStyle/>
                    <a:p>
                      <a:pPr algn="ctr"/>
                      <a:r>
                        <a:rPr lang="en-US" sz="2000" dirty="0" smtClean="0"/>
                        <a:t>R</a:t>
                      </a:r>
                      <a:endParaRPr lang="th-TH" sz="2000" dirty="0"/>
                    </a:p>
                  </a:txBody>
                  <a:tcPr/>
                </a:tc>
                <a:tc>
                  <a:txBody>
                    <a:bodyPr/>
                    <a:lstStyle/>
                    <a:p>
                      <a:pPr algn="ctr"/>
                      <a:r>
                        <a:rPr lang="en-US" sz="2000" dirty="0" smtClean="0"/>
                        <a:t>R</a:t>
                      </a:r>
                      <a:endParaRPr lang="th-TH" sz="2000" dirty="0"/>
                    </a:p>
                  </a:txBody>
                  <a:tcPr/>
                </a:tc>
                <a:tc>
                  <a:txBody>
                    <a:bodyPr/>
                    <a:lstStyle/>
                    <a:p>
                      <a:pPr algn="ctr"/>
                      <a:r>
                        <a:rPr lang="en-US" sz="2000" dirty="0" smtClean="0"/>
                        <a:t>R</a:t>
                      </a:r>
                      <a:endParaRPr lang="th-TH" sz="2000" dirty="0"/>
                    </a:p>
                  </a:txBody>
                  <a:tcPr/>
                </a:tc>
              </a:tr>
              <a:tr h="370840">
                <a:tc>
                  <a:txBody>
                    <a:bodyPr/>
                    <a:lstStyle/>
                    <a:p>
                      <a:r>
                        <a:rPr lang="en-US" sz="2000" dirty="0" err="1" smtClean="0"/>
                        <a:t>DocumentEntry</a:t>
                      </a:r>
                      <a:endParaRPr lang="th-TH" sz="2000" dirty="0"/>
                    </a:p>
                  </a:txBody>
                  <a:tcPr/>
                </a:tc>
                <a:tc>
                  <a:txBody>
                    <a:bodyPr/>
                    <a:lstStyle/>
                    <a:p>
                      <a:r>
                        <a:rPr lang="en-US" sz="2000" dirty="0" smtClean="0"/>
                        <a:t>hash</a:t>
                      </a:r>
                      <a:endParaRPr lang="th-TH" sz="2000" dirty="0"/>
                    </a:p>
                  </a:txBody>
                  <a:tcPr/>
                </a:tc>
                <a:tc>
                  <a:txBody>
                    <a:bodyPr/>
                    <a:lstStyle/>
                    <a:p>
                      <a:pPr algn="ctr"/>
                      <a:r>
                        <a:rPr lang="en-US" sz="2000" dirty="0" smtClean="0"/>
                        <a:t>O</a:t>
                      </a:r>
                      <a:endParaRPr lang="th-TH" sz="2000" dirty="0"/>
                    </a:p>
                  </a:txBody>
                  <a:tcPr/>
                </a:tc>
                <a:tc>
                  <a:txBody>
                    <a:bodyPr/>
                    <a:lstStyle/>
                    <a:p>
                      <a:pPr algn="ctr"/>
                      <a:r>
                        <a:rPr lang="en-US" sz="2000" dirty="0" smtClean="0"/>
                        <a:t>R</a:t>
                      </a:r>
                      <a:endParaRPr lang="th-TH" sz="2000" dirty="0"/>
                    </a:p>
                  </a:txBody>
                  <a:tcPr/>
                </a:tc>
                <a:tc>
                  <a:txBody>
                    <a:bodyPr/>
                    <a:lstStyle/>
                    <a:p>
                      <a:pPr algn="ctr"/>
                      <a:r>
                        <a:rPr lang="en-US" sz="2000" dirty="0" smtClean="0"/>
                        <a:t>X</a:t>
                      </a:r>
                      <a:endParaRPr lang="th-TH" sz="2000" dirty="0"/>
                    </a:p>
                  </a:txBody>
                  <a:tcPr/>
                </a:tc>
              </a:tr>
            </a:tbl>
          </a:graphicData>
        </a:graphic>
      </p:graphicFrame>
      <p:sp>
        <p:nvSpPr>
          <p:cNvPr id="5" name="Title 1"/>
          <p:cNvSpPr>
            <a:spLocks noGrp="1"/>
          </p:cNvSpPr>
          <p:nvPr>
            <p:ph type="title"/>
          </p:nvPr>
        </p:nvSpPr>
        <p:spPr>
          <a:xfrm>
            <a:off x="838200" y="365125"/>
            <a:ext cx="10515600" cy="1325563"/>
          </a:xfrm>
        </p:spPr>
        <p:txBody>
          <a:bodyPr/>
          <a:lstStyle/>
          <a:p>
            <a:r>
              <a:rPr lang="en-US" dirty="0" smtClean="0"/>
              <a:t>Metadata used in Document Sharing Profile</a:t>
            </a:r>
            <a:endParaRPr lang="th-TH" dirty="0"/>
          </a:p>
        </p:txBody>
      </p:sp>
    </p:spTree>
    <p:extLst>
      <p:ext uri="{BB962C8B-B14F-4D97-AF65-F5344CB8AC3E}">
        <p14:creationId xmlns:p14="http://schemas.microsoft.com/office/powerpoint/2010/main" val="8211394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1"/>
          <p:cNvGraphicFramePr>
            <a:graphicFrameLocks noGrp="1"/>
          </p:cNvGraphicFramePr>
          <p:nvPr>
            <p:ph idx="1"/>
            <p:extLst/>
          </p:nvPr>
        </p:nvGraphicFramePr>
        <p:xfrm>
          <a:off x="838200" y="1673225"/>
          <a:ext cx="10515600" cy="4663440"/>
        </p:xfrm>
        <a:graphic>
          <a:graphicData uri="http://schemas.openxmlformats.org/drawingml/2006/table">
            <a:tbl>
              <a:tblPr firstRow="1" bandRow="1">
                <a:tableStyleId>{5C22544A-7EE6-4342-B048-85BDC9FD1C3A}</a:tableStyleId>
              </a:tblPr>
              <a:tblGrid>
                <a:gridCol w="2000571"/>
                <a:gridCol w="5110701"/>
                <a:gridCol w="1134776"/>
                <a:gridCol w="1134776"/>
                <a:gridCol w="1134776"/>
              </a:tblGrid>
              <a:tr h="587375">
                <a:tc>
                  <a:txBody>
                    <a:bodyPr/>
                    <a:lstStyle/>
                    <a:p>
                      <a:pPr algn="ctr"/>
                      <a:r>
                        <a:rPr lang="en-US" sz="2000" dirty="0" smtClean="0"/>
                        <a:t>Metadata Element</a:t>
                      </a:r>
                      <a:endParaRPr lang="th-TH" sz="2000" dirty="0"/>
                    </a:p>
                  </a:txBody>
                  <a:tcPr/>
                </a:tc>
                <a:tc>
                  <a:txBody>
                    <a:bodyPr/>
                    <a:lstStyle/>
                    <a:p>
                      <a:pPr algn="ctr"/>
                      <a:r>
                        <a:rPr lang="en-US" sz="2000" dirty="0" smtClean="0"/>
                        <a:t>Metadata Attribute</a:t>
                      </a:r>
                      <a:endParaRPr lang="th-TH" sz="2000" dirty="0"/>
                    </a:p>
                  </a:txBody>
                  <a:tcPr/>
                </a:tc>
                <a:tc>
                  <a:txBody>
                    <a:bodyPr/>
                    <a:lstStyle/>
                    <a:p>
                      <a:pPr algn="ctr"/>
                      <a:r>
                        <a:rPr lang="en-US" sz="2000" dirty="0" smtClean="0"/>
                        <a:t>XDS </a:t>
                      </a:r>
                    </a:p>
                    <a:p>
                      <a:pPr algn="ctr"/>
                      <a:r>
                        <a:rPr lang="en-US" sz="2000" dirty="0" smtClean="0"/>
                        <a:t>DS</a:t>
                      </a:r>
                      <a:endParaRPr lang="th-TH" sz="2000" dirty="0"/>
                    </a:p>
                  </a:txBody>
                  <a:tcPr/>
                </a:tc>
                <a:tc>
                  <a:txBody>
                    <a:bodyPr/>
                    <a:lstStyle/>
                    <a:p>
                      <a:pPr algn="ctr"/>
                      <a:r>
                        <a:rPr lang="en-US" sz="2000" dirty="0" smtClean="0"/>
                        <a:t>XDS</a:t>
                      </a:r>
                    </a:p>
                    <a:p>
                      <a:pPr algn="ctr"/>
                      <a:r>
                        <a:rPr lang="en-US" sz="2000" dirty="0" smtClean="0"/>
                        <a:t>DR</a:t>
                      </a:r>
                      <a:endParaRPr lang="th-TH" sz="2000" dirty="0"/>
                    </a:p>
                  </a:txBody>
                  <a:tcPr/>
                </a:tc>
                <a:tc>
                  <a:txBody>
                    <a:bodyPr/>
                    <a:lstStyle/>
                    <a:p>
                      <a:pPr algn="ctr"/>
                      <a:r>
                        <a:rPr lang="en-US" sz="2000" dirty="0" smtClean="0"/>
                        <a:t>XDS</a:t>
                      </a:r>
                    </a:p>
                    <a:p>
                      <a:pPr algn="ctr"/>
                      <a:r>
                        <a:rPr lang="en-US" sz="2000" dirty="0" smtClean="0"/>
                        <a:t>OD</a:t>
                      </a:r>
                      <a:endParaRPr lang="th-TH" sz="2000" dirty="0"/>
                    </a:p>
                  </a:txBody>
                  <a:tcPr/>
                </a:tc>
              </a:tr>
              <a:tr h="370840">
                <a:tc>
                  <a:txBody>
                    <a:bodyPr/>
                    <a:lstStyle/>
                    <a:p>
                      <a:r>
                        <a:rPr lang="en-US" sz="2000" dirty="0" err="1" smtClean="0"/>
                        <a:t>DocumentEntry</a:t>
                      </a:r>
                      <a:endParaRPr lang="th-TH" sz="2000" dirty="0"/>
                    </a:p>
                  </a:txBody>
                  <a:tcPr/>
                </a:tc>
                <a:tc>
                  <a:txBody>
                    <a:bodyPr/>
                    <a:lstStyle/>
                    <a:p>
                      <a:r>
                        <a:rPr lang="en-US" sz="2000" dirty="0" err="1" smtClean="0"/>
                        <a:t>healthcareFacilityTypeCode</a:t>
                      </a:r>
                      <a:endParaRPr lang="th-TH" sz="2000" dirty="0"/>
                    </a:p>
                  </a:txBody>
                  <a:tcPr/>
                </a:tc>
                <a:tc>
                  <a:txBody>
                    <a:bodyPr/>
                    <a:lstStyle/>
                    <a:p>
                      <a:pPr algn="ctr"/>
                      <a:r>
                        <a:rPr lang="en-US" sz="2000" dirty="0" smtClean="0"/>
                        <a:t>R</a:t>
                      </a:r>
                      <a:endParaRPr lang="th-TH" sz="2000" dirty="0"/>
                    </a:p>
                  </a:txBody>
                  <a:tcPr/>
                </a:tc>
                <a:tc>
                  <a:txBody>
                    <a:bodyPr/>
                    <a:lstStyle/>
                    <a:p>
                      <a:pPr algn="ctr"/>
                      <a:r>
                        <a:rPr lang="en-US" sz="2000" dirty="0" smtClean="0"/>
                        <a:t>R</a:t>
                      </a:r>
                      <a:endParaRPr lang="th-TH"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smtClean="0"/>
                        <a:t>R</a:t>
                      </a:r>
                      <a:endParaRPr lang="th-TH" sz="2000" dirty="0" smtClean="0"/>
                    </a:p>
                  </a:txBody>
                  <a:tcPr/>
                </a:tc>
              </a:tr>
              <a:tr h="370840">
                <a:tc>
                  <a:txBody>
                    <a:bodyPr/>
                    <a:lstStyle/>
                    <a:p>
                      <a:r>
                        <a:rPr lang="en-US" sz="2000" dirty="0" err="1" smtClean="0"/>
                        <a:t>DocumentEntry</a:t>
                      </a:r>
                      <a:endParaRPr lang="th-TH" sz="2000" dirty="0"/>
                    </a:p>
                  </a:txBody>
                  <a:tcPr/>
                </a:tc>
                <a:tc>
                  <a:txBody>
                    <a:bodyPr/>
                    <a:lstStyle/>
                    <a:p>
                      <a:r>
                        <a:rPr lang="en-US" sz="2000" dirty="0" err="1" smtClean="0"/>
                        <a:t>homeCommunityId</a:t>
                      </a:r>
                      <a:endParaRPr lang="th-TH" sz="2000" dirty="0"/>
                    </a:p>
                  </a:txBody>
                  <a:tcPr/>
                </a:tc>
                <a:tc>
                  <a:txBody>
                    <a:bodyPr/>
                    <a:lstStyle/>
                    <a:p>
                      <a:pPr algn="ctr"/>
                      <a:r>
                        <a:rPr lang="en-US" sz="2000" dirty="0" smtClean="0"/>
                        <a:t>O</a:t>
                      </a:r>
                      <a:endParaRPr lang="th-TH" sz="2000" dirty="0"/>
                    </a:p>
                  </a:txBody>
                  <a:tcPr/>
                </a:tc>
                <a:tc>
                  <a:txBody>
                    <a:bodyPr/>
                    <a:lstStyle/>
                    <a:p>
                      <a:pPr algn="ctr"/>
                      <a:r>
                        <a:rPr lang="en-US" sz="2000" dirty="0" smtClean="0"/>
                        <a:t>O</a:t>
                      </a:r>
                      <a:endParaRPr lang="th-TH" sz="2000" dirty="0"/>
                    </a:p>
                  </a:txBody>
                  <a:tcPr/>
                </a:tc>
                <a:tc>
                  <a:txBody>
                    <a:bodyPr/>
                    <a:lstStyle/>
                    <a:p>
                      <a:pPr algn="ctr"/>
                      <a:r>
                        <a:rPr lang="en-US" sz="2000" dirty="0" smtClean="0"/>
                        <a:t>O</a:t>
                      </a:r>
                      <a:endParaRPr lang="th-TH" sz="2000" dirty="0"/>
                    </a:p>
                  </a:txBody>
                  <a:tcPr/>
                </a:tc>
              </a:tr>
              <a:tr h="370840">
                <a:tc>
                  <a:txBody>
                    <a:bodyPr/>
                    <a:lstStyle/>
                    <a:p>
                      <a:r>
                        <a:rPr lang="en-US" sz="2000" dirty="0" err="1" smtClean="0"/>
                        <a:t>DocumentEntry</a:t>
                      </a:r>
                      <a:endParaRPr lang="th-TH" sz="2000" dirty="0"/>
                    </a:p>
                  </a:txBody>
                  <a:tcPr/>
                </a:tc>
                <a:tc>
                  <a:txBody>
                    <a:bodyPr/>
                    <a:lstStyle/>
                    <a:p>
                      <a:r>
                        <a:rPr lang="en-US" sz="2000" dirty="0" err="1" smtClean="0"/>
                        <a:t>languageCode</a:t>
                      </a:r>
                      <a:endParaRPr lang="th-TH" sz="2000" dirty="0"/>
                    </a:p>
                  </a:txBody>
                  <a:tcPr/>
                </a:tc>
                <a:tc>
                  <a:txBody>
                    <a:bodyPr/>
                    <a:lstStyle/>
                    <a:p>
                      <a:pPr algn="ctr"/>
                      <a:r>
                        <a:rPr lang="en-US" sz="2000" dirty="0" smtClean="0"/>
                        <a:t>R</a:t>
                      </a:r>
                      <a:endParaRPr lang="th-TH" sz="2000" dirty="0"/>
                    </a:p>
                  </a:txBody>
                  <a:tcPr/>
                </a:tc>
                <a:tc>
                  <a:txBody>
                    <a:bodyPr/>
                    <a:lstStyle/>
                    <a:p>
                      <a:pPr algn="ctr"/>
                      <a:r>
                        <a:rPr lang="en-US" sz="2000" dirty="0" smtClean="0"/>
                        <a:t>R</a:t>
                      </a:r>
                      <a:endParaRPr lang="th-TH" sz="2000" dirty="0"/>
                    </a:p>
                  </a:txBody>
                  <a:tcPr/>
                </a:tc>
                <a:tc>
                  <a:txBody>
                    <a:bodyPr/>
                    <a:lstStyle/>
                    <a:p>
                      <a:pPr algn="ctr"/>
                      <a:r>
                        <a:rPr lang="en-US" sz="2000" dirty="0" smtClean="0"/>
                        <a:t>R</a:t>
                      </a:r>
                      <a:endParaRPr lang="th-TH" sz="2000" dirty="0"/>
                    </a:p>
                  </a:txBody>
                  <a:tcPr/>
                </a:tc>
              </a:tr>
              <a:tr h="370840">
                <a:tc>
                  <a:txBody>
                    <a:bodyPr/>
                    <a:lstStyle/>
                    <a:p>
                      <a:r>
                        <a:rPr lang="en-US" sz="2000" smtClean="0"/>
                        <a:t>DocumentEntry</a:t>
                      </a:r>
                      <a:endParaRPr lang="th-TH" sz="2000" dirty="0"/>
                    </a:p>
                  </a:txBody>
                  <a:tcPr/>
                </a:tc>
                <a:tc>
                  <a:txBody>
                    <a:bodyPr/>
                    <a:lstStyle/>
                    <a:p>
                      <a:r>
                        <a:rPr lang="en-US" sz="2000" dirty="0" err="1" smtClean="0"/>
                        <a:t>legalAuthenticator</a:t>
                      </a:r>
                      <a:endParaRPr lang="th-TH" sz="2000" dirty="0"/>
                    </a:p>
                  </a:txBody>
                  <a:tcPr/>
                </a:tc>
                <a:tc>
                  <a:txBody>
                    <a:bodyPr/>
                    <a:lstStyle/>
                    <a:p>
                      <a:pPr algn="ctr"/>
                      <a:r>
                        <a:rPr lang="en-US" sz="2000" dirty="0" smtClean="0"/>
                        <a:t>O</a:t>
                      </a:r>
                      <a:endParaRPr lang="th-TH" sz="2000" dirty="0"/>
                    </a:p>
                  </a:txBody>
                  <a:tcPr/>
                </a:tc>
                <a:tc>
                  <a:txBody>
                    <a:bodyPr/>
                    <a:lstStyle/>
                    <a:p>
                      <a:pPr algn="ctr"/>
                      <a:r>
                        <a:rPr lang="en-US" sz="2000" dirty="0" smtClean="0"/>
                        <a:t>O</a:t>
                      </a:r>
                      <a:endParaRPr lang="th-TH" sz="2000" dirty="0"/>
                    </a:p>
                  </a:txBody>
                  <a:tcPr/>
                </a:tc>
                <a:tc>
                  <a:txBody>
                    <a:bodyPr/>
                    <a:lstStyle/>
                    <a:p>
                      <a:pPr algn="ctr"/>
                      <a:r>
                        <a:rPr lang="en-US" sz="2000" dirty="0" smtClean="0"/>
                        <a:t>O</a:t>
                      </a:r>
                      <a:endParaRPr lang="th-TH" sz="2000" dirty="0"/>
                    </a:p>
                  </a:txBody>
                  <a:tcPr/>
                </a:tc>
              </a:tr>
              <a:tr h="370840">
                <a:tc>
                  <a:txBody>
                    <a:bodyPr/>
                    <a:lstStyle/>
                    <a:p>
                      <a:r>
                        <a:rPr lang="en-US" sz="2000" smtClean="0"/>
                        <a:t>DocumentEntry</a:t>
                      </a:r>
                      <a:endParaRPr lang="th-TH" sz="2000" dirty="0"/>
                    </a:p>
                  </a:txBody>
                  <a:tcPr/>
                </a:tc>
                <a:tc>
                  <a:txBody>
                    <a:bodyPr/>
                    <a:lstStyle/>
                    <a:p>
                      <a:r>
                        <a:rPr lang="en-US" sz="2000" dirty="0" err="1" smtClean="0"/>
                        <a:t>limitedMetadata</a:t>
                      </a:r>
                      <a:endParaRPr lang="th-TH" sz="2000" dirty="0"/>
                    </a:p>
                  </a:txBody>
                  <a:tcPr/>
                </a:tc>
                <a:tc>
                  <a:txBody>
                    <a:bodyPr/>
                    <a:lstStyle/>
                    <a:p>
                      <a:pPr algn="ctr"/>
                      <a:r>
                        <a:rPr lang="en-US" sz="2000" dirty="0" smtClean="0"/>
                        <a:t>X</a:t>
                      </a:r>
                      <a:endParaRPr lang="th-TH" sz="2000" dirty="0"/>
                    </a:p>
                  </a:txBody>
                  <a:tcPr/>
                </a:tc>
                <a:tc>
                  <a:txBody>
                    <a:bodyPr/>
                    <a:lstStyle/>
                    <a:p>
                      <a:pPr algn="ctr"/>
                      <a:r>
                        <a:rPr lang="en-US" sz="2000" dirty="0" smtClean="0"/>
                        <a:t>X</a:t>
                      </a:r>
                      <a:endParaRPr lang="th-TH" sz="2000" dirty="0"/>
                    </a:p>
                  </a:txBody>
                  <a:tcPr/>
                </a:tc>
                <a:tc>
                  <a:txBody>
                    <a:bodyPr/>
                    <a:lstStyle/>
                    <a:p>
                      <a:pPr algn="ctr"/>
                      <a:r>
                        <a:rPr lang="en-US" sz="2000" dirty="0" smtClean="0"/>
                        <a:t>X</a:t>
                      </a:r>
                      <a:endParaRPr lang="th-TH" sz="2000" dirty="0"/>
                    </a:p>
                  </a:txBody>
                  <a:tcPr/>
                </a:tc>
              </a:tr>
              <a:tr h="370840">
                <a:tc>
                  <a:txBody>
                    <a:bodyPr/>
                    <a:lstStyle/>
                    <a:p>
                      <a:r>
                        <a:rPr lang="en-US" sz="2000" smtClean="0"/>
                        <a:t>DocumentEntry</a:t>
                      </a:r>
                      <a:endParaRPr lang="th-TH" sz="2000" dirty="0"/>
                    </a:p>
                  </a:txBody>
                  <a:tcPr/>
                </a:tc>
                <a:tc>
                  <a:txBody>
                    <a:bodyPr/>
                    <a:lstStyle/>
                    <a:p>
                      <a:r>
                        <a:rPr lang="en-US" sz="2000" dirty="0" err="1" smtClean="0"/>
                        <a:t>mimeType</a:t>
                      </a:r>
                      <a:endParaRPr lang="th-TH" sz="2000" dirty="0"/>
                    </a:p>
                  </a:txBody>
                  <a:tcPr/>
                </a:tc>
                <a:tc>
                  <a:txBody>
                    <a:bodyPr/>
                    <a:lstStyle/>
                    <a:p>
                      <a:pPr algn="ctr"/>
                      <a:r>
                        <a:rPr lang="en-US" sz="2000" dirty="0" smtClean="0"/>
                        <a:t>R</a:t>
                      </a:r>
                      <a:endParaRPr lang="th-TH" sz="2000" dirty="0"/>
                    </a:p>
                  </a:txBody>
                  <a:tcPr/>
                </a:tc>
                <a:tc>
                  <a:txBody>
                    <a:bodyPr/>
                    <a:lstStyle/>
                    <a:p>
                      <a:pPr algn="ctr"/>
                      <a:r>
                        <a:rPr lang="en-US" sz="2000" dirty="0" smtClean="0"/>
                        <a:t>R</a:t>
                      </a:r>
                      <a:endParaRPr lang="th-TH" sz="2000" dirty="0"/>
                    </a:p>
                  </a:txBody>
                  <a:tcPr/>
                </a:tc>
                <a:tc>
                  <a:txBody>
                    <a:bodyPr/>
                    <a:lstStyle/>
                    <a:p>
                      <a:pPr algn="ctr"/>
                      <a:r>
                        <a:rPr lang="en-US" sz="2000" dirty="0" smtClean="0"/>
                        <a:t>R</a:t>
                      </a:r>
                      <a:endParaRPr lang="th-TH" sz="2000" dirty="0"/>
                    </a:p>
                  </a:txBody>
                  <a:tcPr/>
                </a:tc>
              </a:tr>
              <a:tr h="370840">
                <a:tc>
                  <a:txBody>
                    <a:bodyPr/>
                    <a:lstStyle/>
                    <a:p>
                      <a:r>
                        <a:rPr lang="en-US" sz="2000" smtClean="0"/>
                        <a:t>DocumentEntry</a:t>
                      </a:r>
                      <a:endParaRPr lang="th-TH" sz="2000" dirty="0"/>
                    </a:p>
                  </a:txBody>
                  <a:tcPr/>
                </a:tc>
                <a:tc>
                  <a:txBody>
                    <a:bodyPr/>
                    <a:lstStyle/>
                    <a:p>
                      <a:r>
                        <a:rPr lang="en-US" sz="2000" dirty="0" err="1" smtClean="0"/>
                        <a:t>objectType</a:t>
                      </a:r>
                      <a:endParaRPr lang="th-TH" sz="2000" dirty="0"/>
                    </a:p>
                  </a:txBody>
                  <a:tcPr/>
                </a:tc>
                <a:tc>
                  <a:txBody>
                    <a:bodyPr/>
                    <a:lstStyle/>
                    <a:p>
                      <a:pPr algn="ctr"/>
                      <a:r>
                        <a:rPr lang="en-US" sz="2000" dirty="0" smtClean="0"/>
                        <a:t>R</a:t>
                      </a:r>
                      <a:endParaRPr lang="th-TH" sz="2000" dirty="0"/>
                    </a:p>
                  </a:txBody>
                  <a:tcPr/>
                </a:tc>
                <a:tc>
                  <a:txBody>
                    <a:bodyPr/>
                    <a:lstStyle/>
                    <a:p>
                      <a:pPr algn="ctr"/>
                      <a:r>
                        <a:rPr lang="en-US" sz="2000" dirty="0" smtClean="0"/>
                        <a:t>R</a:t>
                      </a:r>
                      <a:endParaRPr lang="th-TH" sz="2000" dirty="0"/>
                    </a:p>
                  </a:txBody>
                  <a:tcPr/>
                </a:tc>
                <a:tc>
                  <a:txBody>
                    <a:bodyPr/>
                    <a:lstStyle/>
                    <a:p>
                      <a:pPr algn="ctr"/>
                      <a:r>
                        <a:rPr lang="en-US" sz="2000" dirty="0" smtClean="0"/>
                        <a:t>R</a:t>
                      </a:r>
                      <a:endParaRPr lang="th-TH" sz="2000" dirty="0"/>
                    </a:p>
                  </a:txBody>
                  <a:tcPr/>
                </a:tc>
              </a:tr>
              <a:tr h="370840">
                <a:tc>
                  <a:txBody>
                    <a:bodyPr/>
                    <a:lstStyle/>
                    <a:p>
                      <a:r>
                        <a:rPr lang="en-US" sz="2000" dirty="0" err="1" smtClean="0"/>
                        <a:t>DocumentEntry</a:t>
                      </a:r>
                      <a:endParaRPr lang="th-TH" sz="2000" dirty="0"/>
                    </a:p>
                  </a:txBody>
                  <a:tcPr/>
                </a:tc>
                <a:tc>
                  <a:txBody>
                    <a:bodyPr/>
                    <a:lstStyle/>
                    <a:p>
                      <a:r>
                        <a:rPr lang="en-US" sz="2000" dirty="0" err="1" smtClean="0"/>
                        <a:t>patientId</a:t>
                      </a:r>
                      <a:endParaRPr lang="th-TH" sz="2000" dirty="0"/>
                    </a:p>
                  </a:txBody>
                  <a:tcPr/>
                </a:tc>
                <a:tc>
                  <a:txBody>
                    <a:bodyPr/>
                    <a:lstStyle/>
                    <a:p>
                      <a:pPr algn="ctr"/>
                      <a:r>
                        <a:rPr lang="en-US" sz="2000" dirty="0" smtClean="0"/>
                        <a:t>R</a:t>
                      </a:r>
                      <a:endParaRPr lang="th-TH" sz="2000" dirty="0"/>
                    </a:p>
                  </a:txBody>
                  <a:tcPr/>
                </a:tc>
                <a:tc>
                  <a:txBody>
                    <a:bodyPr/>
                    <a:lstStyle/>
                    <a:p>
                      <a:pPr algn="ctr"/>
                      <a:r>
                        <a:rPr lang="en-US" sz="2000" dirty="0" smtClean="0"/>
                        <a:t>R</a:t>
                      </a:r>
                      <a:endParaRPr lang="th-TH" sz="2000" dirty="0"/>
                    </a:p>
                  </a:txBody>
                  <a:tcPr/>
                </a:tc>
                <a:tc>
                  <a:txBody>
                    <a:bodyPr/>
                    <a:lstStyle/>
                    <a:p>
                      <a:pPr algn="ctr"/>
                      <a:r>
                        <a:rPr lang="en-US" sz="2000" dirty="0" smtClean="0"/>
                        <a:t>R</a:t>
                      </a:r>
                      <a:endParaRPr lang="th-TH" sz="2000" dirty="0"/>
                    </a:p>
                  </a:txBody>
                  <a:tcPr/>
                </a:tc>
              </a:tr>
              <a:tr h="370840">
                <a:tc>
                  <a:txBody>
                    <a:bodyPr/>
                    <a:lstStyle/>
                    <a:p>
                      <a:r>
                        <a:rPr lang="en-US" sz="2000" dirty="0" err="1" smtClean="0"/>
                        <a:t>DocumentEntry</a:t>
                      </a:r>
                      <a:endParaRPr lang="th-TH" sz="2000" dirty="0"/>
                    </a:p>
                  </a:txBody>
                  <a:tcPr/>
                </a:tc>
                <a:tc>
                  <a:txBody>
                    <a:bodyPr/>
                    <a:lstStyle/>
                    <a:p>
                      <a:r>
                        <a:rPr lang="en-US" sz="2000" dirty="0" err="1" smtClean="0"/>
                        <a:t>practiceSettingCode</a:t>
                      </a:r>
                      <a:endParaRPr lang="th-TH" sz="2000" dirty="0"/>
                    </a:p>
                  </a:txBody>
                  <a:tcPr/>
                </a:tc>
                <a:tc>
                  <a:txBody>
                    <a:bodyPr/>
                    <a:lstStyle/>
                    <a:p>
                      <a:pPr algn="ctr"/>
                      <a:r>
                        <a:rPr lang="en-US" sz="2000" dirty="0" smtClean="0"/>
                        <a:t>R</a:t>
                      </a:r>
                      <a:endParaRPr lang="th-TH" sz="2000" dirty="0"/>
                    </a:p>
                  </a:txBody>
                  <a:tcPr/>
                </a:tc>
                <a:tc>
                  <a:txBody>
                    <a:bodyPr/>
                    <a:lstStyle/>
                    <a:p>
                      <a:pPr algn="ctr"/>
                      <a:r>
                        <a:rPr lang="en-US" sz="2000" dirty="0" smtClean="0"/>
                        <a:t>R</a:t>
                      </a:r>
                      <a:endParaRPr lang="th-TH" sz="2000" dirty="0"/>
                    </a:p>
                  </a:txBody>
                  <a:tcPr/>
                </a:tc>
                <a:tc>
                  <a:txBody>
                    <a:bodyPr/>
                    <a:lstStyle/>
                    <a:p>
                      <a:pPr algn="ctr"/>
                      <a:r>
                        <a:rPr lang="en-US" sz="2000" dirty="0" smtClean="0"/>
                        <a:t>R</a:t>
                      </a:r>
                      <a:endParaRPr lang="th-TH" sz="2000" dirty="0"/>
                    </a:p>
                  </a:txBody>
                  <a:tcPr/>
                </a:tc>
              </a:tr>
              <a:tr h="370840">
                <a:tc>
                  <a:txBody>
                    <a:bodyPr/>
                    <a:lstStyle/>
                    <a:p>
                      <a:r>
                        <a:rPr lang="en-US" sz="2000" dirty="0" err="1" smtClean="0"/>
                        <a:t>DocumentEntry</a:t>
                      </a:r>
                      <a:endParaRPr lang="th-TH" sz="2000" dirty="0"/>
                    </a:p>
                  </a:txBody>
                  <a:tcPr/>
                </a:tc>
                <a:tc>
                  <a:txBody>
                    <a:bodyPr/>
                    <a:lstStyle/>
                    <a:p>
                      <a:r>
                        <a:rPr lang="en-US" sz="2000" dirty="0" err="1" smtClean="0"/>
                        <a:t>referenceIdList</a:t>
                      </a:r>
                      <a:endParaRPr lang="th-TH" sz="2000" dirty="0"/>
                    </a:p>
                  </a:txBody>
                  <a:tcPr/>
                </a:tc>
                <a:tc>
                  <a:txBody>
                    <a:bodyPr/>
                    <a:lstStyle/>
                    <a:p>
                      <a:pPr algn="ctr"/>
                      <a:r>
                        <a:rPr lang="en-US" sz="2000" dirty="0" smtClean="0"/>
                        <a:t>O</a:t>
                      </a:r>
                      <a:endParaRPr lang="th-TH" sz="2000" dirty="0"/>
                    </a:p>
                  </a:txBody>
                  <a:tcPr/>
                </a:tc>
                <a:tc>
                  <a:txBody>
                    <a:bodyPr/>
                    <a:lstStyle/>
                    <a:p>
                      <a:pPr algn="ctr"/>
                      <a:r>
                        <a:rPr lang="en-US" sz="2000" dirty="0" smtClean="0"/>
                        <a:t>O</a:t>
                      </a:r>
                      <a:endParaRPr lang="th-TH" sz="2000" dirty="0"/>
                    </a:p>
                  </a:txBody>
                  <a:tcPr/>
                </a:tc>
                <a:tc>
                  <a:txBody>
                    <a:bodyPr/>
                    <a:lstStyle/>
                    <a:p>
                      <a:pPr algn="ctr"/>
                      <a:r>
                        <a:rPr lang="en-US" sz="2000" dirty="0" smtClean="0"/>
                        <a:t>O</a:t>
                      </a:r>
                      <a:endParaRPr lang="th-TH" sz="2000" dirty="0"/>
                    </a:p>
                  </a:txBody>
                  <a:tcPr/>
                </a:tc>
              </a:tr>
            </a:tbl>
          </a:graphicData>
        </a:graphic>
      </p:graphicFrame>
      <p:sp>
        <p:nvSpPr>
          <p:cNvPr id="5" name="Title 1"/>
          <p:cNvSpPr>
            <a:spLocks noGrp="1"/>
          </p:cNvSpPr>
          <p:nvPr>
            <p:ph type="title"/>
          </p:nvPr>
        </p:nvSpPr>
        <p:spPr>
          <a:xfrm>
            <a:off x="838200" y="365125"/>
            <a:ext cx="10515600" cy="1325563"/>
          </a:xfrm>
        </p:spPr>
        <p:txBody>
          <a:bodyPr/>
          <a:lstStyle/>
          <a:p>
            <a:r>
              <a:rPr lang="en-US" dirty="0" smtClean="0"/>
              <a:t>Metadata used in Document Sharing Profile</a:t>
            </a:r>
            <a:endParaRPr lang="th-TH" dirty="0"/>
          </a:p>
        </p:txBody>
      </p:sp>
    </p:spTree>
    <p:extLst>
      <p:ext uri="{BB962C8B-B14F-4D97-AF65-F5344CB8AC3E}">
        <p14:creationId xmlns:p14="http://schemas.microsoft.com/office/powerpoint/2010/main" val="16480075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1"/>
          <p:cNvGraphicFramePr>
            <a:graphicFrameLocks noGrp="1"/>
          </p:cNvGraphicFramePr>
          <p:nvPr>
            <p:ph idx="1"/>
            <p:extLst/>
          </p:nvPr>
        </p:nvGraphicFramePr>
        <p:xfrm>
          <a:off x="838200" y="1673225"/>
          <a:ext cx="10515600" cy="4663440"/>
        </p:xfrm>
        <a:graphic>
          <a:graphicData uri="http://schemas.openxmlformats.org/drawingml/2006/table">
            <a:tbl>
              <a:tblPr firstRow="1" bandRow="1">
                <a:tableStyleId>{5C22544A-7EE6-4342-B048-85BDC9FD1C3A}</a:tableStyleId>
              </a:tblPr>
              <a:tblGrid>
                <a:gridCol w="2000571"/>
                <a:gridCol w="5110701"/>
                <a:gridCol w="1134776"/>
                <a:gridCol w="1134776"/>
                <a:gridCol w="1134776"/>
              </a:tblGrid>
              <a:tr h="587375">
                <a:tc>
                  <a:txBody>
                    <a:bodyPr/>
                    <a:lstStyle/>
                    <a:p>
                      <a:pPr algn="ctr"/>
                      <a:r>
                        <a:rPr lang="en-US" sz="2000" dirty="0" smtClean="0"/>
                        <a:t>Metadata Element</a:t>
                      </a:r>
                      <a:endParaRPr lang="th-TH" sz="2000" dirty="0"/>
                    </a:p>
                  </a:txBody>
                  <a:tcPr/>
                </a:tc>
                <a:tc>
                  <a:txBody>
                    <a:bodyPr/>
                    <a:lstStyle/>
                    <a:p>
                      <a:pPr algn="ctr"/>
                      <a:r>
                        <a:rPr lang="en-US" sz="2000" dirty="0" smtClean="0"/>
                        <a:t>Metadata Attribute</a:t>
                      </a:r>
                      <a:endParaRPr lang="th-TH" sz="2000" dirty="0"/>
                    </a:p>
                  </a:txBody>
                  <a:tcPr/>
                </a:tc>
                <a:tc>
                  <a:txBody>
                    <a:bodyPr/>
                    <a:lstStyle/>
                    <a:p>
                      <a:pPr algn="ctr"/>
                      <a:r>
                        <a:rPr lang="en-US" sz="2000" dirty="0" smtClean="0"/>
                        <a:t>XDS </a:t>
                      </a:r>
                    </a:p>
                    <a:p>
                      <a:pPr algn="ctr"/>
                      <a:r>
                        <a:rPr lang="en-US" sz="2000" dirty="0" smtClean="0"/>
                        <a:t>DS</a:t>
                      </a:r>
                      <a:endParaRPr lang="th-TH" sz="2000" dirty="0"/>
                    </a:p>
                  </a:txBody>
                  <a:tcPr/>
                </a:tc>
                <a:tc>
                  <a:txBody>
                    <a:bodyPr/>
                    <a:lstStyle/>
                    <a:p>
                      <a:pPr algn="ctr"/>
                      <a:r>
                        <a:rPr lang="en-US" sz="2000" dirty="0" smtClean="0"/>
                        <a:t>XDS</a:t>
                      </a:r>
                    </a:p>
                    <a:p>
                      <a:pPr algn="ctr"/>
                      <a:r>
                        <a:rPr lang="en-US" sz="2000" dirty="0" smtClean="0"/>
                        <a:t>DR</a:t>
                      </a:r>
                      <a:endParaRPr lang="th-TH" sz="2000" dirty="0"/>
                    </a:p>
                  </a:txBody>
                  <a:tcPr/>
                </a:tc>
                <a:tc>
                  <a:txBody>
                    <a:bodyPr/>
                    <a:lstStyle/>
                    <a:p>
                      <a:pPr algn="ctr"/>
                      <a:r>
                        <a:rPr lang="en-US" sz="2000" dirty="0" smtClean="0"/>
                        <a:t>XDS</a:t>
                      </a:r>
                    </a:p>
                    <a:p>
                      <a:pPr algn="ctr"/>
                      <a:r>
                        <a:rPr lang="en-US" sz="2000" dirty="0" smtClean="0"/>
                        <a:t>OD</a:t>
                      </a:r>
                      <a:endParaRPr lang="th-TH" sz="2000" dirty="0"/>
                    </a:p>
                  </a:txBody>
                  <a:tcPr/>
                </a:tc>
              </a:tr>
              <a:tr h="370840">
                <a:tc>
                  <a:txBody>
                    <a:bodyPr/>
                    <a:lstStyle/>
                    <a:p>
                      <a:r>
                        <a:rPr lang="en-US" sz="2000" dirty="0" err="1" smtClean="0"/>
                        <a:t>DocumentEntry</a:t>
                      </a:r>
                      <a:endParaRPr lang="th-TH" sz="2000" dirty="0"/>
                    </a:p>
                  </a:txBody>
                  <a:tcPr/>
                </a:tc>
                <a:tc>
                  <a:txBody>
                    <a:bodyPr/>
                    <a:lstStyle/>
                    <a:p>
                      <a:r>
                        <a:rPr lang="en-US" sz="2000" dirty="0" err="1" smtClean="0"/>
                        <a:t>repositoryUniqueId</a:t>
                      </a:r>
                      <a:endParaRPr lang="th-TH" sz="2000" dirty="0"/>
                    </a:p>
                  </a:txBody>
                  <a:tcPr/>
                </a:tc>
                <a:tc>
                  <a:txBody>
                    <a:bodyPr/>
                    <a:lstStyle/>
                    <a:p>
                      <a:pPr algn="ctr"/>
                      <a:r>
                        <a:rPr lang="en-US" sz="2000" dirty="0" smtClean="0"/>
                        <a:t>O</a:t>
                      </a:r>
                      <a:endParaRPr lang="th-TH" sz="2000" dirty="0"/>
                    </a:p>
                  </a:txBody>
                  <a:tcPr/>
                </a:tc>
                <a:tc>
                  <a:txBody>
                    <a:bodyPr/>
                    <a:lstStyle/>
                    <a:p>
                      <a:pPr algn="ctr"/>
                      <a:r>
                        <a:rPr lang="en-US" sz="2000" dirty="0" smtClean="0"/>
                        <a:t>R</a:t>
                      </a:r>
                      <a:endParaRPr lang="th-TH"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smtClean="0"/>
                        <a:t>R</a:t>
                      </a:r>
                      <a:endParaRPr lang="th-TH" sz="2000" dirty="0" smtClean="0"/>
                    </a:p>
                  </a:txBody>
                  <a:tcPr/>
                </a:tc>
              </a:tr>
              <a:tr h="370840">
                <a:tc>
                  <a:txBody>
                    <a:bodyPr/>
                    <a:lstStyle/>
                    <a:p>
                      <a:r>
                        <a:rPr lang="en-US" sz="2000" dirty="0" err="1" smtClean="0"/>
                        <a:t>DocumentEntry</a:t>
                      </a:r>
                      <a:endParaRPr lang="th-TH" sz="2000" dirty="0"/>
                    </a:p>
                  </a:txBody>
                  <a:tcPr/>
                </a:tc>
                <a:tc>
                  <a:txBody>
                    <a:bodyPr/>
                    <a:lstStyle/>
                    <a:p>
                      <a:r>
                        <a:rPr lang="en-US" sz="2000" dirty="0" err="1" smtClean="0"/>
                        <a:t>serviceStartTime</a:t>
                      </a:r>
                      <a:endParaRPr lang="th-TH" sz="2000" dirty="0"/>
                    </a:p>
                  </a:txBody>
                  <a:tcPr/>
                </a:tc>
                <a:tc>
                  <a:txBody>
                    <a:bodyPr/>
                    <a:lstStyle/>
                    <a:p>
                      <a:pPr algn="ctr"/>
                      <a:r>
                        <a:rPr lang="en-US" sz="2000" dirty="0" smtClean="0"/>
                        <a:t>R2</a:t>
                      </a:r>
                      <a:endParaRPr lang="th-TH" sz="2000" dirty="0"/>
                    </a:p>
                  </a:txBody>
                  <a:tcPr/>
                </a:tc>
                <a:tc>
                  <a:txBody>
                    <a:bodyPr/>
                    <a:lstStyle/>
                    <a:p>
                      <a:pPr algn="ctr"/>
                      <a:r>
                        <a:rPr lang="en-US" sz="2000" dirty="0" smtClean="0"/>
                        <a:t>R2</a:t>
                      </a:r>
                      <a:endParaRPr lang="th-TH" sz="2000" dirty="0"/>
                    </a:p>
                  </a:txBody>
                  <a:tcPr/>
                </a:tc>
                <a:tc>
                  <a:txBody>
                    <a:bodyPr/>
                    <a:lstStyle/>
                    <a:p>
                      <a:pPr algn="ctr"/>
                      <a:r>
                        <a:rPr lang="en-US" sz="2000" dirty="0" smtClean="0"/>
                        <a:t>O</a:t>
                      </a:r>
                      <a:endParaRPr lang="th-TH" sz="2000" dirty="0"/>
                    </a:p>
                  </a:txBody>
                  <a:tcPr/>
                </a:tc>
              </a:tr>
              <a:tr h="370840">
                <a:tc>
                  <a:txBody>
                    <a:bodyPr/>
                    <a:lstStyle/>
                    <a:p>
                      <a:r>
                        <a:rPr lang="en-US" sz="2000" dirty="0" err="1" smtClean="0"/>
                        <a:t>DocumentEntry</a:t>
                      </a:r>
                      <a:endParaRPr lang="th-TH" sz="2000" dirty="0"/>
                    </a:p>
                  </a:txBody>
                  <a:tcPr/>
                </a:tc>
                <a:tc>
                  <a:txBody>
                    <a:bodyPr/>
                    <a:lstStyle/>
                    <a:p>
                      <a:r>
                        <a:rPr lang="en-US" sz="2000" dirty="0" err="1" smtClean="0"/>
                        <a:t>serviceStopTime</a:t>
                      </a:r>
                      <a:endParaRPr lang="th-TH" sz="2000" dirty="0"/>
                    </a:p>
                  </a:txBody>
                  <a:tcPr/>
                </a:tc>
                <a:tc>
                  <a:txBody>
                    <a:bodyPr/>
                    <a:lstStyle/>
                    <a:p>
                      <a:pPr algn="ctr"/>
                      <a:r>
                        <a:rPr lang="en-US" sz="2000" dirty="0" smtClean="0"/>
                        <a:t>R2</a:t>
                      </a:r>
                      <a:endParaRPr lang="th-TH" sz="2000" dirty="0"/>
                    </a:p>
                  </a:txBody>
                  <a:tcPr/>
                </a:tc>
                <a:tc>
                  <a:txBody>
                    <a:bodyPr/>
                    <a:lstStyle/>
                    <a:p>
                      <a:pPr algn="ctr"/>
                      <a:r>
                        <a:rPr lang="en-US" sz="2000" dirty="0" smtClean="0"/>
                        <a:t>R2</a:t>
                      </a:r>
                      <a:endParaRPr lang="th-TH" sz="2000" dirty="0"/>
                    </a:p>
                  </a:txBody>
                  <a:tcPr/>
                </a:tc>
                <a:tc>
                  <a:txBody>
                    <a:bodyPr/>
                    <a:lstStyle/>
                    <a:p>
                      <a:pPr algn="ctr"/>
                      <a:r>
                        <a:rPr lang="en-US" sz="2000" dirty="0" smtClean="0"/>
                        <a:t>O</a:t>
                      </a:r>
                      <a:endParaRPr lang="th-TH" sz="2000" dirty="0"/>
                    </a:p>
                  </a:txBody>
                  <a:tcPr/>
                </a:tc>
              </a:tr>
              <a:tr h="370840">
                <a:tc>
                  <a:txBody>
                    <a:bodyPr/>
                    <a:lstStyle/>
                    <a:p>
                      <a:r>
                        <a:rPr lang="en-US" sz="2000" smtClean="0"/>
                        <a:t>DocumentEntry</a:t>
                      </a:r>
                      <a:endParaRPr lang="th-TH" sz="2000" dirty="0"/>
                    </a:p>
                  </a:txBody>
                  <a:tcPr/>
                </a:tc>
                <a:tc>
                  <a:txBody>
                    <a:bodyPr/>
                    <a:lstStyle/>
                    <a:p>
                      <a:r>
                        <a:rPr lang="en-US" sz="2000" dirty="0" smtClean="0"/>
                        <a:t>size</a:t>
                      </a:r>
                      <a:endParaRPr lang="th-TH" sz="2000" dirty="0"/>
                    </a:p>
                  </a:txBody>
                  <a:tcPr/>
                </a:tc>
                <a:tc>
                  <a:txBody>
                    <a:bodyPr/>
                    <a:lstStyle/>
                    <a:p>
                      <a:pPr algn="ctr"/>
                      <a:r>
                        <a:rPr lang="en-US" sz="2000" dirty="0" smtClean="0"/>
                        <a:t>O</a:t>
                      </a:r>
                      <a:endParaRPr lang="th-TH" sz="2000" dirty="0"/>
                    </a:p>
                  </a:txBody>
                  <a:tcPr/>
                </a:tc>
                <a:tc>
                  <a:txBody>
                    <a:bodyPr/>
                    <a:lstStyle/>
                    <a:p>
                      <a:pPr algn="ctr"/>
                      <a:r>
                        <a:rPr lang="en-US" sz="2000" dirty="0" smtClean="0"/>
                        <a:t>R</a:t>
                      </a:r>
                      <a:endParaRPr lang="th-TH" sz="2000" dirty="0"/>
                    </a:p>
                  </a:txBody>
                  <a:tcPr/>
                </a:tc>
                <a:tc>
                  <a:txBody>
                    <a:bodyPr/>
                    <a:lstStyle/>
                    <a:p>
                      <a:pPr algn="ctr"/>
                      <a:r>
                        <a:rPr lang="en-US" sz="2000" dirty="0" smtClean="0"/>
                        <a:t>X</a:t>
                      </a:r>
                      <a:endParaRPr lang="th-TH" sz="2000" dirty="0"/>
                    </a:p>
                  </a:txBody>
                  <a:tcPr/>
                </a:tc>
              </a:tr>
              <a:tr h="370840">
                <a:tc>
                  <a:txBody>
                    <a:bodyPr/>
                    <a:lstStyle/>
                    <a:p>
                      <a:r>
                        <a:rPr lang="en-US" sz="2000" smtClean="0">
                          <a:solidFill>
                            <a:srgbClr val="FF0000"/>
                          </a:solidFill>
                        </a:rPr>
                        <a:t>DocumentEntry</a:t>
                      </a:r>
                      <a:endParaRPr lang="th-TH" sz="2000" dirty="0">
                        <a:solidFill>
                          <a:srgbClr val="FF0000"/>
                        </a:solidFill>
                      </a:endParaRPr>
                    </a:p>
                  </a:txBody>
                  <a:tcPr/>
                </a:tc>
                <a:tc>
                  <a:txBody>
                    <a:bodyPr/>
                    <a:lstStyle/>
                    <a:p>
                      <a:r>
                        <a:rPr lang="en-US" sz="2000" dirty="0" err="1" smtClean="0">
                          <a:solidFill>
                            <a:srgbClr val="FF0000"/>
                          </a:solidFill>
                        </a:rPr>
                        <a:t>sourcePatientId</a:t>
                      </a:r>
                      <a:endParaRPr lang="th-TH" sz="2000" dirty="0">
                        <a:solidFill>
                          <a:srgbClr val="FF0000"/>
                        </a:solidFill>
                      </a:endParaRPr>
                    </a:p>
                  </a:txBody>
                  <a:tcPr/>
                </a:tc>
                <a:tc>
                  <a:txBody>
                    <a:bodyPr/>
                    <a:lstStyle/>
                    <a:p>
                      <a:pPr algn="ctr"/>
                      <a:r>
                        <a:rPr lang="en-US" sz="2000" dirty="0" smtClean="0">
                          <a:solidFill>
                            <a:srgbClr val="FF0000"/>
                          </a:solidFill>
                        </a:rPr>
                        <a:t>R</a:t>
                      </a:r>
                      <a:endParaRPr lang="th-TH" sz="2000" dirty="0">
                        <a:solidFill>
                          <a:srgbClr val="FF0000"/>
                        </a:solidFill>
                      </a:endParaRPr>
                    </a:p>
                  </a:txBody>
                  <a:tcPr/>
                </a:tc>
                <a:tc>
                  <a:txBody>
                    <a:bodyPr/>
                    <a:lstStyle/>
                    <a:p>
                      <a:pPr algn="ctr"/>
                      <a:r>
                        <a:rPr lang="en-US" sz="2000" dirty="0" smtClean="0">
                          <a:solidFill>
                            <a:srgbClr val="FF0000"/>
                          </a:solidFill>
                        </a:rPr>
                        <a:t>R</a:t>
                      </a:r>
                      <a:endParaRPr lang="th-TH" sz="2000" dirty="0">
                        <a:solidFill>
                          <a:srgbClr val="FF0000"/>
                        </a:solidFill>
                      </a:endParaRPr>
                    </a:p>
                  </a:txBody>
                  <a:tcPr/>
                </a:tc>
                <a:tc>
                  <a:txBody>
                    <a:bodyPr/>
                    <a:lstStyle/>
                    <a:p>
                      <a:pPr algn="ctr"/>
                      <a:r>
                        <a:rPr lang="en-US" sz="2000" dirty="0" smtClean="0">
                          <a:solidFill>
                            <a:srgbClr val="FF0000"/>
                          </a:solidFill>
                        </a:rPr>
                        <a:t>R</a:t>
                      </a:r>
                      <a:endParaRPr lang="th-TH" sz="2000" dirty="0">
                        <a:solidFill>
                          <a:srgbClr val="FF0000"/>
                        </a:solidFill>
                      </a:endParaRPr>
                    </a:p>
                  </a:txBody>
                  <a:tcPr/>
                </a:tc>
              </a:tr>
              <a:tr h="370840">
                <a:tc>
                  <a:txBody>
                    <a:bodyPr/>
                    <a:lstStyle/>
                    <a:p>
                      <a:r>
                        <a:rPr lang="en-US" sz="2000" smtClean="0">
                          <a:solidFill>
                            <a:srgbClr val="FF0000"/>
                          </a:solidFill>
                        </a:rPr>
                        <a:t>DocumentEntry</a:t>
                      </a:r>
                      <a:endParaRPr lang="th-TH" sz="2000" dirty="0">
                        <a:solidFill>
                          <a:srgbClr val="FF0000"/>
                        </a:solidFill>
                      </a:endParaRPr>
                    </a:p>
                  </a:txBody>
                  <a:tcPr/>
                </a:tc>
                <a:tc>
                  <a:txBody>
                    <a:bodyPr/>
                    <a:lstStyle/>
                    <a:p>
                      <a:r>
                        <a:rPr lang="en-US" sz="2000" dirty="0" err="1" smtClean="0">
                          <a:solidFill>
                            <a:srgbClr val="FF0000"/>
                          </a:solidFill>
                        </a:rPr>
                        <a:t>sourcePatientInfo</a:t>
                      </a:r>
                      <a:endParaRPr lang="th-TH" sz="2000" dirty="0">
                        <a:solidFill>
                          <a:srgbClr val="FF0000"/>
                        </a:solidFill>
                      </a:endParaRPr>
                    </a:p>
                  </a:txBody>
                  <a:tcPr/>
                </a:tc>
                <a:tc>
                  <a:txBody>
                    <a:bodyPr/>
                    <a:lstStyle/>
                    <a:p>
                      <a:pPr algn="ctr"/>
                      <a:r>
                        <a:rPr lang="en-US" sz="2000" dirty="0" smtClean="0">
                          <a:solidFill>
                            <a:srgbClr val="FF0000"/>
                          </a:solidFill>
                        </a:rPr>
                        <a:t>O</a:t>
                      </a:r>
                      <a:endParaRPr lang="th-TH" sz="2000" dirty="0">
                        <a:solidFill>
                          <a:srgbClr val="FF0000"/>
                        </a:solidFill>
                      </a:endParaRPr>
                    </a:p>
                  </a:txBody>
                  <a:tcPr/>
                </a:tc>
                <a:tc>
                  <a:txBody>
                    <a:bodyPr/>
                    <a:lstStyle/>
                    <a:p>
                      <a:pPr algn="ctr"/>
                      <a:r>
                        <a:rPr lang="en-US" sz="2000" dirty="0" smtClean="0">
                          <a:solidFill>
                            <a:srgbClr val="FF0000"/>
                          </a:solidFill>
                        </a:rPr>
                        <a:t>O</a:t>
                      </a:r>
                      <a:endParaRPr lang="th-TH" sz="2000" dirty="0">
                        <a:solidFill>
                          <a:srgbClr val="FF0000"/>
                        </a:solidFill>
                      </a:endParaRPr>
                    </a:p>
                  </a:txBody>
                  <a:tcPr/>
                </a:tc>
                <a:tc>
                  <a:txBody>
                    <a:bodyPr/>
                    <a:lstStyle/>
                    <a:p>
                      <a:pPr algn="ctr"/>
                      <a:r>
                        <a:rPr lang="en-US" sz="2000" dirty="0" smtClean="0">
                          <a:solidFill>
                            <a:srgbClr val="FF0000"/>
                          </a:solidFill>
                        </a:rPr>
                        <a:t>O</a:t>
                      </a:r>
                      <a:endParaRPr lang="th-TH" sz="2000" dirty="0">
                        <a:solidFill>
                          <a:srgbClr val="FF0000"/>
                        </a:solidFill>
                      </a:endParaRPr>
                    </a:p>
                  </a:txBody>
                  <a:tcPr/>
                </a:tc>
              </a:tr>
              <a:tr h="370840">
                <a:tc>
                  <a:txBody>
                    <a:bodyPr/>
                    <a:lstStyle/>
                    <a:p>
                      <a:r>
                        <a:rPr lang="en-US" sz="2000" smtClean="0"/>
                        <a:t>DocumentEntry</a:t>
                      </a:r>
                      <a:endParaRPr lang="th-TH" sz="2000" dirty="0"/>
                    </a:p>
                  </a:txBody>
                  <a:tcPr/>
                </a:tc>
                <a:tc>
                  <a:txBody>
                    <a:bodyPr/>
                    <a:lstStyle/>
                    <a:p>
                      <a:r>
                        <a:rPr lang="en-US" sz="2000" dirty="0" smtClean="0"/>
                        <a:t>title</a:t>
                      </a:r>
                      <a:endParaRPr lang="th-TH" sz="2000" dirty="0"/>
                    </a:p>
                  </a:txBody>
                  <a:tcPr/>
                </a:tc>
                <a:tc>
                  <a:txBody>
                    <a:bodyPr/>
                    <a:lstStyle/>
                    <a:p>
                      <a:pPr algn="ctr"/>
                      <a:r>
                        <a:rPr lang="en-US" sz="2000" dirty="0" smtClean="0"/>
                        <a:t>O</a:t>
                      </a:r>
                      <a:endParaRPr lang="th-TH" sz="2000" dirty="0"/>
                    </a:p>
                  </a:txBody>
                  <a:tcPr/>
                </a:tc>
                <a:tc>
                  <a:txBody>
                    <a:bodyPr/>
                    <a:lstStyle/>
                    <a:p>
                      <a:pPr algn="ctr"/>
                      <a:r>
                        <a:rPr lang="en-US" sz="2000" dirty="0" smtClean="0"/>
                        <a:t>O</a:t>
                      </a:r>
                      <a:endParaRPr lang="th-TH" sz="2000" dirty="0"/>
                    </a:p>
                  </a:txBody>
                  <a:tcPr/>
                </a:tc>
                <a:tc>
                  <a:txBody>
                    <a:bodyPr/>
                    <a:lstStyle/>
                    <a:p>
                      <a:pPr algn="ctr"/>
                      <a:r>
                        <a:rPr lang="en-US" sz="2000" dirty="0" smtClean="0"/>
                        <a:t>O</a:t>
                      </a:r>
                      <a:endParaRPr lang="th-TH" sz="2000" dirty="0"/>
                    </a:p>
                  </a:txBody>
                  <a:tcPr/>
                </a:tc>
              </a:tr>
              <a:tr h="370840">
                <a:tc>
                  <a:txBody>
                    <a:bodyPr/>
                    <a:lstStyle/>
                    <a:p>
                      <a:r>
                        <a:rPr lang="en-US" sz="2000" dirty="0" err="1" smtClean="0"/>
                        <a:t>DocumentEntry</a:t>
                      </a:r>
                      <a:endParaRPr lang="th-TH" sz="2000" dirty="0"/>
                    </a:p>
                  </a:txBody>
                  <a:tcPr/>
                </a:tc>
                <a:tc>
                  <a:txBody>
                    <a:bodyPr/>
                    <a:lstStyle/>
                    <a:p>
                      <a:r>
                        <a:rPr lang="en-US" sz="2000" dirty="0" err="1" smtClean="0"/>
                        <a:t>typeCode</a:t>
                      </a:r>
                      <a:endParaRPr lang="th-TH" sz="2000" dirty="0"/>
                    </a:p>
                  </a:txBody>
                  <a:tcPr/>
                </a:tc>
                <a:tc>
                  <a:txBody>
                    <a:bodyPr/>
                    <a:lstStyle/>
                    <a:p>
                      <a:pPr algn="ctr"/>
                      <a:r>
                        <a:rPr lang="en-US" sz="2000" dirty="0" smtClean="0"/>
                        <a:t>R</a:t>
                      </a:r>
                      <a:endParaRPr lang="th-TH" sz="2000" dirty="0"/>
                    </a:p>
                  </a:txBody>
                  <a:tcPr/>
                </a:tc>
                <a:tc>
                  <a:txBody>
                    <a:bodyPr/>
                    <a:lstStyle/>
                    <a:p>
                      <a:pPr algn="ctr"/>
                      <a:r>
                        <a:rPr lang="en-US" sz="2000" dirty="0" smtClean="0"/>
                        <a:t>R</a:t>
                      </a:r>
                      <a:endParaRPr lang="th-TH" sz="2000" dirty="0"/>
                    </a:p>
                  </a:txBody>
                  <a:tcPr/>
                </a:tc>
                <a:tc>
                  <a:txBody>
                    <a:bodyPr/>
                    <a:lstStyle/>
                    <a:p>
                      <a:pPr algn="ctr"/>
                      <a:r>
                        <a:rPr lang="en-US" sz="2000" dirty="0" smtClean="0"/>
                        <a:t>R</a:t>
                      </a:r>
                      <a:endParaRPr lang="th-TH" sz="2000" dirty="0"/>
                    </a:p>
                  </a:txBody>
                  <a:tcPr/>
                </a:tc>
              </a:tr>
              <a:tr h="370840">
                <a:tc>
                  <a:txBody>
                    <a:bodyPr/>
                    <a:lstStyle/>
                    <a:p>
                      <a:r>
                        <a:rPr lang="en-US" sz="2000" dirty="0" err="1" smtClean="0"/>
                        <a:t>DocumentEntry</a:t>
                      </a:r>
                      <a:endParaRPr lang="th-TH" sz="2000" dirty="0"/>
                    </a:p>
                  </a:txBody>
                  <a:tcPr/>
                </a:tc>
                <a:tc>
                  <a:txBody>
                    <a:bodyPr/>
                    <a:lstStyle/>
                    <a:p>
                      <a:r>
                        <a:rPr lang="en-US" sz="2000" dirty="0" err="1" smtClean="0"/>
                        <a:t>uniqueId</a:t>
                      </a:r>
                      <a:endParaRPr lang="th-TH" sz="2000" dirty="0"/>
                    </a:p>
                  </a:txBody>
                  <a:tcPr/>
                </a:tc>
                <a:tc>
                  <a:txBody>
                    <a:bodyPr/>
                    <a:lstStyle/>
                    <a:p>
                      <a:pPr algn="ctr"/>
                      <a:r>
                        <a:rPr lang="en-US" sz="2000" dirty="0" smtClean="0"/>
                        <a:t>R</a:t>
                      </a:r>
                      <a:endParaRPr lang="th-TH" sz="2000" dirty="0"/>
                    </a:p>
                  </a:txBody>
                  <a:tcPr/>
                </a:tc>
                <a:tc>
                  <a:txBody>
                    <a:bodyPr/>
                    <a:lstStyle/>
                    <a:p>
                      <a:pPr algn="ctr"/>
                      <a:r>
                        <a:rPr lang="en-US" sz="2000" dirty="0" smtClean="0"/>
                        <a:t>R</a:t>
                      </a:r>
                      <a:endParaRPr lang="th-TH" sz="2000" dirty="0"/>
                    </a:p>
                  </a:txBody>
                  <a:tcPr/>
                </a:tc>
                <a:tc>
                  <a:txBody>
                    <a:bodyPr/>
                    <a:lstStyle/>
                    <a:p>
                      <a:pPr algn="ctr"/>
                      <a:r>
                        <a:rPr lang="en-US" sz="2000" dirty="0" smtClean="0"/>
                        <a:t>R</a:t>
                      </a:r>
                      <a:endParaRPr lang="th-TH" sz="2000" dirty="0"/>
                    </a:p>
                  </a:txBody>
                  <a:tcPr/>
                </a:tc>
              </a:tr>
              <a:tr h="370840">
                <a:tc>
                  <a:txBody>
                    <a:bodyPr/>
                    <a:lstStyle/>
                    <a:p>
                      <a:r>
                        <a:rPr lang="en-US" sz="2000" dirty="0" err="1" smtClean="0"/>
                        <a:t>DocumentEntry</a:t>
                      </a:r>
                      <a:endParaRPr lang="th-TH" sz="2000" dirty="0"/>
                    </a:p>
                  </a:txBody>
                  <a:tcPr/>
                </a:tc>
                <a:tc>
                  <a:txBody>
                    <a:bodyPr/>
                    <a:lstStyle/>
                    <a:p>
                      <a:r>
                        <a:rPr lang="en-US" sz="2000" dirty="0" smtClean="0"/>
                        <a:t>URI</a:t>
                      </a:r>
                      <a:endParaRPr lang="th-TH" sz="2000" dirty="0"/>
                    </a:p>
                  </a:txBody>
                  <a:tcPr/>
                </a:tc>
                <a:tc>
                  <a:txBody>
                    <a:bodyPr/>
                    <a:lstStyle/>
                    <a:p>
                      <a:pPr algn="ctr"/>
                      <a:r>
                        <a:rPr lang="en-US" sz="2000" dirty="0" smtClean="0"/>
                        <a:t>O</a:t>
                      </a:r>
                      <a:endParaRPr lang="th-TH" sz="2000" dirty="0"/>
                    </a:p>
                  </a:txBody>
                  <a:tcPr/>
                </a:tc>
                <a:tc>
                  <a:txBody>
                    <a:bodyPr/>
                    <a:lstStyle/>
                    <a:p>
                      <a:pPr algn="ctr"/>
                      <a:r>
                        <a:rPr lang="en-US" sz="2000" dirty="0" smtClean="0"/>
                        <a:t>O</a:t>
                      </a:r>
                      <a:endParaRPr lang="th-TH" sz="2000" dirty="0"/>
                    </a:p>
                  </a:txBody>
                  <a:tcPr/>
                </a:tc>
                <a:tc>
                  <a:txBody>
                    <a:bodyPr/>
                    <a:lstStyle/>
                    <a:p>
                      <a:pPr algn="ctr"/>
                      <a:r>
                        <a:rPr lang="en-US" sz="2000" dirty="0" smtClean="0"/>
                        <a:t>O</a:t>
                      </a:r>
                      <a:endParaRPr lang="th-TH" sz="2000" dirty="0"/>
                    </a:p>
                  </a:txBody>
                  <a:tcPr/>
                </a:tc>
              </a:tr>
            </a:tbl>
          </a:graphicData>
        </a:graphic>
      </p:graphicFrame>
      <p:sp>
        <p:nvSpPr>
          <p:cNvPr id="5" name="Title 1"/>
          <p:cNvSpPr>
            <a:spLocks noGrp="1"/>
          </p:cNvSpPr>
          <p:nvPr>
            <p:ph type="title"/>
          </p:nvPr>
        </p:nvSpPr>
        <p:spPr>
          <a:xfrm>
            <a:off x="838200" y="365125"/>
            <a:ext cx="10515600" cy="1325563"/>
          </a:xfrm>
        </p:spPr>
        <p:txBody>
          <a:bodyPr/>
          <a:lstStyle/>
          <a:p>
            <a:r>
              <a:rPr lang="en-US" dirty="0" smtClean="0"/>
              <a:t>Metadata used in Document Sharing Profile</a:t>
            </a:r>
            <a:endParaRPr lang="th-TH" dirty="0"/>
          </a:p>
        </p:txBody>
      </p:sp>
    </p:spTree>
    <p:extLst>
      <p:ext uri="{BB962C8B-B14F-4D97-AF65-F5344CB8AC3E}">
        <p14:creationId xmlns:p14="http://schemas.microsoft.com/office/powerpoint/2010/main" val="38353351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1"/>
          <p:cNvGraphicFramePr>
            <a:graphicFrameLocks noGrp="1"/>
          </p:cNvGraphicFramePr>
          <p:nvPr>
            <p:ph idx="1"/>
            <p:extLst/>
          </p:nvPr>
        </p:nvGraphicFramePr>
        <p:xfrm>
          <a:off x="838200" y="1673225"/>
          <a:ext cx="10515600" cy="4663440"/>
        </p:xfrm>
        <a:graphic>
          <a:graphicData uri="http://schemas.openxmlformats.org/drawingml/2006/table">
            <a:tbl>
              <a:tblPr firstRow="1" bandRow="1">
                <a:tableStyleId>{5C22544A-7EE6-4342-B048-85BDC9FD1C3A}</a:tableStyleId>
              </a:tblPr>
              <a:tblGrid>
                <a:gridCol w="2000571"/>
                <a:gridCol w="5110701"/>
                <a:gridCol w="1134776"/>
                <a:gridCol w="1134776"/>
                <a:gridCol w="1134776"/>
              </a:tblGrid>
              <a:tr h="587375">
                <a:tc>
                  <a:txBody>
                    <a:bodyPr/>
                    <a:lstStyle/>
                    <a:p>
                      <a:pPr algn="ctr"/>
                      <a:r>
                        <a:rPr lang="en-US" sz="2000" dirty="0" smtClean="0"/>
                        <a:t>Metadata Element</a:t>
                      </a:r>
                      <a:endParaRPr lang="th-TH" sz="2000" dirty="0"/>
                    </a:p>
                  </a:txBody>
                  <a:tcPr/>
                </a:tc>
                <a:tc>
                  <a:txBody>
                    <a:bodyPr/>
                    <a:lstStyle/>
                    <a:p>
                      <a:pPr algn="ctr"/>
                      <a:r>
                        <a:rPr lang="en-US" sz="2000" dirty="0" smtClean="0"/>
                        <a:t>Metadata Attribute</a:t>
                      </a:r>
                      <a:endParaRPr lang="th-TH" sz="2000" dirty="0"/>
                    </a:p>
                  </a:txBody>
                  <a:tcPr/>
                </a:tc>
                <a:tc>
                  <a:txBody>
                    <a:bodyPr/>
                    <a:lstStyle/>
                    <a:p>
                      <a:pPr algn="ctr"/>
                      <a:r>
                        <a:rPr lang="en-US" sz="2000" dirty="0" smtClean="0"/>
                        <a:t>XDS </a:t>
                      </a:r>
                    </a:p>
                    <a:p>
                      <a:pPr algn="ctr"/>
                      <a:r>
                        <a:rPr lang="en-US" sz="2000" dirty="0" smtClean="0"/>
                        <a:t>DS</a:t>
                      </a:r>
                      <a:endParaRPr lang="th-TH" sz="2000" dirty="0"/>
                    </a:p>
                  </a:txBody>
                  <a:tcPr/>
                </a:tc>
                <a:tc>
                  <a:txBody>
                    <a:bodyPr/>
                    <a:lstStyle/>
                    <a:p>
                      <a:pPr algn="ctr"/>
                      <a:r>
                        <a:rPr lang="en-US" sz="2000" dirty="0" smtClean="0"/>
                        <a:t>XDS</a:t>
                      </a:r>
                    </a:p>
                    <a:p>
                      <a:pPr algn="ctr"/>
                      <a:r>
                        <a:rPr lang="en-US" sz="2000" dirty="0" smtClean="0"/>
                        <a:t>DR</a:t>
                      </a:r>
                      <a:endParaRPr lang="th-TH" sz="2000" dirty="0"/>
                    </a:p>
                  </a:txBody>
                  <a:tcPr/>
                </a:tc>
                <a:tc>
                  <a:txBody>
                    <a:bodyPr/>
                    <a:lstStyle/>
                    <a:p>
                      <a:pPr algn="ctr"/>
                      <a:r>
                        <a:rPr lang="en-US" sz="2000" dirty="0" smtClean="0"/>
                        <a:t>XDS</a:t>
                      </a:r>
                    </a:p>
                    <a:p>
                      <a:pPr algn="ctr"/>
                      <a:r>
                        <a:rPr lang="en-US" sz="2000" dirty="0" smtClean="0"/>
                        <a:t>OD</a:t>
                      </a:r>
                      <a:endParaRPr lang="th-TH" sz="2000" dirty="0"/>
                    </a:p>
                  </a:txBody>
                  <a:tcPr/>
                </a:tc>
              </a:tr>
              <a:tr h="370840">
                <a:tc>
                  <a:txBody>
                    <a:bodyPr/>
                    <a:lstStyle/>
                    <a:p>
                      <a:r>
                        <a:rPr lang="en-US" sz="2000" dirty="0" err="1" smtClean="0"/>
                        <a:t>SubmissionSet</a:t>
                      </a:r>
                      <a:endParaRPr lang="th-TH" sz="2000" dirty="0"/>
                    </a:p>
                  </a:txBody>
                  <a:tcPr/>
                </a:tc>
                <a:tc>
                  <a:txBody>
                    <a:bodyPr/>
                    <a:lstStyle/>
                    <a:p>
                      <a:r>
                        <a:rPr lang="en-US" sz="2000" dirty="0" smtClean="0"/>
                        <a:t>author</a:t>
                      </a:r>
                      <a:endParaRPr lang="th-TH" sz="2000" dirty="0"/>
                    </a:p>
                  </a:txBody>
                  <a:tcPr/>
                </a:tc>
                <a:tc>
                  <a:txBody>
                    <a:bodyPr/>
                    <a:lstStyle/>
                    <a:p>
                      <a:pPr algn="ctr"/>
                      <a:r>
                        <a:rPr lang="en-US" sz="2000" dirty="0" smtClean="0"/>
                        <a:t>R2</a:t>
                      </a:r>
                      <a:endParaRPr lang="th-TH" sz="2000" dirty="0"/>
                    </a:p>
                  </a:txBody>
                  <a:tcPr/>
                </a:tc>
                <a:tc>
                  <a:txBody>
                    <a:bodyPr/>
                    <a:lstStyle/>
                    <a:p>
                      <a:pPr algn="ctr"/>
                      <a:r>
                        <a:rPr lang="en-US" sz="2000" dirty="0" smtClean="0"/>
                        <a:t>R2</a:t>
                      </a:r>
                      <a:endParaRPr lang="th-TH"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smtClean="0"/>
                        <a:t>R2</a:t>
                      </a:r>
                      <a:endParaRPr lang="th-TH" sz="2000" dirty="0" smtClean="0"/>
                    </a:p>
                  </a:txBody>
                  <a:tcPr/>
                </a:tc>
              </a:tr>
              <a:tr h="370840">
                <a:tc>
                  <a:txBody>
                    <a:bodyPr/>
                    <a:lstStyle/>
                    <a:p>
                      <a:r>
                        <a:rPr lang="en-US" sz="2000" dirty="0" err="1" smtClean="0"/>
                        <a:t>SubmissionSet</a:t>
                      </a:r>
                      <a:endParaRPr lang="th-TH" sz="2000" dirty="0"/>
                    </a:p>
                  </a:txBody>
                  <a:tcPr/>
                </a:tc>
                <a:tc>
                  <a:txBody>
                    <a:bodyPr/>
                    <a:lstStyle/>
                    <a:p>
                      <a:r>
                        <a:rPr lang="en-US" sz="2000" dirty="0" err="1" smtClean="0"/>
                        <a:t>availabilityStatus</a:t>
                      </a:r>
                      <a:endParaRPr lang="th-TH" sz="2000" dirty="0"/>
                    </a:p>
                  </a:txBody>
                  <a:tcPr/>
                </a:tc>
                <a:tc>
                  <a:txBody>
                    <a:bodyPr/>
                    <a:lstStyle/>
                    <a:p>
                      <a:pPr algn="ctr"/>
                      <a:r>
                        <a:rPr lang="en-US" sz="2000" dirty="0" smtClean="0"/>
                        <a:t>O</a:t>
                      </a:r>
                      <a:endParaRPr lang="th-TH" sz="2000" dirty="0"/>
                    </a:p>
                  </a:txBody>
                  <a:tcPr/>
                </a:tc>
                <a:tc>
                  <a:txBody>
                    <a:bodyPr/>
                    <a:lstStyle/>
                    <a:p>
                      <a:pPr algn="ctr"/>
                      <a:r>
                        <a:rPr lang="en-US" sz="2000" dirty="0" smtClean="0"/>
                        <a:t>O</a:t>
                      </a:r>
                      <a:endParaRPr lang="th-TH" sz="2000" dirty="0"/>
                    </a:p>
                  </a:txBody>
                  <a:tcPr/>
                </a:tc>
                <a:tc>
                  <a:txBody>
                    <a:bodyPr/>
                    <a:lstStyle/>
                    <a:p>
                      <a:pPr algn="ctr"/>
                      <a:r>
                        <a:rPr lang="en-US" sz="2000" dirty="0" smtClean="0"/>
                        <a:t>O</a:t>
                      </a:r>
                      <a:endParaRPr lang="th-TH" sz="2000" dirty="0"/>
                    </a:p>
                  </a:txBody>
                  <a:tcPr/>
                </a:tc>
              </a:tr>
              <a:tr h="370840">
                <a:tc>
                  <a:txBody>
                    <a:bodyPr/>
                    <a:lstStyle/>
                    <a:p>
                      <a:r>
                        <a:rPr lang="en-US" sz="2000" dirty="0" err="1" smtClean="0"/>
                        <a:t>SubmissionSet</a:t>
                      </a:r>
                      <a:endParaRPr lang="th-TH" sz="2000" dirty="0"/>
                    </a:p>
                  </a:txBody>
                  <a:tcPr/>
                </a:tc>
                <a:tc>
                  <a:txBody>
                    <a:bodyPr/>
                    <a:lstStyle/>
                    <a:p>
                      <a:r>
                        <a:rPr lang="en-US" sz="2000" dirty="0" smtClean="0"/>
                        <a:t>comments</a:t>
                      </a:r>
                      <a:endParaRPr lang="th-TH" sz="2000" dirty="0"/>
                    </a:p>
                  </a:txBody>
                  <a:tcPr/>
                </a:tc>
                <a:tc>
                  <a:txBody>
                    <a:bodyPr/>
                    <a:lstStyle/>
                    <a:p>
                      <a:pPr algn="ctr"/>
                      <a:r>
                        <a:rPr lang="en-US" sz="2000" dirty="0" smtClean="0"/>
                        <a:t>O</a:t>
                      </a:r>
                      <a:endParaRPr lang="th-TH" sz="2000" dirty="0"/>
                    </a:p>
                  </a:txBody>
                  <a:tcPr/>
                </a:tc>
                <a:tc>
                  <a:txBody>
                    <a:bodyPr/>
                    <a:lstStyle/>
                    <a:p>
                      <a:pPr algn="ctr"/>
                      <a:r>
                        <a:rPr lang="en-US" sz="2000" dirty="0" smtClean="0"/>
                        <a:t>O</a:t>
                      </a:r>
                      <a:endParaRPr lang="th-TH" sz="2000" dirty="0"/>
                    </a:p>
                  </a:txBody>
                  <a:tcPr/>
                </a:tc>
                <a:tc>
                  <a:txBody>
                    <a:bodyPr/>
                    <a:lstStyle/>
                    <a:p>
                      <a:pPr algn="ctr"/>
                      <a:r>
                        <a:rPr lang="en-US" sz="2000" dirty="0" smtClean="0"/>
                        <a:t>O</a:t>
                      </a:r>
                      <a:endParaRPr lang="th-TH" sz="2000" dirty="0"/>
                    </a:p>
                  </a:txBody>
                  <a:tcPr/>
                </a:tc>
              </a:tr>
              <a:tr h="370840">
                <a:tc>
                  <a:txBody>
                    <a:bodyPr/>
                    <a:lstStyle/>
                    <a:p>
                      <a:r>
                        <a:rPr lang="en-US" sz="2000" smtClean="0"/>
                        <a:t>SubmissionSet</a:t>
                      </a:r>
                      <a:endParaRPr lang="th-TH" sz="2000" dirty="0"/>
                    </a:p>
                  </a:txBody>
                  <a:tcPr/>
                </a:tc>
                <a:tc>
                  <a:txBody>
                    <a:bodyPr/>
                    <a:lstStyle/>
                    <a:p>
                      <a:r>
                        <a:rPr lang="en-US" sz="2000" dirty="0" err="1" smtClean="0"/>
                        <a:t>contentTypeCode</a:t>
                      </a:r>
                      <a:endParaRPr lang="th-TH" sz="2000" dirty="0"/>
                    </a:p>
                  </a:txBody>
                  <a:tcPr/>
                </a:tc>
                <a:tc>
                  <a:txBody>
                    <a:bodyPr/>
                    <a:lstStyle/>
                    <a:p>
                      <a:pPr algn="ctr"/>
                      <a:r>
                        <a:rPr lang="en-US" sz="2000" dirty="0" smtClean="0"/>
                        <a:t>R</a:t>
                      </a:r>
                      <a:endParaRPr lang="th-TH" sz="2000" dirty="0"/>
                    </a:p>
                  </a:txBody>
                  <a:tcPr/>
                </a:tc>
                <a:tc>
                  <a:txBody>
                    <a:bodyPr/>
                    <a:lstStyle/>
                    <a:p>
                      <a:pPr algn="ctr"/>
                      <a:r>
                        <a:rPr lang="en-US" sz="2000" dirty="0" smtClean="0"/>
                        <a:t>R</a:t>
                      </a:r>
                      <a:endParaRPr lang="th-TH" sz="2000" dirty="0"/>
                    </a:p>
                  </a:txBody>
                  <a:tcPr/>
                </a:tc>
                <a:tc>
                  <a:txBody>
                    <a:bodyPr/>
                    <a:lstStyle/>
                    <a:p>
                      <a:pPr algn="ctr"/>
                      <a:r>
                        <a:rPr lang="en-US" sz="2000" dirty="0" smtClean="0"/>
                        <a:t>R</a:t>
                      </a:r>
                      <a:endParaRPr lang="th-TH" sz="2000" dirty="0"/>
                    </a:p>
                  </a:txBody>
                  <a:tcPr/>
                </a:tc>
              </a:tr>
              <a:tr h="370840">
                <a:tc>
                  <a:txBody>
                    <a:bodyPr/>
                    <a:lstStyle/>
                    <a:p>
                      <a:r>
                        <a:rPr lang="en-US" sz="2000" smtClean="0"/>
                        <a:t>SubmissionSet</a:t>
                      </a:r>
                      <a:endParaRPr lang="th-TH" sz="2000" dirty="0"/>
                    </a:p>
                  </a:txBody>
                  <a:tcPr/>
                </a:tc>
                <a:tc>
                  <a:txBody>
                    <a:bodyPr/>
                    <a:lstStyle/>
                    <a:p>
                      <a:r>
                        <a:rPr lang="en-US" sz="2000" dirty="0" err="1" smtClean="0"/>
                        <a:t>entryUUID</a:t>
                      </a:r>
                      <a:endParaRPr lang="th-TH" sz="2000" dirty="0"/>
                    </a:p>
                  </a:txBody>
                  <a:tcPr/>
                </a:tc>
                <a:tc>
                  <a:txBody>
                    <a:bodyPr/>
                    <a:lstStyle/>
                    <a:p>
                      <a:pPr algn="ctr"/>
                      <a:r>
                        <a:rPr lang="en-US" sz="2000" dirty="0" smtClean="0"/>
                        <a:t>R</a:t>
                      </a:r>
                      <a:endParaRPr lang="th-TH" sz="2000" dirty="0"/>
                    </a:p>
                  </a:txBody>
                  <a:tcPr/>
                </a:tc>
                <a:tc>
                  <a:txBody>
                    <a:bodyPr/>
                    <a:lstStyle/>
                    <a:p>
                      <a:pPr algn="ctr"/>
                      <a:r>
                        <a:rPr lang="en-US" sz="2000" dirty="0" smtClean="0"/>
                        <a:t>R</a:t>
                      </a:r>
                      <a:endParaRPr lang="th-TH" sz="2000" dirty="0"/>
                    </a:p>
                  </a:txBody>
                  <a:tcPr/>
                </a:tc>
                <a:tc>
                  <a:txBody>
                    <a:bodyPr/>
                    <a:lstStyle/>
                    <a:p>
                      <a:pPr algn="ctr"/>
                      <a:r>
                        <a:rPr lang="en-US" sz="2000" dirty="0" smtClean="0"/>
                        <a:t>R</a:t>
                      </a:r>
                      <a:endParaRPr lang="th-TH" sz="2000" dirty="0"/>
                    </a:p>
                  </a:txBody>
                  <a:tcPr/>
                </a:tc>
              </a:tr>
              <a:tr h="370840">
                <a:tc>
                  <a:txBody>
                    <a:bodyPr/>
                    <a:lstStyle/>
                    <a:p>
                      <a:r>
                        <a:rPr lang="en-US" sz="2000" smtClean="0"/>
                        <a:t>SubmissionSet</a:t>
                      </a:r>
                      <a:endParaRPr lang="th-TH" sz="2000" dirty="0"/>
                    </a:p>
                  </a:txBody>
                  <a:tcPr/>
                </a:tc>
                <a:tc>
                  <a:txBody>
                    <a:bodyPr/>
                    <a:lstStyle/>
                    <a:p>
                      <a:r>
                        <a:rPr lang="en-US" sz="2000" dirty="0" err="1" smtClean="0"/>
                        <a:t>homeCommunityId</a:t>
                      </a:r>
                      <a:endParaRPr lang="th-TH" sz="2000" dirty="0"/>
                    </a:p>
                  </a:txBody>
                  <a:tcPr/>
                </a:tc>
                <a:tc>
                  <a:txBody>
                    <a:bodyPr/>
                    <a:lstStyle/>
                    <a:p>
                      <a:pPr algn="ctr"/>
                      <a:r>
                        <a:rPr lang="en-US" sz="2000" dirty="0" smtClean="0"/>
                        <a:t>O</a:t>
                      </a:r>
                      <a:endParaRPr lang="th-TH" sz="2000" dirty="0"/>
                    </a:p>
                  </a:txBody>
                  <a:tcPr/>
                </a:tc>
                <a:tc>
                  <a:txBody>
                    <a:bodyPr/>
                    <a:lstStyle/>
                    <a:p>
                      <a:pPr algn="ctr"/>
                      <a:r>
                        <a:rPr lang="en-US" sz="2000" dirty="0" smtClean="0"/>
                        <a:t>O</a:t>
                      </a:r>
                      <a:endParaRPr lang="th-TH" sz="2000" dirty="0"/>
                    </a:p>
                  </a:txBody>
                  <a:tcPr/>
                </a:tc>
                <a:tc>
                  <a:txBody>
                    <a:bodyPr/>
                    <a:lstStyle/>
                    <a:p>
                      <a:pPr algn="ctr"/>
                      <a:r>
                        <a:rPr lang="en-US" sz="2000" dirty="0" smtClean="0"/>
                        <a:t>O</a:t>
                      </a:r>
                      <a:endParaRPr lang="th-TH" sz="2000" dirty="0"/>
                    </a:p>
                  </a:txBody>
                  <a:tcPr/>
                </a:tc>
              </a:tr>
              <a:tr h="370840">
                <a:tc>
                  <a:txBody>
                    <a:bodyPr/>
                    <a:lstStyle/>
                    <a:p>
                      <a:r>
                        <a:rPr lang="en-US" sz="2000" smtClean="0"/>
                        <a:t>SubmissionSet</a:t>
                      </a:r>
                      <a:endParaRPr lang="th-TH" sz="2000" dirty="0"/>
                    </a:p>
                  </a:txBody>
                  <a:tcPr/>
                </a:tc>
                <a:tc>
                  <a:txBody>
                    <a:bodyPr/>
                    <a:lstStyle/>
                    <a:p>
                      <a:r>
                        <a:rPr lang="en-US" sz="2000" dirty="0" err="1" smtClean="0"/>
                        <a:t>intendedRecipient</a:t>
                      </a:r>
                      <a:endParaRPr lang="th-TH" sz="2000" dirty="0"/>
                    </a:p>
                  </a:txBody>
                  <a:tcPr/>
                </a:tc>
                <a:tc>
                  <a:txBody>
                    <a:bodyPr/>
                    <a:lstStyle/>
                    <a:p>
                      <a:pPr algn="ctr"/>
                      <a:r>
                        <a:rPr lang="en-US" sz="2000" dirty="0" smtClean="0"/>
                        <a:t>O</a:t>
                      </a:r>
                      <a:endParaRPr lang="th-TH" sz="2000" dirty="0"/>
                    </a:p>
                  </a:txBody>
                  <a:tcPr/>
                </a:tc>
                <a:tc>
                  <a:txBody>
                    <a:bodyPr/>
                    <a:lstStyle/>
                    <a:p>
                      <a:pPr algn="ctr"/>
                      <a:r>
                        <a:rPr lang="en-US" sz="2000" dirty="0" smtClean="0"/>
                        <a:t>O</a:t>
                      </a:r>
                      <a:endParaRPr lang="th-TH" sz="2000" dirty="0"/>
                    </a:p>
                  </a:txBody>
                  <a:tcPr/>
                </a:tc>
                <a:tc>
                  <a:txBody>
                    <a:bodyPr/>
                    <a:lstStyle/>
                    <a:p>
                      <a:pPr algn="ctr"/>
                      <a:r>
                        <a:rPr lang="en-US" sz="2000" dirty="0" smtClean="0"/>
                        <a:t>O</a:t>
                      </a:r>
                      <a:endParaRPr lang="th-TH" sz="2000" dirty="0"/>
                    </a:p>
                  </a:txBody>
                  <a:tcPr/>
                </a:tc>
              </a:tr>
              <a:tr h="370840">
                <a:tc>
                  <a:txBody>
                    <a:bodyPr/>
                    <a:lstStyle/>
                    <a:p>
                      <a:r>
                        <a:rPr lang="en-US" sz="2000" smtClean="0"/>
                        <a:t>SubmissionSet</a:t>
                      </a:r>
                      <a:endParaRPr lang="th-TH" sz="2000" dirty="0"/>
                    </a:p>
                  </a:txBody>
                  <a:tcPr/>
                </a:tc>
                <a:tc>
                  <a:txBody>
                    <a:bodyPr/>
                    <a:lstStyle/>
                    <a:p>
                      <a:r>
                        <a:rPr lang="en-US" sz="2000" dirty="0" err="1" smtClean="0"/>
                        <a:t>limitedMetadata</a:t>
                      </a:r>
                      <a:endParaRPr lang="th-TH" sz="2000" dirty="0"/>
                    </a:p>
                  </a:txBody>
                  <a:tcPr/>
                </a:tc>
                <a:tc>
                  <a:txBody>
                    <a:bodyPr/>
                    <a:lstStyle/>
                    <a:p>
                      <a:pPr algn="ctr"/>
                      <a:r>
                        <a:rPr lang="en-US" sz="2000" dirty="0" smtClean="0"/>
                        <a:t>X</a:t>
                      </a:r>
                      <a:endParaRPr lang="th-TH" sz="2000" dirty="0"/>
                    </a:p>
                  </a:txBody>
                  <a:tcPr/>
                </a:tc>
                <a:tc>
                  <a:txBody>
                    <a:bodyPr/>
                    <a:lstStyle/>
                    <a:p>
                      <a:pPr algn="ctr"/>
                      <a:r>
                        <a:rPr lang="en-US" sz="2000" dirty="0" smtClean="0"/>
                        <a:t>X</a:t>
                      </a:r>
                      <a:endParaRPr lang="th-TH" sz="2000" dirty="0"/>
                    </a:p>
                  </a:txBody>
                  <a:tcPr/>
                </a:tc>
                <a:tc>
                  <a:txBody>
                    <a:bodyPr/>
                    <a:lstStyle/>
                    <a:p>
                      <a:pPr algn="ctr"/>
                      <a:r>
                        <a:rPr lang="en-US" sz="2000" dirty="0" smtClean="0"/>
                        <a:t>X</a:t>
                      </a:r>
                      <a:endParaRPr lang="th-TH" sz="2000" dirty="0"/>
                    </a:p>
                  </a:txBody>
                  <a:tcPr/>
                </a:tc>
              </a:tr>
              <a:tr h="370840">
                <a:tc>
                  <a:txBody>
                    <a:bodyPr/>
                    <a:lstStyle/>
                    <a:p>
                      <a:r>
                        <a:rPr lang="en-US" sz="2000" smtClean="0"/>
                        <a:t>SubmissionSet</a:t>
                      </a:r>
                      <a:endParaRPr lang="th-TH" sz="2000" dirty="0"/>
                    </a:p>
                  </a:txBody>
                  <a:tcPr/>
                </a:tc>
                <a:tc>
                  <a:txBody>
                    <a:bodyPr/>
                    <a:lstStyle/>
                    <a:p>
                      <a:r>
                        <a:rPr lang="en-US" sz="2000" dirty="0" err="1" smtClean="0"/>
                        <a:t>patientId</a:t>
                      </a:r>
                      <a:endParaRPr lang="th-TH" sz="2000" dirty="0"/>
                    </a:p>
                  </a:txBody>
                  <a:tcPr/>
                </a:tc>
                <a:tc>
                  <a:txBody>
                    <a:bodyPr/>
                    <a:lstStyle/>
                    <a:p>
                      <a:pPr algn="ctr"/>
                      <a:r>
                        <a:rPr lang="en-US" sz="2000" dirty="0" smtClean="0"/>
                        <a:t>R</a:t>
                      </a:r>
                      <a:endParaRPr lang="th-TH" sz="2000" dirty="0"/>
                    </a:p>
                  </a:txBody>
                  <a:tcPr/>
                </a:tc>
                <a:tc>
                  <a:txBody>
                    <a:bodyPr/>
                    <a:lstStyle/>
                    <a:p>
                      <a:pPr algn="ctr"/>
                      <a:r>
                        <a:rPr lang="en-US" sz="2000" dirty="0" smtClean="0"/>
                        <a:t>R</a:t>
                      </a:r>
                      <a:endParaRPr lang="th-TH" sz="2000" dirty="0"/>
                    </a:p>
                  </a:txBody>
                  <a:tcPr/>
                </a:tc>
                <a:tc>
                  <a:txBody>
                    <a:bodyPr/>
                    <a:lstStyle/>
                    <a:p>
                      <a:pPr algn="ctr"/>
                      <a:r>
                        <a:rPr lang="en-US" sz="2000" dirty="0" smtClean="0"/>
                        <a:t>R</a:t>
                      </a:r>
                      <a:endParaRPr lang="th-TH" sz="2000" dirty="0"/>
                    </a:p>
                  </a:txBody>
                  <a:tcPr/>
                </a:tc>
              </a:tr>
              <a:tr h="370840">
                <a:tc>
                  <a:txBody>
                    <a:bodyPr/>
                    <a:lstStyle/>
                    <a:p>
                      <a:r>
                        <a:rPr lang="en-US" sz="2000" dirty="0" err="1" smtClean="0"/>
                        <a:t>SubmissionSet</a:t>
                      </a:r>
                      <a:endParaRPr lang="th-TH" sz="2000" dirty="0"/>
                    </a:p>
                  </a:txBody>
                  <a:tcPr/>
                </a:tc>
                <a:tc>
                  <a:txBody>
                    <a:bodyPr/>
                    <a:lstStyle/>
                    <a:p>
                      <a:r>
                        <a:rPr lang="en-US" sz="2000" dirty="0" err="1" smtClean="0"/>
                        <a:t>sourceId</a:t>
                      </a:r>
                      <a:endParaRPr lang="th-TH" sz="2000" dirty="0"/>
                    </a:p>
                  </a:txBody>
                  <a:tcPr/>
                </a:tc>
                <a:tc>
                  <a:txBody>
                    <a:bodyPr/>
                    <a:lstStyle/>
                    <a:p>
                      <a:pPr algn="ctr"/>
                      <a:r>
                        <a:rPr lang="en-US" sz="2000" dirty="0" smtClean="0"/>
                        <a:t>R</a:t>
                      </a:r>
                      <a:endParaRPr lang="th-TH" sz="2000" dirty="0"/>
                    </a:p>
                  </a:txBody>
                  <a:tcPr/>
                </a:tc>
                <a:tc>
                  <a:txBody>
                    <a:bodyPr/>
                    <a:lstStyle/>
                    <a:p>
                      <a:pPr algn="ctr"/>
                      <a:r>
                        <a:rPr lang="en-US" sz="2000" dirty="0" smtClean="0"/>
                        <a:t>R</a:t>
                      </a:r>
                      <a:endParaRPr lang="th-TH" sz="2000" dirty="0"/>
                    </a:p>
                  </a:txBody>
                  <a:tcPr/>
                </a:tc>
                <a:tc>
                  <a:txBody>
                    <a:bodyPr/>
                    <a:lstStyle/>
                    <a:p>
                      <a:pPr algn="ctr"/>
                      <a:r>
                        <a:rPr lang="en-US" sz="2000" dirty="0" smtClean="0"/>
                        <a:t>R</a:t>
                      </a:r>
                      <a:endParaRPr lang="th-TH" sz="2000" dirty="0"/>
                    </a:p>
                  </a:txBody>
                  <a:tcPr/>
                </a:tc>
              </a:tr>
            </a:tbl>
          </a:graphicData>
        </a:graphic>
      </p:graphicFrame>
      <p:sp>
        <p:nvSpPr>
          <p:cNvPr id="5" name="Title 1"/>
          <p:cNvSpPr>
            <a:spLocks noGrp="1"/>
          </p:cNvSpPr>
          <p:nvPr>
            <p:ph type="title"/>
          </p:nvPr>
        </p:nvSpPr>
        <p:spPr>
          <a:xfrm>
            <a:off x="838200" y="365125"/>
            <a:ext cx="10515600" cy="1325563"/>
          </a:xfrm>
        </p:spPr>
        <p:txBody>
          <a:bodyPr/>
          <a:lstStyle/>
          <a:p>
            <a:r>
              <a:rPr lang="en-US" dirty="0" smtClean="0"/>
              <a:t>Metadata used in Document Sharing Profile</a:t>
            </a:r>
            <a:endParaRPr lang="th-TH" dirty="0"/>
          </a:p>
        </p:txBody>
      </p:sp>
    </p:spTree>
    <p:extLst>
      <p:ext uri="{BB962C8B-B14F-4D97-AF65-F5344CB8AC3E}">
        <p14:creationId xmlns:p14="http://schemas.microsoft.com/office/powerpoint/2010/main" val="21072281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1"/>
          <p:cNvGraphicFramePr>
            <a:graphicFrameLocks noGrp="1"/>
          </p:cNvGraphicFramePr>
          <p:nvPr>
            <p:ph idx="1"/>
            <p:extLst/>
          </p:nvPr>
        </p:nvGraphicFramePr>
        <p:xfrm>
          <a:off x="838200" y="1673225"/>
          <a:ext cx="10515600" cy="4663440"/>
        </p:xfrm>
        <a:graphic>
          <a:graphicData uri="http://schemas.openxmlformats.org/drawingml/2006/table">
            <a:tbl>
              <a:tblPr firstRow="1" bandRow="1">
                <a:tableStyleId>{5C22544A-7EE6-4342-B048-85BDC9FD1C3A}</a:tableStyleId>
              </a:tblPr>
              <a:tblGrid>
                <a:gridCol w="2000571"/>
                <a:gridCol w="5110701"/>
                <a:gridCol w="1134776"/>
                <a:gridCol w="1134776"/>
                <a:gridCol w="1134776"/>
              </a:tblGrid>
              <a:tr h="587375">
                <a:tc>
                  <a:txBody>
                    <a:bodyPr/>
                    <a:lstStyle/>
                    <a:p>
                      <a:pPr algn="ctr"/>
                      <a:r>
                        <a:rPr lang="en-US" sz="2000" dirty="0" smtClean="0"/>
                        <a:t>Metadata Element</a:t>
                      </a:r>
                      <a:endParaRPr lang="th-TH" sz="2000" dirty="0"/>
                    </a:p>
                  </a:txBody>
                  <a:tcPr/>
                </a:tc>
                <a:tc>
                  <a:txBody>
                    <a:bodyPr/>
                    <a:lstStyle/>
                    <a:p>
                      <a:pPr algn="ctr"/>
                      <a:r>
                        <a:rPr lang="en-US" sz="2000" dirty="0" smtClean="0"/>
                        <a:t>Metadata Attribute</a:t>
                      </a:r>
                      <a:endParaRPr lang="th-TH" sz="2000" dirty="0"/>
                    </a:p>
                  </a:txBody>
                  <a:tcPr/>
                </a:tc>
                <a:tc>
                  <a:txBody>
                    <a:bodyPr/>
                    <a:lstStyle/>
                    <a:p>
                      <a:pPr algn="ctr"/>
                      <a:r>
                        <a:rPr lang="en-US" sz="2000" dirty="0" smtClean="0"/>
                        <a:t>XDS </a:t>
                      </a:r>
                    </a:p>
                    <a:p>
                      <a:pPr algn="ctr"/>
                      <a:r>
                        <a:rPr lang="en-US" sz="2000" dirty="0" smtClean="0"/>
                        <a:t>DS</a:t>
                      </a:r>
                      <a:endParaRPr lang="th-TH" sz="2000" dirty="0"/>
                    </a:p>
                  </a:txBody>
                  <a:tcPr/>
                </a:tc>
                <a:tc>
                  <a:txBody>
                    <a:bodyPr/>
                    <a:lstStyle/>
                    <a:p>
                      <a:pPr algn="ctr"/>
                      <a:r>
                        <a:rPr lang="en-US" sz="2000" dirty="0" smtClean="0"/>
                        <a:t>XDS</a:t>
                      </a:r>
                    </a:p>
                    <a:p>
                      <a:pPr algn="ctr"/>
                      <a:r>
                        <a:rPr lang="en-US" sz="2000" dirty="0" smtClean="0"/>
                        <a:t>DR</a:t>
                      </a:r>
                      <a:endParaRPr lang="th-TH" sz="2000" dirty="0"/>
                    </a:p>
                  </a:txBody>
                  <a:tcPr/>
                </a:tc>
                <a:tc>
                  <a:txBody>
                    <a:bodyPr/>
                    <a:lstStyle/>
                    <a:p>
                      <a:pPr algn="ctr"/>
                      <a:r>
                        <a:rPr lang="en-US" sz="2000" dirty="0" smtClean="0"/>
                        <a:t>XDS</a:t>
                      </a:r>
                    </a:p>
                    <a:p>
                      <a:pPr algn="ctr"/>
                      <a:r>
                        <a:rPr lang="en-US" sz="2000" dirty="0" smtClean="0"/>
                        <a:t>OD</a:t>
                      </a:r>
                      <a:endParaRPr lang="th-TH" sz="2000" dirty="0"/>
                    </a:p>
                  </a:txBody>
                  <a:tcPr/>
                </a:tc>
              </a:tr>
              <a:tr h="370840">
                <a:tc>
                  <a:txBody>
                    <a:bodyPr/>
                    <a:lstStyle/>
                    <a:p>
                      <a:r>
                        <a:rPr lang="en-US" sz="2000" dirty="0" err="1" smtClean="0"/>
                        <a:t>SubmissionSet</a:t>
                      </a:r>
                      <a:endParaRPr lang="th-TH" sz="2000" dirty="0"/>
                    </a:p>
                  </a:txBody>
                  <a:tcPr/>
                </a:tc>
                <a:tc>
                  <a:txBody>
                    <a:bodyPr/>
                    <a:lstStyle/>
                    <a:p>
                      <a:r>
                        <a:rPr lang="en-US" sz="2000" dirty="0" err="1" smtClean="0"/>
                        <a:t>submissionTime</a:t>
                      </a:r>
                      <a:endParaRPr lang="th-TH" sz="2000" dirty="0"/>
                    </a:p>
                  </a:txBody>
                  <a:tcPr/>
                </a:tc>
                <a:tc>
                  <a:txBody>
                    <a:bodyPr/>
                    <a:lstStyle/>
                    <a:p>
                      <a:pPr algn="ctr"/>
                      <a:r>
                        <a:rPr lang="en-US" sz="2000" dirty="0" smtClean="0"/>
                        <a:t>R</a:t>
                      </a:r>
                      <a:endParaRPr lang="th-TH" sz="2000" dirty="0"/>
                    </a:p>
                  </a:txBody>
                  <a:tcPr/>
                </a:tc>
                <a:tc>
                  <a:txBody>
                    <a:bodyPr/>
                    <a:lstStyle/>
                    <a:p>
                      <a:pPr algn="ctr"/>
                      <a:r>
                        <a:rPr lang="en-US" sz="2000" dirty="0" smtClean="0"/>
                        <a:t>R</a:t>
                      </a:r>
                      <a:endParaRPr lang="th-TH"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smtClean="0"/>
                        <a:t>R</a:t>
                      </a:r>
                      <a:endParaRPr lang="th-TH" sz="2000" dirty="0" smtClean="0"/>
                    </a:p>
                  </a:txBody>
                  <a:tcPr/>
                </a:tc>
              </a:tr>
              <a:tr h="370840">
                <a:tc>
                  <a:txBody>
                    <a:bodyPr/>
                    <a:lstStyle/>
                    <a:p>
                      <a:r>
                        <a:rPr lang="en-US" sz="2000" dirty="0" err="1" smtClean="0"/>
                        <a:t>SubmissionSet</a:t>
                      </a:r>
                      <a:endParaRPr lang="th-TH" sz="2000" dirty="0"/>
                    </a:p>
                  </a:txBody>
                  <a:tcPr/>
                </a:tc>
                <a:tc>
                  <a:txBody>
                    <a:bodyPr/>
                    <a:lstStyle/>
                    <a:p>
                      <a:r>
                        <a:rPr lang="en-US" sz="2000" dirty="0" smtClean="0"/>
                        <a:t>title</a:t>
                      </a:r>
                      <a:endParaRPr lang="th-TH" sz="2000" dirty="0"/>
                    </a:p>
                  </a:txBody>
                  <a:tcPr/>
                </a:tc>
                <a:tc>
                  <a:txBody>
                    <a:bodyPr/>
                    <a:lstStyle/>
                    <a:p>
                      <a:pPr algn="ctr"/>
                      <a:r>
                        <a:rPr lang="en-US" sz="2000" dirty="0" smtClean="0"/>
                        <a:t>O</a:t>
                      </a:r>
                      <a:endParaRPr lang="th-TH" sz="2000" dirty="0"/>
                    </a:p>
                  </a:txBody>
                  <a:tcPr/>
                </a:tc>
                <a:tc>
                  <a:txBody>
                    <a:bodyPr/>
                    <a:lstStyle/>
                    <a:p>
                      <a:pPr algn="ctr"/>
                      <a:r>
                        <a:rPr lang="en-US" sz="2000" dirty="0" smtClean="0"/>
                        <a:t>O</a:t>
                      </a:r>
                      <a:endParaRPr lang="th-TH" sz="2000" dirty="0"/>
                    </a:p>
                  </a:txBody>
                  <a:tcPr/>
                </a:tc>
                <a:tc>
                  <a:txBody>
                    <a:bodyPr/>
                    <a:lstStyle/>
                    <a:p>
                      <a:pPr algn="ctr"/>
                      <a:r>
                        <a:rPr lang="en-US" sz="2000" dirty="0" smtClean="0"/>
                        <a:t>O</a:t>
                      </a:r>
                      <a:endParaRPr lang="th-TH" sz="2000" dirty="0"/>
                    </a:p>
                  </a:txBody>
                  <a:tcPr/>
                </a:tc>
              </a:tr>
              <a:tr h="370840">
                <a:tc>
                  <a:txBody>
                    <a:bodyPr/>
                    <a:lstStyle/>
                    <a:p>
                      <a:r>
                        <a:rPr lang="en-US" sz="2000" dirty="0" err="1" smtClean="0"/>
                        <a:t>SubmissionSet</a:t>
                      </a:r>
                      <a:endParaRPr lang="th-TH" sz="2000" dirty="0"/>
                    </a:p>
                  </a:txBody>
                  <a:tcPr/>
                </a:tc>
                <a:tc>
                  <a:txBody>
                    <a:bodyPr/>
                    <a:lstStyle/>
                    <a:p>
                      <a:r>
                        <a:rPr lang="en-US" sz="2000" dirty="0" err="1" smtClean="0"/>
                        <a:t>uniqueId</a:t>
                      </a:r>
                      <a:endParaRPr lang="th-TH" sz="2000" dirty="0"/>
                    </a:p>
                  </a:txBody>
                  <a:tcPr/>
                </a:tc>
                <a:tc>
                  <a:txBody>
                    <a:bodyPr/>
                    <a:lstStyle/>
                    <a:p>
                      <a:pPr algn="ctr"/>
                      <a:r>
                        <a:rPr lang="en-US" sz="2000" dirty="0" smtClean="0"/>
                        <a:t>R</a:t>
                      </a:r>
                      <a:endParaRPr lang="th-TH" sz="2000" dirty="0"/>
                    </a:p>
                  </a:txBody>
                  <a:tcPr/>
                </a:tc>
                <a:tc>
                  <a:txBody>
                    <a:bodyPr/>
                    <a:lstStyle/>
                    <a:p>
                      <a:pPr algn="ctr"/>
                      <a:r>
                        <a:rPr lang="en-US" sz="2000" dirty="0" smtClean="0"/>
                        <a:t>R</a:t>
                      </a:r>
                      <a:endParaRPr lang="th-TH" sz="2000" dirty="0"/>
                    </a:p>
                  </a:txBody>
                  <a:tcPr/>
                </a:tc>
                <a:tc>
                  <a:txBody>
                    <a:bodyPr/>
                    <a:lstStyle/>
                    <a:p>
                      <a:pPr algn="ctr"/>
                      <a:r>
                        <a:rPr lang="en-US" sz="2000" dirty="0" smtClean="0"/>
                        <a:t>R</a:t>
                      </a:r>
                      <a:endParaRPr lang="th-TH" sz="2000" dirty="0"/>
                    </a:p>
                  </a:txBody>
                  <a:tcPr/>
                </a:tc>
              </a:tr>
              <a:tr h="370840">
                <a:tc>
                  <a:txBody>
                    <a:bodyPr/>
                    <a:lstStyle/>
                    <a:p>
                      <a:r>
                        <a:rPr lang="en-US" sz="2000" dirty="0" smtClean="0"/>
                        <a:t>Folder</a:t>
                      </a:r>
                      <a:endParaRPr lang="th-TH" sz="2000" dirty="0"/>
                    </a:p>
                  </a:txBody>
                  <a:tcPr/>
                </a:tc>
                <a:tc>
                  <a:txBody>
                    <a:bodyPr/>
                    <a:lstStyle/>
                    <a:p>
                      <a:r>
                        <a:rPr lang="en-US" sz="2000" dirty="0" err="1" smtClean="0"/>
                        <a:t>availabilityStatus</a:t>
                      </a:r>
                      <a:endParaRPr lang="th-TH" sz="2000" dirty="0"/>
                    </a:p>
                  </a:txBody>
                  <a:tcPr/>
                </a:tc>
                <a:tc>
                  <a:txBody>
                    <a:bodyPr/>
                    <a:lstStyle/>
                    <a:p>
                      <a:pPr algn="ctr"/>
                      <a:r>
                        <a:rPr lang="en-US" sz="2000" dirty="0" smtClean="0"/>
                        <a:t>O</a:t>
                      </a:r>
                      <a:endParaRPr lang="th-TH" sz="2000" dirty="0"/>
                    </a:p>
                  </a:txBody>
                  <a:tcPr/>
                </a:tc>
                <a:tc>
                  <a:txBody>
                    <a:bodyPr/>
                    <a:lstStyle/>
                    <a:p>
                      <a:pPr algn="ctr"/>
                      <a:r>
                        <a:rPr lang="en-US" sz="2000" dirty="0" smtClean="0"/>
                        <a:t>O</a:t>
                      </a:r>
                      <a:endParaRPr lang="th-TH" sz="2000" dirty="0"/>
                    </a:p>
                  </a:txBody>
                  <a:tcPr/>
                </a:tc>
                <a:tc>
                  <a:txBody>
                    <a:bodyPr/>
                    <a:lstStyle/>
                    <a:p>
                      <a:pPr algn="ctr"/>
                      <a:r>
                        <a:rPr lang="en-US" sz="2000" dirty="0" smtClean="0"/>
                        <a:t>O</a:t>
                      </a:r>
                      <a:endParaRPr lang="th-TH" sz="2000" dirty="0"/>
                    </a:p>
                  </a:txBody>
                  <a:tcPr/>
                </a:tc>
              </a:tr>
              <a:tr h="370840">
                <a:tc>
                  <a:txBody>
                    <a:bodyPr/>
                    <a:lstStyle/>
                    <a:p>
                      <a:r>
                        <a:rPr lang="en-US" sz="2000" smtClean="0"/>
                        <a:t>Folder</a:t>
                      </a:r>
                      <a:endParaRPr lang="th-TH" sz="2000" dirty="0"/>
                    </a:p>
                  </a:txBody>
                  <a:tcPr/>
                </a:tc>
                <a:tc>
                  <a:txBody>
                    <a:bodyPr/>
                    <a:lstStyle/>
                    <a:p>
                      <a:r>
                        <a:rPr lang="en-US" sz="2000" dirty="0" err="1" smtClean="0"/>
                        <a:t>codeList</a:t>
                      </a:r>
                      <a:endParaRPr lang="th-TH" sz="2000" dirty="0"/>
                    </a:p>
                  </a:txBody>
                  <a:tcPr/>
                </a:tc>
                <a:tc>
                  <a:txBody>
                    <a:bodyPr/>
                    <a:lstStyle/>
                    <a:p>
                      <a:pPr algn="ctr"/>
                      <a:r>
                        <a:rPr lang="en-US" sz="2000" dirty="0" smtClean="0"/>
                        <a:t>R</a:t>
                      </a:r>
                      <a:endParaRPr lang="th-TH" sz="2000" dirty="0"/>
                    </a:p>
                  </a:txBody>
                  <a:tcPr/>
                </a:tc>
                <a:tc>
                  <a:txBody>
                    <a:bodyPr/>
                    <a:lstStyle/>
                    <a:p>
                      <a:pPr algn="ctr"/>
                      <a:r>
                        <a:rPr lang="en-US" sz="2000" dirty="0" smtClean="0"/>
                        <a:t>R</a:t>
                      </a:r>
                      <a:endParaRPr lang="th-TH" sz="2000" dirty="0"/>
                    </a:p>
                  </a:txBody>
                  <a:tcPr/>
                </a:tc>
                <a:tc>
                  <a:txBody>
                    <a:bodyPr/>
                    <a:lstStyle/>
                    <a:p>
                      <a:pPr algn="ctr"/>
                      <a:r>
                        <a:rPr lang="en-US" sz="2000" dirty="0" smtClean="0"/>
                        <a:t>R</a:t>
                      </a:r>
                      <a:endParaRPr lang="th-TH" sz="2000" dirty="0"/>
                    </a:p>
                  </a:txBody>
                  <a:tcPr/>
                </a:tc>
              </a:tr>
              <a:tr h="370840">
                <a:tc>
                  <a:txBody>
                    <a:bodyPr/>
                    <a:lstStyle/>
                    <a:p>
                      <a:r>
                        <a:rPr lang="en-US" sz="2000" smtClean="0"/>
                        <a:t>Folder</a:t>
                      </a:r>
                      <a:endParaRPr lang="th-TH" sz="2000" dirty="0"/>
                    </a:p>
                  </a:txBody>
                  <a:tcPr/>
                </a:tc>
                <a:tc>
                  <a:txBody>
                    <a:bodyPr/>
                    <a:lstStyle/>
                    <a:p>
                      <a:r>
                        <a:rPr lang="en-US" sz="2000" dirty="0" smtClean="0"/>
                        <a:t>comments</a:t>
                      </a:r>
                      <a:endParaRPr lang="th-TH" sz="2000" dirty="0"/>
                    </a:p>
                  </a:txBody>
                  <a:tcPr/>
                </a:tc>
                <a:tc>
                  <a:txBody>
                    <a:bodyPr/>
                    <a:lstStyle/>
                    <a:p>
                      <a:pPr algn="ctr"/>
                      <a:r>
                        <a:rPr lang="en-US" sz="2000" dirty="0" smtClean="0"/>
                        <a:t>O</a:t>
                      </a:r>
                      <a:endParaRPr lang="th-TH" sz="2000" dirty="0"/>
                    </a:p>
                  </a:txBody>
                  <a:tcPr/>
                </a:tc>
                <a:tc>
                  <a:txBody>
                    <a:bodyPr/>
                    <a:lstStyle/>
                    <a:p>
                      <a:pPr algn="ctr"/>
                      <a:r>
                        <a:rPr lang="en-US" sz="2000" dirty="0" smtClean="0"/>
                        <a:t>O</a:t>
                      </a:r>
                      <a:endParaRPr lang="th-TH" sz="2000" dirty="0"/>
                    </a:p>
                  </a:txBody>
                  <a:tcPr/>
                </a:tc>
                <a:tc>
                  <a:txBody>
                    <a:bodyPr/>
                    <a:lstStyle/>
                    <a:p>
                      <a:pPr algn="ctr"/>
                      <a:r>
                        <a:rPr lang="en-US" sz="2000" dirty="0" smtClean="0"/>
                        <a:t>O</a:t>
                      </a:r>
                      <a:endParaRPr lang="th-TH" sz="2000" dirty="0"/>
                    </a:p>
                  </a:txBody>
                  <a:tcPr/>
                </a:tc>
              </a:tr>
              <a:tr h="370840">
                <a:tc>
                  <a:txBody>
                    <a:bodyPr/>
                    <a:lstStyle/>
                    <a:p>
                      <a:r>
                        <a:rPr lang="en-US" sz="2000" smtClean="0"/>
                        <a:t>Folder</a:t>
                      </a:r>
                      <a:endParaRPr lang="th-TH" sz="2000" dirty="0"/>
                    </a:p>
                  </a:txBody>
                  <a:tcPr/>
                </a:tc>
                <a:tc>
                  <a:txBody>
                    <a:bodyPr/>
                    <a:lstStyle/>
                    <a:p>
                      <a:r>
                        <a:rPr lang="en-US" sz="2000" dirty="0" err="1" smtClean="0"/>
                        <a:t>entryUUID</a:t>
                      </a:r>
                      <a:endParaRPr lang="th-TH" sz="2000" dirty="0"/>
                    </a:p>
                  </a:txBody>
                  <a:tcPr/>
                </a:tc>
                <a:tc>
                  <a:txBody>
                    <a:bodyPr/>
                    <a:lstStyle/>
                    <a:p>
                      <a:pPr algn="ctr"/>
                      <a:r>
                        <a:rPr lang="en-US" sz="2000" dirty="0" smtClean="0"/>
                        <a:t>R</a:t>
                      </a:r>
                      <a:endParaRPr lang="th-TH" sz="2000" dirty="0"/>
                    </a:p>
                  </a:txBody>
                  <a:tcPr/>
                </a:tc>
                <a:tc>
                  <a:txBody>
                    <a:bodyPr/>
                    <a:lstStyle/>
                    <a:p>
                      <a:pPr algn="ctr"/>
                      <a:r>
                        <a:rPr lang="en-US" sz="2000" dirty="0" smtClean="0"/>
                        <a:t>R</a:t>
                      </a:r>
                      <a:endParaRPr lang="th-TH" sz="2000" dirty="0"/>
                    </a:p>
                  </a:txBody>
                  <a:tcPr/>
                </a:tc>
                <a:tc>
                  <a:txBody>
                    <a:bodyPr/>
                    <a:lstStyle/>
                    <a:p>
                      <a:pPr algn="ctr"/>
                      <a:r>
                        <a:rPr lang="en-US" sz="2000" dirty="0" smtClean="0"/>
                        <a:t>R</a:t>
                      </a:r>
                      <a:endParaRPr lang="th-TH" sz="2000" dirty="0"/>
                    </a:p>
                  </a:txBody>
                  <a:tcPr/>
                </a:tc>
              </a:tr>
              <a:tr h="370840">
                <a:tc>
                  <a:txBody>
                    <a:bodyPr/>
                    <a:lstStyle/>
                    <a:p>
                      <a:r>
                        <a:rPr lang="en-US" sz="2000" smtClean="0"/>
                        <a:t>Folder</a:t>
                      </a:r>
                      <a:endParaRPr lang="th-TH" sz="2000" dirty="0"/>
                    </a:p>
                  </a:txBody>
                  <a:tcPr/>
                </a:tc>
                <a:tc>
                  <a:txBody>
                    <a:bodyPr/>
                    <a:lstStyle/>
                    <a:p>
                      <a:r>
                        <a:rPr lang="en-US" sz="2000" dirty="0" err="1" smtClean="0"/>
                        <a:t>homeCommunityId</a:t>
                      </a:r>
                      <a:endParaRPr lang="th-TH" sz="2000" dirty="0"/>
                    </a:p>
                  </a:txBody>
                  <a:tcPr/>
                </a:tc>
                <a:tc>
                  <a:txBody>
                    <a:bodyPr/>
                    <a:lstStyle/>
                    <a:p>
                      <a:pPr algn="ctr"/>
                      <a:r>
                        <a:rPr lang="en-US" sz="2000" dirty="0" smtClean="0"/>
                        <a:t>O</a:t>
                      </a:r>
                      <a:endParaRPr lang="th-TH" sz="2000" dirty="0"/>
                    </a:p>
                  </a:txBody>
                  <a:tcPr/>
                </a:tc>
                <a:tc>
                  <a:txBody>
                    <a:bodyPr/>
                    <a:lstStyle/>
                    <a:p>
                      <a:pPr algn="ctr"/>
                      <a:r>
                        <a:rPr lang="en-US" sz="2000" dirty="0" smtClean="0"/>
                        <a:t>O</a:t>
                      </a:r>
                      <a:endParaRPr lang="th-TH" sz="2000" dirty="0"/>
                    </a:p>
                  </a:txBody>
                  <a:tcPr/>
                </a:tc>
                <a:tc>
                  <a:txBody>
                    <a:bodyPr/>
                    <a:lstStyle/>
                    <a:p>
                      <a:pPr algn="ctr"/>
                      <a:r>
                        <a:rPr lang="en-US" sz="2000" dirty="0" smtClean="0"/>
                        <a:t>O</a:t>
                      </a:r>
                      <a:endParaRPr lang="th-TH" sz="2000" dirty="0"/>
                    </a:p>
                  </a:txBody>
                  <a:tcPr/>
                </a:tc>
              </a:tr>
              <a:tr h="370840">
                <a:tc>
                  <a:txBody>
                    <a:bodyPr/>
                    <a:lstStyle/>
                    <a:p>
                      <a:r>
                        <a:rPr lang="en-US" sz="2000" smtClean="0"/>
                        <a:t>Folder</a:t>
                      </a:r>
                      <a:endParaRPr lang="th-TH" sz="2000" dirty="0"/>
                    </a:p>
                  </a:txBody>
                  <a:tcPr/>
                </a:tc>
                <a:tc>
                  <a:txBody>
                    <a:bodyPr/>
                    <a:lstStyle/>
                    <a:p>
                      <a:r>
                        <a:rPr lang="en-US" sz="2000" dirty="0" err="1" smtClean="0"/>
                        <a:t>lastUpdateTime</a:t>
                      </a:r>
                      <a:endParaRPr lang="th-TH" sz="2000" dirty="0"/>
                    </a:p>
                  </a:txBody>
                  <a:tcPr/>
                </a:tc>
                <a:tc>
                  <a:txBody>
                    <a:bodyPr/>
                    <a:lstStyle/>
                    <a:p>
                      <a:pPr algn="ctr"/>
                      <a:r>
                        <a:rPr lang="en-US" sz="2000" dirty="0" smtClean="0"/>
                        <a:t>O</a:t>
                      </a:r>
                      <a:endParaRPr lang="th-TH" sz="2000" dirty="0"/>
                    </a:p>
                  </a:txBody>
                  <a:tcPr/>
                </a:tc>
                <a:tc>
                  <a:txBody>
                    <a:bodyPr/>
                    <a:lstStyle/>
                    <a:p>
                      <a:pPr algn="ctr"/>
                      <a:r>
                        <a:rPr lang="en-US" sz="2000" dirty="0" smtClean="0"/>
                        <a:t>O</a:t>
                      </a:r>
                      <a:endParaRPr lang="th-TH" sz="2000" dirty="0"/>
                    </a:p>
                  </a:txBody>
                  <a:tcPr/>
                </a:tc>
                <a:tc>
                  <a:txBody>
                    <a:bodyPr/>
                    <a:lstStyle/>
                    <a:p>
                      <a:pPr algn="ctr"/>
                      <a:r>
                        <a:rPr lang="en-US" sz="2000" dirty="0" smtClean="0"/>
                        <a:t>O</a:t>
                      </a:r>
                      <a:endParaRPr lang="th-TH" sz="2000" dirty="0"/>
                    </a:p>
                  </a:txBody>
                  <a:tcPr/>
                </a:tc>
              </a:tr>
              <a:tr h="370840">
                <a:tc>
                  <a:txBody>
                    <a:bodyPr/>
                    <a:lstStyle/>
                    <a:p>
                      <a:r>
                        <a:rPr lang="en-US" sz="2000" dirty="0" smtClean="0"/>
                        <a:t>Folder</a:t>
                      </a:r>
                      <a:endParaRPr lang="th-TH" sz="2000" dirty="0"/>
                    </a:p>
                  </a:txBody>
                  <a:tcPr/>
                </a:tc>
                <a:tc>
                  <a:txBody>
                    <a:bodyPr/>
                    <a:lstStyle/>
                    <a:p>
                      <a:r>
                        <a:rPr lang="en-US" sz="2000" dirty="0" err="1" smtClean="0"/>
                        <a:t>limitedMetadata</a:t>
                      </a:r>
                      <a:endParaRPr lang="th-TH" sz="2000" dirty="0"/>
                    </a:p>
                  </a:txBody>
                  <a:tcPr/>
                </a:tc>
                <a:tc>
                  <a:txBody>
                    <a:bodyPr/>
                    <a:lstStyle/>
                    <a:p>
                      <a:pPr algn="ctr"/>
                      <a:r>
                        <a:rPr lang="en-US" sz="2000" dirty="0" smtClean="0"/>
                        <a:t>X</a:t>
                      </a:r>
                      <a:endParaRPr lang="th-TH" sz="2000" dirty="0"/>
                    </a:p>
                  </a:txBody>
                  <a:tcPr/>
                </a:tc>
                <a:tc>
                  <a:txBody>
                    <a:bodyPr/>
                    <a:lstStyle/>
                    <a:p>
                      <a:pPr algn="ctr"/>
                      <a:r>
                        <a:rPr lang="en-US" sz="2000" dirty="0" smtClean="0"/>
                        <a:t>X</a:t>
                      </a:r>
                      <a:endParaRPr lang="th-TH" sz="2000" dirty="0"/>
                    </a:p>
                  </a:txBody>
                  <a:tcPr/>
                </a:tc>
                <a:tc>
                  <a:txBody>
                    <a:bodyPr/>
                    <a:lstStyle/>
                    <a:p>
                      <a:pPr algn="ctr"/>
                      <a:r>
                        <a:rPr lang="en-US" sz="2000" dirty="0" smtClean="0"/>
                        <a:t>X</a:t>
                      </a:r>
                      <a:endParaRPr lang="th-TH" sz="2000" dirty="0"/>
                    </a:p>
                  </a:txBody>
                  <a:tcPr/>
                </a:tc>
              </a:tr>
            </a:tbl>
          </a:graphicData>
        </a:graphic>
      </p:graphicFrame>
      <p:sp>
        <p:nvSpPr>
          <p:cNvPr id="5" name="Title 1"/>
          <p:cNvSpPr>
            <a:spLocks noGrp="1"/>
          </p:cNvSpPr>
          <p:nvPr>
            <p:ph type="title"/>
          </p:nvPr>
        </p:nvSpPr>
        <p:spPr>
          <a:xfrm>
            <a:off x="838200" y="365125"/>
            <a:ext cx="10515600" cy="1325563"/>
          </a:xfrm>
        </p:spPr>
        <p:txBody>
          <a:bodyPr/>
          <a:lstStyle/>
          <a:p>
            <a:r>
              <a:rPr lang="en-US" dirty="0" smtClean="0"/>
              <a:t>Metadata used in Document Sharing Profile</a:t>
            </a:r>
            <a:endParaRPr lang="th-TH" dirty="0"/>
          </a:p>
        </p:txBody>
      </p:sp>
    </p:spTree>
    <p:extLst>
      <p:ext uri="{BB962C8B-B14F-4D97-AF65-F5344CB8AC3E}">
        <p14:creationId xmlns:p14="http://schemas.microsoft.com/office/powerpoint/2010/main" val="12093920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1"/>
          <p:cNvGraphicFramePr>
            <a:graphicFrameLocks noGrp="1"/>
          </p:cNvGraphicFramePr>
          <p:nvPr>
            <p:ph idx="1"/>
            <p:extLst/>
          </p:nvPr>
        </p:nvGraphicFramePr>
        <p:xfrm>
          <a:off x="838200" y="1673225"/>
          <a:ext cx="10515600" cy="1889760"/>
        </p:xfrm>
        <a:graphic>
          <a:graphicData uri="http://schemas.openxmlformats.org/drawingml/2006/table">
            <a:tbl>
              <a:tblPr firstRow="1" bandRow="1">
                <a:tableStyleId>{5C22544A-7EE6-4342-B048-85BDC9FD1C3A}</a:tableStyleId>
              </a:tblPr>
              <a:tblGrid>
                <a:gridCol w="2000571"/>
                <a:gridCol w="5110701"/>
                <a:gridCol w="1134776"/>
                <a:gridCol w="1134776"/>
                <a:gridCol w="1134776"/>
              </a:tblGrid>
              <a:tr h="587375">
                <a:tc>
                  <a:txBody>
                    <a:bodyPr/>
                    <a:lstStyle/>
                    <a:p>
                      <a:pPr algn="ctr"/>
                      <a:r>
                        <a:rPr lang="en-US" sz="2000" dirty="0" smtClean="0"/>
                        <a:t>Metadata Element</a:t>
                      </a:r>
                      <a:endParaRPr lang="th-TH" sz="2000" dirty="0"/>
                    </a:p>
                  </a:txBody>
                  <a:tcPr/>
                </a:tc>
                <a:tc>
                  <a:txBody>
                    <a:bodyPr/>
                    <a:lstStyle/>
                    <a:p>
                      <a:pPr algn="ctr"/>
                      <a:r>
                        <a:rPr lang="en-US" sz="2000" dirty="0" smtClean="0"/>
                        <a:t>Metadata Attribute</a:t>
                      </a:r>
                      <a:endParaRPr lang="th-TH" sz="2000" dirty="0"/>
                    </a:p>
                  </a:txBody>
                  <a:tcPr/>
                </a:tc>
                <a:tc>
                  <a:txBody>
                    <a:bodyPr/>
                    <a:lstStyle/>
                    <a:p>
                      <a:pPr algn="ctr"/>
                      <a:r>
                        <a:rPr lang="en-US" sz="2000" dirty="0" smtClean="0"/>
                        <a:t>XDS </a:t>
                      </a:r>
                    </a:p>
                    <a:p>
                      <a:pPr algn="ctr"/>
                      <a:r>
                        <a:rPr lang="en-US" sz="2000" dirty="0" smtClean="0"/>
                        <a:t>DS</a:t>
                      </a:r>
                      <a:endParaRPr lang="th-TH" sz="2000" dirty="0"/>
                    </a:p>
                  </a:txBody>
                  <a:tcPr/>
                </a:tc>
                <a:tc>
                  <a:txBody>
                    <a:bodyPr/>
                    <a:lstStyle/>
                    <a:p>
                      <a:pPr algn="ctr"/>
                      <a:r>
                        <a:rPr lang="en-US" sz="2000" dirty="0" smtClean="0"/>
                        <a:t>XDS</a:t>
                      </a:r>
                    </a:p>
                    <a:p>
                      <a:pPr algn="ctr"/>
                      <a:r>
                        <a:rPr lang="en-US" sz="2000" dirty="0" smtClean="0"/>
                        <a:t>DR</a:t>
                      </a:r>
                      <a:endParaRPr lang="th-TH" sz="2000" dirty="0"/>
                    </a:p>
                  </a:txBody>
                  <a:tcPr/>
                </a:tc>
                <a:tc>
                  <a:txBody>
                    <a:bodyPr/>
                    <a:lstStyle/>
                    <a:p>
                      <a:pPr algn="ctr"/>
                      <a:r>
                        <a:rPr lang="en-US" sz="2000" dirty="0" smtClean="0"/>
                        <a:t>XDS</a:t>
                      </a:r>
                    </a:p>
                    <a:p>
                      <a:pPr algn="ctr"/>
                      <a:r>
                        <a:rPr lang="en-US" sz="2000" dirty="0" smtClean="0"/>
                        <a:t>OD</a:t>
                      </a:r>
                      <a:endParaRPr lang="th-TH" sz="2000" dirty="0"/>
                    </a:p>
                  </a:txBody>
                  <a:tcPr/>
                </a:tc>
              </a:tr>
              <a:tr h="370840">
                <a:tc>
                  <a:txBody>
                    <a:bodyPr/>
                    <a:lstStyle/>
                    <a:p>
                      <a:r>
                        <a:rPr lang="en-US" sz="2000" dirty="0" smtClean="0"/>
                        <a:t>Folder</a:t>
                      </a:r>
                      <a:endParaRPr lang="th-TH" sz="2000" dirty="0"/>
                    </a:p>
                  </a:txBody>
                  <a:tcPr/>
                </a:tc>
                <a:tc>
                  <a:txBody>
                    <a:bodyPr/>
                    <a:lstStyle/>
                    <a:p>
                      <a:r>
                        <a:rPr lang="en-US" sz="2000" dirty="0" err="1" smtClean="0"/>
                        <a:t>patientId</a:t>
                      </a:r>
                      <a:endParaRPr lang="th-TH" sz="2000" dirty="0"/>
                    </a:p>
                  </a:txBody>
                  <a:tcPr/>
                </a:tc>
                <a:tc>
                  <a:txBody>
                    <a:bodyPr/>
                    <a:lstStyle/>
                    <a:p>
                      <a:pPr algn="ctr"/>
                      <a:r>
                        <a:rPr lang="en-US" sz="2000" dirty="0" smtClean="0"/>
                        <a:t>R</a:t>
                      </a:r>
                      <a:endParaRPr lang="th-TH" sz="2000" dirty="0"/>
                    </a:p>
                  </a:txBody>
                  <a:tcPr/>
                </a:tc>
                <a:tc>
                  <a:txBody>
                    <a:bodyPr/>
                    <a:lstStyle/>
                    <a:p>
                      <a:pPr algn="ctr"/>
                      <a:r>
                        <a:rPr lang="en-US" sz="2000" dirty="0" smtClean="0"/>
                        <a:t>R</a:t>
                      </a:r>
                      <a:endParaRPr lang="th-TH" sz="2000" dirty="0"/>
                    </a:p>
                  </a:txBody>
                  <a:tcPr/>
                </a:tc>
                <a:tc>
                  <a:txBody>
                    <a:bodyPr/>
                    <a:lstStyle/>
                    <a:p>
                      <a:pPr algn="ctr"/>
                      <a:r>
                        <a:rPr lang="en-US" sz="2000" dirty="0" smtClean="0"/>
                        <a:t>R</a:t>
                      </a:r>
                      <a:endParaRPr lang="th-TH" sz="2000" dirty="0"/>
                    </a:p>
                  </a:txBody>
                  <a:tcPr/>
                </a:tc>
              </a:tr>
              <a:tr h="370840">
                <a:tc>
                  <a:txBody>
                    <a:bodyPr/>
                    <a:lstStyle/>
                    <a:p>
                      <a:r>
                        <a:rPr lang="en-US" sz="2000" dirty="0" smtClean="0"/>
                        <a:t>Folder</a:t>
                      </a:r>
                      <a:endParaRPr lang="th-TH" sz="2000" dirty="0"/>
                    </a:p>
                  </a:txBody>
                  <a:tcPr/>
                </a:tc>
                <a:tc>
                  <a:txBody>
                    <a:bodyPr/>
                    <a:lstStyle/>
                    <a:p>
                      <a:r>
                        <a:rPr lang="en-US" sz="2000" dirty="0" smtClean="0"/>
                        <a:t>title</a:t>
                      </a:r>
                      <a:endParaRPr lang="th-TH" sz="2000" dirty="0"/>
                    </a:p>
                  </a:txBody>
                  <a:tcPr/>
                </a:tc>
                <a:tc>
                  <a:txBody>
                    <a:bodyPr/>
                    <a:lstStyle/>
                    <a:p>
                      <a:pPr algn="ctr"/>
                      <a:r>
                        <a:rPr lang="en-US" sz="2000" dirty="0" smtClean="0"/>
                        <a:t>R</a:t>
                      </a:r>
                      <a:endParaRPr lang="th-TH" sz="2000" dirty="0"/>
                    </a:p>
                  </a:txBody>
                  <a:tcPr/>
                </a:tc>
                <a:tc>
                  <a:txBody>
                    <a:bodyPr/>
                    <a:lstStyle/>
                    <a:p>
                      <a:pPr algn="ctr"/>
                      <a:r>
                        <a:rPr lang="en-US" sz="2000" dirty="0" smtClean="0"/>
                        <a:t>R</a:t>
                      </a:r>
                      <a:endParaRPr lang="th-TH" sz="2000" dirty="0"/>
                    </a:p>
                  </a:txBody>
                  <a:tcPr/>
                </a:tc>
                <a:tc>
                  <a:txBody>
                    <a:bodyPr/>
                    <a:lstStyle/>
                    <a:p>
                      <a:pPr algn="ctr"/>
                      <a:r>
                        <a:rPr lang="en-US" sz="2000" dirty="0" smtClean="0"/>
                        <a:t>R</a:t>
                      </a:r>
                      <a:endParaRPr lang="th-TH" sz="2000" dirty="0"/>
                    </a:p>
                  </a:txBody>
                  <a:tcPr/>
                </a:tc>
              </a:tr>
              <a:tr h="370840">
                <a:tc>
                  <a:txBody>
                    <a:bodyPr/>
                    <a:lstStyle/>
                    <a:p>
                      <a:r>
                        <a:rPr lang="en-US" sz="2000" smtClean="0"/>
                        <a:t>Folder</a:t>
                      </a:r>
                      <a:endParaRPr lang="th-TH" sz="2000" dirty="0"/>
                    </a:p>
                  </a:txBody>
                  <a:tcPr/>
                </a:tc>
                <a:tc>
                  <a:txBody>
                    <a:bodyPr/>
                    <a:lstStyle/>
                    <a:p>
                      <a:r>
                        <a:rPr lang="en-US" sz="2000" dirty="0" err="1" smtClean="0"/>
                        <a:t>uniqueId</a:t>
                      </a:r>
                      <a:endParaRPr lang="th-TH" sz="2000" dirty="0"/>
                    </a:p>
                  </a:txBody>
                  <a:tcPr/>
                </a:tc>
                <a:tc>
                  <a:txBody>
                    <a:bodyPr/>
                    <a:lstStyle/>
                    <a:p>
                      <a:pPr algn="ctr"/>
                      <a:r>
                        <a:rPr lang="en-US" sz="2000" dirty="0" smtClean="0"/>
                        <a:t>R</a:t>
                      </a:r>
                      <a:endParaRPr lang="th-TH" sz="2000" dirty="0"/>
                    </a:p>
                  </a:txBody>
                  <a:tcPr/>
                </a:tc>
                <a:tc>
                  <a:txBody>
                    <a:bodyPr/>
                    <a:lstStyle/>
                    <a:p>
                      <a:pPr algn="ctr"/>
                      <a:r>
                        <a:rPr lang="en-US" sz="2000" dirty="0" smtClean="0"/>
                        <a:t>R</a:t>
                      </a:r>
                      <a:endParaRPr lang="th-TH" sz="2000" dirty="0"/>
                    </a:p>
                  </a:txBody>
                  <a:tcPr/>
                </a:tc>
                <a:tc>
                  <a:txBody>
                    <a:bodyPr/>
                    <a:lstStyle/>
                    <a:p>
                      <a:pPr algn="ctr"/>
                      <a:r>
                        <a:rPr lang="en-US" sz="2000" dirty="0" smtClean="0"/>
                        <a:t>R</a:t>
                      </a:r>
                      <a:endParaRPr lang="th-TH" sz="2000" dirty="0"/>
                    </a:p>
                  </a:txBody>
                  <a:tcPr/>
                </a:tc>
              </a:tr>
            </a:tbl>
          </a:graphicData>
        </a:graphic>
      </p:graphicFrame>
      <p:sp>
        <p:nvSpPr>
          <p:cNvPr id="5" name="Title 1"/>
          <p:cNvSpPr>
            <a:spLocks noGrp="1"/>
          </p:cNvSpPr>
          <p:nvPr>
            <p:ph type="title"/>
          </p:nvPr>
        </p:nvSpPr>
        <p:spPr>
          <a:xfrm>
            <a:off x="838200" y="365125"/>
            <a:ext cx="10515600" cy="1325563"/>
          </a:xfrm>
        </p:spPr>
        <p:txBody>
          <a:bodyPr/>
          <a:lstStyle/>
          <a:p>
            <a:r>
              <a:rPr lang="en-US" dirty="0" smtClean="0"/>
              <a:t>Metadata used in Document Sharing Profile</a:t>
            </a:r>
            <a:endParaRPr lang="th-TH" dirty="0"/>
          </a:p>
        </p:txBody>
      </p:sp>
    </p:spTree>
    <p:extLst>
      <p:ext uri="{BB962C8B-B14F-4D97-AF65-F5344CB8AC3E}">
        <p14:creationId xmlns:p14="http://schemas.microsoft.com/office/powerpoint/2010/main" val="29694679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Which metadata attributes shall contain content in a response to a query transaction.</a:t>
            </a:r>
            <a:endParaRPr lang="th-TH" dirty="0"/>
          </a:p>
        </p:txBody>
      </p:sp>
      <p:sp>
        <p:nvSpPr>
          <p:cNvPr id="4" name="Title 1"/>
          <p:cNvSpPr>
            <a:spLocks noGrp="1"/>
          </p:cNvSpPr>
          <p:nvPr>
            <p:ph type="title"/>
          </p:nvPr>
        </p:nvSpPr>
        <p:spPr>
          <a:xfrm>
            <a:off x="838200" y="365125"/>
            <a:ext cx="10515600" cy="1325563"/>
          </a:xfrm>
        </p:spPr>
        <p:txBody>
          <a:bodyPr/>
          <a:lstStyle/>
          <a:p>
            <a:r>
              <a:rPr lang="en-US" dirty="0" smtClean="0"/>
              <a:t>Metadata used in Document Sharing Profile</a:t>
            </a:r>
            <a:endParaRPr lang="th-TH" dirty="0"/>
          </a:p>
        </p:txBody>
      </p:sp>
      <p:graphicFrame>
        <p:nvGraphicFramePr>
          <p:cNvPr id="5" name="Content Placeholder 4"/>
          <p:cNvGraphicFramePr>
            <a:graphicFrameLocks/>
          </p:cNvGraphicFramePr>
          <p:nvPr>
            <p:extLst/>
          </p:nvPr>
        </p:nvGraphicFramePr>
        <p:xfrm>
          <a:off x="838200" y="2892425"/>
          <a:ext cx="10515600" cy="853440"/>
        </p:xfrm>
        <a:graphic>
          <a:graphicData uri="http://schemas.openxmlformats.org/drawingml/2006/table">
            <a:tbl>
              <a:tblPr firstRow="1" bandRow="1">
                <a:tableStyleId>{5C22544A-7EE6-4342-B048-85BDC9FD1C3A}</a:tableStyleId>
              </a:tblPr>
              <a:tblGrid>
                <a:gridCol w="2908300"/>
                <a:gridCol w="5600700"/>
                <a:gridCol w="2006600"/>
              </a:tblGrid>
              <a:tr h="370840">
                <a:tc>
                  <a:txBody>
                    <a:bodyPr/>
                    <a:lstStyle/>
                    <a:p>
                      <a:pPr algn="ctr"/>
                      <a:r>
                        <a:rPr lang="en-US" sz="2400" dirty="0" smtClean="0"/>
                        <a:t>Actor</a:t>
                      </a:r>
                      <a:endParaRPr lang="th-TH" sz="2400" dirty="0"/>
                    </a:p>
                  </a:txBody>
                  <a:tcPr/>
                </a:tc>
                <a:tc>
                  <a:txBody>
                    <a:bodyPr/>
                    <a:lstStyle/>
                    <a:p>
                      <a:pPr algn="ctr"/>
                      <a:r>
                        <a:rPr lang="en-US" sz="2400" dirty="0" smtClean="0"/>
                        <a:t>Transaction</a:t>
                      </a:r>
                      <a:endParaRPr lang="th-TH" sz="2400" dirty="0"/>
                    </a:p>
                  </a:txBody>
                  <a:tcPr/>
                </a:tc>
                <a:tc>
                  <a:txBody>
                    <a:bodyPr/>
                    <a:lstStyle/>
                    <a:p>
                      <a:pPr algn="ctr"/>
                      <a:r>
                        <a:rPr lang="en-US" sz="2400" dirty="0" err="1" smtClean="0"/>
                        <a:t>Shortname</a:t>
                      </a:r>
                      <a:endParaRPr lang="th-TH" sz="2400" dirty="0"/>
                    </a:p>
                  </a:txBody>
                  <a:tcPr/>
                </a:tc>
              </a:tr>
              <a:tr h="370840">
                <a:tc>
                  <a:txBody>
                    <a:bodyPr/>
                    <a:lstStyle/>
                    <a:p>
                      <a:pPr algn="l"/>
                      <a:r>
                        <a:rPr lang="en-US" sz="2000" dirty="0" smtClean="0"/>
                        <a:t>XDS Document Registry</a:t>
                      </a:r>
                      <a:endParaRPr lang="th-TH" sz="2000" dirty="0"/>
                    </a:p>
                  </a:txBody>
                  <a:tcPr/>
                </a:tc>
                <a:tc>
                  <a:txBody>
                    <a:bodyPr/>
                    <a:lstStyle/>
                    <a:p>
                      <a:r>
                        <a:rPr lang="en-US" sz="2000" dirty="0" smtClean="0"/>
                        <a:t>Registry Stored Query [ITI-18]</a:t>
                      </a:r>
                      <a:endParaRPr lang="th-TH" sz="2000" dirty="0"/>
                    </a:p>
                  </a:txBody>
                  <a:tcPr/>
                </a:tc>
                <a:tc>
                  <a:txBody>
                    <a:bodyPr/>
                    <a:lstStyle/>
                    <a:p>
                      <a:r>
                        <a:rPr lang="en-US" sz="2000" dirty="0" smtClean="0"/>
                        <a:t>XDS DR</a:t>
                      </a:r>
                      <a:endParaRPr lang="th-TH" sz="2000" dirty="0"/>
                    </a:p>
                  </a:txBody>
                  <a:tcPr/>
                </a:tc>
              </a:tr>
            </a:tbl>
          </a:graphicData>
        </a:graphic>
      </p:graphicFrame>
    </p:spTree>
    <p:extLst>
      <p:ext uri="{BB962C8B-B14F-4D97-AF65-F5344CB8AC3E}">
        <p14:creationId xmlns:p14="http://schemas.microsoft.com/office/powerpoint/2010/main" val="20053230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Which metadata attributes shall contain content in a response to a query transaction.</a:t>
            </a:r>
            <a:endParaRPr lang="th-TH" dirty="0"/>
          </a:p>
        </p:txBody>
      </p:sp>
      <p:sp>
        <p:nvSpPr>
          <p:cNvPr id="4" name="Title 1"/>
          <p:cNvSpPr>
            <a:spLocks noGrp="1"/>
          </p:cNvSpPr>
          <p:nvPr>
            <p:ph type="title"/>
          </p:nvPr>
        </p:nvSpPr>
        <p:spPr>
          <a:xfrm>
            <a:off x="838200" y="365125"/>
            <a:ext cx="10515600" cy="1325563"/>
          </a:xfrm>
        </p:spPr>
        <p:txBody>
          <a:bodyPr/>
          <a:lstStyle/>
          <a:p>
            <a:r>
              <a:rPr lang="en-US" dirty="0" smtClean="0"/>
              <a:t>Metadata used in Document Sharing Profile</a:t>
            </a:r>
            <a:endParaRPr lang="th-TH" dirty="0"/>
          </a:p>
        </p:txBody>
      </p:sp>
      <p:graphicFrame>
        <p:nvGraphicFramePr>
          <p:cNvPr id="5" name="Content Placeholder 4"/>
          <p:cNvGraphicFramePr>
            <a:graphicFrameLocks/>
          </p:cNvGraphicFramePr>
          <p:nvPr>
            <p:extLst/>
          </p:nvPr>
        </p:nvGraphicFramePr>
        <p:xfrm>
          <a:off x="838200" y="2600325"/>
          <a:ext cx="10515600" cy="3662680"/>
        </p:xfrm>
        <a:graphic>
          <a:graphicData uri="http://schemas.openxmlformats.org/drawingml/2006/table">
            <a:tbl>
              <a:tblPr firstRow="1" bandRow="1">
                <a:tableStyleId>{5C22544A-7EE6-4342-B048-85BDC9FD1C3A}</a:tableStyleId>
              </a:tblPr>
              <a:tblGrid>
                <a:gridCol w="850900"/>
                <a:gridCol w="9664700"/>
              </a:tblGrid>
              <a:tr h="370840">
                <a:tc>
                  <a:txBody>
                    <a:bodyPr/>
                    <a:lstStyle/>
                    <a:p>
                      <a:pPr algn="ctr"/>
                      <a:r>
                        <a:rPr lang="en-US" sz="2400" dirty="0" smtClean="0"/>
                        <a:t>Code</a:t>
                      </a:r>
                      <a:endParaRPr lang="th-TH" sz="2400" dirty="0"/>
                    </a:p>
                  </a:txBody>
                  <a:tcPr/>
                </a:tc>
                <a:tc>
                  <a:txBody>
                    <a:bodyPr/>
                    <a:lstStyle/>
                    <a:p>
                      <a:pPr algn="ctr"/>
                      <a:r>
                        <a:rPr lang="en-US" sz="2400" dirty="0" smtClean="0"/>
                        <a:t>Meaning</a:t>
                      </a:r>
                      <a:endParaRPr lang="th-TH" sz="2400" dirty="0"/>
                    </a:p>
                  </a:txBody>
                  <a:tcPr/>
                </a:tc>
              </a:tr>
              <a:tr h="370840">
                <a:tc>
                  <a:txBody>
                    <a:bodyPr/>
                    <a:lstStyle/>
                    <a:p>
                      <a:pPr algn="l"/>
                      <a:r>
                        <a:rPr lang="en-US" sz="1800" dirty="0" smtClean="0"/>
                        <a:t>R</a:t>
                      </a:r>
                      <a:endParaRPr lang="th-TH" sz="1800" dirty="0"/>
                    </a:p>
                  </a:txBody>
                  <a:tcPr/>
                </a:tc>
                <a:tc>
                  <a:txBody>
                    <a:bodyPr/>
                    <a:lstStyle/>
                    <a:p>
                      <a:r>
                        <a:rPr lang="en-US" sz="1800" dirty="0" smtClean="0"/>
                        <a:t>Required – A value for the attribute shall be supplied by the responding actor when responding to a query</a:t>
                      </a:r>
                      <a:endParaRPr lang="th-TH" sz="1800" dirty="0"/>
                    </a:p>
                  </a:txBody>
                  <a:tcPr/>
                </a:tc>
              </a:tr>
              <a:tr h="370840">
                <a:tc>
                  <a:txBody>
                    <a:bodyPr/>
                    <a:lstStyle/>
                    <a:p>
                      <a:pPr algn="l"/>
                      <a:r>
                        <a:rPr lang="en-US" sz="1800" dirty="0" smtClean="0"/>
                        <a:t>R2</a:t>
                      </a:r>
                      <a:endParaRPr lang="th-TH" sz="1800" dirty="0"/>
                    </a:p>
                  </a:txBody>
                  <a:tcPr/>
                </a:tc>
                <a:tc>
                  <a:txBody>
                    <a:bodyPr/>
                    <a:lstStyle/>
                    <a:p>
                      <a:r>
                        <a:rPr lang="en-US" sz="1800" dirty="0" smtClean="0"/>
                        <a:t>Required if Known – A value for the attribute</a:t>
                      </a:r>
                      <a:r>
                        <a:rPr lang="en-US" sz="1800" baseline="0" dirty="0" smtClean="0"/>
                        <a:t> shall be supplied by the responding actor when responding to the query if a value is available to the actor. For the Document Registry it must supply the value specified in the submission request.</a:t>
                      </a:r>
                      <a:endParaRPr lang="th-TH" sz="1800" dirty="0"/>
                    </a:p>
                  </a:txBody>
                  <a:tcPr/>
                </a:tc>
              </a:tr>
              <a:tr h="370840">
                <a:tc>
                  <a:txBody>
                    <a:bodyPr/>
                    <a:lstStyle/>
                    <a:p>
                      <a:pPr algn="l"/>
                      <a:r>
                        <a:rPr lang="en-US" sz="1800" dirty="0" smtClean="0"/>
                        <a:t>O</a:t>
                      </a:r>
                      <a:endParaRPr lang="th-TH" sz="1800" dirty="0"/>
                    </a:p>
                  </a:txBody>
                  <a:tcPr/>
                </a:tc>
                <a:tc>
                  <a:txBody>
                    <a:bodyPr/>
                    <a:lstStyle/>
                    <a:p>
                      <a:r>
                        <a:rPr lang="en-US" sz="1800" dirty="0" smtClean="0"/>
                        <a:t>Optional – The responding actor may or may not supply a value for this attribute. For the Document Registry it must supply the value specified in the submission request.</a:t>
                      </a:r>
                      <a:endParaRPr lang="th-TH" sz="1800" dirty="0"/>
                    </a:p>
                  </a:txBody>
                  <a:tcPr/>
                </a:tc>
              </a:tr>
              <a:tr h="370840">
                <a:tc>
                  <a:txBody>
                    <a:bodyPr/>
                    <a:lstStyle/>
                    <a:p>
                      <a:pPr algn="l"/>
                      <a:r>
                        <a:rPr lang="en-US" sz="1800" dirty="0" smtClean="0"/>
                        <a:t>X</a:t>
                      </a:r>
                      <a:endParaRPr lang="th-TH" sz="1800" dirty="0"/>
                    </a:p>
                  </a:txBody>
                  <a:tcPr/>
                </a:tc>
                <a:tc>
                  <a:txBody>
                    <a:bodyPr/>
                    <a:lstStyle/>
                    <a:p>
                      <a:r>
                        <a:rPr lang="en-US" sz="1800" dirty="0" smtClean="0"/>
                        <a:t>Prohibited –</a:t>
                      </a:r>
                      <a:r>
                        <a:rPr lang="en-US" sz="1800" baseline="0" dirty="0" smtClean="0"/>
                        <a:t> when responding to a query, a value for the attribute shall not be supplied by the responding actor.</a:t>
                      </a:r>
                      <a:endParaRPr lang="th-TH" sz="1800" dirty="0"/>
                    </a:p>
                  </a:txBody>
                  <a:tcPr/>
                </a:tc>
              </a:tr>
              <a:tr h="370840">
                <a:tc>
                  <a:txBody>
                    <a:bodyPr/>
                    <a:lstStyle/>
                    <a:p>
                      <a:pPr algn="l"/>
                      <a:r>
                        <a:rPr lang="en-US" sz="1800" dirty="0" smtClean="0"/>
                        <a:t>R3</a:t>
                      </a:r>
                      <a:endParaRPr lang="th-TH" sz="1800" dirty="0"/>
                    </a:p>
                  </a:txBody>
                  <a:tcPr/>
                </a:tc>
                <a:tc>
                  <a:txBody>
                    <a:bodyPr/>
                    <a:lstStyle/>
                    <a:p>
                      <a:r>
                        <a:rPr lang="en-US" sz="1800" dirty="0" smtClean="0"/>
                        <a:t>Required for Stable </a:t>
                      </a:r>
                      <a:r>
                        <a:rPr lang="en-US" sz="1800" dirty="0" err="1" smtClean="0"/>
                        <a:t>DocumentEntries</a:t>
                      </a:r>
                      <a:r>
                        <a:rPr lang="en-US" sz="1800" baseline="0" dirty="0" smtClean="0"/>
                        <a:t> and not allowed for On-Demand </a:t>
                      </a:r>
                      <a:r>
                        <a:rPr lang="en-US" sz="1800" baseline="0" dirty="0" err="1" smtClean="0"/>
                        <a:t>DocumentEntries</a:t>
                      </a:r>
                      <a:r>
                        <a:rPr lang="en-US" sz="1800" baseline="0" dirty="0" smtClean="0"/>
                        <a:t>.</a:t>
                      </a:r>
                      <a:endParaRPr lang="th-TH" sz="1800" dirty="0"/>
                    </a:p>
                  </a:txBody>
                  <a:tcPr/>
                </a:tc>
              </a:tr>
            </a:tbl>
          </a:graphicData>
        </a:graphic>
      </p:graphicFrame>
    </p:spTree>
    <p:extLst>
      <p:ext uri="{BB962C8B-B14F-4D97-AF65-F5344CB8AC3E}">
        <p14:creationId xmlns:p14="http://schemas.microsoft.com/office/powerpoint/2010/main" val="25416268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1"/>
          <p:cNvGraphicFramePr>
            <a:graphicFrameLocks noGrp="1"/>
          </p:cNvGraphicFramePr>
          <p:nvPr>
            <p:ph idx="1"/>
            <p:extLst/>
          </p:nvPr>
        </p:nvGraphicFramePr>
        <p:xfrm>
          <a:off x="838200" y="1673225"/>
          <a:ext cx="10515599" cy="4663440"/>
        </p:xfrm>
        <a:graphic>
          <a:graphicData uri="http://schemas.openxmlformats.org/drawingml/2006/table">
            <a:tbl>
              <a:tblPr firstRow="1" bandRow="1">
                <a:tableStyleId>{5C22544A-7EE6-4342-B048-85BDC9FD1C3A}</a:tableStyleId>
              </a:tblPr>
              <a:tblGrid>
                <a:gridCol w="2551186"/>
                <a:gridCol w="6517314"/>
                <a:gridCol w="1447099"/>
              </a:tblGrid>
              <a:tr h="587375">
                <a:tc>
                  <a:txBody>
                    <a:bodyPr/>
                    <a:lstStyle/>
                    <a:p>
                      <a:pPr algn="ctr"/>
                      <a:r>
                        <a:rPr lang="en-US" sz="2000" dirty="0" smtClean="0"/>
                        <a:t>Metadata Element</a:t>
                      </a:r>
                      <a:endParaRPr lang="th-TH" sz="2000" dirty="0"/>
                    </a:p>
                  </a:txBody>
                  <a:tcPr/>
                </a:tc>
                <a:tc>
                  <a:txBody>
                    <a:bodyPr/>
                    <a:lstStyle/>
                    <a:p>
                      <a:pPr algn="ctr"/>
                      <a:r>
                        <a:rPr lang="en-US" sz="2000" dirty="0" smtClean="0"/>
                        <a:t>Metadata Attribute</a:t>
                      </a:r>
                      <a:endParaRPr lang="th-TH" sz="2000" dirty="0"/>
                    </a:p>
                  </a:txBody>
                  <a:tcPr/>
                </a:tc>
                <a:tc>
                  <a:txBody>
                    <a:bodyPr/>
                    <a:lstStyle/>
                    <a:p>
                      <a:pPr algn="ctr"/>
                      <a:r>
                        <a:rPr lang="en-US" sz="2000" dirty="0" smtClean="0"/>
                        <a:t>XDS</a:t>
                      </a:r>
                    </a:p>
                    <a:p>
                      <a:pPr algn="ctr"/>
                      <a:r>
                        <a:rPr lang="en-US" sz="2000" dirty="0" smtClean="0"/>
                        <a:t>DR</a:t>
                      </a:r>
                      <a:endParaRPr lang="th-TH" sz="2000" dirty="0"/>
                    </a:p>
                  </a:txBody>
                  <a:tcPr/>
                </a:tc>
              </a:tr>
              <a:tr h="370840">
                <a:tc>
                  <a:txBody>
                    <a:bodyPr/>
                    <a:lstStyle/>
                    <a:p>
                      <a:r>
                        <a:rPr lang="en-US" sz="2000" dirty="0" err="1" smtClean="0"/>
                        <a:t>DocumentEntry</a:t>
                      </a:r>
                      <a:endParaRPr lang="th-TH" sz="2000" dirty="0"/>
                    </a:p>
                  </a:txBody>
                  <a:tcPr/>
                </a:tc>
                <a:tc>
                  <a:txBody>
                    <a:bodyPr/>
                    <a:lstStyle/>
                    <a:p>
                      <a:r>
                        <a:rPr lang="en-US" sz="2000" dirty="0" smtClean="0"/>
                        <a:t>author</a:t>
                      </a:r>
                      <a:endParaRPr lang="th-TH"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smtClean="0"/>
                        <a:t>R2</a:t>
                      </a:r>
                      <a:endParaRPr lang="th-TH" sz="2000" dirty="0" smtClean="0"/>
                    </a:p>
                  </a:txBody>
                  <a:tcPr/>
                </a:tc>
              </a:tr>
              <a:tr h="370840">
                <a:tc>
                  <a:txBody>
                    <a:bodyPr/>
                    <a:lstStyle/>
                    <a:p>
                      <a:r>
                        <a:rPr lang="en-US" sz="2000" smtClean="0"/>
                        <a:t>DocumentEntry</a:t>
                      </a:r>
                      <a:endParaRPr lang="th-TH" sz="2000" dirty="0"/>
                    </a:p>
                  </a:txBody>
                  <a:tcPr/>
                </a:tc>
                <a:tc>
                  <a:txBody>
                    <a:bodyPr/>
                    <a:lstStyle/>
                    <a:p>
                      <a:r>
                        <a:rPr lang="en-US" sz="2000" dirty="0" err="1" smtClean="0"/>
                        <a:t>availabilityStatus</a:t>
                      </a:r>
                      <a:endParaRPr lang="th-TH" sz="2000" dirty="0"/>
                    </a:p>
                  </a:txBody>
                  <a:tcPr/>
                </a:tc>
                <a:tc>
                  <a:txBody>
                    <a:bodyPr/>
                    <a:lstStyle/>
                    <a:p>
                      <a:pPr algn="ctr"/>
                      <a:r>
                        <a:rPr lang="en-US" sz="2000" dirty="0" smtClean="0"/>
                        <a:t>R</a:t>
                      </a:r>
                      <a:endParaRPr lang="th-TH" sz="2000" dirty="0"/>
                    </a:p>
                  </a:txBody>
                  <a:tcPr/>
                </a:tc>
              </a:tr>
              <a:tr h="370840">
                <a:tc>
                  <a:txBody>
                    <a:bodyPr/>
                    <a:lstStyle/>
                    <a:p>
                      <a:r>
                        <a:rPr lang="en-US" sz="2000" smtClean="0"/>
                        <a:t>DocumentEntry</a:t>
                      </a:r>
                      <a:endParaRPr lang="th-TH" sz="2000" dirty="0"/>
                    </a:p>
                  </a:txBody>
                  <a:tcPr/>
                </a:tc>
                <a:tc>
                  <a:txBody>
                    <a:bodyPr/>
                    <a:lstStyle/>
                    <a:p>
                      <a:r>
                        <a:rPr lang="en-US" sz="2000" dirty="0" err="1" smtClean="0"/>
                        <a:t>classCode</a:t>
                      </a:r>
                      <a:endParaRPr lang="th-TH" sz="2000" dirty="0"/>
                    </a:p>
                  </a:txBody>
                  <a:tcPr/>
                </a:tc>
                <a:tc>
                  <a:txBody>
                    <a:bodyPr/>
                    <a:lstStyle/>
                    <a:p>
                      <a:pPr algn="ctr"/>
                      <a:r>
                        <a:rPr lang="en-US" sz="2000" dirty="0" smtClean="0"/>
                        <a:t>R</a:t>
                      </a:r>
                      <a:endParaRPr lang="th-TH" sz="2000" dirty="0"/>
                    </a:p>
                  </a:txBody>
                  <a:tcPr/>
                </a:tc>
              </a:tr>
              <a:tr h="370840">
                <a:tc>
                  <a:txBody>
                    <a:bodyPr/>
                    <a:lstStyle/>
                    <a:p>
                      <a:r>
                        <a:rPr lang="en-US" sz="2000" smtClean="0"/>
                        <a:t>DocumentEntry</a:t>
                      </a:r>
                      <a:endParaRPr lang="th-TH" sz="2000" dirty="0"/>
                    </a:p>
                  </a:txBody>
                  <a:tcPr/>
                </a:tc>
                <a:tc>
                  <a:txBody>
                    <a:bodyPr/>
                    <a:lstStyle/>
                    <a:p>
                      <a:r>
                        <a:rPr lang="en-US" sz="2000" dirty="0" smtClean="0"/>
                        <a:t>comments</a:t>
                      </a:r>
                      <a:endParaRPr lang="th-TH" sz="2000" dirty="0"/>
                    </a:p>
                  </a:txBody>
                  <a:tcPr/>
                </a:tc>
                <a:tc>
                  <a:txBody>
                    <a:bodyPr/>
                    <a:lstStyle/>
                    <a:p>
                      <a:pPr algn="ctr"/>
                      <a:r>
                        <a:rPr lang="en-US" sz="2000" dirty="0" smtClean="0"/>
                        <a:t>O</a:t>
                      </a:r>
                      <a:endParaRPr lang="th-TH" sz="2000" dirty="0"/>
                    </a:p>
                  </a:txBody>
                  <a:tcPr/>
                </a:tc>
              </a:tr>
              <a:tr h="370840">
                <a:tc>
                  <a:txBody>
                    <a:bodyPr/>
                    <a:lstStyle/>
                    <a:p>
                      <a:r>
                        <a:rPr lang="en-US" sz="2000" smtClean="0"/>
                        <a:t>DocumentEntry</a:t>
                      </a:r>
                      <a:endParaRPr lang="th-TH" sz="2000" dirty="0"/>
                    </a:p>
                  </a:txBody>
                  <a:tcPr/>
                </a:tc>
                <a:tc>
                  <a:txBody>
                    <a:bodyPr/>
                    <a:lstStyle/>
                    <a:p>
                      <a:r>
                        <a:rPr lang="en-US" sz="2000" dirty="0" err="1" smtClean="0"/>
                        <a:t>confidentialityCode</a:t>
                      </a:r>
                      <a:endParaRPr lang="th-TH" sz="2000" dirty="0"/>
                    </a:p>
                  </a:txBody>
                  <a:tcPr/>
                </a:tc>
                <a:tc>
                  <a:txBody>
                    <a:bodyPr/>
                    <a:lstStyle/>
                    <a:p>
                      <a:pPr algn="ctr"/>
                      <a:r>
                        <a:rPr lang="en-US" sz="2000" dirty="0" smtClean="0"/>
                        <a:t>R</a:t>
                      </a:r>
                      <a:endParaRPr lang="th-TH" sz="2000" dirty="0"/>
                    </a:p>
                  </a:txBody>
                  <a:tcPr/>
                </a:tc>
              </a:tr>
              <a:tr h="370840">
                <a:tc>
                  <a:txBody>
                    <a:bodyPr/>
                    <a:lstStyle/>
                    <a:p>
                      <a:r>
                        <a:rPr lang="en-US" sz="2000" smtClean="0"/>
                        <a:t>DocumentEntry</a:t>
                      </a:r>
                      <a:endParaRPr lang="th-TH" sz="2000" dirty="0"/>
                    </a:p>
                  </a:txBody>
                  <a:tcPr/>
                </a:tc>
                <a:tc>
                  <a:txBody>
                    <a:bodyPr/>
                    <a:lstStyle/>
                    <a:p>
                      <a:r>
                        <a:rPr lang="en-US" sz="2000" dirty="0" err="1" smtClean="0"/>
                        <a:t>creationTime</a:t>
                      </a:r>
                      <a:endParaRPr lang="th-TH" sz="2000" dirty="0"/>
                    </a:p>
                  </a:txBody>
                  <a:tcPr/>
                </a:tc>
                <a:tc>
                  <a:txBody>
                    <a:bodyPr/>
                    <a:lstStyle/>
                    <a:p>
                      <a:pPr algn="ctr"/>
                      <a:r>
                        <a:rPr lang="en-US" sz="2000" dirty="0" smtClean="0"/>
                        <a:t>R3</a:t>
                      </a:r>
                      <a:endParaRPr lang="th-TH" sz="2000" dirty="0"/>
                    </a:p>
                  </a:txBody>
                  <a:tcPr/>
                </a:tc>
              </a:tr>
              <a:tr h="370840">
                <a:tc>
                  <a:txBody>
                    <a:bodyPr/>
                    <a:lstStyle/>
                    <a:p>
                      <a:r>
                        <a:rPr lang="en-US" sz="2000" smtClean="0"/>
                        <a:t>DocumentEntry</a:t>
                      </a:r>
                      <a:endParaRPr lang="th-TH" sz="2000" dirty="0"/>
                    </a:p>
                  </a:txBody>
                  <a:tcPr/>
                </a:tc>
                <a:tc>
                  <a:txBody>
                    <a:bodyPr/>
                    <a:lstStyle/>
                    <a:p>
                      <a:r>
                        <a:rPr lang="en-US" sz="2000" dirty="0" err="1" smtClean="0"/>
                        <a:t>entryUUID</a:t>
                      </a:r>
                      <a:endParaRPr lang="th-TH" sz="2000" dirty="0"/>
                    </a:p>
                  </a:txBody>
                  <a:tcPr/>
                </a:tc>
                <a:tc>
                  <a:txBody>
                    <a:bodyPr/>
                    <a:lstStyle/>
                    <a:p>
                      <a:pPr algn="ctr"/>
                      <a:r>
                        <a:rPr lang="en-US" sz="2000" dirty="0" smtClean="0"/>
                        <a:t>R</a:t>
                      </a:r>
                      <a:endParaRPr lang="th-TH" sz="2000" dirty="0"/>
                    </a:p>
                  </a:txBody>
                  <a:tcPr/>
                </a:tc>
              </a:tr>
              <a:tr h="370840">
                <a:tc>
                  <a:txBody>
                    <a:bodyPr/>
                    <a:lstStyle/>
                    <a:p>
                      <a:r>
                        <a:rPr lang="en-US" sz="2000" dirty="0" err="1" smtClean="0"/>
                        <a:t>DocumentEntry</a:t>
                      </a:r>
                      <a:endParaRPr lang="th-TH" sz="2000" dirty="0"/>
                    </a:p>
                  </a:txBody>
                  <a:tcPr/>
                </a:tc>
                <a:tc>
                  <a:txBody>
                    <a:bodyPr/>
                    <a:lstStyle/>
                    <a:p>
                      <a:r>
                        <a:rPr lang="en-US" sz="2000" dirty="0" err="1" smtClean="0"/>
                        <a:t>eventCodeList</a:t>
                      </a:r>
                      <a:endParaRPr lang="th-TH" sz="2000" dirty="0"/>
                    </a:p>
                  </a:txBody>
                  <a:tcPr/>
                </a:tc>
                <a:tc>
                  <a:txBody>
                    <a:bodyPr/>
                    <a:lstStyle/>
                    <a:p>
                      <a:pPr algn="ctr"/>
                      <a:r>
                        <a:rPr lang="en-US" sz="2000" dirty="0" smtClean="0"/>
                        <a:t>O</a:t>
                      </a:r>
                      <a:endParaRPr lang="th-TH" sz="2000" dirty="0"/>
                    </a:p>
                  </a:txBody>
                  <a:tcPr/>
                </a:tc>
              </a:tr>
              <a:tr h="370840">
                <a:tc>
                  <a:txBody>
                    <a:bodyPr/>
                    <a:lstStyle/>
                    <a:p>
                      <a:r>
                        <a:rPr lang="en-US" sz="2000" dirty="0" err="1" smtClean="0"/>
                        <a:t>DocumentEntry</a:t>
                      </a:r>
                      <a:endParaRPr lang="th-TH" sz="2000" dirty="0"/>
                    </a:p>
                  </a:txBody>
                  <a:tcPr/>
                </a:tc>
                <a:tc>
                  <a:txBody>
                    <a:bodyPr/>
                    <a:lstStyle/>
                    <a:p>
                      <a:r>
                        <a:rPr lang="en-US" sz="2000" dirty="0" err="1" smtClean="0"/>
                        <a:t>formatCode</a:t>
                      </a:r>
                      <a:endParaRPr lang="th-TH" sz="2000" dirty="0"/>
                    </a:p>
                  </a:txBody>
                  <a:tcPr/>
                </a:tc>
                <a:tc>
                  <a:txBody>
                    <a:bodyPr/>
                    <a:lstStyle/>
                    <a:p>
                      <a:pPr algn="ctr"/>
                      <a:r>
                        <a:rPr lang="en-US" sz="2000" dirty="0" smtClean="0"/>
                        <a:t>R</a:t>
                      </a:r>
                      <a:endParaRPr lang="th-TH" sz="2000" dirty="0"/>
                    </a:p>
                  </a:txBody>
                  <a:tcPr/>
                </a:tc>
              </a:tr>
              <a:tr h="370840">
                <a:tc>
                  <a:txBody>
                    <a:bodyPr/>
                    <a:lstStyle/>
                    <a:p>
                      <a:r>
                        <a:rPr lang="en-US" sz="2000" dirty="0" err="1" smtClean="0"/>
                        <a:t>DocumentEntry</a:t>
                      </a:r>
                      <a:endParaRPr lang="th-TH" sz="2000" dirty="0"/>
                    </a:p>
                  </a:txBody>
                  <a:tcPr/>
                </a:tc>
                <a:tc>
                  <a:txBody>
                    <a:bodyPr/>
                    <a:lstStyle/>
                    <a:p>
                      <a:r>
                        <a:rPr lang="en-US" sz="2000" dirty="0" smtClean="0"/>
                        <a:t>hash</a:t>
                      </a:r>
                      <a:endParaRPr lang="th-TH" sz="2000" dirty="0"/>
                    </a:p>
                  </a:txBody>
                  <a:tcPr/>
                </a:tc>
                <a:tc>
                  <a:txBody>
                    <a:bodyPr/>
                    <a:lstStyle/>
                    <a:p>
                      <a:pPr algn="ctr"/>
                      <a:r>
                        <a:rPr lang="en-US" sz="2000" dirty="0" smtClean="0"/>
                        <a:t>R3</a:t>
                      </a:r>
                      <a:endParaRPr lang="th-TH" sz="2000" dirty="0"/>
                    </a:p>
                  </a:txBody>
                  <a:tcPr/>
                </a:tc>
              </a:tr>
            </a:tbl>
          </a:graphicData>
        </a:graphic>
      </p:graphicFrame>
      <p:sp>
        <p:nvSpPr>
          <p:cNvPr id="5" name="Title 1"/>
          <p:cNvSpPr>
            <a:spLocks noGrp="1"/>
          </p:cNvSpPr>
          <p:nvPr>
            <p:ph type="title"/>
          </p:nvPr>
        </p:nvSpPr>
        <p:spPr>
          <a:xfrm>
            <a:off x="838200" y="365125"/>
            <a:ext cx="10515600" cy="1325563"/>
          </a:xfrm>
        </p:spPr>
        <p:txBody>
          <a:bodyPr/>
          <a:lstStyle/>
          <a:p>
            <a:r>
              <a:rPr lang="en-US" dirty="0" smtClean="0"/>
              <a:t>Metadata used in Document Sharing Profile</a:t>
            </a:r>
            <a:endParaRPr lang="th-TH" dirty="0"/>
          </a:p>
        </p:txBody>
      </p:sp>
    </p:spTree>
    <p:extLst>
      <p:ext uri="{BB962C8B-B14F-4D97-AF65-F5344CB8AC3E}">
        <p14:creationId xmlns:p14="http://schemas.microsoft.com/office/powerpoint/2010/main" val="10875326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1"/>
          <p:cNvGraphicFramePr>
            <a:graphicFrameLocks noGrp="1"/>
          </p:cNvGraphicFramePr>
          <p:nvPr>
            <p:ph idx="1"/>
            <p:extLst/>
          </p:nvPr>
        </p:nvGraphicFramePr>
        <p:xfrm>
          <a:off x="838200" y="1673225"/>
          <a:ext cx="10515599" cy="4663440"/>
        </p:xfrm>
        <a:graphic>
          <a:graphicData uri="http://schemas.openxmlformats.org/drawingml/2006/table">
            <a:tbl>
              <a:tblPr firstRow="1" bandRow="1">
                <a:tableStyleId>{5C22544A-7EE6-4342-B048-85BDC9FD1C3A}</a:tableStyleId>
              </a:tblPr>
              <a:tblGrid>
                <a:gridCol w="2551186"/>
                <a:gridCol w="6517314"/>
                <a:gridCol w="1447099"/>
              </a:tblGrid>
              <a:tr h="587375">
                <a:tc>
                  <a:txBody>
                    <a:bodyPr/>
                    <a:lstStyle/>
                    <a:p>
                      <a:pPr algn="ctr"/>
                      <a:r>
                        <a:rPr lang="en-US" sz="2000" dirty="0" smtClean="0"/>
                        <a:t>Metadata Element</a:t>
                      </a:r>
                      <a:endParaRPr lang="th-TH" sz="2000" dirty="0"/>
                    </a:p>
                  </a:txBody>
                  <a:tcPr/>
                </a:tc>
                <a:tc>
                  <a:txBody>
                    <a:bodyPr/>
                    <a:lstStyle/>
                    <a:p>
                      <a:pPr algn="ctr"/>
                      <a:r>
                        <a:rPr lang="en-US" sz="2000" dirty="0" smtClean="0"/>
                        <a:t>Metadata Attribute</a:t>
                      </a:r>
                      <a:endParaRPr lang="th-TH" sz="2000" dirty="0"/>
                    </a:p>
                  </a:txBody>
                  <a:tcPr/>
                </a:tc>
                <a:tc>
                  <a:txBody>
                    <a:bodyPr/>
                    <a:lstStyle/>
                    <a:p>
                      <a:pPr algn="ctr"/>
                      <a:r>
                        <a:rPr lang="en-US" sz="2000" dirty="0" smtClean="0"/>
                        <a:t>XDS</a:t>
                      </a:r>
                    </a:p>
                    <a:p>
                      <a:pPr algn="ctr"/>
                      <a:r>
                        <a:rPr lang="en-US" sz="2000" dirty="0" smtClean="0"/>
                        <a:t>DR</a:t>
                      </a:r>
                      <a:endParaRPr lang="th-TH" sz="2000" dirty="0"/>
                    </a:p>
                  </a:txBody>
                  <a:tcPr/>
                </a:tc>
              </a:tr>
              <a:tr h="370840">
                <a:tc>
                  <a:txBody>
                    <a:bodyPr/>
                    <a:lstStyle/>
                    <a:p>
                      <a:r>
                        <a:rPr lang="en-US" sz="2000" dirty="0" err="1" smtClean="0"/>
                        <a:t>DocumentEntry</a:t>
                      </a:r>
                      <a:endParaRPr lang="th-TH" sz="2000" dirty="0"/>
                    </a:p>
                  </a:txBody>
                  <a:tcPr/>
                </a:tc>
                <a:tc>
                  <a:txBody>
                    <a:bodyPr/>
                    <a:lstStyle/>
                    <a:p>
                      <a:r>
                        <a:rPr lang="en-US" sz="2000" dirty="0" err="1" smtClean="0"/>
                        <a:t>healthcareFacilityTypeCode</a:t>
                      </a:r>
                      <a:endParaRPr lang="th-TH"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smtClean="0"/>
                        <a:t>R</a:t>
                      </a:r>
                      <a:endParaRPr lang="th-TH" sz="2000" dirty="0" smtClean="0"/>
                    </a:p>
                  </a:txBody>
                  <a:tcPr/>
                </a:tc>
              </a:tr>
              <a:tr h="370840">
                <a:tc>
                  <a:txBody>
                    <a:bodyPr/>
                    <a:lstStyle/>
                    <a:p>
                      <a:r>
                        <a:rPr lang="en-US" sz="2000" smtClean="0"/>
                        <a:t>DocumentEntry</a:t>
                      </a:r>
                      <a:endParaRPr lang="th-TH" sz="2000" dirty="0"/>
                    </a:p>
                  </a:txBody>
                  <a:tcPr/>
                </a:tc>
                <a:tc>
                  <a:txBody>
                    <a:bodyPr/>
                    <a:lstStyle/>
                    <a:p>
                      <a:r>
                        <a:rPr lang="en-US" sz="2000" dirty="0" err="1" smtClean="0"/>
                        <a:t>homeCommunityId</a:t>
                      </a:r>
                      <a:endParaRPr lang="th-TH" sz="2000" dirty="0"/>
                    </a:p>
                  </a:txBody>
                  <a:tcPr/>
                </a:tc>
                <a:tc>
                  <a:txBody>
                    <a:bodyPr/>
                    <a:lstStyle/>
                    <a:p>
                      <a:pPr algn="ctr"/>
                      <a:r>
                        <a:rPr lang="en-US" sz="2000" dirty="0" smtClean="0"/>
                        <a:t>O</a:t>
                      </a:r>
                      <a:endParaRPr lang="th-TH" sz="2000" dirty="0"/>
                    </a:p>
                  </a:txBody>
                  <a:tcPr/>
                </a:tc>
              </a:tr>
              <a:tr h="370840">
                <a:tc>
                  <a:txBody>
                    <a:bodyPr/>
                    <a:lstStyle/>
                    <a:p>
                      <a:r>
                        <a:rPr lang="en-US" sz="2000" smtClean="0"/>
                        <a:t>DocumentEntry</a:t>
                      </a:r>
                      <a:endParaRPr lang="th-TH" sz="2000" dirty="0"/>
                    </a:p>
                  </a:txBody>
                  <a:tcPr/>
                </a:tc>
                <a:tc>
                  <a:txBody>
                    <a:bodyPr/>
                    <a:lstStyle/>
                    <a:p>
                      <a:r>
                        <a:rPr lang="en-US" sz="2000" dirty="0" err="1" smtClean="0"/>
                        <a:t>languageCode</a:t>
                      </a:r>
                      <a:endParaRPr lang="th-TH" sz="2000" dirty="0"/>
                    </a:p>
                  </a:txBody>
                  <a:tcPr/>
                </a:tc>
                <a:tc>
                  <a:txBody>
                    <a:bodyPr/>
                    <a:lstStyle/>
                    <a:p>
                      <a:pPr algn="ctr"/>
                      <a:r>
                        <a:rPr lang="en-US" sz="2000" dirty="0" smtClean="0"/>
                        <a:t>R</a:t>
                      </a:r>
                      <a:endParaRPr lang="th-TH" sz="2000" dirty="0"/>
                    </a:p>
                  </a:txBody>
                  <a:tcPr/>
                </a:tc>
              </a:tr>
              <a:tr h="370840">
                <a:tc>
                  <a:txBody>
                    <a:bodyPr/>
                    <a:lstStyle/>
                    <a:p>
                      <a:r>
                        <a:rPr lang="en-US" sz="2000" smtClean="0"/>
                        <a:t>DocumentEntry</a:t>
                      </a:r>
                      <a:endParaRPr lang="th-TH" sz="2000" dirty="0"/>
                    </a:p>
                  </a:txBody>
                  <a:tcPr/>
                </a:tc>
                <a:tc>
                  <a:txBody>
                    <a:bodyPr/>
                    <a:lstStyle/>
                    <a:p>
                      <a:r>
                        <a:rPr lang="en-US" sz="2000" dirty="0" err="1" smtClean="0"/>
                        <a:t>legalAuthenticator</a:t>
                      </a:r>
                      <a:endParaRPr lang="th-TH" sz="2000" dirty="0"/>
                    </a:p>
                  </a:txBody>
                  <a:tcPr/>
                </a:tc>
                <a:tc>
                  <a:txBody>
                    <a:bodyPr/>
                    <a:lstStyle/>
                    <a:p>
                      <a:pPr algn="ctr"/>
                      <a:r>
                        <a:rPr lang="en-US" sz="2000" dirty="0" smtClean="0"/>
                        <a:t>O</a:t>
                      </a:r>
                      <a:endParaRPr lang="th-TH" sz="2000" dirty="0"/>
                    </a:p>
                  </a:txBody>
                  <a:tcPr/>
                </a:tc>
              </a:tr>
              <a:tr h="370840">
                <a:tc>
                  <a:txBody>
                    <a:bodyPr/>
                    <a:lstStyle/>
                    <a:p>
                      <a:r>
                        <a:rPr lang="en-US" sz="2000" smtClean="0"/>
                        <a:t>DocumentEntry</a:t>
                      </a:r>
                      <a:endParaRPr lang="th-TH" sz="2000" dirty="0"/>
                    </a:p>
                  </a:txBody>
                  <a:tcPr/>
                </a:tc>
                <a:tc>
                  <a:txBody>
                    <a:bodyPr/>
                    <a:lstStyle/>
                    <a:p>
                      <a:r>
                        <a:rPr lang="en-US" sz="2000" dirty="0" err="1" smtClean="0"/>
                        <a:t>limitedMetadata</a:t>
                      </a:r>
                      <a:endParaRPr lang="th-TH" sz="2000" dirty="0"/>
                    </a:p>
                  </a:txBody>
                  <a:tcPr/>
                </a:tc>
                <a:tc>
                  <a:txBody>
                    <a:bodyPr/>
                    <a:lstStyle/>
                    <a:p>
                      <a:pPr algn="ctr"/>
                      <a:r>
                        <a:rPr lang="en-US" sz="2000" dirty="0" smtClean="0"/>
                        <a:t>X</a:t>
                      </a:r>
                      <a:endParaRPr lang="th-TH" sz="2000" dirty="0"/>
                    </a:p>
                  </a:txBody>
                  <a:tcPr/>
                </a:tc>
              </a:tr>
              <a:tr h="370840">
                <a:tc>
                  <a:txBody>
                    <a:bodyPr/>
                    <a:lstStyle/>
                    <a:p>
                      <a:r>
                        <a:rPr lang="en-US" sz="2000" smtClean="0"/>
                        <a:t>DocumentEntry</a:t>
                      </a:r>
                      <a:endParaRPr lang="th-TH" sz="2000" dirty="0"/>
                    </a:p>
                  </a:txBody>
                  <a:tcPr/>
                </a:tc>
                <a:tc>
                  <a:txBody>
                    <a:bodyPr/>
                    <a:lstStyle/>
                    <a:p>
                      <a:r>
                        <a:rPr lang="en-US" sz="2000" dirty="0" err="1" smtClean="0"/>
                        <a:t>mimeType</a:t>
                      </a:r>
                      <a:endParaRPr lang="th-TH" sz="2000" dirty="0"/>
                    </a:p>
                  </a:txBody>
                  <a:tcPr/>
                </a:tc>
                <a:tc>
                  <a:txBody>
                    <a:bodyPr/>
                    <a:lstStyle/>
                    <a:p>
                      <a:pPr algn="ctr"/>
                      <a:r>
                        <a:rPr lang="en-US" sz="2000" dirty="0" smtClean="0"/>
                        <a:t>R</a:t>
                      </a:r>
                      <a:endParaRPr lang="th-TH" sz="2000" dirty="0"/>
                    </a:p>
                  </a:txBody>
                  <a:tcPr/>
                </a:tc>
              </a:tr>
              <a:tr h="370840">
                <a:tc>
                  <a:txBody>
                    <a:bodyPr/>
                    <a:lstStyle/>
                    <a:p>
                      <a:r>
                        <a:rPr lang="en-US" sz="2000" smtClean="0"/>
                        <a:t>DocumentEntry</a:t>
                      </a:r>
                      <a:endParaRPr lang="th-TH" sz="2000" dirty="0"/>
                    </a:p>
                  </a:txBody>
                  <a:tcPr/>
                </a:tc>
                <a:tc>
                  <a:txBody>
                    <a:bodyPr/>
                    <a:lstStyle/>
                    <a:p>
                      <a:r>
                        <a:rPr lang="en-US" sz="2000" dirty="0" err="1" smtClean="0"/>
                        <a:t>objectType</a:t>
                      </a:r>
                      <a:endParaRPr lang="th-TH" sz="2000" dirty="0"/>
                    </a:p>
                  </a:txBody>
                  <a:tcPr/>
                </a:tc>
                <a:tc>
                  <a:txBody>
                    <a:bodyPr/>
                    <a:lstStyle/>
                    <a:p>
                      <a:pPr algn="ctr"/>
                      <a:r>
                        <a:rPr lang="en-US" sz="2000" dirty="0" smtClean="0"/>
                        <a:t>R</a:t>
                      </a:r>
                      <a:endParaRPr lang="th-TH" sz="2000" dirty="0"/>
                    </a:p>
                  </a:txBody>
                  <a:tcPr/>
                </a:tc>
              </a:tr>
              <a:tr h="370840">
                <a:tc>
                  <a:txBody>
                    <a:bodyPr/>
                    <a:lstStyle/>
                    <a:p>
                      <a:r>
                        <a:rPr lang="en-US" sz="2000" dirty="0" err="1" smtClean="0"/>
                        <a:t>DocumentEntry</a:t>
                      </a:r>
                      <a:endParaRPr lang="th-TH" sz="2000" dirty="0"/>
                    </a:p>
                  </a:txBody>
                  <a:tcPr/>
                </a:tc>
                <a:tc>
                  <a:txBody>
                    <a:bodyPr/>
                    <a:lstStyle/>
                    <a:p>
                      <a:r>
                        <a:rPr lang="en-US" sz="2000" dirty="0" err="1" smtClean="0"/>
                        <a:t>patientId</a:t>
                      </a:r>
                      <a:endParaRPr lang="th-TH" sz="2000" dirty="0"/>
                    </a:p>
                  </a:txBody>
                  <a:tcPr/>
                </a:tc>
                <a:tc>
                  <a:txBody>
                    <a:bodyPr/>
                    <a:lstStyle/>
                    <a:p>
                      <a:pPr algn="ctr"/>
                      <a:r>
                        <a:rPr lang="en-US" sz="2000" dirty="0" smtClean="0"/>
                        <a:t>R</a:t>
                      </a:r>
                      <a:endParaRPr lang="th-TH" sz="2000" dirty="0"/>
                    </a:p>
                  </a:txBody>
                  <a:tcPr/>
                </a:tc>
              </a:tr>
              <a:tr h="370840">
                <a:tc>
                  <a:txBody>
                    <a:bodyPr/>
                    <a:lstStyle/>
                    <a:p>
                      <a:r>
                        <a:rPr lang="en-US" sz="2000" dirty="0" err="1" smtClean="0"/>
                        <a:t>DocumentEntry</a:t>
                      </a:r>
                      <a:endParaRPr lang="th-TH" sz="2000" dirty="0"/>
                    </a:p>
                  </a:txBody>
                  <a:tcPr/>
                </a:tc>
                <a:tc>
                  <a:txBody>
                    <a:bodyPr/>
                    <a:lstStyle/>
                    <a:p>
                      <a:r>
                        <a:rPr lang="en-US" sz="2000" dirty="0" err="1" smtClean="0"/>
                        <a:t>practiceSettingCode</a:t>
                      </a:r>
                      <a:endParaRPr lang="th-TH" sz="2000" dirty="0"/>
                    </a:p>
                  </a:txBody>
                  <a:tcPr/>
                </a:tc>
                <a:tc>
                  <a:txBody>
                    <a:bodyPr/>
                    <a:lstStyle/>
                    <a:p>
                      <a:pPr algn="ctr"/>
                      <a:r>
                        <a:rPr lang="en-US" sz="2000" dirty="0" smtClean="0"/>
                        <a:t>R</a:t>
                      </a:r>
                      <a:endParaRPr lang="th-TH" sz="2000" dirty="0"/>
                    </a:p>
                  </a:txBody>
                  <a:tcPr/>
                </a:tc>
              </a:tr>
              <a:tr h="370840">
                <a:tc>
                  <a:txBody>
                    <a:bodyPr/>
                    <a:lstStyle/>
                    <a:p>
                      <a:r>
                        <a:rPr lang="en-US" sz="2000" dirty="0" err="1" smtClean="0"/>
                        <a:t>DocumentEntry</a:t>
                      </a:r>
                      <a:endParaRPr lang="th-TH" sz="2000" dirty="0"/>
                    </a:p>
                  </a:txBody>
                  <a:tcPr/>
                </a:tc>
                <a:tc>
                  <a:txBody>
                    <a:bodyPr/>
                    <a:lstStyle/>
                    <a:p>
                      <a:r>
                        <a:rPr lang="en-US" sz="2000" dirty="0" err="1" smtClean="0"/>
                        <a:t>referenceIdList</a:t>
                      </a:r>
                      <a:endParaRPr lang="th-TH" sz="2000" dirty="0"/>
                    </a:p>
                  </a:txBody>
                  <a:tcPr/>
                </a:tc>
                <a:tc>
                  <a:txBody>
                    <a:bodyPr/>
                    <a:lstStyle/>
                    <a:p>
                      <a:pPr algn="ctr"/>
                      <a:r>
                        <a:rPr lang="en-US" sz="2000" dirty="0" smtClean="0"/>
                        <a:t>O</a:t>
                      </a:r>
                      <a:endParaRPr lang="th-TH" sz="2000" dirty="0"/>
                    </a:p>
                  </a:txBody>
                  <a:tcPr/>
                </a:tc>
              </a:tr>
            </a:tbl>
          </a:graphicData>
        </a:graphic>
      </p:graphicFrame>
      <p:sp>
        <p:nvSpPr>
          <p:cNvPr id="5" name="Title 1"/>
          <p:cNvSpPr>
            <a:spLocks noGrp="1"/>
          </p:cNvSpPr>
          <p:nvPr>
            <p:ph type="title"/>
          </p:nvPr>
        </p:nvSpPr>
        <p:spPr>
          <a:xfrm>
            <a:off x="838200" y="365125"/>
            <a:ext cx="10515600" cy="1325563"/>
          </a:xfrm>
        </p:spPr>
        <p:txBody>
          <a:bodyPr/>
          <a:lstStyle/>
          <a:p>
            <a:r>
              <a:rPr lang="en-US" dirty="0" smtClean="0"/>
              <a:t>Metadata used in Document Sharing Profile</a:t>
            </a:r>
            <a:endParaRPr lang="th-TH" dirty="0"/>
          </a:p>
        </p:txBody>
      </p:sp>
    </p:spTree>
    <p:extLst>
      <p:ext uri="{BB962C8B-B14F-4D97-AF65-F5344CB8AC3E}">
        <p14:creationId xmlns:p14="http://schemas.microsoft.com/office/powerpoint/2010/main" val="4257764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t>
            </a:r>
            <a:r>
              <a:rPr lang="en-US" dirty="0"/>
              <a:t>Analysis</a:t>
            </a:r>
            <a:br>
              <a:rPr lang="en-US" dirty="0"/>
            </a:br>
            <a:r>
              <a:rPr lang="en-US" sz="2400" dirty="0"/>
              <a:t>Overview</a:t>
            </a:r>
            <a:endParaRPr lang="th-TH" sz="2400" dirty="0"/>
          </a:p>
        </p:txBody>
      </p:sp>
      <p:sp>
        <p:nvSpPr>
          <p:cNvPr id="3" name="Content Placeholder 2"/>
          <p:cNvSpPr>
            <a:spLocks noGrp="1"/>
          </p:cNvSpPr>
          <p:nvPr>
            <p:ph idx="1"/>
          </p:nvPr>
        </p:nvSpPr>
        <p:spPr/>
        <p:txBody>
          <a:bodyPr>
            <a:normAutofit/>
          </a:bodyPr>
          <a:lstStyle/>
          <a:p>
            <a:r>
              <a:rPr lang="en-US" dirty="0" smtClean="0"/>
              <a:t>Related work</a:t>
            </a:r>
          </a:p>
          <a:p>
            <a:pPr lvl="1"/>
            <a:r>
              <a:rPr lang="en-US" dirty="0" smtClean="0"/>
              <a:t>Patient journey</a:t>
            </a:r>
          </a:p>
          <a:p>
            <a:pPr lvl="1"/>
            <a:r>
              <a:rPr lang="en-US" dirty="0" smtClean="0"/>
              <a:t>Friction</a:t>
            </a:r>
          </a:p>
        </p:txBody>
      </p:sp>
    </p:spTree>
    <p:extLst>
      <p:ext uri="{BB962C8B-B14F-4D97-AF65-F5344CB8AC3E}">
        <p14:creationId xmlns:p14="http://schemas.microsoft.com/office/powerpoint/2010/main" val="22288252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1"/>
          <p:cNvGraphicFramePr>
            <a:graphicFrameLocks noGrp="1"/>
          </p:cNvGraphicFramePr>
          <p:nvPr>
            <p:ph idx="1"/>
            <p:extLst/>
          </p:nvPr>
        </p:nvGraphicFramePr>
        <p:xfrm>
          <a:off x="838200" y="1673225"/>
          <a:ext cx="10515599" cy="4663440"/>
        </p:xfrm>
        <a:graphic>
          <a:graphicData uri="http://schemas.openxmlformats.org/drawingml/2006/table">
            <a:tbl>
              <a:tblPr firstRow="1" bandRow="1">
                <a:tableStyleId>{5C22544A-7EE6-4342-B048-85BDC9FD1C3A}</a:tableStyleId>
              </a:tblPr>
              <a:tblGrid>
                <a:gridCol w="2551186"/>
                <a:gridCol w="6517314"/>
                <a:gridCol w="1447099"/>
              </a:tblGrid>
              <a:tr h="587375">
                <a:tc>
                  <a:txBody>
                    <a:bodyPr/>
                    <a:lstStyle/>
                    <a:p>
                      <a:pPr algn="ctr"/>
                      <a:r>
                        <a:rPr lang="en-US" sz="2000" dirty="0" smtClean="0"/>
                        <a:t>Metadata Element</a:t>
                      </a:r>
                      <a:endParaRPr lang="th-TH" sz="2000" dirty="0"/>
                    </a:p>
                  </a:txBody>
                  <a:tcPr/>
                </a:tc>
                <a:tc>
                  <a:txBody>
                    <a:bodyPr/>
                    <a:lstStyle/>
                    <a:p>
                      <a:pPr algn="ctr"/>
                      <a:r>
                        <a:rPr lang="en-US" sz="2000" dirty="0" smtClean="0"/>
                        <a:t>Metadata Attribute</a:t>
                      </a:r>
                      <a:endParaRPr lang="th-TH" sz="2000" dirty="0"/>
                    </a:p>
                  </a:txBody>
                  <a:tcPr/>
                </a:tc>
                <a:tc>
                  <a:txBody>
                    <a:bodyPr/>
                    <a:lstStyle/>
                    <a:p>
                      <a:pPr algn="ctr"/>
                      <a:r>
                        <a:rPr lang="en-US" sz="2000" dirty="0" smtClean="0"/>
                        <a:t>XDS</a:t>
                      </a:r>
                    </a:p>
                    <a:p>
                      <a:pPr algn="ctr"/>
                      <a:r>
                        <a:rPr lang="en-US" sz="2000" dirty="0" smtClean="0"/>
                        <a:t>DR</a:t>
                      </a:r>
                      <a:endParaRPr lang="th-TH" sz="2000" dirty="0"/>
                    </a:p>
                  </a:txBody>
                  <a:tcPr/>
                </a:tc>
              </a:tr>
              <a:tr h="370840">
                <a:tc>
                  <a:txBody>
                    <a:bodyPr/>
                    <a:lstStyle/>
                    <a:p>
                      <a:r>
                        <a:rPr lang="en-US" sz="2000" dirty="0" err="1" smtClean="0"/>
                        <a:t>DocumentEntry</a:t>
                      </a:r>
                      <a:endParaRPr lang="th-TH" sz="2000" dirty="0"/>
                    </a:p>
                  </a:txBody>
                  <a:tcPr/>
                </a:tc>
                <a:tc>
                  <a:txBody>
                    <a:bodyPr/>
                    <a:lstStyle/>
                    <a:p>
                      <a:r>
                        <a:rPr lang="en-US" sz="2000" dirty="0" err="1" smtClean="0"/>
                        <a:t>repositoryUniqueId</a:t>
                      </a:r>
                      <a:endParaRPr lang="th-TH"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smtClean="0"/>
                        <a:t>R</a:t>
                      </a:r>
                      <a:endParaRPr lang="th-TH" sz="2000" dirty="0" smtClean="0"/>
                    </a:p>
                  </a:txBody>
                  <a:tcPr/>
                </a:tc>
              </a:tr>
              <a:tr h="370840">
                <a:tc>
                  <a:txBody>
                    <a:bodyPr/>
                    <a:lstStyle/>
                    <a:p>
                      <a:r>
                        <a:rPr lang="en-US" sz="2000" smtClean="0"/>
                        <a:t>DocumentEntry</a:t>
                      </a:r>
                      <a:endParaRPr lang="th-TH" sz="2000" dirty="0"/>
                    </a:p>
                  </a:txBody>
                  <a:tcPr/>
                </a:tc>
                <a:tc>
                  <a:txBody>
                    <a:bodyPr/>
                    <a:lstStyle/>
                    <a:p>
                      <a:r>
                        <a:rPr lang="en-US" sz="2000" dirty="0" err="1" smtClean="0"/>
                        <a:t>serviceStartTime</a:t>
                      </a:r>
                      <a:endParaRPr lang="th-TH" sz="2000" dirty="0"/>
                    </a:p>
                  </a:txBody>
                  <a:tcPr/>
                </a:tc>
                <a:tc>
                  <a:txBody>
                    <a:bodyPr/>
                    <a:lstStyle/>
                    <a:p>
                      <a:pPr algn="ctr"/>
                      <a:r>
                        <a:rPr lang="en-US" sz="2000" dirty="0" smtClean="0"/>
                        <a:t>R2</a:t>
                      </a:r>
                      <a:endParaRPr lang="th-TH" sz="2000" dirty="0"/>
                    </a:p>
                  </a:txBody>
                  <a:tcPr/>
                </a:tc>
              </a:tr>
              <a:tr h="370840">
                <a:tc>
                  <a:txBody>
                    <a:bodyPr/>
                    <a:lstStyle/>
                    <a:p>
                      <a:r>
                        <a:rPr lang="en-US" sz="2000" smtClean="0"/>
                        <a:t>DocumentEntry</a:t>
                      </a:r>
                      <a:endParaRPr lang="th-TH" sz="2000" dirty="0"/>
                    </a:p>
                  </a:txBody>
                  <a:tcPr/>
                </a:tc>
                <a:tc>
                  <a:txBody>
                    <a:bodyPr/>
                    <a:lstStyle/>
                    <a:p>
                      <a:r>
                        <a:rPr lang="en-US" sz="2000" dirty="0" err="1" smtClean="0"/>
                        <a:t>serviceStopTime</a:t>
                      </a:r>
                      <a:endParaRPr lang="th-TH" sz="2000" dirty="0"/>
                    </a:p>
                  </a:txBody>
                  <a:tcPr/>
                </a:tc>
                <a:tc>
                  <a:txBody>
                    <a:bodyPr/>
                    <a:lstStyle/>
                    <a:p>
                      <a:pPr algn="ctr"/>
                      <a:r>
                        <a:rPr lang="en-US" sz="2000" dirty="0" smtClean="0"/>
                        <a:t>R2</a:t>
                      </a:r>
                      <a:endParaRPr lang="th-TH" sz="2000" dirty="0"/>
                    </a:p>
                  </a:txBody>
                  <a:tcPr/>
                </a:tc>
              </a:tr>
              <a:tr h="370840">
                <a:tc>
                  <a:txBody>
                    <a:bodyPr/>
                    <a:lstStyle/>
                    <a:p>
                      <a:r>
                        <a:rPr lang="en-US" sz="2000" smtClean="0"/>
                        <a:t>DocumentEntry</a:t>
                      </a:r>
                      <a:endParaRPr lang="th-TH" sz="2000" dirty="0"/>
                    </a:p>
                  </a:txBody>
                  <a:tcPr/>
                </a:tc>
                <a:tc>
                  <a:txBody>
                    <a:bodyPr/>
                    <a:lstStyle/>
                    <a:p>
                      <a:r>
                        <a:rPr lang="en-US" sz="2000" dirty="0" smtClean="0"/>
                        <a:t>size</a:t>
                      </a:r>
                      <a:endParaRPr lang="th-TH" sz="2000" dirty="0"/>
                    </a:p>
                  </a:txBody>
                  <a:tcPr/>
                </a:tc>
                <a:tc>
                  <a:txBody>
                    <a:bodyPr/>
                    <a:lstStyle/>
                    <a:p>
                      <a:pPr algn="ctr"/>
                      <a:r>
                        <a:rPr lang="en-US" sz="2000" dirty="0" smtClean="0"/>
                        <a:t>R3</a:t>
                      </a:r>
                      <a:endParaRPr lang="th-TH" sz="2000" dirty="0"/>
                    </a:p>
                  </a:txBody>
                  <a:tcPr/>
                </a:tc>
              </a:tr>
              <a:tr h="370840">
                <a:tc>
                  <a:txBody>
                    <a:bodyPr/>
                    <a:lstStyle/>
                    <a:p>
                      <a:r>
                        <a:rPr lang="en-US" sz="2000" smtClean="0">
                          <a:solidFill>
                            <a:srgbClr val="FF0000"/>
                          </a:solidFill>
                        </a:rPr>
                        <a:t>DocumentEntry</a:t>
                      </a:r>
                      <a:endParaRPr lang="th-TH" sz="2000" dirty="0">
                        <a:solidFill>
                          <a:srgbClr val="FF0000"/>
                        </a:solidFill>
                      </a:endParaRPr>
                    </a:p>
                  </a:txBody>
                  <a:tcPr/>
                </a:tc>
                <a:tc>
                  <a:txBody>
                    <a:bodyPr/>
                    <a:lstStyle/>
                    <a:p>
                      <a:r>
                        <a:rPr lang="en-US" sz="2000" dirty="0" err="1" smtClean="0">
                          <a:solidFill>
                            <a:srgbClr val="FF0000"/>
                          </a:solidFill>
                        </a:rPr>
                        <a:t>sourcePatientId</a:t>
                      </a:r>
                      <a:endParaRPr lang="th-TH" sz="2000" dirty="0">
                        <a:solidFill>
                          <a:srgbClr val="FF0000"/>
                        </a:solidFill>
                      </a:endParaRPr>
                    </a:p>
                  </a:txBody>
                  <a:tcPr/>
                </a:tc>
                <a:tc>
                  <a:txBody>
                    <a:bodyPr/>
                    <a:lstStyle/>
                    <a:p>
                      <a:pPr algn="ctr"/>
                      <a:r>
                        <a:rPr lang="en-US" sz="2000" dirty="0" smtClean="0">
                          <a:solidFill>
                            <a:srgbClr val="FF0000"/>
                          </a:solidFill>
                        </a:rPr>
                        <a:t>R</a:t>
                      </a:r>
                      <a:endParaRPr lang="th-TH" sz="2000" dirty="0">
                        <a:solidFill>
                          <a:srgbClr val="FF0000"/>
                        </a:solidFill>
                      </a:endParaRPr>
                    </a:p>
                  </a:txBody>
                  <a:tcPr/>
                </a:tc>
              </a:tr>
              <a:tr h="370840">
                <a:tc>
                  <a:txBody>
                    <a:bodyPr/>
                    <a:lstStyle/>
                    <a:p>
                      <a:r>
                        <a:rPr lang="en-US" sz="2000" smtClean="0">
                          <a:solidFill>
                            <a:srgbClr val="FF0000"/>
                          </a:solidFill>
                        </a:rPr>
                        <a:t>DocumentEntry</a:t>
                      </a:r>
                      <a:endParaRPr lang="th-TH" sz="2000" dirty="0">
                        <a:solidFill>
                          <a:srgbClr val="FF0000"/>
                        </a:solidFill>
                      </a:endParaRPr>
                    </a:p>
                  </a:txBody>
                  <a:tcPr/>
                </a:tc>
                <a:tc>
                  <a:txBody>
                    <a:bodyPr/>
                    <a:lstStyle/>
                    <a:p>
                      <a:r>
                        <a:rPr lang="en-US" sz="2000" dirty="0" err="1" smtClean="0">
                          <a:solidFill>
                            <a:srgbClr val="FF0000"/>
                          </a:solidFill>
                        </a:rPr>
                        <a:t>sourcePatientInfo</a:t>
                      </a:r>
                      <a:endParaRPr lang="th-TH" sz="2000" dirty="0">
                        <a:solidFill>
                          <a:srgbClr val="FF0000"/>
                        </a:solidFill>
                      </a:endParaRPr>
                    </a:p>
                  </a:txBody>
                  <a:tcPr/>
                </a:tc>
                <a:tc>
                  <a:txBody>
                    <a:bodyPr/>
                    <a:lstStyle/>
                    <a:p>
                      <a:pPr algn="ctr"/>
                      <a:r>
                        <a:rPr lang="en-US" sz="2000" dirty="0" smtClean="0">
                          <a:solidFill>
                            <a:srgbClr val="FF0000"/>
                          </a:solidFill>
                        </a:rPr>
                        <a:t>O</a:t>
                      </a:r>
                      <a:endParaRPr lang="th-TH" sz="2000" dirty="0">
                        <a:solidFill>
                          <a:srgbClr val="FF0000"/>
                        </a:solidFill>
                      </a:endParaRPr>
                    </a:p>
                  </a:txBody>
                  <a:tcPr/>
                </a:tc>
              </a:tr>
              <a:tr h="370840">
                <a:tc>
                  <a:txBody>
                    <a:bodyPr/>
                    <a:lstStyle/>
                    <a:p>
                      <a:r>
                        <a:rPr lang="en-US" sz="2000" smtClean="0"/>
                        <a:t>DocumentEntry</a:t>
                      </a:r>
                      <a:endParaRPr lang="th-TH" sz="2000" dirty="0"/>
                    </a:p>
                  </a:txBody>
                  <a:tcPr/>
                </a:tc>
                <a:tc>
                  <a:txBody>
                    <a:bodyPr/>
                    <a:lstStyle/>
                    <a:p>
                      <a:r>
                        <a:rPr lang="en-US" sz="2000" dirty="0" smtClean="0"/>
                        <a:t>title</a:t>
                      </a:r>
                      <a:endParaRPr lang="th-TH" sz="2000" dirty="0"/>
                    </a:p>
                  </a:txBody>
                  <a:tcPr/>
                </a:tc>
                <a:tc>
                  <a:txBody>
                    <a:bodyPr/>
                    <a:lstStyle/>
                    <a:p>
                      <a:pPr algn="ctr"/>
                      <a:r>
                        <a:rPr lang="en-US" sz="2000" dirty="0" smtClean="0"/>
                        <a:t>O</a:t>
                      </a:r>
                      <a:endParaRPr lang="th-TH" sz="2000" dirty="0"/>
                    </a:p>
                  </a:txBody>
                  <a:tcPr/>
                </a:tc>
              </a:tr>
              <a:tr h="370840">
                <a:tc>
                  <a:txBody>
                    <a:bodyPr/>
                    <a:lstStyle/>
                    <a:p>
                      <a:r>
                        <a:rPr lang="en-US" sz="2000" dirty="0" err="1" smtClean="0"/>
                        <a:t>DocumentEntry</a:t>
                      </a:r>
                      <a:endParaRPr lang="th-TH" sz="2000" dirty="0"/>
                    </a:p>
                  </a:txBody>
                  <a:tcPr/>
                </a:tc>
                <a:tc>
                  <a:txBody>
                    <a:bodyPr/>
                    <a:lstStyle/>
                    <a:p>
                      <a:r>
                        <a:rPr lang="en-US" sz="2000" dirty="0" err="1" smtClean="0"/>
                        <a:t>typeCode</a:t>
                      </a:r>
                      <a:endParaRPr lang="th-TH" sz="2000" dirty="0"/>
                    </a:p>
                  </a:txBody>
                  <a:tcPr/>
                </a:tc>
                <a:tc>
                  <a:txBody>
                    <a:bodyPr/>
                    <a:lstStyle/>
                    <a:p>
                      <a:pPr algn="ctr"/>
                      <a:r>
                        <a:rPr lang="en-US" sz="2000" dirty="0" smtClean="0"/>
                        <a:t>R</a:t>
                      </a:r>
                      <a:endParaRPr lang="th-TH" sz="2000" dirty="0"/>
                    </a:p>
                  </a:txBody>
                  <a:tcPr/>
                </a:tc>
              </a:tr>
              <a:tr h="370840">
                <a:tc>
                  <a:txBody>
                    <a:bodyPr/>
                    <a:lstStyle/>
                    <a:p>
                      <a:r>
                        <a:rPr lang="en-US" sz="2000" dirty="0" err="1" smtClean="0"/>
                        <a:t>DocumentEntry</a:t>
                      </a:r>
                      <a:endParaRPr lang="th-TH" sz="2000" dirty="0"/>
                    </a:p>
                  </a:txBody>
                  <a:tcPr/>
                </a:tc>
                <a:tc>
                  <a:txBody>
                    <a:bodyPr/>
                    <a:lstStyle/>
                    <a:p>
                      <a:r>
                        <a:rPr lang="en-US" sz="2000" dirty="0" err="1" smtClean="0"/>
                        <a:t>uniqueId</a:t>
                      </a:r>
                      <a:endParaRPr lang="th-TH" sz="2000" dirty="0"/>
                    </a:p>
                  </a:txBody>
                  <a:tcPr/>
                </a:tc>
                <a:tc>
                  <a:txBody>
                    <a:bodyPr/>
                    <a:lstStyle/>
                    <a:p>
                      <a:pPr algn="ctr"/>
                      <a:r>
                        <a:rPr lang="en-US" sz="2000" dirty="0" smtClean="0"/>
                        <a:t>R</a:t>
                      </a:r>
                      <a:endParaRPr lang="th-TH" sz="2000" dirty="0"/>
                    </a:p>
                  </a:txBody>
                  <a:tcPr/>
                </a:tc>
              </a:tr>
              <a:tr h="370840">
                <a:tc>
                  <a:txBody>
                    <a:bodyPr/>
                    <a:lstStyle/>
                    <a:p>
                      <a:r>
                        <a:rPr lang="en-US" sz="2000" dirty="0" err="1" smtClean="0"/>
                        <a:t>DocumentEntry</a:t>
                      </a:r>
                      <a:endParaRPr lang="th-TH" sz="2000" dirty="0"/>
                    </a:p>
                  </a:txBody>
                  <a:tcPr/>
                </a:tc>
                <a:tc>
                  <a:txBody>
                    <a:bodyPr/>
                    <a:lstStyle/>
                    <a:p>
                      <a:r>
                        <a:rPr lang="en-US" sz="2000" dirty="0" smtClean="0"/>
                        <a:t>URI</a:t>
                      </a:r>
                      <a:endParaRPr lang="th-TH" sz="2000" dirty="0"/>
                    </a:p>
                  </a:txBody>
                  <a:tcPr/>
                </a:tc>
                <a:tc>
                  <a:txBody>
                    <a:bodyPr/>
                    <a:lstStyle/>
                    <a:p>
                      <a:pPr algn="ctr"/>
                      <a:r>
                        <a:rPr lang="en-US" sz="2000" dirty="0" smtClean="0"/>
                        <a:t>O</a:t>
                      </a:r>
                      <a:endParaRPr lang="th-TH" sz="2000" dirty="0"/>
                    </a:p>
                  </a:txBody>
                  <a:tcPr/>
                </a:tc>
              </a:tr>
            </a:tbl>
          </a:graphicData>
        </a:graphic>
      </p:graphicFrame>
      <p:sp>
        <p:nvSpPr>
          <p:cNvPr id="5" name="Title 1"/>
          <p:cNvSpPr>
            <a:spLocks noGrp="1"/>
          </p:cNvSpPr>
          <p:nvPr>
            <p:ph type="title"/>
          </p:nvPr>
        </p:nvSpPr>
        <p:spPr>
          <a:xfrm>
            <a:off x="838200" y="365125"/>
            <a:ext cx="10515600" cy="1325563"/>
          </a:xfrm>
        </p:spPr>
        <p:txBody>
          <a:bodyPr/>
          <a:lstStyle/>
          <a:p>
            <a:r>
              <a:rPr lang="en-US" dirty="0" smtClean="0"/>
              <a:t>Metadata used in Document Sharing Profile</a:t>
            </a:r>
            <a:endParaRPr lang="th-TH" dirty="0"/>
          </a:p>
        </p:txBody>
      </p:sp>
    </p:spTree>
    <p:extLst>
      <p:ext uri="{BB962C8B-B14F-4D97-AF65-F5344CB8AC3E}">
        <p14:creationId xmlns:p14="http://schemas.microsoft.com/office/powerpoint/2010/main" val="27992575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1"/>
          <p:cNvGraphicFramePr>
            <a:graphicFrameLocks noGrp="1"/>
          </p:cNvGraphicFramePr>
          <p:nvPr>
            <p:ph idx="1"/>
            <p:extLst/>
          </p:nvPr>
        </p:nvGraphicFramePr>
        <p:xfrm>
          <a:off x="838200" y="1673225"/>
          <a:ext cx="10515599" cy="4663440"/>
        </p:xfrm>
        <a:graphic>
          <a:graphicData uri="http://schemas.openxmlformats.org/drawingml/2006/table">
            <a:tbl>
              <a:tblPr firstRow="1" bandRow="1">
                <a:tableStyleId>{5C22544A-7EE6-4342-B048-85BDC9FD1C3A}</a:tableStyleId>
              </a:tblPr>
              <a:tblGrid>
                <a:gridCol w="2551186"/>
                <a:gridCol w="6517314"/>
                <a:gridCol w="1447099"/>
              </a:tblGrid>
              <a:tr h="587375">
                <a:tc>
                  <a:txBody>
                    <a:bodyPr/>
                    <a:lstStyle/>
                    <a:p>
                      <a:pPr algn="ctr"/>
                      <a:r>
                        <a:rPr lang="en-US" sz="2000" dirty="0" smtClean="0"/>
                        <a:t>Metadata Element</a:t>
                      </a:r>
                      <a:endParaRPr lang="th-TH" sz="2000" dirty="0"/>
                    </a:p>
                  </a:txBody>
                  <a:tcPr/>
                </a:tc>
                <a:tc>
                  <a:txBody>
                    <a:bodyPr/>
                    <a:lstStyle/>
                    <a:p>
                      <a:pPr algn="ctr"/>
                      <a:r>
                        <a:rPr lang="en-US" sz="2000" dirty="0" smtClean="0"/>
                        <a:t>Metadata Attribute</a:t>
                      </a:r>
                      <a:endParaRPr lang="th-TH" sz="2000" dirty="0"/>
                    </a:p>
                  </a:txBody>
                  <a:tcPr/>
                </a:tc>
                <a:tc>
                  <a:txBody>
                    <a:bodyPr/>
                    <a:lstStyle/>
                    <a:p>
                      <a:pPr algn="ctr"/>
                      <a:r>
                        <a:rPr lang="en-US" sz="2000" dirty="0" smtClean="0"/>
                        <a:t>XDS</a:t>
                      </a:r>
                    </a:p>
                    <a:p>
                      <a:pPr algn="ctr"/>
                      <a:r>
                        <a:rPr lang="en-US" sz="2000" dirty="0" smtClean="0"/>
                        <a:t>DR</a:t>
                      </a:r>
                      <a:endParaRPr lang="th-TH" sz="2000" dirty="0"/>
                    </a:p>
                  </a:txBody>
                  <a:tcPr/>
                </a:tc>
              </a:tr>
              <a:tr h="370840">
                <a:tc>
                  <a:txBody>
                    <a:bodyPr/>
                    <a:lstStyle/>
                    <a:p>
                      <a:r>
                        <a:rPr lang="en-US" sz="2000" dirty="0" err="1" smtClean="0"/>
                        <a:t>SubmissionSet</a:t>
                      </a:r>
                      <a:endParaRPr lang="th-TH" sz="2000" dirty="0"/>
                    </a:p>
                  </a:txBody>
                  <a:tcPr/>
                </a:tc>
                <a:tc>
                  <a:txBody>
                    <a:bodyPr/>
                    <a:lstStyle/>
                    <a:p>
                      <a:r>
                        <a:rPr lang="en-US" sz="2000" dirty="0" smtClean="0"/>
                        <a:t>author</a:t>
                      </a:r>
                      <a:endParaRPr lang="th-TH"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smtClean="0"/>
                        <a:t>R2</a:t>
                      </a:r>
                      <a:endParaRPr lang="th-TH" sz="2000" dirty="0" smtClean="0"/>
                    </a:p>
                  </a:txBody>
                  <a:tcPr/>
                </a:tc>
              </a:tr>
              <a:tr h="370840">
                <a:tc>
                  <a:txBody>
                    <a:bodyPr/>
                    <a:lstStyle/>
                    <a:p>
                      <a:r>
                        <a:rPr lang="en-US" sz="2000" dirty="0" err="1" smtClean="0"/>
                        <a:t>SubmissionSet</a:t>
                      </a:r>
                      <a:endParaRPr lang="th-TH" sz="2000" dirty="0"/>
                    </a:p>
                  </a:txBody>
                  <a:tcPr/>
                </a:tc>
                <a:tc>
                  <a:txBody>
                    <a:bodyPr/>
                    <a:lstStyle/>
                    <a:p>
                      <a:r>
                        <a:rPr lang="en-US" sz="2000" dirty="0" err="1" smtClean="0"/>
                        <a:t>availabilityStatus</a:t>
                      </a:r>
                      <a:endParaRPr lang="th-TH" sz="2000" dirty="0"/>
                    </a:p>
                  </a:txBody>
                  <a:tcPr/>
                </a:tc>
                <a:tc>
                  <a:txBody>
                    <a:bodyPr/>
                    <a:lstStyle/>
                    <a:p>
                      <a:pPr algn="ctr"/>
                      <a:r>
                        <a:rPr lang="en-US" sz="2000" dirty="0" smtClean="0"/>
                        <a:t>R</a:t>
                      </a:r>
                      <a:endParaRPr lang="th-TH" sz="2000" dirty="0"/>
                    </a:p>
                  </a:txBody>
                  <a:tcPr/>
                </a:tc>
              </a:tr>
              <a:tr h="370840">
                <a:tc>
                  <a:txBody>
                    <a:bodyPr/>
                    <a:lstStyle/>
                    <a:p>
                      <a:r>
                        <a:rPr lang="en-US" sz="2000" dirty="0" err="1" smtClean="0"/>
                        <a:t>SubmissionSet</a:t>
                      </a:r>
                      <a:endParaRPr lang="th-TH" sz="2000" dirty="0"/>
                    </a:p>
                  </a:txBody>
                  <a:tcPr/>
                </a:tc>
                <a:tc>
                  <a:txBody>
                    <a:bodyPr/>
                    <a:lstStyle/>
                    <a:p>
                      <a:r>
                        <a:rPr lang="en-US" sz="2000" dirty="0" smtClean="0"/>
                        <a:t>comments</a:t>
                      </a:r>
                      <a:endParaRPr lang="th-TH" sz="2000" dirty="0"/>
                    </a:p>
                  </a:txBody>
                  <a:tcPr/>
                </a:tc>
                <a:tc>
                  <a:txBody>
                    <a:bodyPr/>
                    <a:lstStyle/>
                    <a:p>
                      <a:pPr algn="ctr"/>
                      <a:r>
                        <a:rPr lang="en-US" sz="2000" dirty="0" smtClean="0"/>
                        <a:t>O</a:t>
                      </a:r>
                      <a:endParaRPr lang="th-TH" sz="2000" dirty="0"/>
                    </a:p>
                  </a:txBody>
                  <a:tcPr/>
                </a:tc>
              </a:tr>
              <a:tr h="370840">
                <a:tc>
                  <a:txBody>
                    <a:bodyPr/>
                    <a:lstStyle/>
                    <a:p>
                      <a:r>
                        <a:rPr lang="en-US" sz="2000" smtClean="0"/>
                        <a:t>SubmissionSet</a:t>
                      </a:r>
                      <a:endParaRPr lang="th-TH" sz="2000" dirty="0"/>
                    </a:p>
                  </a:txBody>
                  <a:tcPr/>
                </a:tc>
                <a:tc>
                  <a:txBody>
                    <a:bodyPr/>
                    <a:lstStyle/>
                    <a:p>
                      <a:r>
                        <a:rPr lang="en-US" sz="2000" dirty="0" err="1" smtClean="0"/>
                        <a:t>contentTypeCode</a:t>
                      </a:r>
                      <a:endParaRPr lang="th-TH" sz="2000" dirty="0"/>
                    </a:p>
                  </a:txBody>
                  <a:tcPr/>
                </a:tc>
                <a:tc>
                  <a:txBody>
                    <a:bodyPr/>
                    <a:lstStyle/>
                    <a:p>
                      <a:pPr algn="ctr"/>
                      <a:r>
                        <a:rPr lang="en-US" sz="2000" dirty="0" smtClean="0"/>
                        <a:t>R</a:t>
                      </a:r>
                      <a:endParaRPr lang="th-TH" sz="2000" dirty="0"/>
                    </a:p>
                  </a:txBody>
                  <a:tcPr/>
                </a:tc>
              </a:tr>
              <a:tr h="370840">
                <a:tc>
                  <a:txBody>
                    <a:bodyPr/>
                    <a:lstStyle/>
                    <a:p>
                      <a:r>
                        <a:rPr lang="en-US" sz="2000" smtClean="0"/>
                        <a:t>SubmissionSet</a:t>
                      </a:r>
                      <a:endParaRPr lang="th-TH" sz="2000" dirty="0"/>
                    </a:p>
                  </a:txBody>
                  <a:tcPr/>
                </a:tc>
                <a:tc>
                  <a:txBody>
                    <a:bodyPr/>
                    <a:lstStyle/>
                    <a:p>
                      <a:r>
                        <a:rPr lang="en-US" sz="2000" dirty="0" err="1" smtClean="0"/>
                        <a:t>entryUUID</a:t>
                      </a:r>
                      <a:endParaRPr lang="th-TH" sz="2000" dirty="0"/>
                    </a:p>
                  </a:txBody>
                  <a:tcPr/>
                </a:tc>
                <a:tc>
                  <a:txBody>
                    <a:bodyPr/>
                    <a:lstStyle/>
                    <a:p>
                      <a:pPr algn="ctr"/>
                      <a:r>
                        <a:rPr lang="en-US" sz="2000" dirty="0" smtClean="0"/>
                        <a:t>R</a:t>
                      </a:r>
                      <a:endParaRPr lang="th-TH" sz="2000" dirty="0"/>
                    </a:p>
                  </a:txBody>
                  <a:tcPr/>
                </a:tc>
              </a:tr>
              <a:tr h="370840">
                <a:tc>
                  <a:txBody>
                    <a:bodyPr/>
                    <a:lstStyle/>
                    <a:p>
                      <a:r>
                        <a:rPr lang="en-US" sz="2000" smtClean="0"/>
                        <a:t>SubmissionSet</a:t>
                      </a:r>
                      <a:endParaRPr lang="th-TH" sz="2000" dirty="0"/>
                    </a:p>
                  </a:txBody>
                  <a:tcPr/>
                </a:tc>
                <a:tc>
                  <a:txBody>
                    <a:bodyPr/>
                    <a:lstStyle/>
                    <a:p>
                      <a:r>
                        <a:rPr lang="en-US" sz="2000" dirty="0" err="1" smtClean="0"/>
                        <a:t>homeCommunityId</a:t>
                      </a:r>
                      <a:endParaRPr lang="th-TH" sz="2000" dirty="0"/>
                    </a:p>
                  </a:txBody>
                  <a:tcPr/>
                </a:tc>
                <a:tc>
                  <a:txBody>
                    <a:bodyPr/>
                    <a:lstStyle/>
                    <a:p>
                      <a:pPr algn="ctr"/>
                      <a:r>
                        <a:rPr lang="en-US" sz="2000" dirty="0" smtClean="0"/>
                        <a:t>O</a:t>
                      </a:r>
                      <a:endParaRPr lang="th-TH" sz="2000" dirty="0"/>
                    </a:p>
                  </a:txBody>
                  <a:tcPr/>
                </a:tc>
              </a:tr>
              <a:tr h="370840">
                <a:tc>
                  <a:txBody>
                    <a:bodyPr/>
                    <a:lstStyle/>
                    <a:p>
                      <a:r>
                        <a:rPr lang="en-US" sz="2000" smtClean="0"/>
                        <a:t>SubmissionSet</a:t>
                      </a:r>
                      <a:endParaRPr lang="th-TH" sz="2000" dirty="0"/>
                    </a:p>
                  </a:txBody>
                  <a:tcPr/>
                </a:tc>
                <a:tc>
                  <a:txBody>
                    <a:bodyPr/>
                    <a:lstStyle/>
                    <a:p>
                      <a:r>
                        <a:rPr lang="en-US" sz="2000" dirty="0" err="1" smtClean="0"/>
                        <a:t>intendedRecipient</a:t>
                      </a:r>
                      <a:endParaRPr lang="th-TH" sz="2000" dirty="0"/>
                    </a:p>
                  </a:txBody>
                  <a:tcPr/>
                </a:tc>
                <a:tc>
                  <a:txBody>
                    <a:bodyPr/>
                    <a:lstStyle/>
                    <a:p>
                      <a:pPr algn="ctr"/>
                      <a:r>
                        <a:rPr lang="en-US" sz="2000" dirty="0" smtClean="0"/>
                        <a:t>O</a:t>
                      </a:r>
                      <a:endParaRPr lang="th-TH" sz="2000" dirty="0"/>
                    </a:p>
                  </a:txBody>
                  <a:tcPr/>
                </a:tc>
              </a:tr>
              <a:tr h="370840">
                <a:tc>
                  <a:txBody>
                    <a:bodyPr/>
                    <a:lstStyle/>
                    <a:p>
                      <a:r>
                        <a:rPr lang="en-US" sz="2000" smtClean="0"/>
                        <a:t>SubmissionSet</a:t>
                      </a:r>
                      <a:endParaRPr lang="th-TH" sz="2000" dirty="0"/>
                    </a:p>
                  </a:txBody>
                  <a:tcPr/>
                </a:tc>
                <a:tc>
                  <a:txBody>
                    <a:bodyPr/>
                    <a:lstStyle/>
                    <a:p>
                      <a:r>
                        <a:rPr lang="en-US" sz="2000" dirty="0" err="1" smtClean="0"/>
                        <a:t>limitedMetadata</a:t>
                      </a:r>
                      <a:endParaRPr lang="th-TH" sz="2000" dirty="0"/>
                    </a:p>
                  </a:txBody>
                  <a:tcPr/>
                </a:tc>
                <a:tc>
                  <a:txBody>
                    <a:bodyPr/>
                    <a:lstStyle/>
                    <a:p>
                      <a:pPr algn="ctr"/>
                      <a:r>
                        <a:rPr lang="en-US" sz="2000" dirty="0" smtClean="0"/>
                        <a:t>X</a:t>
                      </a:r>
                      <a:endParaRPr lang="th-TH" sz="2000" dirty="0"/>
                    </a:p>
                  </a:txBody>
                  <a:tcPr/>
                </a:tc>
              </a:tr>
              <a:tr h="370840">
                <a:tc>
                  <a:txBody>
                    <a:bodyPr/>
                    <a:lstStyle/>
                    <a:p>
                      <a:r>
                        <a:rPr lang="en-US" sz="2000" smtClean="0"/>
                        <a:t>SubmissionSet</a:t>
                      </a:r>
                      <a:endParaRPr lang="th-TH" sz="2000" dirty="0"/>
                    </a:p>
                  </a:txBody>
                  <a:tcPr/>
                </a:tc>
                <a:tc>
                  <a:txBody>
                    <a:bodyPr/>
                    <a:lstStyle/>
                    <a:p>
                      <a:r>
                        <a:rPr lang="en-US" sz="2000" dirty="0" err="1" smtClean="0"/>
                        <a:t>patientId</a:t>
                      </a:r>
                      <a:endParaRPr lang="th-TH" sz="2000" dirty="0"/>
                    </a:p>
                  </a:txBody>
                  <a:tcPr/>
                </a:tc>
                <a:tc>
                  <a:txBody>
                    <a:bodyPr/>
                    <a:lstStyle/>
                    <a:p>
                      <a:pPr algn="ctr"/>
                      <a:r>
                        <a:rPr lang="en-US" sz="2000" dirty="0" smtClean="0"/>
                        <a:t>R</a:t>
                      </a:r>
                      <a:endParaRPr lang="th-TH" sz="2000" dirty="0"/>
                    </a:p>
                  </a:txBody>
                  <a:tcPr/>
                </a:tc>
              </a:tr>
              <a:tr h="370840">
                <a:tc>
                  <a:txBody>
                    <a:bodyPr/>
                    <a:lstStyle/>
                    <a:p>
                      <a:r>
                        <a:rPr lang="en-US" sz="2000" dirty="0" err="1" smtClean="0"/>
                        <a:t>SubmissionSet</a:t>
                      </a:r>
                      <a:endParaRPr lang="th-TH" sz="2000" dirty="0"/>
                    </a:p>
                  </a:txBody>
                  <a:tcPr/>
                </a:tc>
                <a:tc>
                  <a:txBody>
                    <a:bodyPr/>
                    <a:lstStyle/>
                    <a:p>
                      <a:r>
                        <a:rPr lang="en-US" sz="2000" dirty="0" err="1" smtClean="0"/>
                        <a:t>sourceId</a:t>
                      </a:r>
                      <a:endParaRPr lang="th-TH" sz="2000" dirty="0"/>
                    </a:p>
                  </a:txBody>
                  <a:tcPr/>
                </a:tc>
                <a:tc>
                  <a:txBody>
                    <a:bodyPr/>
                    <a:lstStyle/>
                    <a:p>
                      <a:pPr algn="ctr"/>
                      <a:r>
                        <a:rPr lang="en-US" sz="2000" dirty="0" smtClean="0"/>
                        <a:t>R</a:t>
                      </a:r>
                      <a:endParaRPr lang="th-TH" sz="2000" dirty="0"/>
                    </a:p>
                  </a:txBody>
                  <a:tcPr/>
                </a:tc>
              </a:tr>
            </a:tbl>
          </a:graphicData>
        </a:graphic>
      </p:graphicFrame>
      <p:sp>
        <p:nvSpPr>
          <p:cNvPr id="5" name="Title 1"/>
          <p:cNvSpPr>
            <a:spLocks noGrp="1"/>
          </p:cNvSpPr>
          <p:nvPr>
            <p:ph type="title"/>
          </p:nvPr>
        </p:nvSpPr>
        <p:spPr>
          <a:xfrm>
            <a:off x="838200" y="365125"/>
            <a:ext cx="10515600" cy="1325563"/>
          </a:xfrm>
        </p:spPr>
        <p:txBody>
          <a:bodyPr/>
          <a:lstStyle/>
          <a:p>
            <a:r>
              <a:rPr lang="en-US" dirty="0" smtClean="0"/>
              <a:t>Metadata used in Document Sharing Profile</a:t>
            </a:r>
            <a:endParaRPr lang="th-TH" dirty="0"/>
          </a:p>
        </p:txBody>
      </p:sp>
    </p:spTree>
    <p:extLst>
      <p:ext uri="{BB962C8B-B14F-4D97-AF65-F5344CB8AC3E}">
        <p14:creationId xmlns:p14="http://schemas.microsoft.com/office/powerpoint/2010/main" val="39266735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1"/>
          <p:cNvGraphicFramePr>
            <a:graphicFrameLocks noGrp="1"/>
          </p:cNvGraphicFramePr>
          <p:nvPr>
            <p:ph idx="1"/>
            <p:extLst/>
          </p:nvPr>
        </p:nvGraphicFramePr>
        <p:xfrm>
          <a:off x="838200" y="1673225"/>
          <a:ext cx="10515599" cy="4663440"/>
        </p:xfrm>
        <a:graphic>
          <a:graphicData uri="http://schemas.openxmlformats.org/drawingml/2006/table">
            <a:tbl>
              <a:tblPr firstRow="1" bandRow="1">
                <a:tableStyleId>{5C22544A-7EE6-4342-B048-85BDC9FD1C3A}</a:tableStyleId>
              </a:tblPr>
              <a:tblGrid>
                <a:gridCol w="2551186"/>
                <a:gridCol w="6517314"/>
                <a:gridCol w="1447099"/>
              </a:tblGrid>
              <a:tr h="587375">
                <a:tc>
                  <a:txBody>
                    <a:bodyPr/>
                    <a:lstStyle/>
                    <a:p>
                      <a:pPr algn="ctr"/>
                      <a:r>
                        <a:rPr lang="en-US" sz="2000" dirty="0" smtClean="0"/>
                        <a:t>Metadata Element</a:t>
                      </a:r>
                      <a:endParaRPr lang="th-TH" sz="2000" dirty="0"/>
                    </a:p>
                  </a:txBody>
                  <a:tcPr/>
                </a:tc>
                <a:tc>
                  <a:txBody>
                    <a:bodyPr/>
                    <a:lstStyle/>
                    <a:p>
                      <a:pPr algn="ctr"/>
                      <a:r>
                        <a:rPr lang="en-US" sz="2000" dirty="0" smtClean="0"/>
                        <a:t>Metadata Attribute</a:t>
                      </a:r>
                      <a:endParaRPr lang="th-TH" sz="2000" dirty="0"/>
                    </a:p>
                  </a:txBody>
                  <a:tcPr/>
                </a:tc>
                <a:tc>
                  <a:txBody>
                    <a:bodyPr/>
                    <a:lstStyle/>
                    <a:p>
                      <a:pPr algn="ctr"/>
                      <a:r>
                        <a:rPr lang="en-US" sz="2000" dirty="0" smtClean="0"/>
                        <a:t>XDS</a:t>
                      </a:r>
                    </a:p>
                    <a:p>
                      <a:pPr algn="ctr"/>
                      <a:r>
                        <a:rPr lang="en-US" sz="2000" dirty="0" smtClean="0"/>
                        <a:t>DR</a:t>
                      </a:r>
                      <a:endParaRPr lang="th-TH" sz="2000" dirty="0"/>
                    </a:p>
                  </a:txBody>
                  <a:tcPr/>
                </a:tc>
              </a:tr>
              <a:tr h="370840">
                <a:tc>
                  <a:txBody>
                    <a:bodyPr/>
                    <a:lstStyle/>
                    <a:p>
                      <a:r>
                        <a:rPr lang="en-US" sz="2000" dirty="0" err="1" smtClean="0"/>
                        <a:t>SubmissionSet</a:t>
                      </a:r>
                      <a:endParaRPr lang="th-TH" sz="2000" dirty="0"/>
                    </a:p>
                  </a:txBody>
                  <a:tcPr/>
                </a:tc>
                <a:tc>
                  <a:txBody>
                    <a:bodyPr/>
                    <a:lstStyle/>
                    <a:p>
                      <a:r>
                        <a:rPr lang="en-US" sz="2000" dirty="0" err="1" smtClean="0"/>
                        <a:t>submissionTime</a:t>
                      </a:r>
                      <a:endParaRPr lang="th-TH"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smtClean="0"/>
                        <a:t>R</a:t>
                      </a:r>
                      <a:endParaRPr lang="th-TH" sz="2000" dirty="0" smtClean="0"/>
                    </a:p>
                  </a:txBody>
                  <a:tcPr/>
                </a:tc>
              </a:tr>
              <a:tr h="370840">
                <a:tc>
                  <a:txBody>
                    <a:bodyPr/>
                    <a:lstStyle/>
                    <a:p>
                      <a:r>
                        <a:rPr lang="en-US" sz="2000" dirty="0" err="1" smtClean="0"/>
                        <a:t>SubmissionSet</a:t>
                      </a:r>
                      <a:endParaRPr lang="th-TH" sz="2000" dirty="0"/>
                    </a:p>
                  </a:txBody>
                  <a:tcPr/>
                </a:tc>
                <a:tc>
                  <a:txBody>
                    <a:bodyPr/>
                    <a:lstStyle/>
                    <a:p>
                      <a:r>
                        <a:rPr lang="en-US" sz="2000" dirty="0" smtClean="0"/>
                        <a:t>title</a:t>
                      </a:r>
                      <a:endParaRPr lang="th-TH" sz="2000" dirty="0"/>
                    </a:p>
                  </a:txBody>
                  <a:tcPr/>
                </a:tc>
                <a:tc>
                  <a:txBody>
                    <a:bodyPr/>
                    <a:lstStyle/>
                    <a:p>
                      <a:pPr algn="ctr"/>
                      <a:r>
                        <a:rPr lang="en-US" sz="2000" dirty="0" smtClean="0"/>
                        <a:t>O</a:t>
                      </a:r>
                      <a:endParaRPr lang="th-TH" sz="2000" dirty="0"/>
                    </a:p>
                  </a:txBody>
                  <a:tcPr/>
                </a:tc>
              </a:tr>
              <a:tr h="370840">
                <a:tc>
                  <a:txBody>
                    <a:bodyPr/>
                    <a:lstStyle/>
                    <a:p>
                      <a:r>
                        <a:rPr lang="en-US" sz="2000" dirty="0" err="1" smtClean="0"/>
                        <a:t>SubmissionSet</a:t>
                      </a:r>
                      <a:endParaRPr lang="th-TH" sz="2000" dirty="0"/>
                    </a:p>
                  </a:txBody>
                  <a:tcPr/>
                </a:tc>
                <a:tc>
                  <a:txBody>
                    <a:bodyPr/>
                    <a:lstStyle/>
                    <a:p>
                      <a:r>
                        <a:rPr lang="en-US" sz="2000" dirty="0" err="1" smtClean="0"/>
                        <a:t>uniqueId</a:t>
                      </a:r>
                      <a:endParaRPr lang="th-TH" sz="2000" dirty="0"/>
                    </a:p>
                  </a:txBody>
                  <a:tcPr/>
                </a:tc>
                <a:tc>
                  <a:txBody>
                    <a:bodyPr/>
                    <a:lstStyle/>
                    <a:p>
                      <a:pPr algn="ctr"/>
                      <a:r>
                        <a:rPr lang="en-US" sz="2000" dirty="0" smtClean="0"/>
                        <a:t>R</a:t>
                      </a:r>
                      <a:endParaRPr lang="th-TH" sz="2000" dirty="0"/>
                    </a:p>
                  </a:txBody>
                  <a:tcPr/>
                </a:tc>
              </a:tr>
              <a:tr h="370840">
                <a:tc>
                  <a:txBody>
                    <a:bodyPr/>
                    <a:lstStyle/>
                    <a:p>
                      <a:r>
                        <a:rPr lang="en-US" sz="2000" dirty="0" smtClean="0"/>
                        <a:t>Folder</a:t>
                      </a:r>
                      <a:endParaRPr lang="th-TH" sz="2000" dirty="0"/>
                    </a:p>
                  </a:txBody>
                  <a:tcPr/>
                </a:tc>
                <a:tc>
                  <a:txBody>
                    <a:bodyPr/>
                    <a:lstStyle/>
                    <a:p>
                      <a:r>
                        <a:rPr lang="en-US" sz="2000" dirty="0" err="1" smtClean="0"/>
                        <a:t>availabilityStatus</a:t>
                      </a:r>
                      <a:endParaRPr lang="th-TH" sz="2000" dirty="0"/>
                    </a:p>
                  </a:txBody>
                  <a:tcPr/>
                </a:tc>
                <a:tc>
                  <a:txBody>
                    <a:bodyPr/>
                    <a:lstStyle/>
                    <a:p>
                      <a:pPr algn="ctr"/>
                      <a:r>
                        <a:rPr lang="en-US" sz="2000" dirty="0" smtClean="0"/>
                        <a:t>R</a:t>
                      </a:r>
                      <a:endParaRPr lang="th-TH" sz="2000" dirty="0"/>
                    </a:p>
                  </a:txBody>
                  <a:tcPr/>
                </a:tc>
              </a:tr>
              <a:tr h="370840">
                <a:tc>
                  <a:txBody>
                    <a:bodyPr/>
                    <a:lstStyle/>
                    <a:p>
                      <a:r>
                        <a:rPr lang="en-US" sz="2000" smtClean="0"/>
                        <a:t>Folder</a:t>
                      </a:r>
                      <a:endParaRPr lang="th-TH" sz="2000" dirty="0"/>
                    </a:p>
                  </a:txBody>
                  <a:tcPr/>
                </a:tc>
                <a:tc>
                  <a:txBody>
                    <a:bodyPr/>
                    <a:lstStyle/>
                    <a:p>
                      <a:r>
                        <a:rPr lang="en-US" sz="2000" dirty="0" err="1" smtClean="0"/>
                        <a:t>codeList</a:t>
                      </a:r>
                      <a:endParaRPr lang="th-TH" sz="2000" dirty="0"/>
                    </a:p>
                  </a:txBody>
                  <a:tcPr/>
                </a:tc>
                <a:tc>
                  <a:txBody>
                    <a:bodyPr/>
                    <a:lstStyle/>
                    <a:p>
                      <a:pPr algn="ctr"/>
                      <a:r>
                        <a:rPr lang="en-US" sz="2000" dirty="0" smtClean="0"/>
                        <a:t>R</a:t>
                      </a:r>
                      <a:endParaRPr lang="th-TH" sz="2000" dirty="0"/>
                    </a:p>
                  </a:txBody>
                  <a:tcPr/>
                </a:tc>
              </a:tr>
              <a:tr h="370840">
                <a:tc>
                  <a:txBody>
                    <a:bodyPr/>
                    <a:lstStyle/>
                    <a:p>
                      <a:r>
                        <a:rPr lang="en-US" sz="2000" smtClean="0"/>
                        <a:t>Folder</a:t>
                      </a:r>
                      <a:endParaRPr lang="th-TH" sz="2000" dirty="0"/>
                    </a:p>
                  </a:txBody>
                  <a:tcPr/>
                </a:tc>
                <a:tc>
                  <a:txBody>
                    <a:bodyPr/>
                    <a:lstStyle/>
                    <a:p>
                      <a:r>
                        <a:rPr lang="en-US" sz="2000" dirty="0" smtClean="0"/>
                        <a:t>comments</a:t>
                      </a:r>
                      <a:endParaRPr lang="th-TH" sz="2000" dirty="0"/>
                    </a:p>
                  </a:txBody>
                  <a:tcPr/>
                </a:tc>
                <a:tc>
                  <a:txBody>
                    <a:bodyPr/>
                    <a:lstStyle/>
                    <a:p>
                      <a:pPr algn="ctr"/>
                      <a:r>
                        <a:rPr lang="en-US" sz="2000" dirty="0" smtClean="0"/>
                        <a:t>O</a:t>
                      </a:r>
                      <a:endParaRPr lang="th-TH" sz="2000" dirty="0"/>
                    </a:p>
                  </a:txBody>
                  <a:tcPr/>
                </a:tc>
              </a:tr>
              <a:tr h="370840">
                <a:tc>
                  <a:txBody>
                    <a:bodyPr/>
                    <a:lstStyle/>
                    <a:p>
                      <a:r>
                        <a:rPr lang="en-US" sz="2000" smtClean="0"/>
                        <a:t>Folder</a:t>
                      </a:r>
                      <a:endParaRPr lang="th-TH" sz="2000" dirty="0"/>
                    </a:p>
                  </a:txBody>
                  <a:tcPr/>
                </a:tc>
                <a:tc>
                  <a:txBody>
                    <a:bodyPr/>
                    <a:lstStyle/>
                    <a:p>
                      <a:r>
                        <a:rPr lang="en-US" sz="2000" dirty="0" err="1" smtClean="0"/>
                        <a:t>entryUUID</a:t>
                      </a:r>
                      <a:endParaRPr lang="th-TH" sz="2000" dirty="0"/>
                    </a:p>
                  </a:txBody>
                  <a:tcPr/>
                </a:tc>
                <a:tc>
                  <a:txBody>
                    <a:bodyPr/>
                    <a:lstStyle/>
                    <a:p>
                      <a:pPr algn="ctr"/>
                      <a:r>
                        <a:rPr lang="en-US" sz="2000" dirty="0" smtClean="0"/>
                        <a:t>R</a:t>
                      </a:r>
                      <a:endParaRPr lang="th-TH" sz="2000" dirty="0"/>
                    </a:p>
                  </a:txBody>
                  <a:tcPr/>
                </a:tc>
              </a:tr>
              <a:tr h="370840">
                <a:tc>
                  <a:txBody>
                    <a:bodyPr/>
                    <a:lstStyle/>
                    <a:p>
                      <a:r>
                        <a:rPr lang="en-US" sz="2000" smtClean="0"/>
                        <a:t>Folder</a:t>
                      </a:r>
                      <a:endParaRPr lang="th-TH" sz="2000" dirty="0"/>
                    </a:p>
                  </a:txBody>
                  <a:tcPr/>
                </a:tc>
                <a:tc>
                  <a:txBody>
                    <a:bodyPr/>
                    <a:lstStyle/>
                    <a:p>
                      <a:r>
                        <a:rPr lang="en-US" sz="2000" dirty="0" err="1" smtClean="0"/>
                        <a:t>homeCommunityId</a:t>
                      </a:r>
                      <a:endParaRPr lang="th-TH" sz="2000" dirty="0"/>
                    </a:p>
                  </a:txBody>
                  <a:tcPr/>
                </a:tc>
                <a:tc>
                  <a:txBody>
                    <a:bodyPr/>
                    <a:lstStyle/>
                    <a:p>
                      <a:pPr algn="ctr"/>
                      <a:r>
                        <a:rPr lang="en-US" sz="2000" dirty="0" smtClean="0"/>
                        <a:t>O</a:t>
                      </a:r>
                      <a:endParaRPr lang="th-TH" sz="2000" dirty="0"/>
                    </a:p>
                  </a:txBody>
                  <a:tcPr/>
                </a:tc>
              </a:tr>
              <a:tr h="370840">
                <a:tc>
                  <a:txBody>
                    <a:bodyPr/>
                    <a:lstStyle/>
                    <a:p>
                      <a:r>
                        <a:rPr lang="en-US" sz="2000" smtClean="0"/>
                        <a:t>Folder</a:t>
                      </a:r>
                      <a:endParaRPr lang="th-TH" sz="2000" dirty="0"/>
                    </a:p>
                  </a:txBody>
                  <a:tcPr/>
                </a:tc>
                <a:tc>
                  <a:txBody>
                    <a:bodyPr/>
                    <a:lstStyle/>
                    <a:p>
                      <a:r>
                        <a:rPr lang="en-US" sz="2000" dirty="0" err="1" smtClean="0"/>
                        <a:t>lastUpdateTime</a:t>
                      </a:r>
                      <a:endParaRPr lang="th-TH" sz="2000" dirty="0"/>
                    </a:p>
                  </a:txBody>
                  <a:tcPr/>
                </a:tc>
                <a:tc>
                  <a:txBody>
                    <a:bodyPr/>
                    <a:lstStyle/>
                    <a:p>
                      <a:pPr algn="ctr"/>
                      <a:r>
                        <a:rPr lang="en-US" sz="2000" dirty="0" smtClean="0"/>
                        <a:t>O</a:t>
                      </a:r>
                      <a:endParaRPr lang="th-TH" sz="2000" dirty="0"/>
                    </a:p>
                  </a:txBody>
                  <a:tcPr/>
                </a:tc>
              </a:tr>
              <a:tr h="370840">
                <a:tc>
                  <a:txBody>
                    <a:bodyPr/>
                    <a:lstStyle/>
                    <a:p>
                      <a:r>
                        <a:rPr lang="en-US" sz="2000" dirty="0" smtClean="0"/>
                        <a:t>Folder</a:t>
                      </a:r>
                      <a:endParaRPr lang="th-TH" sz="2000" dirty="0"/>
                    </a:p>
                  </a:txBody>
                  <a:tcPr/>
                </a:tc>
                <a:tc>
                  <a:txBody>
                    <a:bodyPr/>
                    <a:lstStyle/>
                    <a:p>
                      <a:r>
                        <a:rPr lang="en-US" sz="2000" dirty="0" err="1" smtClean="0"/>
                        <a:t>limitedMetadata</a:t>
                      </a:r>
                      <a:endParaRPr lang="th-TH" sz="2000" dirty="0"/>
                    </a:p>
                  </a:txBody>
                  <a:tcPr/>
                </a:tc>
                <a:tc>
                  <a:txBody>
                    <a:bodyPr/>
                    <a:lstStyle/>
                    <a:p>
                      <a:pPr algn="ctr"/>
                      <a:r>
                        <a:rPr lang="en-US" sz="2000" dirty="0" smtClean="0"/>
                        <a:t>X</a:t>
                      </a:r>
                      <a:endParaRPr lang="th-TH" sz="2000" dirty="0"/>
                    </a:p>
                  </a:txBody>
                  <a:tcPr/>
                </a:tc>
              </a:tr>
            </a:tbl>
          </a:graphicData>
        </a:graphic>
      </p:graphicFrame>
      <p:sp>
        <p:nvSpPr>
          <p:cNvPr id="5" name="Title 1"/>
          <p:cNvSpPr>
            <a:spLocks noGrp="1"/>
          </p:cNvSpPr>
          <p:nvPr>
            <p:ph type="title"/>
          </p:nvPr>
        </p:nvSpPr>
        <p:spPr>
          <a:xfrm>
            <a:off x="838200" y="365125"/>
            <a:ext cx="10515600" cy="1325563"/>
          </a:xfrm>
        </p:spPr>
        <p:txBody>
          <a:bodyPr/>
          <a:lstStyle/>
          <a:p>
            <a:r>
              <a:rPr lang="en-US" dirty="0" smtClean="0"/>
              <a:t>Metadata used in Document Sharing Profile</a:t>
            </a:r>
            <a:endParaRPr lang="th-TH" dirty="0"/>
          </a:p>
        </p:txBody>
      </p:sp>
    </p:spTree>
    <p:extLst>
      <p:ext uri="{BB962C8B-B14F-4D97-AF65-F5344CB8AC3E}">
        <p14:creationId xmlns:p14="http://schemas.microsoft.com/office/powerpoint/2010/main" val="12603871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1"/>
          <p:cNvGraphicFramePr>
            <a:graphicFrameLocks noGrp="1"/>
          </p:cNvGraphicFramePr>
          <p:nvPr>
            <p:ph idx="1"/>
            <p:extLst/>
          </p:nvPr>
        </p:nvGraphicFramePr>
        <p:xfrm>
          <a:off x="838200" y="1673225"/>
          <a:ext cx="10515599" cy="1889760"/>
        </p:xfrm>
        <a:graphic>
          <a:graphicData uri="http://schemas.openxmlformats.org/drawingml/2006/table">
            <a:tbl>
              <a:tblPr firstRow="1" bandRow="1">
                <a:tableStyleId>{5C22544A-7EE6-4342-B048-85BDC9FD1C3A}</a:tableStyleId>
              </a:tblPr>
              <a:tblGrid>
                <a:gridCol w="2551186"/>
                <a:gridCol w="6517314"/>
                <a:gridCol w="1447099"/>
              </a:tblGrid>
              <a:tr h="587375">
                <a:tc>
                  <a:txBody>
                    <a:bodyPr/>
                    <a:lstStyle/>
                    <a:p>
                      <a:pPr algn="ctr"/>
                      <a:r>
                        <a:rPr lang="en-US" sz="2000" dirty="0" smtClean="0"/>
                        <a:t>Metadata Element</a:t>
                      </a:r>
                      <a:endParaRPr lang="th-TH" sz="2000" dirty="0"/>
                    </a:p>
                  </a:txBody>
                  <a:tcPr/>
                </a:tc>
                <a:tc>
                  <a:txBody>
                    <a:bodyPr/>
                    <a:lstStyle/>
                    <a:p>
                      <a:pPr algn="ctr"/>
                      <a:r>
                        <a:rPr lang="en-US" sz="2000" dirty="0" smtClean="0"/>
                        <a:t>Metadata Attribute</a:t>
                      </a:r>
                      <a:endParaRPr lang="th-TH" sz="2000" dirty="0"/>
                    </a:p>
                  </a:txBody>
                  <a:tcPr/>
                </a:tc>
                <a:tc>
                  <a:txBody>
                    <a:bodyPr/>
                    <a:lstStyle/>
                    <a:p>
                      <a:pPr algn="ctr"/>
                      <a:r>
                        <a:rPr lang="en-US" sz="2000" dirty="0" smtClean="0"/>
                        <a:t>XDS</a:t>
                      </a:r>
                    </a:p>
                    <a:p>
                      <a:pPr algn="ctr"/>
                      <a:r>
                        <a:rPr lang="en-US" sz="2000" dirty="0" smtClean="0"/>
                        <a:t>DR</a:t>
                      </a:r>
                      <a:endParaRPr lang="th-TH" sz="2000" dirty="0"/>
                    </a:p>
                  </a:txBody>
                  <a:tcPr/>
                </a:tc>
              </a:tr>
              <a:tr h="370840">
                <a:tc>
                  <a:txBody>
                    <a:bodyPr/>
                    <a:lstStyle/>
                    <a:p>
                      <a:r>
                        <a:rPr lang="en-US" sz="2000" dirty="0" smtClean="0"/>
                        <a:t>Folder</a:t>
                      </a:r>
                      <a:endParaRPr lang="th-TH" sz="2000" dirty="0"/>
                    </a:p>
                  </a:txBody>
                  <a:tcPr/>
                </a:tc>
                <a:tc>
                  <a:txBody>
                    <a:bodyPr/>
                    <a:lstStyle/>
                    <a:p>
                      <a:r>
                        <a:rPr lang="en-US" sz="2000" dirty="0" err="1" smtClean="0"/>
                        <a:t>patientId</a:t>
                      </a:r>
                      <a:endParaRPr lang="th-TH"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smtClean="0"/>
                        <a:t>R</a:t>
                      </a:r>
                      <a:endParaRPr lang="th-TH" sz="2000" dirty="0" smtClean="0"/>
                    </a:p>
                  </a:txBody>
                  <a:tcPr/>
                </a:tc>
              </a:tr>
              <a:tr h="370840">
                <a:tc>
                  <a:txBody>
                    <a:bodyPr/>
                    <a:lstStyle/>
                    <a:p>
                      <a:r>
                        <a:rPr lang="en-US" sz="2000" dirty="0" smtClean="0"/>
                        <a:t>Folder</a:t>
                      </a:r>
                      <a:endParaRPr lang="th-TH" sz="2000" dirty="0"/>
                    </a:p>
                  </a:txBody>
                  <a:tcPr/>
                </a:tc>
                <a:tc>
                  <a:txBody>
                    <a:bodyPr/>
                    <a:lstStyle/>
                    <a:p>
                      <a:r>
                        <a:rPr lang="en-US" sz="2000" dirty="0" smtClean="0"/>
                        <a:t>title</a:t>
                      </a:r>
                      <a:endParaRPr lang="th-TH" sz="2000" dirty="0"/>
                    </a:p>
                  </a:txBody>
                  <a:tcPr/>
                </a:tc>
                <a:tc>
                  <a:txBody>
                    <a:bodyPr/>
                    <a:lstStyle/>
                    <a:p>
                      <a:pPr algn="ctr"/>
                      <a:r>
                        <a:rPr lang="en-US" sz="2000" dirty="0" smtClean="0"/>
                        <a:t>R</a:t>
                      </a:r>
                      <a:endParaRPr lang="th-TH" sz="2000" dirty="0"/>
                    </a:p>
                  </a:txBody>
                  <a:tcPr/>
                </a:tc>
              </a:tr>
              <a:tr h="370840">
                <a:tc>
                  <a:txBody>
                    <a:bodyPr/>
                    <a:lstStyle/>
                    <a:p>
                      <a:r>
                        <a:rPr lang="en-US" sz="2000" smtClean="0"/>
                        <a:t>Folder</a:t>
                      </a:r>
                      <a:endParaRPr lang="th-TH" sz="2000" dirty="0"/>
                    </a:p>
                  </a:txBody>
                  <a:tcPr/>
                </a:tc>
                <a:tc>
                  <a:txBody>
                    <a:bodyPr/>
                    <a:lstStyle/>
                    <a:p>
                      <a:r>
                        <a:rPr lang="en-US" sz="2000" dirty="0" err="1" smtClean="0"/>
                        <a:t>uniqueId</a:t>
                      </a:r>
                      <a:endParaRPr lang="th-TH" sz="2000" dirty="0"/>
                    </a:p>
                  </a:txBody>
                  <a:tcPr/>
                </a:tc>
                <a:tc>
                  <a:txBody>
                    <a:bodyPr/>
                    <a:lstStyle/>
                    <a:p>
                      <a:pPr algn="ctr"/>
                      <a:r>
                        <a:rPr lang="en-US" sz="2000" dirty="0" smtClean="0"/>
                        <a:t>R</a:t>
                      </a:r>
                      <a:endParaRPr lang="th-TH" sz="2000" dirty="0"/>
                    </a:p>
                  </a:txBody>
                  <a:tcPr/>
                </a:tc>
              </a:tr>
            </a:tbl>
          </a:graphicData>
        </a:graphic>
      </p:graphicFrame>
      <p:sp>
        <p:nvSpPr>
          <p:cNvPr id="5" name="Title 1"/>
          <p:cNvSpPr>
            <a:spLocks noGrp="1"/>
          </p:cNvSpPr>
          <p:nvPr>
            <p:ph type="title"/>
          </p:nvPr>
        </p:nvSpPr>
        <p:spPr>
          <a:xfrm>
            <a:off x="838200" y="365125"/>
            <a:ext cx="10515600" cy="1325563"/>
          </a:xfrm>
        </p:spPr>
        <p:txBody>
          <a:bodyPr/>
          <a:lstStyle/>
          <a:p>
            <a:r>
              <a:rPr lang="en-US" dirty="0" smtClean="0"/>
              <a:t>Metadata used in Document Sharing Profile</a:t>
            </a:r>
            <a:endParaRPr lang="th-TH" dirty="0"/>
          </a:p>
        </p:txBody>
      </p:sp>
    </p:spTree>
    <p:extLst>
      <p:ext uri="{BB962C8B-B14F-4D97-AF65-F5344CB8AC3E}">
        <p14:creationId xmlns:p14="http://schemas.microsoft.com/office/powerpoint/2010/main" val="42801863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attributes need encrypt?</a:t>
            </a:r>
            <a:endParaRPr lang="th-TH" dirty="0"/>
          </a:p>
        </p:txBody>
      </p:sp>
      <p:sp>
        <p:nvSpPr>
          <p:cNvPr id="3" name="Content Placeholder 2"/>
          <p:cNvSpPr>
            <a:spLocks noGrp="1"/>
          </p:cNvSpPr>
          <p:nvPr>
            <p:ph idx="1"/>
          </p:nvPr>
        </p:nvSpPr>
        <p:spPr/>
        <p:txBody>
          <a:bodyPr>
            <a:normAutofit fontScale="85000" lnSpcReduction="20000"/>
          </a:bodyPr>
          <a:lstStyle/>
          <a:p>
            <a:r>
              <a:rPr lang="en-US" dirty="0" err="1" smtClean="0"/>
              <a:t>sourcePatientInfo</a:t>
            </a:r>
            <a:endParaRPr lang="en-US" dirty="0" smtClean="0"/>
          </a:p>
          <a:p>
            <a:r>
              <a:rPr lang="en-US" dirty="0"/>
              <a:t>This attribute contains demographic information of the source patient to whose medical record this document belongs</a:t>
            </a:r>
            <a:r>
              <a:rPr lang="en-US" dirty="0" smtClean="0"/>
              <a:t>.</a:t>
            </a:r>
          </a:p>
          <a:p>
            <a:pPr lvl="1"/>
            <a:r>
              <a:rPr lang="en-US" dirty="0" smtClean="0"/>
              <a:t>Coded as an </a:t>
            </a:r>
            <a:r>
              <a:rPr lang="en-US" dirty="0" err="1" smtClean="0"/>
              <a:t>ebRIM</a:t>
            </a:r>
            <a:r>
              <a:rPr lang="en-US" dirty="0" smtClean="0"/>
              <a:t> Slot. If present, each rim: Value contains a Field. Multiple </a:t>
            </a:r>
            <a:r>
              <a:rPr lang="en-US" dirty="0" err="1" smtClean="0"/>
              <a:t>rim:Value</a:t>
            </a:r>
            <a:r>
              <a:rPr lang="en-US" dirty="0" smtClean="0"/>
              <a:t> elements may exist for the same field name as a way to implement repetition; there shall be at most one rim: Value element for each of the PID-7 and PID-8 fields. Only field defined for the PID segment shall be used.</a:t>
            </a:r>
          </a:p>
          <a:p>
            <a:pPr lvl="1"/>
            <a:r>
              <a:rPr lang="en-US" dirty="0" smtClean="0"/>
              <a:t>Maximum length of each rim: Value is 256 characters. The </a:t>
            </a:r>
            <a:r>
              <a:rPr lang="en-US" dirty="0" err="1" smtClean="0"/>
              <a:t>sourcePatientInfo</a:t>
            </a:r>
            <a:r>
              <a:rPr lang="en-US" dirty="0" smtClean="0"/>
              <a:t> attribute should include:</a:t>
            </a:r>
          </a:p>
          <a:p>
            <a:pPr lvl="2"/>
            <a:r>
              <a:rPr lang="en-US" dirty="0" smtClean="0"/>
              <a:t>PID-3 (source patient identifier list)</a:t>
            </a:r>
          </a:p>
          <a:p>
            <a:pPr lvl="2"/>
            <a:r>
              <a:rPr lang="en-US" dirty="0" smtClean="0"/>
              <a:t>PID-5 (source patient name)</a:t>
            </a:r>
          </a:p>
          <a:p>
            <a:pPr lvl="2"/>
            <a:r>
              <a:rPr lang="en-US" dirty="0" smtClean="0"/>
              <a:t>If multiple patient names are present, then PID-5.7 “Name Type Code” and PID-5.8 “Name Representation Code” should be valued in each entry.</a:t>
            </a:r>
          </a:p>
          <a:p>
            <a:pPr lvl="2"/>
            <a:r>
              <a:rPr lang="en-US" dirty="0" smtClean="0"/>
              <a:t>PID-7 (source patient date of birth)</a:t>
            </a:r>
          </a:p>
          <a:p>
            <a:pPr lvl="2"/>
            <a:r>
              <a:rPr lang="en-US" dirty="0" smtClean="0"/>
              <a:t>PID-8 (source patient gender)</a:t>
            </a:r>
          </a:p>
          <a:p>
            <a:pPr marL="914400" lvl="2" indent="0">
              <a:buNone/>
            </a:pPr>
            <a:r>
              <a:rPr lang="en-US" dirty="0" smtClean="0"/>
              <a:t>*The </a:t>
            </a:r>
            <a:r>
              <a:rPr lang="en-US" dirty="0" err="1" smtClean="0"/>
              <a:t>sourcePatientInfo</a:t>
            </a:r>
            <a:r>
              <a:rPr lang="en-US" dirty="0" smtClean="0"/>
              <a:t> attribute should not include values for PID-2 (patient id), PID-4 (alternate patient id), PID-12 (country code), or PID-19 (social security number).</a:t>
            </a:r>
          </a:p>
        </p:txBody>
      </p:sp>
    </p:spTree>
    <p:extLst>
      <p:ext uri="{BB962C8B-B14F-4D97-AF65-F5344CB8AC3E}">
        <p14:creationId xmlns:p14="http://schemas.microsoft.com/office/powerpoint/2010/main" val="17399412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attributes need encrypt?</a:t>
            </a:r>
            <a:endParaRPr lang="th-TH" dirty="0"/>
          </a:p>
        </p:txBody>
      </p:sp>
      <p:grpSp>
        <p:nvGrpSpPr>
          <p:cNvPr id="7" name="Group 6"/>
          <p:cNvGrpSpPr/>
          <p:nvPr/>
        </p:nvGrpSpPr>
        <p:grpSpPr>
          <a:xfrm>
            <a:off x="1063487" y="1378225"/>
            <a:ext cx="10566951" cy="2385392"/>
            <a:chOff x="1364974" y="2093843"/>
            <a:chExt cx="5817704" cy="1391480"/>
          </a:xfrm>
        </p:grpSpPr>
        <p:pic>
          <p:nvPicPr>
            <p:cNvPr id="5" name="Picture 4"/>
            <p:cNvPicPr>
              <a:picLocks noChangeAspect="1"/>
            </p:cNvPicPr>
            <p:nvPr/>
          </p:nvPicPr>
          <p:blipFill rotWithShape="1">
            <a:blip r:embed="rId2"/>
            <a:srcRect l="26328" t="27439" r="23711" b="59227"/>
            <a:stretch/>
          </p:blipFill>
          <p:spPr>
            <a:xfrm>
              <a:off x="1364974" y="2093843"/>
              <a:ext cx="5817704" cy="914401"/>
            </a:xfrm>
            <a:prstGeom prst="rect">
              <a:avLst/>
            </a:prstGeom>
          </p:spPr>
        </p:pic>
        <p:pic>
          <p:nvPicPr>
            <p:cNvPr id="6" name="Picture 5"/>
            <p:cNvPicPr>
              <a:picLocks noChangeAspect="1"/>
            </p:cNvPicPr>
            <p:nvPr/>
          </p:nvPicPr>
          <p:blipFill rotWithShape="1">
            <a:blip r:embed="rId2"/>
            <a:srcRect l="26328" t="72464" r="24052" b="19613"/>
            <a:stretch/>
          </p:blipFill>
          <p:spPr>
            <a:xfrm>
              <a:off x="1364974" y="2941984"/>
              <a:ext cx="5777948" cy="543339"/>
            </a:xfrm>
            <a:prstGeom prst="rect">
              <a:avLst/>
            </a:prstGeom>
          </p:spPr>
        </p:pic>
      </p:grpSp>
      <p:pic>
        <p:nvPicPr>
          <p:cNvPr id="8" name="Picture 7"/>
          <p:cNvPicPr>
            <a:picLocks noChangeAspect="1"/>
          </p:cNvPicPr>
          <p:nvPr/>
        </p:nvPicPr>
        <p:blipFill rotWithShape="1">
          <a:blip r:embed="rId3"/>
          <a:srcRect l="26328" t="41932" r="25075" b="35185"/>
          <a:stretch/>
        </p:blipFill>
        <p:spPr>
          <a:xfrm>
            <a:off x="1539290" y="3958868"/>
            <a:ext cx="8899725" cy="2468069"/>
          </a:xfrm>
          <a:prstGeom prst="rect">
            <a:avLst/>
          </a:prstGeom>
        </p:spPr>
      </p:pic>
    </p:spTree>
    <p:extLst>
      <p:ext uri="{BB962C8B-B14F-4D97-AF65-F5344CB8AC3E}">
        <p14:creationId xmlns:p14="http://schemas.microsoft.com/office/powerpoint/2010/main" val="11969775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attributes need encrypt?</a:t>
            </a:r>
            <a:endParaRPr lang="th-TH" dirty="0"/>
          </a:p>
        </p:txBody>
      </p:sp>
      <p:pic>
        <p:nvPicPr>
          <p:cNvPr id="3" name="Picture 2"/>
          <p:cNvPicPr>
            <a:picLocks noChangeAspect="1"/>
          </p:cNvPicPr>
          <p:nvPr/>
        </p:nvPicPr>
        <p:blipFill rotWithShape="1">
          <a:blip r:embed="rId2"/>
          <a:srcRect l="26328" t="65447" r="23597" b="8020"/>
          <a:stretch/>
        </p:blipFill>
        <p:spPr>
          <a:xfrm>
            <a:off x="519935" y="1690688"/>
            <a:ext cx="11152130" cy="3480179"/>
          </a:xfrm>
          <a:prstGeom prst="rect">
            <a:avLst/>
          </a:prstGeom>
        </p:spPr>
      </p:pic>
    </p:spTree>
    <p:extLst>
      <p:ext uri="{BB962C8B-B14F-4D97-AF65-F5344CB8AC3E}">
        <p14:creationId xmlns:p14="http://schemas.microsoft.com/office/powerpoint/2010/main" val="29047523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normAutofit/>
          </a:bodyPr>
          <a:lstStyle/>
          <a:p>
            <a:r>
              <a:rPr lang="en-US" sz="4000" dirty="0" smtClean="0"/>
              <a:t>Cross-Enterprise Document Sharing – b (</a:t>
            </a:r>
            <a:r>
              <a:rPr lang="en-US" sz="4000" dirty="0" err="1" smtClean="0"/>
              <a:t>XDS.b</a:t>
            </a:r>
            <a:r>
              <a:rPr lang="en-US" sz="4000" dirty="0" smtClean="0"/>
              <a:t>)</a:t>
            </a:r>
            <a:endParaRPr lang="th-TH" sz="40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1065" y="1395557"/>
            <a:ext cx="8729870" cy="5312631"/>
          </a:xfrm>
          <a:prstGeom prst="rect">
            <a:avLst/>
          </a:prstGeom>
        </p:spPr>
      </p:pic>
    </p:spTree>
    <p:extLst>
      <p:ext uri="{BB962C8B-B14F-4D97-AF65-F5344CB8AC3E}">
        <p14:creationId xmlns:p14="http://schemas.microsoft.com/office/powerpoint/2010/main" val="66848767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Design Analysis</a:t>
            </a:r>
            <a:br>
              <a:rPr lang="en-US" dirty="0" smtClean="0"/>
            </a:br>
            <a:r>
              <a:rPr lang="en-US" sz="2400" dirty="0" smtClean="0"/>
              <a:t>Component – Document Registry actor and Document Consumer as Blockchain node</a:t>
            </a:r>
            <a:endParaRPr lang="th-TH" dirty="0"/>
          </a:p>
        </p:txBody>
      </p:sp>
      <p:sp>
        <p:nvSpPr>
          <p:cNvPr id="3" name="Content Placeholder 2"/>
          <p:cNvSpPr>
            <a:spLocks noGrp="1"/>
          </p:cNvSpPr>
          <p:nvPr>
            <p:ph idx="1"/>
          </p:nvPr>
        </p:nvSpPr>
        <p:spPr/>
        <p:txBody>
          <a:bodyPr>
            <a:normAutofit fontScale="62500" lnSpcReduction="20000"/>
          </a:bodyPr>
          <a:lstStyle/>
          <a:p>
            <a:r>
              <a:rPr lang="en-US" dirty="0" smtClean="0"/>
              <a:t>Replace software/server of Document Registry and Document Consumer actor with Blockchain Node</a:t>
            </a:r>
          </a:p>
          <a:p>
            <a:r>
              <a:rPr lang="en-US" dirty="0" smtClean="0"/>
              <a:t>How to</a:t>
            </a:r>
          </a:p>
          <a:p>
            <a:pPr lvl="1"/>
            <a:r>
              <a:rPr lang="en-US" dirty="0" smtClean="0"/>
              <a:t>Use Web3js </a:t>
            </a:r>
            <a:r>
              <a:rPr lang="en-US" dirty="0" err="1"/>
              <a:t>J</a:t>
            </a:r>
            <a:r>
              <a:rPr lang="en-US" dirty="0" err="1" smtClean="0"/>
              <a:t>avascript</a:t>
            </a:r>
            <a:r>
              <a:rPr lang="en-US" dirty="0" smtClean="0"/>
              <a:t> programming module to interface other components to interact with Blockchain Node</a:t>
            </a:r>
          </a:p>
          <a:p>
            <a:pPr lvl="1"/>
            <a:r>
              <a:rPr lang="en-US" dirty="0" smtClean="0"/>
              <a:t>Each members of XDS Affinity Domain will need to host at least one of these Blockchain Node</a:t>
            </a:r>
          </a:p>
          <a:p>
            <a:pPr lvl="1"/>
            <a:r>
              <a:rPr lang="en-US" dirty="0" smtClean="0"/>
              <a:t>Each Blockchain node will require user authentication to access, i.e. Password, to help tracking about user’s identity for security purpose</a:t>
            </a:r>
          </a:p>
          <a:p>
            <a:pPr lvl="1"/>
            <a:r>
              <a:rPr lang="en-US" dirty="0" smtClean="0"/>
              <a:t>This passively integrate Document Registry actor and Document Consumer actor together, for each member of XDS Affinity Domain</a:t>
            </a:r>
          </a:p>
          <a:p>
            <a:pPr lvl="1"/>
            <a:r>
              <a:rPr lang="en-US" dirty="0" smtClean="0"/>
              <a:t>Syncing between Document Registry actor of each XDS Affinity Domain members will rely on networking protocol of the selected Blockchain platform</a:t>
            </a:r>
          </a:p>
          <a:p>
            <a:pPr lvl="2"/>
            <a:r>
              <a:rPr lang="en-US" dirty="0" smtClean="0"/>
              <a:t>For Ethereum, it is </a:t>
            </a:r>
            <a:r>
              <a:rPr lang="en-US" dirty="0"/>
              <a:t>Ð</a:t>
            </a:r>
            <a:r>
              <a:rPr lang="el-GR" dirty="0"/>
              <a:t>Ξ</a:t>
            </a:r>
            <a:r>
              <a:rPr lang="en-US" dirty="0"/>
              <a:t>Vp2p Wire </a:t>
            </a:r>
            <a:r>
              <a:rPr lang="en-US" dirty="0" smtClean="0"/>
              <a:t>Protocol</a:t>
            </a:r>
          </a:p>
          <a:p>
            <a:r>
              <a:rPr lang="en-US" dirty="0"/>
              <a:t>Behind the design</a:t>
            </a:r>
          </a:p>
          <a:p>
            <a:pPr lvl="1"/>
            <a:r>
              <a:rPr lang="en-US" dirty="0"/>
              <a:t>Avoid modifying of Document Repository actor</a:t>
            </a:r>
          </a:p>
          <a:p>
            <a:pPr lvl="1"/>
            <a:r>
              <a:rPr lang="en-US" dirty="0"/>
              <a:t>Document Registry actor is the main actor that have the role to </a:t>
            </a:r>
            <a:r>
              <a:rPr lang="en-US" dirty="0" smtClean="0"/>
              <a:t>maintain registry entry</a:t>
            </a:r>
          </a:p>
          <a:p>
            <a:pPr lvl="1"/>
            <a:r>
              <a:rPr lang="en-US" dirty="0"/>
              <a:t>Always need accessibility to the Blockchain </a:t>
            </a:r>
            <a:r>
              <a:rPr lang="en-US" dirty="0" smtClean="0"/>
              <a:t>ledger</a:t>
            </a:r>
          </a:p>
          <a:p>
            <a:pPr lvl="1"/>
            <a:r>
              <a:rPr lang="en-US" dirty="0" smtClean="0"/>
              <a:t>Need passive sync between each copies of document registry entry</a:t>
            </a:r>
          </a:p>
          <a:p>
            <a:pPr lvl="1"/>
            <a:r>
              <a:rPr lang="en-US" dirty="0" smtClean="0"/>
              <a:t>Audit trail of activity interacting with the Blockchain ledger and </a:t>
            </a:r>
            <a:r>
              <a:rPr lang="en-US" smtClean="0"/>
              <a:t>user’s identity</a:t>
            </a:r>
            <a:endParaRPr lang="en-US" dirty="0"/>
          </a:p>
        </p:txBody>
      </p:sp>
    </p:spTree>
    <p:extLst>
      <p:ext uri="{BB962C8B-B14F-4D97-AF65-F5344CB8AC3E}">
        <p14:creationId xmlns:p14="http://schemas.microsoft.com/office/powerpoint/2010/main" val="229243564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normAutofit/>
          </a:bodyPr>
          <a:lstStyle/>
          <a:p>
            <a:r>
              <a:rPr lang="en-US" sz="4000" dirty="0" smtClean="0"/>
              <a:t>Cross-Enterprise Document Sharing – b (</a:t>
            </a:r>
            <a:r>
              <a:rPr lang="en-US" sz="4000" dirty="0" err="1" smtClean="0"/>
              <a:t>XDS.b</a:t>
            </a:r>
            <a:r>
              <a:rPr lang="en-US" sz="4000" dirty="0" smtClean="0"/>
              <a:t>)</a:t>
            </a:r>
            <a:endParaRPr lang="th-TH" sz="40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1065" y="1395557"/>
            <a:ext cx="8729870" cy="5312631"/>
          </a:xfrm>
          <a:prstGeom prst="rect">
            <a:avLst/>
          </a:prstGeom>
        </p:spPr>
      </p:pic>
    </p:spTree>
    <p:extLst>
      <p:ext uri="{BB962C8B-B14F-4D97-AF65-F5344CB8AC3E}">
        <p14:creationId xmlns:p14="http://schemas.microsoft.com/office/powerpoint/2010/main" val="9399791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normAutofit/>
          </a:bodyPr>
          <a:lstStyle/>
          <a:p>
            <a:r>
              <a:rPr lang="en-US" sz="4000" dirty="0" smtClean="0"/>
              <a:t>Cross-Enterprise Document Sharing – b (</a:t>
            </a:r>
            <a:r>
              <a:rPr lang="en-US" sz="4000" dirty="0" err="1" smtClean="0"/>
              <a:t>XDS.b</a:t>
            </a:r>
            <a:r>
              <a:rPr lang="en-US" sz="4000" dirty="0" smtClean="0"/>
              <a:t>)</a:t>
            </a:r>
            <a:endParaRPr lang="th-TH" sz="40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1065" y="1395557"/>
            <a:ext cx="8729870" cy="5312631"/>
          </a:xfrm>
          <a:prstGeom prst="rect">
            <a:avLst/>
          </a:prstGeom>
        </p:spPr>
      </p:pic>
    </p:spTree>
    <p:extLst>
      <p:ext uri="{BB962C8B-B14F-4D97-AF65-F5344CB8AC3E}">
        <p14:creationId xmlns:p14="http://schemas.microsoft.com/office/powerpoint/2010/main" val="299558626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Analysis</a:t>
            </a:r>
            <a:br>
              <a:rPr lang="en-US" dirty="0" smtClean="0"/>
            </a:br>
            <a:r>
              <a:rPr lang="en-US" sz="2400" dirty="0" smtClean="0"/>
              <a:t>Component – Document Registering</a:t>
            </a:r>
            <a:endParaRPr lang="th-TH" dirty="0"/>
          </a:p>
        </p:txBody>
      </p:sp>
      <p:sp>
        <p:nvSpPr>
          <p:cNvPr id="3" name="Content Placeholder 2"/>
          <p:cNvSpPr>
            <a:spLocks noGrp="1"/>
          </p:cNvSpPr>
          <p:nvPr>
            <p:ph idx="1"/>
          </p:nvPr>
        </p:nvSpPr>
        <p:spPr/>
        <p:txBody>
          <a:bodyPr>
            <a:normAutofit fontScale="55000" lnSpcReduction="20000"/>
          </a:bodyPr>
          <a:lstStyle/>
          <a:p>
            <a:r>
              <a:rPr lang="en-US" dirty="0" smtClean="0"/>
              <a:t>Convert received [ITI-42] transaction to Document Register contract and publish on Blockchain</a:t>
            </a:r>
          </a:p>
          <a:p>
            <a:r>
              <a:rPr lang="en-US" dirty="0" smtClean="0"/>
              <a:t>Existing</a:t>
            </a:r>
          </a:p>
          <a:p>
            <a:pPr lvl="1"/>
            <a:r>
              <a:rPr lang="en-US" dirty="0" smtClean="0"/>
              <a:t>Document Registry actor parse ITI-42 transaction and store the registry into its database</a:t>
            </a:r>
          </a:p>
          <a:p>
            <a:r>
              <a:rPr lang="en-US" dirty="0" smtClean="0"/>
              <a:t>Requirement</a:t>
            </a:r>
          </a:p>
          <a:p>
            <a:pPr lvl="1"/>
            <a:r>
              <a:rPr lang="en-US" dirty="0" smtClean="0"/>
              <a:t>Compatible to operate with Ethereum Blockchain</a:t>
            </a:r>
          </a:p>
          <a:p>
            <a:pPr lvl="1"/>
            <a:r>
              <a:rPr lang="en-US" dirty="0" smtClean="0"/>
              <a:t>Publish Document Registry into Blockchain</a:t>
            </a:r>
          </a:p>
          <a:p>
            <a:pPr lvl="1"/>
            <a:r>
              <a:rPr lang="en-US" dirty="0" smtClean="0"/>
              <a:t>Allow additional mechanism for </a:t>
            </a:r>
            <a:r>
              <a:rPr lang="en-US" dirty="0" err="1"/>
              <a:t>S</a:t>
            </a:r>
            <a:r>
              <a:rPr lang="en-US" dirty="0" err="1" smtClean="0"/>
              <a:t>martcontract</a:t>
            </a:r>
            <a:endParaRPr lang="en-US" dirty="0" smtClean="0"/>
          </a:p>
          <a:p>
            <a:pPr lvl="2"/>
            <a:r>
              <a:rPr lang="en-US" dirty="0" smtClean="0"/>
              <a:t>Search index function that response to registry query application</a:t>
            </a:r>
          </a:p>
          <a:p>
            <a:pPr lvl="2"/>
            <a:r>
              <a:rPr lang="en-US" dirty="0" smtClean="0"/>
              <a:t>Return XML message function that response to Registry Query [ITI-18] transaction issued from Document Consumer actor </a:t>
            </a:r>
          </a:p>
          <a:p>
            <a:pPr lvl="1"/>
            <a:r>
              <a:rPr lang="en-US" dirty="0" smtClean="0"/>
              <a:t>Any XDS transaction attribute that have potential to exposing patient Protected Health Information as identified by HIPAA, must be encrypted</a:t>
            </a:r>
          </a:p>
          <a:p>
            <a:r>
              <a:rPr lang="en-US" dirty="0" smtClean="0"/>
              <a:t>How to</a:t>
            </a:r>
          </a:p>
          <a:p>
            <a:pPr lvl="1"/>
            <a:r>
              <a:rPr lang="en-US" dirty="0" smtClean="0"/>
              <a:t>Add Document Register contract publisher function which will use programming object received from [ITI-42] transaction to issue </a:t>
            </a:r>
            <a:r>
              <a:rPr lang="en-US" dirty="0" err="1" smtClean="0"/>
              <a:t>Smartcontract</a:t>
            </a:r>
            <a:endParaRPr lang="en-US" dirty="0" smtClean="0"/>
          </a:p>
          <a:p>
            <a:pPr lvl="1"/>
            <a:r>
              <a:rPr lang="en-US" dirty="0" smtClean="0"/>
              <a:t>Add </a:t>
            </a:r>
            <a:r>
              <a:rPr lang="en-US" dirty="0" err="1"/>
              <a:t>S</a:t>
            </a:r>
            <a:r>
              <a:rPr lang="en-US" dirty="0" err="1" smtClean="0"/>
              <a:t>martcontract</a:t>
            </a:r>
            <a:r>
              <a:rPr lang="en-US" dirty="0" smtClean="0"/>
              <a:t> function</a:t>
            </a:r>
          </a:p>
          <a:p>
            <a:pPr lvl="2"/>
            <a:r>
              <a:rPr lang="en-US" dirty="0" smtClean="0"/>
              <a:t>Search index function</a:t>
            </a:r>
          </a:p>
          <a:p>
            <a:pPr lvl="2"/>
            <a:r>
              <a:rPr lang="en-US" dirty="0" smtClean="0"/>
              <a:t>Return XML message function</a:t>
            </a:r>
          </a:p>
          <a:p>
            <a:pPr marL="914400" lvl="2" indent="0">
              <a:buNone/>
            </a:pPr>
            <a:r>
              <a:rPr lang="en-US" dirty="0" smtClean="0"/>
              <a:t>*Both contracts will have its attributes following its parent [ITI-42] transaction</a:t>
            </a:r>
          </a:p>
          <a:p>
            <a:pPr lvl="1"/>
            <a:r>
              <a:rPr lang="en-US" dirty="0"/>
              <a:t>Encrypt ‘</a:t>
            </a:r>
            <a:r>
              <a:rPr lang="en-US" dirty="0" err="1"/>
              <a:t>sourcePatientInfo</a:t>
            </a:r>
            <a:r>
              <a:rPr lang="en-US" dirty="0"/>
              <a:t>’ attribute as it potentially expose patient protected health information</a:t>
            </a:r>
          </a:p>
          <a:p>
            <a:pPr lvl="1"/>
            <a:endParaRPr lang="en-US" dirty="0" smtClean="0"/>
          </a:p>
        </p:txBody>
      </p:sp>
    </p:spTree>
    <p:extLst>
      <p:ext uri="{BB962C8B-B14F-4D97-AF65-F5344CB8AC3E}">
        <p14:creationId xmlns:p14="http://schemas.microsoft.com/office/powerpoint/2010/main" val="36990371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normAutofit/>
          </a:bodyPr>
          <a:lstStyle/>
          <a:p>
            <a:r>
              <a:rPr lang="en-US" sz="4000" dirty="0" smtClean="0"/>
              <a:t>Cross-Enterprise Document Sharing – b (</a:t>
            </a:r>
            <a:r>
              <a:rPr lang="en-US" sz="4000" dirty="0" err="1" smtClean="0"/>
              <a:t>XDS.b</a:t>
            </a:r>
            <a:r>
              <a:rPr lang="en-US" sz="4000" dirty="0" smtClean="0"/>
              <a:t>)</a:t>
            </a:r>
            <a:endParaRPr lang="th-TH" sz="40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1065" y="1395557"/>
            <a:ext cx="8729870" cy="5312631"/>
          </a:xfrm>
          <a:prstGeom prst="rect">
            <a:avLst/>
          </a:prstGeom>
        </p:spPr>
      </p:pic>
    </p:spTree>
    <p:extLst>
      <p:ext uri="{BB962C8B-B14F-4D97-AF65-F5344CB8AC3E}">
        <p14:creationId xmlns:p14="http://schemas.microsoft.com/office/powerpoint/2010/main" val="71233690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205"/>
            <a:ext cx="10515600" cy="1325563"/>
          </a:xfrm>
        </p:spPr>
        <p:txBody>
          <a:bodyPr/>
          <a:lstStyle/>
          <a:p>
            <a:r>
              <a:rPr lang="en-US" dirty="0" smtClean="0"/>
              <a:t>Design Analysis</a:t>
            </a:r>
            <a:br>
              <a:rPr lang="en-US" dirty="0" smtClean="0"/>
            </a:br>
            <a:r>
              <a:rPr lang="en-US" sz="2400" dirty="0" smtClean="0"/>
              <a:t>Component – Discovering document registry entry</a:t>
            </a:r>
            <a:endParaRPr lang="th-TH" dirty="0"/>
          </a:p>
        </p:txBody>
      </p:sp>
      <p:sp>
        <p:nvSpPr>
          <p:cNvPr id="3" name="Content Placeholder 2"/>
          <p:cNvSpPr>
            <a:spLocks noGrp="1"/>
          </p:cNvSpPr>
          <p:nvPr>
            <p:ph idx="1"/>
          </p:nvPr>
        </p:nvSpPr>
        <p:spPr>
          <a:xfrm>
            <a:off x="679450" y="1422400"/>
            <a:ext cx="10833100" cy="5079999"/>
          </a:xfrm>
        </p:spPr>
        <p:txBody>
          <a:bodyPr>
            <a:normAutofit fontScale="62500" lnSpcReduction="20000"/>
          </a:bodyPr>
          <a:lstStyle/>
          <a:p>
            <a:r>
              <a:rPr lang="en-US" dirty="0" smtClean="0"/>
              <a:t>Replacing database query with Blockchain search application as response Registry Query</a:t>
            </a:r>
            <a:endParaRPr lang="en-US" dirty="0" smtClean="0">
              <a:solidFill>
                <a:srgbClr val="FF0000"/>
              </a:solidFill>
            </a:endParaRPr>
          </a:p>
          <a:p>
            <a:r>
              <a:rPr lang="en-US" dirty="0" smtClean="0"/>
              <a:t>Existing</a:t>
            </a:r>
          </a:p>
          <a:p>
            <a:pPr lvl="1"/>
            <a:r>
              <a:rPr lang="en-US" dirty="0" smtClean="0"/>
              <a:t>Document Consumer actor seek for metadata of document by send Registry Query [ITI-18] with specified index of target document, to Document Registry</a:t>
            </a:r>
          </a:p>
          <a:p>
            <a:pPr lvl="1"/>
            <a:r>
              <a:rPr lang="en-US" dirty="0" smtClean="0"/>
              <a:t>Document Registry response to the transaction and use specified index to query for target document metadata within its database</a:t>
            </a:r>
          </a:p>
          <a:p>
            <a:pPr lvl="1"/>
            <a:r>
              <a:rPr lang="en-US" dirty="0" smtClean="0"/>
              <a:t>Document Registry return metadata of target document to Document Consumer actor</a:t>
            </a:r>
            <a:endParaRPr lang="en-US" dirty="0"/>
          </a:p>
          <a:p>
            <a:r>
              <a:rPr lang="en-US" dirty="0" smtClean="0"/>
              <a:t>Requirement:</a:t>
            </a:r>
          </a:p>
          <a:p>
            <a:pPr lvl="1"/>
            <a:r>
              <a:rPr lang="en-US" dirty="0" smtClean="0"/>
              <a:t>Capable to search for target document metadata using specified index (attributes) within Blockchain (Registry entry)</a:t>
            </a:r>
          </a:p>
          <a:p>
            <a:pPr lvl="1"/>
            <a:r>
              <a:rPr lang="en-US" dirty="0" smtClean="0"/>
              <a:t>Publish registry query request to Blockchain as additional audit trail</a:t>
            </a:r>
          </a:p>
          <a:p>
            <a:r>
              <a:rPr lang="en-US" dirty="0" smtClean="0"/>
              <a:t>How to</a:t>
            </a:r>
          </a:p>
          <a:p>
            <a:pPr lvl="1"/>
            <a:r>
              <a:rPr lang="en-US" dirty="0" smtClean="0"/>
              <a:t>Document Consumer actor publish Registry Query Contract to Blockchain and send contract address to Document Registry actor</a:t>
            </a:r>
          </a:p>
          <a:p>
            <a:pPr lvl="1"/>
            <a:r>
              <a:rPr lang="en-US" dirty="0" smtClean="0"/>
              <a:t>After received and verified Registry Contract from Document Consumer actor, Document Registry start search for matching document metadata</a:t>
            </a:r>
          </a:p>
          <a:p>
            <a:pPr lvl="1"/>
            <a:r>
              <a:rPr lang="en-US" dirty="0" smtClean="0"/>
              <a:t>Document Registry actor will have application that take the role to accept the index and sequentially search for contract of matching document metadata</a:t>
            </a:r>
          </a:p>
          <a:p>
            <a:pPr lvl="1"/>
            <a:r>
              <a:rPr lang="en-US" dirty="0" smtClean="0"/>
              <a:t>Each document metadata have </a:t>
            </a:r>
            <a:r>
              <a:rPr lang="en-US" dirty="0" err="1" smtClean="0"/>
              <a:t>Smartcontract</a:t>
            </a:r>
            <a:r>
              <a:rPr lang="en-US" dirty="0" smtClean="0"/>
              <a:t> function that ready to response to matching specified index</a:t>
            </a:r>
          </a:p>
          <a:p>
            <a:pPr lvl="1"/>
            <a:r>
              <a:rPr lang="en-US" dirty="0" smtClean="0"/>
              <a:t>Search application also remember contract address of searched document metadata, to allow faster search if there are query for the same document metadata</a:t>
            </a:r>
          </a:p>
          <a:p>
            <a:pPr lvl="1"/>
            <a:r>
              <a:rPr lang="en-US" dirty="0" smtClean="0"/>
              <a:t>Document Registry actor return XML message of contract with matching document metadata to Document Consumer actor</a:t>
            </a:r>
          </a:p>
        </p:txBody>
      </p:sp>
    </p:spTree>
    <p:extLst>
      <p:ext uri="{BB962C8B-B14F-4D97-AF65-F5344CB8AC3E}">
        <p14:creationId xmlns:p14="http://schemas.microsoft.com/office/powerpoint/2010/main" val="403202356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205"/>
            <a:ext cx="10515600" cy="1325563"/>
          </a:xfrm>
        </p:spPr>
        <p:txBody>
          <a:bodyPr/>
          <a:lstStyle/>
          <a:p>
            <a:r>
              <a:rPr lang="en-US" dirty="0" smtClean="0"/>
              <a:t>Design Analysis</a:t>
            </a:r>
            <a:br>
              <a:rPr lang="en-US" dirty="0" smtClean="0"/>
            </a:br>
            <a:r>
              <a:rPr lang="en-US" sz="2400" dirty="0" smtClean="0"/>
              <a:t>Component – Discovering document registry entry</a:t>
            </a:r>
            <a:endParaRPr lang="th-TH" dirty="0"/>
          </a:p>
        </p:txBody>
      </p:sp>
      <p:sp>
        <p:nvSpPr>
          <p:cNvPr id="3" name="Content Placeholder 2"/>
          <p:cNvSpPr>
            <a:spLocks noGrp="1"/>
          </p:cNvSpPr>
          <p:nvPr>
            <p:ph idx="1"/>
          </p:nvPr>
        </p:nvSpPr>
        <p:spPr>
          <a:xfrm>
            <a:off x="679450" y="1422400"/>
            <a:ext cx="10833100" cy="5079999"/>
          </a:xfrm>
        </p:spPr>
        <p:txBody>
          <a:bodyPr>
            <a:normAutofit fontScale="92500" lnSpcReduction="20000"/>
          </a:bodyPr>
          <a:lstStyle/>
          <a:p>
            <a:r>
              <a:rPr lang="en-US" dirty="0" smtClean="0"/>
              <a:t>Related </a:t>
            </a:r>
            <a:r>
              <a:rPr lang="en-US" dirty="0"/>
              <a:t>work</a:t>
            </a:r>
          </a:p>
          <a:p>
            <a:pPr lvl="1"/>
            <a:r>
              <a:rPr lang="en-US" dirty="0"/>
              <a:t>Ethereum Query </a:t>
            </a:r>
            <a:r>
              <a:rPr lang="en-US" dirty="0" smtClean="0"/>
              <a:t>Language</a:t>
            </a:r>
          </a:p>
          <a:p>
            <a:pPr lvl="2"/>
            <a:r>
              <a:rPr lang="en-US" i="1" dirty="0" err="1" smtClean="0"/>
              <a:t>Bragagnolo</a:t>
            </a:r>
            <a:r>
              <a:rPr lang="en-US" i="1" dirty="0" smtClean="0"/>
              <a:t> </a:t>
            </a:r>
            <a:r>
              <a:rPr lang="en-US" i="1" dirty="0"/>
              <a:t>S, Rocha H, </a:t>
            </a:r>
            <a:r>
              <a:rPr lang="en-US" i="1" dirty="0" err="1"/>
              <a:t>Denker</a:t>
            </a:r>
            <a:r>
              <a:rPr lang="en-US" i="1" dirty="0"/>
              <a:t> M, </a:t>
            </a:r>
            <a:r>
              <a:rPr lang="en-US" i="1" dirty="0" err="1"/>
              <a:t>Ducasse</a:t>
            </a:r>
            <a:r>
              <a:rPr lang="en-US" i="1" dirty="0"/>
              <a:t> S. Ethereum query language. 2018 IEEE/ACM 1st </a:t>
            </a:r>
            <a:r>
              <a:rPr lang="en-US" i="1" dirty="0" err="1"/>
              <a:t>Int</a:t>
            </a:r>
            <a:r>
              <a:rPr lang="en-US" i="1" dirty="0"/>
              <a:t> Work </a:t>
            </a:r>
            <a:r>
              <a:rPr lang="en-US" i="1" dirty="0" err="1"/>
              <a:t>Emerg</a:t>
            </a:r>
            <a:r>
              <a:rPr lang="en-US" i="1" dirty="0"/>
              <a:t> Trends </a:t>
            </a:r>
            <a:r>
              <a:rPr lang="en-US" i="1" dirty="0" err="1"/>
              <a:t>Softw</a:t>
            </a:r>
            <a:r>
              <a:rPr lang="en-US" i="1" dirty="0"/>
              <a:t> </a:t>
            </a:r>
            <a:r>
              <a:rPr lang="en-US" i="1" dirty="0" err="1"/>
              <a:t>Eng</a:t>
            </a:r>
            <a:r>
              <a:rPr lang="en-US" i="1" dirty="0"/>
              <a:t> Blockchain. ACM; 2018;1–8. </a:t>
            </a:r>
            <a:endParaRPr lang="en-US" i="1" dirty="0" smtClean="0"/>
          </a:p>
          <a:p>
            <a:pPr lvl="2"/>
            <a:r>
              <a:rPr lang="en-US" dirty="0" smtClean="0"/>
              <a:t>There </a:t>
            </a:r>
            <a:r>
              <a:rPr lang="en-US" dirty="0"/>
              <a:t>are 2 ways of discover transactions within Ethereum </a:t>
            </a:r>
            <a:r>
              <a:rPr lang="en-US" dirty="0" smtClean="0"/>
              <a:t>Blockchain, which are, sequentially search all transaction one by one and discover transaction using its unique address</a:t>
            </a:r>
            <a:endParaRPr lang="en-US" dirty="0"/>
          </a:p>
          <a:p>
            <a:pPr lvl="2"/>
            <a:r>
              <a:rPr lang="en-US" dirty="0"/>
              <a:t>We can adopt sequential search method for first time search</a:t>
            </a:r>
          </a:p>
          <a:p>
            <a:pPr lvl="2"/>
            <a:r>
              <a:rPr lang="en-US" dirty="0"/>
              <a:t>Then use off-chain application to remember contract eth address for faster access on next time</a:t>
            </a:r>
            <a:r>
              <a:rPr lang="en-US" dirty="0" smtClean="0"/>
              <a:t>.</a:t>
            </a:r>
          </a:p>
          <a:p>
            <a:pPr lvl="1"/>
            <a:r>
              <a:rPr lang="en-US" dirty="0"/>
              <a:t>Query Support for Data Processing and Analysis on Ethereum Blockchain</a:t>
            </a:r>
          </a:p>
          <a:p>
            <a:pPr lvl="2"/>
            <a:r>
              <a:rPr lang="en-US" i="1" dirty="0" err="1" smtClean="0"/>
              <a:t>Pratama</a:t>
            </a:r>
            <a:r>
              <a:rPr lang="en-US" i="1" dirty="0" smtClean="0"/>
              <a:t> </a:t>
            </a:r>
            <a:r>
              <a:rPr lang="en-US" i="1" dirty="0"/>
              <a:t>FA, </a:t>
            </a:r>
            <a:r>
              <a:rPr lang="en-US" i="1" dirty="0" err="1"/>
              <a:t>Mutijarsa</a:t>
            </a:r>
            <a:r>
              <a:rPr lang="en-US" i="1" dirty="0"/>
              <a:t> K. Query Support for Data Processing and Analysis on Ethereum Blockchain. 2019;1–5. </a:t>
            </a:r>
          </a:p>
          <a:p>
            <a:pPr lvl="2"/>
            <a:r>
              <a:rPr lang="en-US" dirty="0" smtClean="0"/>
              <a:t>With current state of Blockchain technology, it may need </a:t>
            </a:r>
            <a:r>
              <a:rPr lang="en-US" dirty="0"/>
              <a:t>off-chain storage </a:t>
            </a:r>
            <a:r>
              <a:rPr lang="en-US" dirty="0" smtClean="0"/>
              <a:t>to effectively </a:t>
            </a:r>
            <a:r>
              <a:rPr lang="en-US" dirty="0"/>
              <a:t>handle stuff from </a:t>
            </a:r>
            <a:r>
              <a:rPr lang="en-US" dirty="0" smtClean="0"/>
              <a:t>Blockchain instead of </a:t>
            </a:r>
            <a:r>
              <a:rPr lang="en-US" dirty="0" err="1"/>
              <a:t>S</a:t>
            </a:r>
            <a:r>
              <a:rPr lang="en-US" dirty="0" err="1" smtClean="0"/>
              <a:t>martcontract</a:t>
            </a:r>
            <a:r>
              <a:rPr lang="en-US" dirty="0" smtClean="0"/>
              <a:t> itself.</a:t>
            </a:r>
          </a:p>
          <a:p>
            <a:pPr lvl="1"/>
            <a:r>
              <a:rPr lang="en-US" dirty="0" smtClean="0"/>
              <a:t>Analytical Tools for Blockchain: Review, Taxonomy and Open Challenges</a:t>
            </a:r>
          </a:p>
          <a:p>
            <a:pPr lvl="2"/>
            <a:r>
              <a:rPr lang="en-US" i="1" dirty="0" err="1" smtClean="0"/>
              <a:t>Balaskas</a:t>
            </a:r>
            <a:r>
              <a:rPr lang="en-US" i="1" dirty="0" smtClean="0"/>
              <a:t> </a:t>
            </a:r>
            <a:r>
              <a:rPr lang="en-US" i="1" dirty="0"/>
              <a:t>A, </a:t>
            </a:r>
            <a:r>
              <a:rPr lang="en-US" i="1" dirty="0" err="1"/>
              <a:t>Franqueira</a:t>
            </a:r>
            <a:r>
              <a:rPr lang="en-US" i="1" dirty="0"/>
              <a:t> VNL. Analytical Tools for Blockchain: Review, Taxonomy and Open Challenges. 2018 </a:t>
            </a:r>
            <a:r>
              <a:rPr lang="en-US" i="1" dirty="0" err="1"/>
              <a:t>Int</a:t>
            </a:r>
            <a:r>
              <a:rPr lang="en-US" i="1" dirty="0"/>
              <a:t> </a:t>
            </a:r>
            <a:r>
              <a:rPr lang="en-US" i="1" dirty="0" err="1"/>
              <a:t>Conf</a:t>
            </a:r>
            <a:r>
              <a:rPr lang="en-US" i="1" dirty="0"/>
              <a:t> Cyber </a:t>
            </a:r>
            <a:r>
              <a:rPr lang="en-US" i="1" dirty="0" err="1"/>
              <a:t>Secur</a:t>
            </a:r>
            <a:r>
              <a:rPr lang="en-US" i="1" dirty="0"/>
              <a:t> </a:t>
            </a:r>
            <a:r>
              <a:rPr lang="en-US" i="1" dirty="0" err="1"/>
              <a:t>Prot</a:t>
            </a:r>
            <a:r>
              <a:rPr lang="en-US" i="1" dirty="0"/>
              <a:t> Digit </a:t>
            </a:r>
            <a:r>
              <a:rPr lang="en-US" i="1" dirty="0" err="1"/>
              <a:t>Serv</a:t>
            </a:r>
            <a:r>
              <a:rPr lang="en-US" i="1" dirty="0"/>
              <a:t> Cyber </a:t>
            </a:r>
            <a:r>
              <a:rPr lang="en-US" i="1" dirty="0" err="1"/>
              <a:t>Secur</a:t>
            </a:r>
            <a:r>
              <a:rPr lang="en-US" i="1" dirty="0"/>
              <a:t> 2018. IEEE; 2018;1–8. </a:t>
            </a:r>
            <a:endParaRPr lang="en-US" i="1" dirty="0" smtClean="0"/>
          </a:p>
          <a:p>
            <a:pPr lvl="2"/>
            <a:r>
              <a:rPr lang="en-US" dirty="0" smtClean="0"/>
              <a:t>There are various kind of community-made tools that provide Blockchain transaction search function, available</a:t>
            </a:r>
          </a:p>
        </p:txBody>
      </p:sp>
    </p:spTree>
    <p:extLst>
      <p:ext uri="{BB962C8B-B14F-4D97-AF65-F5344CB8AC3E}">
        <p14:creationId xmlns:p14="http://schemas.microsoft.com/office/powerpoint/2010/main" val="31436040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normAutofit/>
          </a:bodyPr>
          <a:lstStyle/>
          <a:p>
            <a:r>
              <a:rPr lang="en-US" sz="4000" dirty="0" smtClean="0"/>
              <a:t>Cross-Enterprise Document Sharing – b (</a:t>
            </a:r>
            <a:r>
              <a:rPr lang="en-US" sz="4000" dirty="0" err="1" smtClean="0"/>
              <a:t>XDS.b</a:t>
            </a:r>
            <a:r>
              <a:rPr lang="en-US" sz="4000" dirty="0" smtClean="0"/>
              <a:t>)</a:t>
            </a:r>
            <a:endParaRPr lang="th-TH" sz="40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1065" y="1395557"/>
            <a:ext cx="8729870" cy="5312631"/>
          </a:xfrm>
          <a:prstGeom prst="rect">
            <a:avLst/>
          </a:prstGeom>
        </p:spPr>
      </p:pic>
    </p:spTree>
    <p:extLst>
      <p:ext uri="{BB962C8B-B14F-4D97-AF65-F5344CB8AC3E}">
        <p14:creationId xmlns:p14="http://schemas.microsoft.com/office/powerpoint/2010/main" val="59272755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Analysis</a:t>
            </a:r>
            <a:br>
              <a:rPr lang="en-US" dirty="0" smtClean="0"/>
            </a:br>
            <a:r>
              <a:rPr lang="en-US" sz="2400" dirty="0" smtClean="0"/>
              <a:t>Component – Document retrieval audit trail</a:t>
            </a:r>
            <a:endParaRPr lang="th-TH" dirty="0"/>
          </a:p>
        </p:txBody>
      </p:sp>
      <p:sp>
        <p:nvSpPr>
          <p:cNvPr id="3" name="Content Placeholder 2"/>
          <p:cNvSpPr>
            <a:spLocks noGrp="1"/>
          </p:cNvSpPr>
          <p:nvPr>
            <p:ph idx="1"/>
          </p:nvPr>
        </p:nvSpPr>
        <p:spPr/>
        <p:txBody>
          <a:bodyPr>
            <a:normAutofit fontScale="85000" lnSpcReduction="20000"/>
          </a:bodyPr>
          <a:lstStyle/>
          <a:p>
            <a:r>
              <a:rPr lang="en-US" dirty="0" smtClean="0"/>
              <a:t>Replace Document Retrieval [ITI-43] transaction with </a:t>
            </a:r>
            <a:r>
              <a:rPr lang="en-US" dirty="0" err="1" smtClean="0"/>
              <a:t>Smartcontract</a:t>
            </a:r>
            <a:endParaRPr lang="en-US" dirty="0" smtClean="0"/>
          </a:p>
          <a:p>
            <a:r>
              <a:rPr lang="en-US" dirty="0" smtClean="0"/>
              <a:t>Existing</a:t>
            </a:r>
          </a:p>
          <a:p>
            <a:pPr lvl="1"/>
            <a:r>
              <a:rPr lang="en-US" dirty="0" smtClean="0"/>
              <a:t>After Document Consumer actor obtained information about Document Repository actor from Document Registry actor, Document Consumer actor issue Document Retrieval [ITI-43] transaction to Document Repository actor.</a:t>
            </a:r>
          </a:p>
          <a:p>
            <a:pPr lvl="1"/>
            <a:r>
              <a:rPr lang="en-US" dirty="0" smtClean="0"/>
              <a:t>Document Repository actor response to the transaction and send the requested document back to Document Consumer actor.</a:t>
            </a:r>
          </a:p>
          <a:p>
            <a:r>
              <a:rPr lang="en-US" dirty="0" smtClean="0"/>
              <a:t>Requirement</a:t>
            </a:r>
          </a:p>
          <a:p>
            <a:pPr lvl="1"/>
            <a:r>
              <a:rPr lang="en-US" dirty="0" smtClean="0"/>
              <a:t>Following format of Document Retrieval [ITI-43] transaction</a:t>
            </a:r>
          </a:p>
          <a:p>
            <a:pPr lvl="1"/>
            <a:r>
              <a:rPr lang="en-US" dirty="0" smtClean="0"/>
              <a:t>Record the action to Blockchain as additional audit trail</a:t>
            </a:r>
          </a:p>
          <a:p>
            <a:r>
              <a:rPr lang="en-US" dirty="0" smtClean="0"/>
              <a:t>How to</a:t>
            </a:r>
          </a:p>
          <a:p>
            <a:pPr lvl="1"/>
            <a:r>
              <a:rPr lang="en-US" dirty="0" smtClean="0"/>
              <a:t>Document Consumer publish Document Retrieval contract to Blockchain and send contract address to Document Repository actor</a:t>
            </a:r>
          </a:p>
          <a:p>
            <a:pPr lvl="1"/>
            <a:r>
              <a:rPr lang="en-US" dirty="0" smtClean="0"/>
              <a:t>Document Repository actor received and verified Document Retrieval contract and response to Document Consumer actor with the requested document</a:t>
            </a:r>
          </a:p>
        </p:txBody>
      </p:sp>
    </p:spTree>
    <p:extLst>
      <p:ext uri="{BB962C8B-B14F-4D97-AF65-F5344CB8AC3E}">
        <p14:creationId xmlns:p14="http://schemas.microsoft.com/office/powerpoint/2010/main" val="85924945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Design</a:t>
            </a:r>
            <a:endParaRPr lang="th-TH"/>
          </a:p>
        </p:txBody>
      </p:sp>
      <p:sp>
        <p:nvSpPr>
          <p:cNvPr id="3" name="Content Placeholder 2"/>
          <p:cNvSpPr>
            <a:spLocks noGrp="1"/>
          </p:cNvSpPr>
          <p:nvPr>
            <p:ph idx="1"/>
          </p:nvPr>
        </p:nvSpPr>
        <p:spPr/>
        <p:txBody>
          <a:bodyPr/>
          <a:lstStyle/>
          <a:p>
            <a:r>
              <a:rPr lang="en-US" dirty="0" smtClean="0"/>
              <a:t>From perspective of Blockchain component</a:t>
            </a:r>
          </a:p>
          <a:p>
            <a:pPr lvl="1"/>
            <a:r>
              <a:rPr lang="en-US" dirty="0" smtClean="0"/>
              <a:t>Consensus</a:t>
            </a:r>
          </a:p>
          <a:p>
            <a:pPr lvl="1"/>
            <a:r>
              <a:rPr lang="en-US" dirty="0" smtClean="0"/>
              <a:t>Etc.</a:t>
            </a:r>
          </a:p>
          <a:p>
            <a:pPr lvl="1"/>
            <a:r>
              <a:rPr lang="en-US" dirty="0" smtClean="0"/>
              <a:t>Each block will have?</a:t>
            </a:r>
          </a:p>
          <a:p>
            <a:pPr lvl="1"/>
            <a:r>
              <a:rPr lang="en-US" dirty="0" smtClean="0"/>
              <a:t>If have encryption, what kind of technic/infrastructure will be used</a:t>
            </a:r>
          </a:p>
          <a:p>
            <a:r>
              <a:rPr lang="en-US" dirty="0" smtClean="0"/>
              <a:t>Flow chart of all process</a:t>
            </a:r>
          </a:p>
          <a:p>
            <a:pPr lvl="2"/>
            <a:r>
              <a:rPr lang="en-US" dirty="0" smtClean="0"/>
              <a:t>Allow add idea about authentication and encryption</a:t>
            </a:r>
          </a:p>
          <a:p>
            <a:pPr lvl="2"/>
            <a:r>
              <a:rPr lang="en-US" dirty="0" smtClean="0"/>
              <a:t>Better explanation on replacing actor with Blockchain node</a:t>
            </a:r>
            <a:endParaRPr lang="th-TH" dirty="0"/>
          </a:p>
        </p:txBody>
      </p:sp>
    </p:spTree>
    <p:extLst>
      <p:ext uri="{BB962C8B-B14F-4D97-AF65-F5344CB8AC3E}">
        <p14:creationId xmlns:p14="http://schemas.microsoft.com/office/powerpoint/2010/main" val="39339600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a:t>
            </a:r>
            <a:endParaRPr lang="th-TH" dirty="0"/>
          </a:p>
        </p:txBody>
      </p:sp>
      <p:sp>
        <p:nvSpPr>
          <p:cNvPr id="3" name="Content Placeholder 2"/>
          <p:cNvSpPr>
            <a:spLocks noGrp="1"/>
          </p:cNvSpPr>
          <p:nvPr>
            <p:ph idx="1"/>
          </p:nvPr>
        </p:nvSpPr>
        <p:spPr/>
        <p:txBody>
          <a:bodyPr/>
          <a:lstStyle/>
          <a:p>
            <a:r>
              <a:rPr lang="th-TH" dirty="0" smtClean="0"/>
              <a:t>มีแบบตอบกลับ </a:t>
            </a:r>
            <a:r>
              <a:rPr lang="en-US" dirty="0" smtClean="0"/>
              <a:t>consumer </a:t>
            </a:r>
            <a:r>
              <a:rPr lang="th-TH" dirty="0" smtClean="0"/>
              <a:t>แบบเลือก </a:t>
            </a:r>
            <a:r>
              <a:rPr lang="en-US" dirty="0" smtClean="0"/>
              <a:t>attribute </a:t>
            </a:r>
            <a:r>
              <a:rPr lang="th-TH" dirty="0" err="1" smtClean="0"/>
              <a:t>มั้ย</a:t>
            </a:r>
            <a:r>
              <a:rPr lang="th-TH" dirty="0" smtClean="0"/>
              <a:t> </a:t>
            </a:r>
            <a:r>
              <a:rPr lang="en-US" dirty="0" smtClean="0"/>
              <a:t>(all or nothing </a:t>
            </a:r>
            <a:r>
              <a:rPr lang="th-TH" dirty="0" smtClean="0"/>
              <a:t>หรือ </a:t>
            </a:r>
            <a:r>
              <a:rPr lang="en-US" dirty="0" smtClean="0"/>
              <a:t>selective)</a:t>
            </a:r>
          </a:p>
          <a:p>
            <a:r>
              <a:rPr lang="th-TH" dirty="0" smtClean="0"/>
              <a:t>ใน </a:t>
            </a:r>
            <a:r>
              <a:rPr lang="en-US" dirty="0" smtClean="0"/>
              <a:t>transaction </a:t>
            </a:r>
            <a:r>
              <a:rPr lang="th-TH" dirty="0" smtClean="0"/>
              <a:t>มี </a:t>
            </a:r>
            <a:r>
              <a:rPr lang="en-US" dirty="0" smtClean="0"/>
              <a:t>option </a:t>
            </a:r>
            <a:r>
              <a:rPr lang="th-TH" dirty="0" smtClean="0"/>
              <a:t>ให้ขอแค่บางส่วนหรือเปล่า</a:t>
            </a:r>
            <a:endParaRPr lang="th-TH" dirty="0"/>
          </a:p>
        </p:txBody>
      </p:sp>
    </p:spTree>
    <p:extLst>
      <p:ext uri="{BB962C8B-B14F-4D97-AF65-F5344CB8AC3E}">
        <p14:creationId xmlns:p14="http://schemas.microsoft.com/office/powerpoint/2010/main" val="236543465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Blockchain component</a:t>
            </a:r>
            <a:br>
              <a:rPr lang="en-US" dirty="0" smtClean="0"/>
            </a:br>
            <a:r>
              <a:rPr lang="en-US" sz="2400" dirty="0" smtClean="0"/>
              <a:t>Blockchain types</a:t>
            </a:r>
            <a:endParaRPr lang="th-TH" sz="2400" dirty="0"/>
          </a:p>
        </p:txBody>
      </p:sp>
      <p:sp>
        <p:nvSpPr>
          <p:cNvPr id="3" name="Content Placeholder 2"/>
          <p:cNvSpPr>
            <a:spLocks noGrp="1"/>
          </p:cNvSpPr>
          <p:nvPr>
            <p:ph idx="1"/>
          </p:nvPr>
        </p:nvSpPr>
        <p:spPr/>
        <p:txBody>
          <a:bodyPr>
            <a:normAutofit fontScale="85000" lnSpcReduction="20000"/>
          </a:bodyPr>
          <a:lstStyle/>
          <a:p>
            <a:r>
              <a:rPr lang="en-US" dirty="0" smtClean="0"/>
              <a:t>Blockchain Types</a:t>
            </a:r>
          </a:p>
          <a:p>
            <a:pPr lvl="1"/>
            <a:r>
              <a:rPr lang="en-US" dirty="0" smtClean="0"/>
              <a:t>Public Blockchain: </a:t>
            </a:r>
          </a:p>
          <a:p>
            <a:pPr lvl="2"/>
            <a:r>
              <a:rPr lang="en-US" dirty="0" smtClean="0"/>
              <a:t>It is accessible to all the people in a public area. </a:t>
            </a:r>
          </a:p>
          <a:p>
            <a:pPr lvl="2"/>
            <a:r>
              <a:rPr lang="en-US" dirty="0" smtClean="0"/>
              <a:t>Everyone can become one of the nodes and make contributions to obtain the rewards following the rules. </a:t>
            </a:r>
          </a:p>
          <a:p>
            <a:pPr lvl="2"/>
            <a:r>
              <a:rPr lang="en-US" dirty="0" smtClean="0"/>
              <a:t>There are no trust relationships among the nodes. </a:t>
            </a:r>
          </a:p>
          <a:p>
            <a:pPr lvl="2"/>
            <a:r>
              <a:rPr lang="en-US" dirty="0" smtClean="0"/>
              <a:t>Public Blockchain is completely open and decentralized.</a:t>
            </a:r>
          </a:p>
          <a:p>
            <a:pPr lvl="2"/>
            <a:r>
              <a:rPr lang="en-US" dirty="0" smtClean="0"/>
              <a:t>All transactions on the public Blockchain can never be changed or revoked.</a:t>
            </a:r>
          </a:p>
          <a:p>
            <a:pPr lvl="1"/>
            <a:r>
              <a:rPr lang="en-US" dirty="0" smtClean="0"/>
              <a:t>Private Blockchain:</a:t>
            </a:r>
          </a:p>
          <a:p>
            <a:pPr lvl="2"/>
            <a:r>
              <a:rPr lang="en-US" dirty="0" smtClean="0"/>
              <a:t>The owner of the Blockchain has the highest authority to change the information.</a:t>
            </a:r>
          </a:p>
          <a:p>
            <a:pPr lvl="2"/>
            <a:r>
              <a:rPr lang="en-US" dirty="0" smtClean="0"/>
              <a:t>The rest of the nodes have limited access to read.</a:t>
            </a:r>
          </a:p>
          <a:p>
            <a:pPr lvl="2"/>
            <a:r>
              <a:rPr lang="en-US" dirty="0" smtClean="0"/>
              <a:t>Compared to the public Blockchain, the private Blockchain has the characteristics of easy modification and low transaction cost.</a:t>
            </a:r>
          </a:p>
          <a:p>
            <a:pPr lvl="2"/>
            <a:r>
              <a:rPr lang="en-US" dirty="0" smtClean="0"/>
              <a:t>Transaction verification of the private Blockchain only need some designated high credit nodes.</a:t>
            </a:r>
          </a:p>
          <a:p>
            <a:pPr lvl="2"/>
            <a:r>
              <a:rPr lang="en-US" dirty="0" smtClean="0"/>
              <a:t>Private Blockchain is applied to more closed networks such as the intranet.</a:t>
            </a:r>
          </a:p>
          <a:p>
            <a:pPr lvl="2"/>
            <a:r>
              <a:rPr lang="en-US" dirty="0" smtClean="0"/>
              <a:t>It is more important to solve the crash faults than Byzantine faults.</a:t>
            </a:r>
            <a:endParaRPr lang="th-TH" dirty="0"/>
          </a:p>
        </p:txBody>
      </p:sp>
    </p:spTree>
    <p:extLst>
      <p:ext uri="{BB962C8B-B14F-4D97-AF65-F5344CB8AC3E}">
        <p14:creationId xmlns:p14="http://schemas.microsoft.com/office/powerpoint/2010/main" val="306161534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Blockchain component</a:t>
            </a:r>
            <a:br>
              <a:rPr lang="en-US" dirty="0" smtClean="0"/>
            </a:br>
            <a:r>
              <a:rPr lang="en-US" sz="2400" dirty="0" smtClean="0"/>
              <a:t>Blockchain types</a:t>
            </a:r>
            <a:endParaRPr lang="th-TH" sz="2400" dirty="0"/>
          </a:p>
        </p:txBody>
      </p:sp>
      <p:sp>
        <p:nvSpPr>
          <p:cNvPr id="3" name="Content Placeholder 2"/>
          <p:cNvSpPr>
            <a:spLocks noGrp="1"/>
          </p:cNvSpPr>
          <p:nvPr>
            <p:ph idx="1"/>
          </p:nvPr>
        </p:nvSpPr>
        <p:spPr/>
        <p:txBody>
          <a:bodyPr>
            <a:normAutofit/>
          </a:bodyPr>
          <a:lstStyle/>
          <a:p>
            <a:r>
              <a:rPr lang="en-US" dirty="0" smtClean="0"/>
              <a:t>Blockchain Types</a:t>
            </a:r>
          </a:p>
          <a:p>
            <a:pPr lvl="1"/>
            <a:r>
              <a:rPr lang="en-US" dirty="0" smtClean="0"/>
              <a:t>Permissioned Blockchain (aka Consortium Blockchain):</a:t>
            </a:r>
          </a:p>
          <a:p>
            <a:pPr lvl="2"/>
            <a:r>
              <a:rPr lang="en-US" dirty="0" smtClean="0"/>
              <a:t>The Blockchain is composed of many parties and the main nodes are pre-specified by the participants.</a:t>
            </a:r>
          </a:p>
          <a:p>
            <a:pPr lvl="2"/>
            <a:r>
              <a:rPr lang="en-US" dirty="0"/>
              <a:t>The members of the Blockchain do not fully trust the others. </a:t>
            </a:r>
          </a:p>
          <a:p>
            <a:pPr lvl="2"/>
            <a:r>
              <a:rPr lang="en-US" dirty="0"/>
              <a:t>Each participant selects its own consensus node according to the rules.</a:t>
            </a:r>
          </a:p>
          <a:p>
            <a:pPr lvl="2"/>
            <a:r>
              <a:rPr lang="en-US" dirty="0"/>
              <a:t>Transactions need to be recognized by most consensus nodes.</a:t>
            </a:r>
          </a:p>
          <a:p>
            <a:pPr lvl="2"/>
            <a:endParaRPr lang="th-TH" dirty="0"/>
          </a:p>
        </p:txBody>
      </p:sp>
    </p:spTree>
    <p:extLst>
      <p:ext uri="{BB962C8B-B14F-4D97-AF65-F5344CB8AC3E}">
        <p14:creationId xmlns:p14="http://schemas.microsoft.com/office/powerpoint/2010/main" val="553921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Analysis</a:t>
            </a:r>
            <a:br>
              <a:rPr lang="en-US" dirty="0" smtClean="0"/>
            </a:br>
            <a:r>
              <a:rPr lang="en-US" sz="2400" dirty="0" smtClean="0"/>
              <a:t>Core</a:t>
            </a:r>
            <a:endParaRPr lang="th-TH" dirty="0"/>
          </a:p>
        </p:txBody>
      </p:sp>
      <p:sp>
        <p:nvSpPr>
          <p:cNvPr id="3" name="Content Placeholder 2"/>
          <p:cNvSpPr>
            <a:spLocks noGrp="1"/>
          </p:cNvSpPr>
          <p:nvPr>
            <p:ph idx="1"/>
          </p:nvPr>
        </p:nvSpPr>
        <p:spPr/>
        <p:txBody>
          <a:bodyPr>
            <a:normAutofit/>
          </a:bodyPr>
          <a:lstStyle/>
          <a:p>
            <a:r>
              <a:rPr lang="en-US" dirty="0" smtClean="0"/>
              <a:t>Concerned topics</a:t>
            </a:r>
          </a:p>
          <a:p>
            <a:pPr lvl="1"/>
            <a:r>
              <a:rPr lang="en-US" dirty="0" smtClean="0"/>
              <a:t>Emerging cyber-threats against healthcare industry</a:t>
            </a:r>
          </a:p>
          <a:p>
            <a:pPr lvl="1"/>
            <a:r>
              <a:rPr lang="en-US" dirty="0" smtClean="0"/>
              <a:t>Weakness of centralized database/traditional database</a:t>
            </a:r>
          </a:p>
          <a:p>
            <a:pPr lvl="2"/>
            <a:r>
              <a:rPr lang="en-US" dirty="0" smtClean="0"/>
              <a:t>Confidentiality, Integrity, and Availability of database</a:t>
            </a:r>
          </a:p>
          <a:p>
            <a:pPr lvl="1"/>
            <a:r>
              <a:rPr lang="en-US" dirty="0" smtClean="0"/>
              <a:t>Interoperability between healthcare organization</a:t>
            </a:r>
          </a:p>
          <a:p>
            <a:pPr lvl="1"/>
            <a:r>
              <a:rPr lang="en-US" dirty="0" smtClean="0"/>
              <a:t>Friction against joint cooperation between healthcare enterprise</a:t>
            </a:r>
          </a:p>
          <a:p>
            <a:pPr lvl="2"/>
            <a:r>
              <a:rPr lang="en-US" dirty="0" smtClean="0"/>
              <a:t>Need of ‘Trust’ between each party</a:t>
            </a:r>
          </a:p>
          <a:p>
            <a:pPr lvl="2"/>
            <a:r>
              <a:rPr lang="en-US" dirty="0" smtClean="0"/>
              <a:t>Blockchain can solve ‘Trust’ problem</a:t>
            </a:r>
          </a:p>
          <a:p>
            <a:pPr lvl="1"/>
            <a:r>
              <a:rPr lang="en-US" dirty="0" smtClean="0"/>
              <a:t>Mitigation and business continuity after cyber-incidents</a:t>
            </a:r>
          </a:p>
          <a:p>
            <a:pPr lvl="2"/>
            <a:r>
              <a:rPr lang="en-US" dirty="0" smtClean="0"/>
              <a:t>Sharing of document have potential to reduce damage from cyber-incidents and…</a:t>
            </a:r>
            <a:endParaRPr lang="en-US" dirty="0"/>
          </a:p>
        </p:txBody>
      </p:sp>
    </p:spTree>
    <p:extLst>
      <p:ext uri="{BB962C8B-B14F-4D97-AF65-F5344CB8AC3E}">
        <p14:creationId xmlns:p14="http://schemas.microsoft.com/office/powerpoint/2010/main" val="15055148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Blockchain component</a:t>
            </a:r>
            <a:br>
              <a:rPr lang="en-US" dirty="0" smtClean="0"/>
            </a:br>
            <a:r>
              <a:rPr lang="en-US" sz="2400" dirty="0" smtClean="0"/>
              <a:t>Blockchain types</a:t>
            </a:r>
            <a:endParaRPr lang="th-TH" sz="2400" dirty="0"/>
          </a:p>
        </p:txBody>
      </p:sp>
      <p:sp>
        <p:nvSpPr>
          <p:cNvPr id="3" name="Content Placeholder 2"/>
          <p:cNvSpPr>
            <a:spLocks noGrp="1"/>
          </p:cNvSpPr>
          <p:nvPr>
            <p:ph idx="1"/>
          </p:nvPr>
        </p:nvSpPr>
        <p:spPr/>
        <p:txBody>
          <a:bodyPr/>
          <a:lstStyle/>
          <a:p>
            <a:r>
              <a:rPr lang="en-US" dirty="0" smtClean="0"/>
              <a:t>Considering our scenario</a:t>
            </a:r>
          </a:p>
          <a:p>
            <a:pPr lvl="1"/>
            <a:r>
              <a:rPr lang="en-US" dirty="0" smtClean="0"/>
              <a:t>The Blockchain is composed of many hospitals and the main nodes are pre-specified by the XDS Affinity Domain members. </a:t>
            </a:r>
          </a:p>
          <a:p>
            <a:pPr lvl="1"/>
            <a:r>
              <a:rPr lang="en-US" dirty="0" smtClean="0"/>
              <a:t>The members of the Blockchain do not fully trust the others. This also included the case that node got compromised by cyber-criminal.</a:t>
            </a:r>
          </a:p>
          <a:p>
            <a:pPr lvl="1"/>
            <a:r>
              <a:rPr lang="en-US" dirty="0" smtClean="0"/>
              <a:t>Each participant selects its own consensus node according to the rules.</a:t>
            </a:r>
          </a:p>
          <a:p>
            <a:pPr lvl="1"/>
            <a:r>
              <a:rPr lang="en-US" dirty="0" smtClean="0"/>
              <a:t>Transactions related to XDS Document Registry need to be recognized by most consensus nodes.</a:t>
            </a:r>
          </a:p>
          <a:p>
            <a:r>
              <a:rPr lang="en-US" dirty="0" smtClean="0"/>
              <a:t>XDS Affinity Domain Blockchain is Permissioned Blockchain </a:t>
            </a:r>
            <a:br>
              <a:rPr lang="en-US" dirty="0" smtClean="0"/>
            </a:br>
            <a:r>
              <a:rPr lang="en-US" dirty="0" smtClean="0"/>
              <a:t>(aka Consortium Blockchain)</a:t>
            </a:r>
            <a:endParaRPr lang="th-TH" dirty="0"/>
          </a:p>
        </p:txBody>
      </p:sp>
    </p:spTree>
    <p:extLst>
      <p:ext uri="{BB962C8B-B14F-4D97-AF65-F5344CB8AC3E}">
        <p14:creationId xmlns:p14="http://schemas.microsoft.com/office/powerpoint/2010/main" val="411151945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Blockchain component</a:t>
            </a:r>
            <a:br>
              <a:rPr lang="en-US" dirty="0" smtClean="0"/>
            </a:br>
            <a:r>
              <a:rPr lang="en-US" sz="2400" dirty="0" smtClean="0"/>
              <a:t>Consensus</a:t>
            </a:r>
            <a:endParaRPr lang="th-TH" sz="2400" dirty="0"/>
          </a:p>
        </p:txBody>
      </p:sp>
      <p:sp>
        <p:nvSpPr>
          <p:cNvPr id="3" name="Content Placeholder 2"/>
          <p:cNvSpPr>
            <a:spLocks noGrp="1"/>
          </p:cNvSpPr>
          <p:nvPr>
            <p:ph idx="1"/>
          </p:nvPr>
        </p:nvSpPr>
        <p:spPr/>
        <p:txBody>
          <a:bodyPr>
            <a:normAutofit fontScale="92500" lnSpcReduction="20000"/>
          </a:bodyPr>
          <a:lstStyle/>
          <a:p>
            <a:r>
              <a:rPr lang="en-US" dirty="0" smtClean="0"/>
              <a:t>There are various types of consensus invented by Blockchain community to meet some specific use cases.</a:t>
            </a:r>
          </a:p>
          <a:p>
            <a:r>
              <a:rPr lang="en-US" dirty="0" smtClean="0"/>
              <a:t>Main Consensus Types</a:t>
            </a:r>
          </a:p>
          <a:p>
            <a:pPr lvl="1"/>
            <a:r>
              <a:rPr lang="en-US" dirty="0" smtClean="0"/>
              <a:t>Proof of Work (</a:t>
            </a:r>
            <a:r>
              <a:rPr lang="en-US" dirty="0" err="1" smtClean="0"/>
              <a:t>PoW</a:t>
            </a:r>
            <a:r>
              <a:rPr lang="en-US" dirty="0" smtClean="0"/>
              <a:t>)</a:t>
            </a:r>
          </a:p>
          <a:p>
            <a:pPr lvl="1"/>
            <a:r>
              <a:rPr lang="en-US" dirty="0" smtClean="0"/>
              <a:t>Proof of Stakes (</a:t>
            </a:r>
            <a:r>
              <a:rPr lang="en-US" dirty="0" err="1" smtClean="0"/>
              <a:t>PoS</a:t>
            </a:r>
            <a:r>
              <a:rPr lang="en-US" dirty="0" smtClean="0"/>
              <a:t>)</a:t>
            </a:r>
          </a:p>
          <a:p>
            <a:pPr lvl="1"/>
            <a:r>
              <a:rPr lang="en-US" dirty="0" smtClean="0"/>
              <a:t>Delegated Proof of Stake (</a:t>
            </a:r>
            <a:r>
              <a:rPr lang="en-US" dirty="0" err="1" smtClean="0"/>
              <a:t>DPoS</a:t>
            </a:r>
            <a:r>
              <a:rPr lang="en-US" dirty="0" smtClean="0"/>
              <a:t>)</a:t>
            </a:r>
          </a:p>
          <a:p>
            <a:pPr lvl="1"/>
            <a:r>
              <a:rPr lang="en-US" dirty="0" smtClean="0"/>
              <a:t>Practical Byzantine Fault Tolerance (PBFT)</a:t>
            </a:r>
          </a:p>
          <a:p>
            <a:pPr lvl="1"/>
            <a:r>
              <a:rPr lang="en-US" dirty="0" smtClean="0"/>
              <a:t>Raft</a:t>
            </a:r>
          </a:p>
          <a:p>
            <a:pPr lvl="1"/>
            <a:r>
              <a:rPr lang="en-US" dirty="0" smtClean="0"/>
              <a:t>Proof of Authority (</a:t>
            </a:r>
            <a:r>
              <a:rPr lang="en-US" dirty="0" err="1" smtClean="0"/>
              <a:t>PoA</a:t>
            </a:r>
            <a:r>
              <a:rPr lang="en-US" dirty="0" smtClean="0"/>
              <a:t>)</a:t>
            </a:r>
          </a:p>
          <a:p>
            <a:r>
              <a:rPr lang="en-US" dirty="0"/>
              <a:t>*It must be noted that consensus are created to prevent modification of data during transition before published to the Blockchain (while initial data are being transmit to all nodes). If initial data was </a:t>
            </a:r>
            <a:r>
              <a:rPr lang="en-US" dirty="0" smtClean="0"/>
              <a:t>tampered or modified </a:t>
            </a:r>
            <a:r>
              <a:rPr lang="en-US" dirty="0"/>
              <a:t>from </a:t>
            </a:r>
            <a:r>
              <a:rPr lang="en-US" dirty="0" smtClean="0"/>
              <a:t>the start</a:t>
            </a:r>
            <a:r>
              <a:rPr lang="en-US" dirty="0"/>
              <a:t>, consensus cannot help </a:t>
            </a:r>
            <a:r>
              <a:rPr lang="en-US" dirty="0" smtClean="0"/>
              <a:t>that.</a:t>
            </a:r>
            <a:endParaRPr lang="en-US" dirty="0"/>
          </a:p>
          <a:p>
            <a:endParaRPr lang="en-US" dirty="0" smtClean="0"/>
          </a:p>
        </p:txBody>
      </p:sp>
    </p:spTree>
    <p:extLst>
      <p:ext uri="{BB962C8B-B14F-4D97-AF65-F5344CB8AC3E}">
        <p14:creationId xmlns:p14="http://schemas.microsoft.com/office/powerpoint/2010/main" val="320689998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Blockchain component</a:t>
            </a:r>
            <a:br>
              <a:rPr lang="en-US" dirty="0" smtClean="0"/>
            </a:br>
            <a:r>
              <a:rPr lang="en-US" sz="2400" dirty="0" smtClean="0"/>
              <a:t>Consensus</a:t>
            </a:r>
            <a:endParaRPr lang="th-TH" sz="2400" dirty="0"/>
          </a:p>
        </p:txBody>
      </p:sp>
      <p:sp>
        <p:nvSpPr>
          <p:cNvPr id="3" name="Content Placeholder 2"/>
          <p:cNvSpPr>
            <a:spLocks noGrp="1"/>
          </p:cNvSpPr>
          <p:nvPr>
            <p:ph idx="1"/>
          </p:nvPr>
        </p:nvSpPr>
        <p:spPr>
          <a:xfrm>
            <a:off x="533400" y="1825624"/>
            <a:ext cx="11176000" cy="4625975"/>
          </a:xfrm>
        </p:spPr>
        <p:txBody>
          <a:bodyPr>
            <a:normAutofit fontScale="70000" lnSpcReduction="20000"/>
          </a:bodyPr>
          <a:lstStyle/>
          <a:p>
            <a:r>
              <a:rPr lang="en-US" dirty="0" smtClean="0"/>
              <a:t>Proof of Work (</a:t>
            </a:r>
            <a:r>
              <a:rPr lang="en-US" dirty="0" err="1" smtClean="0"/>
              <a:t>PoW</a:t>
            </a:r>
            <a:r>
              <a:rPr lang="en-US" dirty="0" smtClean="0"/>
              <a:t>)</a:t>
            </a:r>
          </a:p>
          <a:p>
            <a:pPr lvl="1"/>
            <a:r>
              <a:rPr lang="en-US" dirty="0" smtClean="0"/>
              <a:t>Its core idea is to allocate the accounting rights and rewards through the hashing power competition among the nodes.</a:t>
            </a:r>
          </a:p>
          <a:p>
            <a:pPr lvl="1"/>
            <a:r>
              <a:rPr lang="en-US" dirty="0" smtClean="0"/>
              <a:t>Based on the information of the previous block, the different nodes calculate the specific solution of a mathematical problem. The first node that solves this math problem can create the next block and get a certain amount of reward.</a:t>
            </a:r>
          </a:p>
          <a:p>
            <a:pPr lvl="1"/>
            <a:r>
              <a:rPr lang="en-US" dirty="0" smtClean="0"/>
              <a:t>In Bitcoin, Satoshi </a:t>
            </a:r>
            <a:r>
              <a:rPr lang="en-US" dirty="0" err="1" smtClean="0"/>
              <a:t>Nakamoto</a:t>
            </a:r>
            <a:r>
              <a:rPr lang="en-US" dirty="0" smtClean="0"/>
              <a:t> used </a:t>
            </a:r>
            <a:r>
              <a:rPr lang="en-US" dirty="0" err="1" smtClean="0"/>
              <a:t>HashCash</a:t>
            </a:r>
            <a:r>
              <a:rPr lang="en-US" dirty="0" smtClean="0"/>
              <a:t> to design this mathematics problem.</a:t>
            </a:r>
          </a:p>
          <a:p>
            <a:pPr lvl="1"/>
            <a:r>
              <a:rPr lang="en-US" dirty="0" err="1" smtClean="0"/>
              <a:t>PoW</a:t>
            </a:r>
            <a:r>
              <a:rPr lang="en-US" dirty="0" smtClean="0"/>
              <a:t> takes the workload as the safeguard.</a:t>
            </a:r>
          </a:p>
          <a:p>
            <a:pPr lvl="1"/>
            <a:r>
              <a:rPr lang="en-US" dirty="0" smtClean="0"/>
              <a:t>The newly created block is linked to the blocks in front of it. The length of the chain is proportional to the amount of workload. All nodes trust the longest chain.</a:t>
            </a:r>
          </a:p>
          <a:p>
            <a:pPr lvl="1"/>
            <a:r>
              <a:rPr lang="en-US" dirty="0" smtClean="0"/>
              <a:t>If anyone wants to tamper with the Blockchain, he needs to control more than 50% of the world’s hashing power to ensure that he can become the first one to generate the latest block and master the longest chain.</a:t>
            </a:r>
          </a:p>
          <a:p>
            <a:pPr lvl="1"/>
            <a:r>
              <a:rPr lang="en-US" dirty="0" smtClean="0"/>
              <a:t>The gains from tampering can be much greater than the cost. So the </a:t>
            </a:r>
            <a:r>
              <a:rPr lang="en-US" dirty="0" err="1" smtClean="0"/>
              <a:t>PoW</a:t>
            </a:r>
            <a:r>
              <a:rPr lang="en-US" dirty="0" smtClean="0"/>
              <a:t> can effectively guarantee the safety of the Blockchain</a:t>
            </a:r>
          </a:p>
          <a:p>
            <a:pPr lvl="1"/>
            <a:r>
              <a:rPr lang="en-US" dirty="0" smtClean="0"/>
              <a:t>However, </a:t>
            </a:r>
            <a:r>
              <a:rPr lang="en-US" dirty="0" err="1" smtClean="0"/>
              <a:t>PoW</a:t>
            </a:r>
            <a:r>
              <a:rPr lang="en-US" dirty="0" smtClean="0"/>
              <a:t> have limitation that it waste high amount of resources, give low transaction throughput rate and slow speed of transactions.</a:t>
            </a:r>
          </a:p>
          <a:p>
            <a:pPr lvl="1"/>
            <a:r>
              <a:rPr lang="en-US" dirty="0" err="1" smtClean="0"/>
              <a:t>PoW</a:t>
            </a:r>
            <a:r>
              <a:rPr lang="en-US" dirty="0" smtClean="0"/>
              <a:t> also affected by the concentration of hashing power where more than one organization join together to form “mining pool” which potentially have a monopoly of accounting if they gain hashing power more than 50% of global hashing power.</a:t>
            </a:r>
          </a:p>
          <a:p>
            <a:pPr lvl="1"/>
            <a:r>
              <a:rPr lang="en-US" dirty="0" err="1" smtClean="0"/>
              <a:t>PoW</a:t>
            </a:r>
            <a:r>
              <a:rPr lang="en-US" dirty="0" smtClean="0"/>
              <a:t> can tolerate malicious nodes up to 50% of all nodes</a:t>
            </a:r>
          </a:p>
        </p:txBody>
      </p:sp>
    </p:spTree>
    <p:extLst>
      <p:ext uri="{BB962C8B-B14F-4D97-AF65-F5344CB8AC3E}">
        <p14:creationId xmlns:p14="http://schemas.microsoft.com/office/powerpoint/2010/main" val="13454029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Blockchain component</a:t>
            </a:r>
            <a:br>
              <a:rPr lang="en-US" dirty="0" smtClean="0"/>
            </a:br>
            <a:r>
              <a:rPr lang="en-US" sz="2400" dirty="0" smtClean="0"/>
              <a:t>Consensus</a:t>
            </a:r>
            <a:endParaRPr lang="th-TH" sz="2400" dirty="0"/>
          </a:p>
        </p:txBody>
      </p:sp>
      <p:sp>
        <p:nvSpPr>
          <p:cNvPr id="3" name="Content Placeholder 2"/>
          <p:cNvSpPr>
            <a:spLocks noGrp="1"/>
          </p:cNvSpPr>
          <p:nvPr>
            <p:ph idx="1"/>
          </p:nvPr>
        </p:nvSpPr>
        <p:spPr/>
        <p:txBody>
          <a:bodyPr>
            <a:normAutofit fontScale="85000" lnSpcReduction="20000"/>
          </a:bodyPr>
          <a:lstStyle/>
          <a:p>
            <a:r>
              <a:rPr lang="en-US" dirty="0" smtClean="0"/>
              <a:t>Proof of Stake (</a:t>
            </a:r>
            <a:r>
              <a:rPr lang="en-US" dirty="0" err="1" smtClean="0"/>
              <a:t>PoS</a:t>
            </a:r>
            <a:r>
              <a:rPr lang="en-US" dirty="0" smtClean="0"/>
              <a:t>)</a:t>
            </a:r>
          </a:p>
          <a:p>
            <a:pPr lvl="1"/>
            <a:r>
              <a:rPr lang="en-US" dirty="0" smtClean="0"/>
              <a:t>In </a:t>
            </a:r>
            <a:r>
              <a:rPr lang="en-US" dirty="0" err="1" smtClean="0"/>
              <a:t>PoS</a:t>
            </a:r>
            <a:r>
              <a:rPr lang="en-US" dirty="0" smtClean="0"/>
              <a:t>, the digital currency has the concept of ‘coin age’.</a:t>
            </a:r>
          </a:p>
          <a:p>
            <a:pPr lvl="1"/>
            <a:r>
              <a:rPr lang="en-US" dirty="0" smtClean="0"/>
              <a:t>Coin age of a coin is its value multiplied by the time period after it was created. The longer one node holds the coins, the more rights it can get in the network.</a:t>
            </a:r>
          </a:p>
          <a:p>
            <a:pPr lvl="1"/>
            <a:r>
              <a:rPr lang="en-US" dirty="0" smtClean="0"/>
              <a:t>Holders of the coins will also receive a certain reward according to the coin age.</a:t>
            </a:r>
          </a:p>
          <a:p>
            <a:pPr lvl="1"/>
            <a:r>
              <a:rPr lang="en-US" dirty="0" err="1" smtClean="0"/>
              <a:t>PoS</a:t>
            </a:r>
            <a:r>
              <a:rPr lang="en-US" dirty="0" smtClean="0"/>
              <a:t> limits the hashing power of each node. The difficulty of mining is inversely proportional to coin age.</a:t>
            </a:r>
          </a:p>
          <a:p>
            <a:pPr lvl="1"/>
            <a:r>
              <a:rPr lang="en-US" dirty="0" err="1" smtClean="0"/>
              <a:t>PoS</a:t>
            </a:r>
            <a:r>
              <a:rPr lang="en-US" dirty="0" smtClean="0"/>
              <a:t> encourages the coins holders to increase the holding time.</a:t>
            </a:r>
            <a:endParaRPr lang="th-TH" dirty="0" smtClean="0"/>
          </a:p>
          <a:p>
            <a:pPr lvl="1"/>
            <a:r>
              <a:rPr lang="en-US" dirty="0" smtClean="0"/>
              <a:t>With the concept of coin age, the Blockchain is no longer entirely relying on the proof of work. That effectively solves the resource wasting problem in </a:t>
            </a:r>
            <a:r>
              <a:rPr lang="en-US" dirty="0" err="1" smtClean="0"/>
              <a:t>PoW</a:t>
            </a:r>
            <a:r>
              <a:rPr lang="en-US" dirty="0" smtClean="0"/>
              <a:t>.</a:t>
            </a:r>
          </a:p>
          <a:p>
            <a:pPr lvl="1"/>
            <a:r>
              <a:rPr lang="en-US" dirty="0" smtClean="0"/>
              <a:t>The security of the Blockchain using </a:t>
            </a:r>
            <a:r>
              <a:rPr lang="en-US" dirty="0" err="1" smtClean="0"/>
              <a:t>PoS</a:t>
            </a:r>
            <a:r>
              <a:rPr lang="en-US" dirty="0" smtClean="0"/>
              <a:t> improves with the increasing value in the Blockchain. The attackers need to accumulate a large number of coins and hold them long enough to attack the Blockchain. This also greatly increases the difficulty of attack.</a:t>
            </a:r>
          </a:p>
          <a:p>
            <a:pPr lvl="1"/>
            <a:r>
              <a:rPr lang="en-US" dirty="0" err="1" smtClean="0"/>
              <a:t>PoS</a:t>
            </a:r>
            <a:r>
              <a:rPr lang="en-US" dirty="0" smtClean="0"/>
              <a:t> have similar outcome when compared to </a:t>
            </a:r>
            <a:r>
              <a:rPr lang="en-US" dirty="0" err="1" smtClean="0"/>
              <a:t>PoW</a:t>
            </a:r>
            <a:endParaRPr lang="en-US" dirty="0" smtClean="0"/>
          </a:p>
          <a:p>
            <a:pPr lvl="1"/>
            <a:r>
              <a:rPr lang="en-US" dirty="0" smtClean="0"/>
              <a:t>The coin age concept also destroyed in usual transactions, which may make participants more interested in collecting the coins instead of using them.</a:t>
            </a:r>
          </a:p>
        </p:txBody>
      </p:sp>
    </p:spTree>
    <p:extLst>
      <p:ext uri="{BB962C8B-B14F-4D97-AF65-F5344CB8AC3E}">
        <p14:creationId xmlns:p14="http://schemas.microsoft.com/office/powerpoint/2010/main" val="422937105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Blockchain component</a:t>
            </a:r>
            <a:br>
              <a:rPr lang="en-US" dirty="0" smtClean="0"/>
            </a:br>
            <a:r>
              <a:rPr lang="en-US" sz="2400" dirty="0" smtClean="0"/>
              <a:t>Consensus</a:t>
            </a:r>
            <a:endParaRPr lang="th-TH" sz="2400" dirty="0"/>
          </a:p>
        </p:txBody>
      </p:sp>
      <p:sp>
        <p:nvSpPr>
          <p:cNvPr id="3" name="Content Placeholder 2"/>
          <p:cNvSpPr>
            <a:spLocks noGrp="1"/>
          </p:cNvSpPr>
          <p:nvPr>
            <p:ph idx="1"/>
          </p:nvPr>
        </p:nvSpPr>
        <p:spPr/>
        <p:txBody>
          <a:bodyPr>
            <a:normAutofit fontScale="92500" lnSpcReduction="10000"/>
          </a:bodyPr>
          <a:lstStyle/>
          <a:p>
            <a:r>
              <a:rPr lang="en-US" dirty="0" smtClean="0"/>
              <a:t>Delegated Proof of Stake (</a:t>
            </a:r>
            <a:r>
              <a:rPr lang="en-US" dirty="0" err="1" smtClean="0"/>
              <a:t>DPoS</a:t>
            </a:r>
            <a:r>
              <a:rPr lang="en-US" dirty="0" smtClean="0"/>
              <a:t>)</a:t>
            </a:r>
          </a:p>
          <a:p>
            <a:pPr lvl="1"/>
            <a:r>
              <a:rPr lang="en-US" dirty="0" smtClean="0"/>
              <a:t>In the Blockchain with </a:t>
            </a:r>
            <a:r>
              <a:rPr lang="en-US" dirty="0" err="1" smtClean="0"/>
              <a:t>DPoS</a:t>
            </a:r>
            <a:r>
              <a:rPr lang="en-US" dirty="0" smtClean="0"/>
              <a:t>, each node can select the witnesses </a:t>
            </a:r>
            <a:r>
              <a:rPr lang="en-US" u="sng" dirty="0" smtClean="0"/>
              <a:t>based on its stake</a:t>
            </a:r>
            <a:r>
              <a:rPr lang="en-US" dirty="0" smtClean="0"/>
              <a:t>. </a:t>
            </a:r>
          </a:p>
          <a:p>
            <a:pPr lvl="1"/>
            <a:r>
              <a:rPr lang="en-US" dirty="0" smtClean="0"/>
              <a:t>In the whole network, the top </a:t>
            </a:r>
            <a:r>
              <a:rPr lang="en-US" i="1" dirty="0" smtClean="0"/>
              <a:t>N</a:t>
            </a:r>
            <a:r>
              <a:rPr lang="en-US" dirty="0" smtClean="0"/>
              <a:t> witnesses that have participated in the campaign and got the most votes have the accounting right.</a:t>
            </a:r>
          </a:p>
          <a:p>
            <a:pPr lvl="2"/>
            <a:r>
              <a:rPr lang="en-US" dirty="0" smtClean="0"/>
              <a:t>The number </a:t>
            </a:r>
            <a:r>
              <a:rPr lang="en-US" i="1" dirty="0" smtClean="0"/>
              <a:t>N</a:t>
            </a:r>
            <a:r>
              <a:rPr lang="en-US" dirty="0" smtClean="0"/>
              <a:t> of witnesses is defined such that at least 50% of voting stakeholders believe there is sufficient decentralization.</a:t>
            </a:r>
          </a:p>
          <a:p>
            <a:pPr lvl="1"/>
            <a:r>
              <a:rPr lang="en-US" dirty="0" smtClean="0"/>
              <a:t>The elected witnesses create new blocks one by one as assigned and get some rewards. The witnesses need to ensure adequate online time. If a witness is unable to create its assigned block, the activity of that block will moved to the next block and the stakeholders will vote for a new witness to replace it.</a:t>
            </a:r>
          </a:p>
          <a:p>
            <a:pPr lvl="1"/>
            <a:r>
              <a:rPr lang="en-US" dirty="0" smtClean="0"/>
              <a:t>The Blockchain using </a:t>
            </a:r>
            <a:r>
              <a:rPr lang="en-US" dirty="0" err="1" smtClean="0"/>
              <a:t>DPoS</a:t>
            </a:r>
            <a:r>
              <a:rPr lang="en-US" dirty="0" smtClean="0"/>
              <a:t> is more efficient and power-saving than </a:t>
            </a:r>
            <a:r>
              <a:rPr lang="en-US" dirty="0" err="1" smtClean="0"/>
              <a:t>PoW</a:t>
            </a:r>
            <a:endParaRPr lang="en-US" dirty="0" smtClean="0"/>
          </a:p>
          <a:p>
            <a:pPr lvl="1"/>
            <a:r>
              <a:rPr lang="en-US" dirty="0" err="1" smtClean="0"/>
              <a:t>DPoS</a:t>
            </a:r>
            <a:r>
              <a:rPr lang="en-US" dirty="0" smtClean="0"/>
              <a:t> reduce the problem that participant</a:t>
            </a:r>
            <a:r>
              <a:rPr lang="en-US" dirty="0"/>
              <a:t> more interested in collecting the coins instead of using </a:t>
            </a:r>
            <a:r>
              <a:rPr lang="en-US" dirty="0" smtClean="0"/>
              <a:t>them.</a:t>
            </a:r>
          </a:p>
          <a:p>
            <a:pPr lvl="1"/>
            <a:r>
              <a:rPr lang="en-US" dirty="0" smtClean="0"/>
              <a:t>The scalability is unlimited.</a:t>
            </a:r>
          </a:p>
        </p:txBody>
      </p:sp>
    </p:spTree>
    <p:extLst>
      <p:ext uri="{BB962C8B-B14F-4D97-AF65-F5344CB8AC3E}">
        <p14:creationId xmlns:p14="http://schemas.microsoft.com/office/powerpoint/2010/main" val="183051724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Blockchain component</a:t>
            </a:r>
            <a:br>
              <a:rPr lang="en-US" dirty="0" smtClean="0"/>
            </a:br>
            <a:r>
              <a:rPr lang="en-US" sz="2400" dirty="0" smtClean="0"/>
              <a:t>Consensus</a:t>
            </a:r>
            <a:endParaRPr lang="th-TH" sz="2400" dirty="0"/>
          </a:p>
        </p:txBody>
      </p:sp>
      <p:sp>
        <p:nvSpPr>
          <p:cNvPr id="3" name="Content Placeholder 2"/>
          <p:cNvSpPr>
            <a:spLocks noGrp="1"/>
          </p:cNvSpPr>
          <p:nvPr>
            <p:ph idx="1"/>
          </p:nvPr>
        </p:nvSpPr>
        <p:spPr>
          <a:xfrm>
            <a:off x="482600" y="1587500"/>
            <a:ext cx="11239500" cy="4991100"/>
          </a:xfrm>
        </p:spPr>
        <p:txBody>
          <a:bodyPr>
            <a:normAutofit fontScale="85000" lnSpcReduction="20000"/>
          </a:bodyPr>
          <a:lstStyle/>
          <a:p>
            <a:r>
              <a:rPr lang="en-US" dirty="0" smtClean="0"/>
              <a:t>Practical Byzantine Fault Tolerance (PBFT)</a:t>
            </a:r>
          </a:p>
          <a:p>
            <a:pPr lvl="1"/>
            <a:r>
              <a:rPr lang="en-US" dirty="0" smtClean="0"/>
              <a:t>In distributed systems, Byzantine Fault Tolerance can be a good method to solve the transmission errors. But early Byzantine system requires exponential operations. Until 1999, the PBFT (Practical Byzantine Fault Tolerance) system was proposed and the algorithm complexity was reduced to a polynomial level, which greatly improved efficiency.</a:t>
            </a:r>
          </a:p>
          <a:p>
            <a:pPr lvl="1"/>
            <a:r>
              <a:rPr lang="en-US" dirty="0" smtClean="0"/>
              <a:t>The consensus assume that faulty nodes are minority of the network and rely on ‘good node’ which are majority of the network to settle the consensus</a:t>
            </a:r>
          </a:p>
          <a:p>
            <a:pPr lvl="1"/>
            <a:r>
              <a:rPr lang="en-US" dirty="0" smtClean="0"/>
              <a:t>3-phase consensus</a:t>
            </a:r>
          </a:p>
          <a:p>
            <a:pPr lvl="2"/>
            <a:r>
              <a:rPr lang="en-US" dirty="0"/>
              <a:t>The network with PBFT must consists of 3</a:t>
            </a:r>
            <a:r>
              <a:rPr lang="en-US" i="1" dirty="0"/>
              <a:t>f</a:t>
            </a:r>
            <a:r>
              <a:rPr lang="en-US" dirty="0"/>
              <a:t>+1 server nodes where </a:t>
            </a:r>
            <a:r>
              <a:rPr lang="en-US" i="1" dirty="0"/>
              <a:t>f</a:t>
            </a:r>
            <a:r>
              <a:rPr lang="en-US" dirty="0"/>
              <a:t> represent faulty nodes</a:t>
            </a:r>
            <a:r>
              <a:rPr lang="en-US" dirty="0" smtClean="0"/>
              <a:t>.</a:t>
            </a:r>
          </a:p>
          <a:p>
            <a:pPr lvl="2"/>
            <a:r>
              <a:rPr lang="en-US" dirty="0" smtClean="0"/>
              <a:t>The client sends a request to the master server node. The master server node gives the request a timestamp, then records the request message and gives it an order number. After that, the master node broadcasts a pre-prepare message (the request) to the other following nodes.</a:t>
            </a:r>
          </a:p>
          <a:p>
            <a:pPr lvl="2"/>
            <a:r>
              <a:rPr lang="en-US" dirty="0" smtClean="0"/>
              <a:t>Each node determine whether to accept the request or not. If choose to accept, it broadcasts a prepare message to all the other server nodes and receives the prepare message from the other nodes.</a:t>
            </a:r>
          </a:p>
          <a:p>
            <a:pPr lvl="2"/>
            <a:r>
              <a:rPr lang="en-US" dirty="0" smtClean="0"/>
              <a:t>After having collect 2</a:t>
            </a:r>
            <a:r>
              <a:rPr lang="en-US" i="1" dirty="0" smtClean="0"/>
              <a:t>f</a:t>
            </a:r>
            <a:r>
              <a:rPr lang="en-US" dirty="0" smtClean="0"/>
              <a:t>+1 messages, if a majority of nodes choose to accept the request, then it will enter the commit state.</a:t>
            </a:r>
          </a:p>
          <a:p>
            <a:pPr lvl="2"/>
            <a:r>
              <a:rPr lang="en-US" dirty="0" smtClean="0"/>
              <a:t>Each node in commit state sends a commit message to all other nodes to announce that it commit the request. If a server node receives 2</a:t>
            </a:r>
            <a:r>
              <a:rPr lang="en-US" i="1" dirty="0" smtClean="0"/>
              <a:t>f</a:t>
            </a:r>
            <a:r>
              <a:rPr lang="en-US" dirty="0" smtClean="0"/>
              <a:t>+1 commit messages, it could believe that most nodes reach a consensus to accept the request. The server nodes then reply to the client.</a:t>
            </a:r>
          </a:p>
          <a:p>
            <a:pPr lvl="1"/>
            <a:r>
              <a:rPr lang="en-US" dirty="0" smtClean="0"/>
              <a:t>There is a variant of PBFT that tweaked for suitable with Ethereum Blockchain environment called ‘Istanbul Byzantine Fault Tolerance’ or IBFT.</a:t>
            </a:r>
          </a:p>
        </p:txBody>
      </p:sp>
    </p:spTree>
    <p:extLst>
      <p:ext uri="{BB962C8B-B14F-4D97-AF65-F5344CB8AC3E}">
        <p14:creationId xmlns:p14="http://schemas.microsoft.com/office/powerpoint/2010/main" val="403684823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Blockchain component</a:t>
            </a:r>
            <a:br>
              <a:rPr lang="en-US" dirty="0" smtClean="0"/>
            </a:br>
            <a:r>
              <a:rPr lang="en-US" sz="2400" dirty="0" smtClean="0"/>
              <a:t>Consensus</a:t>
            </a:r>
            <a:endParaRPr lang="th-TH" sz="2400" dirty="0"/>
          </a:p>
        </p:txBody>
      </p:sp>
      <p:sp>
        <p:nvSpPr>
          <p:cNvPr id="3" name="Content Placeholder 2"/>
          <p:cNvSpPr>
            <a:spLocks noGrp="1"/>
          </p:cNvSpPr>
          <p:nvPr>
            <p:ph idx="1"/>
          </p:nvPr>
        </p:nvSpPr>
        <p:spPr>
          <a:xfrm>
            <a:off x="482600" y="1587500"/>
            <a:ext cx="11239500" cy="4991100"/>
          </a:xfrm>
        </p:spPr>
        <p:txBody>
          <a:bodyPr>
            <a:normAutofit/>
          </a:bodyPr>
          <a:lstStyle/>
          <a:p>
            <a:r>
              <a:rPr lang="en-US" dirty="0" smtClean="0"/>
              <a:t>Practical Byzantine Fault Tolerance (PBFT)</a:t>
            </a:r>
          </a:p>
          <a:p>
            <a:pPr lvl="1"/>
            <a:r>
              <a:rPr lang="en-US" dirty="0" smtClean="0"/>
              <a:t>PBFT can tolerate at most 33% of malicious nodes sum up with crash fault nodes</a:t>
            </a:r>
          </a:p>
          <a:p>
            <a:pPr lvl="1"/>
            <a:r>
              <a:rPr lang="en-US" dirty="0" smtClean="0"/>
              <a:t>As the nodes in PBFT need to communicate with every node to reach the agreement, the scalability is limited.</a:t>
            </a:r>
          </a:p>
          <a:p>
            <a:pPr lvl="1"/>
            <a:r>
              <a:rPr lang="en-US" dirty="0" smtClean="0"/>
              <a:t>In the Blockchain with PBFT, the verification functions are done in the server. One server node needs to communicate with all the other nodes. The data processing size and time consumption are huge. As the size of the network increase, the efficiency of consensus will drastically decrease. This limit scalability of PBFT Blockchain.</a:t>
            </a:r>
          </a:p>
          <a:p>
            <a:pPr lvl="1"/>
            <a:r>
              <a:rPr lang="en-US" dirty="0" smtClean="0"/>
              <a:t>PBFT is more suitable for the permissioned Blockchain system with high-speed network and a small number of nodes.</a:t>
            </a:r>
          </a:p>
        </p:txBody>
      </p:sp>
    </p:spTree>
    <p:extLst>
      <p:ext uri="{BB962C8B-B14F-4D97-AF65-F5344CB8AC3E}">
        <p14:creationId xmlns:p14="http://schemas.microsoft.com/office/powerpoint/2010/main" val="221688810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Blockchain component</a:t>
            </a:r>
            <a:br>
              <a:rPr lang="en-US" dirty="0" smtClean="0"/>
            </a:br>
            <a:r>
              <a:rPr lang="en-US" sz="2400" dirty="0" smtClean="0"/>
              <a:t>Consensus</a:t>
            </a:r>
            <a:endParaRPr lang="th-TH" sz="2400" dirty="0"/>
          </a:p>
        </p:txBody>
      </p:sp>
      <p:sp>
        <p:nvSpPr>
          <p:cNvPr id="3" name="Content Placeholder 2"/>
          <p:cNvSpPr>
            <a:spLocks noGrp="1"/>
          </p:cNvSpPr>
          <p:nvPr>
            <p:ph idx="1"/>
          </p:nvPr>
        </p:nvSpPr>
        <p:spPr/>
        <p:txBody>
          <a:bodyPr>
            <a:normAutofit fontScale="85000" lnSpcReduction="20000"/>
          </a:bodyPr>
          <a:lstStyle/>
          <a:p>
            <a:r>
              <a:rPr lang="en-US" dirty="0" smtClean="0"/>
              <a:t>Istanbul Byzantine Fault Tolerance (</a:t>
            </a:r>
            <a:r>
              <a:rPr lang="en-US" dirty="0"/>
              <a:t>I</a:t>
            </a:r>
            <a:r>
              <a:rPr lang="en-US" dirty="0" smtClean="0"/>
              <a:t>BFT)</a:t>
            </a:r>
          </a:p>
          <a:p>
            <a:pPr lvl="1"/>
            <a:r>
              <a:rPr lang="en-US" dirty="0" smtClean="0"/>
              <a:t>Improvement compare to the original PBFT</a:t>
            </a:r>
          </a:p>
          <a:p>
            <a:pPr lvl="2"/>
            <a:r>
              <a:rPr lang="en-US" dirty="0" smtClean="0"/>
              <a:t>In Blockchain environment, there is no specific “client” which sends out requests and waits for the results. Instead, all of the validators can be seen as clients.</a:t>
            </a:r>
          </a:p>
          <a:p>
            <a:pPr lvl="2"/>
            <a:r>
              <a:rPr lang="en-US" dirty="0" smtClean="0"/>
              <a:t>To keep the Blockchain progressing, a proposer will be continuously selected in each round to create block proposal for consensus.</a:t>
            </a:r>
          </a:p>
          <a:p>
            <a:pPr lvl="2"/>
            <a:r>
              <a:rPr lang="en-US" dirty="0" smtClean="0"/>
              <a:t>For each consensus result, the development team expect to generate a verifiable new block rather than a bunch of read/write operations to the file system.</a:t>
            </a:r>
          </a:p>
          <a:p>
            <a:pPr lvl="2"/>
            <a:r>
              <a:rPr lang="en-US" dirty="0" smtClean="0"/>
              <a:t>IBFT inherits from the original PBFT by using 3-phase consensus</a:t>
            </a:r>
          </a:p>
          <a:p>
            <a:pPr lvl="3"/>
            <a:r>
              <a:rPr lang="en-US" dirty="0"/>
              <a:t>Before each round, the validators will pick one of them as the proposer, by default, in a round robin fashion. </a:t>
            </a:r>
            <a:endParaRPr lang="en-US" dirty="0" smtClean="0"/>
          </a:p>
          <a:p>
            <a:pPr lvl="3"/>
            <a:r>
              <a:rPr lang="en-US" dirty="0" smtClean="0"/>
              <a:t>The </a:t>
            </a:r>
            <a:r>
              <a:rPr lang="en-US" dirty="0"/>
              <a:t>proposer will then propose a new block proposal and broadcast it along with the PRE-PREPARE message. </a:t>
            </a:r>
            <a:endParaRPr lang="en-US" dirty="0" smtClean="0"/>
          </a:p>
          <a:p>
            <a:pPr lvl="3"/>
            <a:r>
              <a:rPr lang="en-US" dirty="0" smtClean="0"/>
              <a:t>Upon </a:t>
            </a:r>
            <a:r>
              <a:rPr lang="en-US" dirty="0"/>
              <a:t>receiving the PRE-PREPARE message from the proposer, validators enter the state of PRE-PREPARED and then broadcast PREPARE message. </a:t>
            </a:r>
            <a:r>
              <a:rPr lang="en-US" dirty="0" smtClean="0"/>
              <a:t>This </a:t>
            </a:r>
            <a:r>
              <a:rPr lang="en-US" dirty="0"/>
              <a:t>step is to make sure all validators are working on the same sequence and the same round. </a:t>
            </a:r>
            <a:endParaRPr lang="en-US" dirty="0" smtClean="0"/>
          </a:p>
          <a:p>
            <a:pPr lvl="3"/>
            <a:r>
              <a:rPr lang="en-US" dirty="0" smtClean="0"/>
              <a:t>While </a:t>
            </a:r>
            <a:r>
              <a:rPr lang="en-US" dirty="0"/>
              <a:t>receiving 2F + 1 of PREPARE messages, the validator enters the state of PREPARED and then broadcasts COMMIT message. This step is to inform its peers that it accepts the proposed block and is going to insert the block to the chain. </a:t>
            </a:r>
            <a:endParaRPr lang="en-US" dirty="0" smtClean="0"/>
          </a:p>
          <a:p>
            <a:pPr lvl="3"/>
            <a:r>
              <a:rPr lang="en-US" dirty="0" smtClean="0"/>
              <a:t>Lastly</a:t>
            </a:r>
            <a:r>
              <a:rPr lang="en-US" dirty="0"/>
              <a:t>, validators wait for 2F + 1 of COMMIT messages to enter COMMITTED state and then insert the block to the chain.</a:t>
            </a:r>
            <a:endParaRPr lang="en-US" dirty="0" smtClean="0"/>
          </a:p>
        </p:txBody>
      </p:sp>
    </p:spTree>
    <p:extLst>
      <p:ext uri="{BB962C8B-B14F-4D97-AF65-F5344CB8AC3E}">
        <p14:creationId xmlns:p14="http://schemas.microsoft.com/office/powerpoint/2010/main" val="377797660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Blockchain component</a:t>
            </a:r>
            <a:br>
              <a:rPr lang="en-US" dirty="0" smtClean="0"/>
            </a:br>
            <a:r>
              <a:rPr lang="en-US" sz="2400" dirty="0" smtClean="0"/>
              <a:t>Consensus</a:t>
            </a:r>
            <a:endParaRPr lang="th-TH" sz="2400" dirty="0"/>
          </a:p>
        </p:txBody>
      </p:sp>
      <p:sp>
        <p:nvSpPr>
          <p:cNvPr id="3" name="Content Placeholder 2"/>
          <p:cNvSpPr>
            <a:spLocks noGrp="1"/>
          </p:cNvSpPr>
          <p:nvPr>
            <p:ph idx="1"/>
          </p:nvPr>
        </p:nvSpPr>
        <p:spPr/>
        <p:txBody>
          <a:bodyPr>
            <a:normAutofit fontScale="92500" lnSpcReduction="20000"/>
          </a:bodyPr>
          <a:lstStyle/>
          <a:p>
            <a:r>
              <a:rPr lang="en-US" dirty="0" smtClean="0"/>
              <a:t>Raft</a:t>
            </a:r>
          </a:p>
          <a:p>
            <a:pPr lvl="1"/>
            <a:r>
              <a:rPr lang="en-US" dirty="0" smtClean="0"/>
              <a:t>Raft is a consensus algorithm developed by researchers at Stanford University.</a:t>
            </a:r>
          </a:p>
          <a:p>
            <a:pPr lvl="1"/>
            <a:r>
              <a:rPr lang="en-US" dirty="0" smtClean="0"/>
              <a:t>Main goal of this consensus algorithm is to provide Crash Fault Tolerant (CFT)</a:t>
            </a:r>
          </a:p>
          <a:p>
            <a:pPr lvl="1"/>
            <a:r>
              <a:rPr lang="en-US" dirty="0" smtClean="0"/>
              <a:t>As opposed to Byzantine Fault Tolerance, in Raft the leader is assumed to always act correctly (honestly)</a:t>
            </a:r>
          </a:p>
          <a:p>
            <a:pPr lvl="2"/>
            <a:r>
              <a:rPr lang="en-US" dirty="0"/>
              <a:t>All the followers blindly replicate the entries proposed by the leader with no questions asked. </a:t>
            </a:r>
            <a:endParaRPr lang="en-US" dirty="0" smtClean="0"/>
          </a:p>
          <a:p>
            <a:pPr lvl="2"/>
            <a:r>
              <a:rPr lang="en-US" dirty="0" smtClean="0"/>
              <a:t>If </a:t>
            </a:r>
            <a:r>
              <a:rPr lang="en-US" dirty="0"/>
              <a:t>the leader crashes, the remainder of the network will automatically elect a new leader after a set period of timeout, and the network will continue to function. </a:t>
            </a:r>
            <a:endParaRPr lang="en-US" dirty="0" smtClean="0"/>
          </a:p>
          <a:p>
            <a:pPr lvl="2"/>
            <a:r>
              <a:rPr lang="en-US" dirty="0" smtClean="0"/>
              <a:t>When </a:t>
            </a:r>
            <a:r>
              <a:rPr lang="en-US" dirty="0"/>
              <a:t>the crashed node recovers, it will become a follower and start replicating the blocks it has missed while offline</a:t>
            </a:r>
            <a:r>
              <a:rPr lang="en-US" dirty="0" smtClean="0"/>
              <a:t>.</a:t>
            </a:r>
          </a:p>
          <a:p>
            <a:pPr lvl="1"/>
            <a:r>
              <a:rPr lang="en-US" dirty="0" smtClean="0"/>
              <a:t>Raft provide very high efficiency and simplicity on transaction processing</a:t>
            </a:r>
          </a:p>
          <a:p>
            <a:pPr lvl="1"/>
            <a:r>
              <a:rPr lang="en-US" dirty="0" smtClean="0"/>
              <a:t>Raft cannot tolerate malicious nodes and can tolerate up to 50% nodes of crash fault. That mean, it is important to guarantee the absolute security of the leader node and throughput is limited by the maximum performance of one node.</a:t>
            </a:r>
          </a:p>
          <a:p>
            <a:pPr lvl="1"/>
            <a:r>
              <a:rPr lang="en-US" dirty="0" smtClean="0"/>
              <a:t>The scalability is limited by the architecture of RAFT</a:t>
            </a:r>
          </a:p>
        </p:txBody>
      </p:sp>
    </p:spTree>
    <p:extLst>
      <p:ext uri="{BB962C8B-B14F-4D97-AF65-F5344CB8AC3E}">
        <p14:creationId xmlns:p14="http://schemas.microsoft.com/office/powerpoint/2010/main" val="231604105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Blockchain component</a:t>
            </a:r>
            <a:br>
              <a:rPr lang="en-US" dirty="0" smtClean="0"/>
            </a:br>
            <a:r>
              <a:rPr lang="en-US" sz="2400" dirty="0" smtClean="0"/>
              <a:t>Consensus</a:t>
            </a:r>
            <a:endParaRPr lang="th-TH" sz="2400" dirty="0"/>
          </a:p>
        </p:txBody>
      </p:sp>
      <p:sp>
        <p:nvSpPr>
          <p:cNvPr id="3" name="Content Placeholder 2"/>
          <p:cNvSpPr>
            <a:spLocks noGrp="1"/>
          </p:cNvSpPr>
          <p:nvPr>
            <p:ph idx="1"/>
          </p:nvPr>
        </p:nvSpPr>
        <p:spPr/>
        <p:txBody>
          <a:bodyPr>
            <a:normAutofit fontScale="85000" lnSpcReduction="20000"/>
          </a:bodyPr>
          <a:lstStyle/>
          <a:p>
            <a:r>
              <a:rPr lang="en-US" dirty="0" smtClean="0"/>
              <a:t>Proof of Authority</a:t>
            </a:r>
          </a:p>
          <a:p>
            <a:pPr lvl="1"/>
            <a:r>
              <a:rPr lang="en-US" dirty="0" err="1"/>
              <a:t>PoA</a:t>
            </a:r>
            <a:r>
              <a:rPr lang="en-US" dirty="0"/>
              <a:t> algorithms rely on a set of N trusted nodes called the authorities. Each authority </a:t>
            </a:r>
            <a:r>
              <a:rPr lang="en-US" dirty="0" smtClean="0"/>
              <a:t>is identified </a:t>
            </a:r>
            <a:r>
              <a:rPr lang="en-US" dirty="0"/>
              <a:t>by a unique id and a majority of them is assumed honest, namely at least N=2 + </a:t>
            </a:r>
            <a:r>
              <a:rPr lang="en-US" dirty="0" smtClean="0"/>
              <a:t>1. </a:t>
            </a:r>
          </a:p>
          <a:p>
            <a:pPr lvl="1"/>
            <a:r>
              <a:rPr lang="en-US" dirty="0" smtClean="0"/>
              <a:t>The </a:t>
            </a:r>
            <a:r>
              <a:rPr lang="en-US" dirty="0"/>
              <a:t>authorities run a consensus to order the transactions issued by clients. </a:t>
            </a:r>
            <a:endParaRPr lang="en-US" dirty="0" smtClean="0"/>
          </a:p>
          <a:p>
            <a:pPr lvl="1"/>
            <a:r>
              <a:rPr lang="en-US" dirty="0" smtClean="0"/>
              <a:t>Consensus </a:t>
            </a:r>
            <a:r>
              <a:rPr lang="en-US" dirty="0"/>
              <a:t>in </a:t>
            </a:r>
            <a:r>
              <a:rPr lang="en-US" dirty="0" err="1" smtClean="0"/>
              <a:t>PoA</a:t>
            </a:r>
            <a:r>
              <a:rPr lang="en-US" dirty="0" smtClean="0"/>
              <a:t> algorithms </a:t>
            </a:r>
            <a:r>
              <a:rPr lang="en-US" dirty="0"/>
              <a:t>relies on a mining rotation schema, a widely used approach to fairly distribute </a:t>
            </a:r>
            <a:r>
              <a:rPr lang="en-US" dirty="0" smtClean="0"/>
              <a:t>the </a:t>
            </a:r>
            <a:r>
              <a:rPr lang="en-US" dirty="0"/>
              <a:t>responsibility of block creation among </a:t>
            </a:r>
            <a:r>
              <a:rPr lang="en-US" dirty="0" smtClean="0"/>
              <a:t>authorities. </a:t>
            </a:r>
            <a:r>
              <a:rPr lang="en-US" dirty="0"/>
              <a:t>Time is divided into steps, </a:t>
            </a:r>
            <a:r>
              <a:rPr lang="en-US" dirty="0" smtClean="0"/>
              <a:t>each of </a:t>
            </a:r>
            <a:r>
              <a:rPr lang="en-US" dirty="0"/>
              <a:t>which has an authority elected as mining </a:t>
            </a:r>
            <a:r>
              <a:rPr lang="en-US" dirty="0" smtClean="0"/>
              <a:t>leader.</a:t>
            </a:r>
          </a:p>
          <a:p>
            <a:pPr lvl="1"/>
            <a:r>
              <a:rPr lang="en-US" dirty="0" smtClean="0"/>
              <a:t>There are 2 implementation clients in Ethereum, which are Aura and Clique</a:t>
            </a:r>
          </a:p>
          <a:p>
            <a:pPr lvl="1"/>
            <a:r>
              <a:rPr lang="en-US" dirty="0" err="1" smtClean="0"/>
              <a:t>PoA</a:t>
            </a:r>
            <a:r>
              <a:rPr lang="en-US" dirty="0" smtClean="0"/>
              <a:t> prioritize availability over consistency of data, or ‘AP’ following CAP theorem.</a:t>
            </a:r>
          </a:p>
          <a:p>
            <a:pPr lvl="2"/>
            <a:r>
              <a:rPr lang="en-US" dirty="0" smtClean="0"/>
              <a:t>The CAP theorem states that in a distributed data store only two out of the three following properties can be ensured: Consistency (C), Availability (A), and </a:t>
            </a:r>
            <a:r>
              <a:rPr lang="en-US" dirty="0"/>
              <a:t>Partition Tolerance (P)</a:t>
            </a:r>
            <a:endParaRPr lang="en-US" dirty="0" smtClean="0"/>
          </a:p>
          <a:p>
            <a:pPr lvl="2"/>
            <a:r>
              <a:rPr lang="en-US" dirty="0" smtClean="0"/>
              <a:t>PBFT can be categorized as CP</a:t>
            </a:r>
          </a:p>
          <a:p>
            <a:pPr lvl="2"/>
            <a:r>
              <a:rPr lang="en-US" dirty="0" smtClean="0"/>
              <a:t>This mean, when compared to PBFT, </a:t>
            </a:r>
            <a:r>
              <a:rPr lang="en-US" dirty="0" err="1" smtClean="0"/>
              <a:t>PoA</a:t>
            </a:r>
            <a:r>
              <a:rPr lang="en-US" dirty="0" smtClean="0"/>
              <a:t> provide guarantee that its simpler model allow more success rate for publishing submitted transaction to Blockchain. However, </a:t>
            </a:r>
            <a:r>
              <a:rPr lang="en-US" dirty="0" err="1" smtClean="0"/>
              <a:t>PoA</a:t>
            </a:r>
            <a:r>
              <a:rPr lang="en-US" dirty="0" smtClean="0"/>
              <a:t> sacrifice consistency where “fork” of the Blockchain can occur.</a:t>
            </a:r>
          </a:p>
          <a:p>
            <a:pPr lvl="2"/>
            <a:r>
              <a:rPr lang="en-US" dirty="0" smtClean="0"/>
              <a:t>Forked chain can potentially cause conflict of data. It will require more process to judge which fork will be continued as the main chain and how to handle data different in forked chain. This increase difficulty in Blockchain usage and implementation.</a:t>
            </a:r>
          </a:p>
        </p:txBody>
      </p:sp>
    </p:spTree>
    <p:extLst>
      <p:ext uri="{BB962C8B-B14F-4D97-AF65-F5344CB8AC3E}">
        <p14:creationId xmlns:p14="http://schemas.microsoft.com/office/powerpoint/2010/main" val="1107724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Analysis</a:t>
            </a:r>
            <a:br>
              <a:rPr lang="en-US" dirty="0" smtClean="0"/>
            </a:br>
            <a:r>
              <a:rPr lang="en-US" sz="2400" dirty="0" smtClean="0"/>
              <a:t>Core</a:t>
            </a:r>
            <a:endParaRPr lang="th-TH" dirty="0"/>
          </a:p>
        </p:txBody>
      </p:sp>
      <p:sp>
        <p:nvSpPr>
          <p:cNvPr id="3" name="Content Placeholder 2"/>
          <p:cNvSpPr>
            <a:spLocks noGrp="1"/>
          </p:cNvSpPr>
          <p:nvPr>
            <p:ph idx="1"/>
          </p:nvPr>
        </p:nvSpPr>
        <p:spPr/>
        <p:txBody>
          <a:bodyPr>
            <a:normAutofit fontScale="85000" lnSpcReduction="10000"/>
          </a:bodyPr>
          <a:lstStyle/>
          <a:p>
            <a:r>
              <a:rPr lang="en-US" dirty="0" smtClean="0"/>
              <a:t>Scenario</a:t>
            </a:r>
          </a:p>
          <a:p>
            <a:pPr lvl="1"/>
            <a:r>
              <a:rPr lang="en-US" dirty="0" smtClean="0"/>
              <a:t>Group of several hospitals want to share patient information document with each others, then they utilize IHE Cross-Enterprise Document Sharing (XDS) Integration Profile to form XDS Affinity Domain between each other which allow sharing of Document Registry. </a:t>
            </a:r>
          </a:p>
          <a:p>
            <a:pPr lvl="1"/>
            <a:r>
              <a:rPr lang="en-US" dirty="0" smtClean="0"/>
              <a:t>Formation of XDS Affinity Domain can be difficult as it require ‘trust’ between each members.</a:t>
            </a:r>
          </a:p>
          <a:p>
            <a:pPr lvl="1"/>
            <a:r>
              <a:rPr lang="en-US" dirty="0" smtClean="0"/>
              <a:t>Document registry itself sometimes give potential to exposing patient Protected Health Information or vulnerable to some kind of cyber-attacks. This threaten integrity, confidentiality, and availability of Document Registry itself and those who rely on it for healthcare operations. However, these security issues rely heavily on trust and policies between each members of XDS Affinity Domain.</a:t>
            </a:r>
          </a:p>
          <a:p>
            <a:pPr lvl="2"/>
            <a:r>
              <a:rPr lang="en-US" dirty="0" smtClean="0"/>
              <a:t>On the other hand, XDS Affinity Domain may rely on single trusted third party to host Document Registry. This solve ‘trust’ problem but also raise the risk that the centralized database can be the victim instead.</a:t>
            </a:r>
          </a:p>
          <a:p>
            <a:pPr lvl="1"/>
            <a:r>
              <a:rPr lang="en-US" dirty="0" smtClean="0"/>
              <a:t>So, we proposing use of Blockchain technology to solve the problem</a:t>
            </a:r>
          </a:p>
          <a:p>
            <a:r>
              <a:rPr lang="en-US" dirty="0" smtClean="0"/>
              <a:t>Attack vector</a:t>
            </a:r>
          </a:p>
        </p:txBody>
      </p:sp>
    </p:spTree>
    <p:extLst>
      <p:ext uri="{BB962C8B-B14F-4D97-AF65-F5344CB8AC3E}">
        <p14:creationId xmlns:p14="http://schemas.microsoft.com/office/powerpoint/2010/main" val="114049722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Blockchain component</a:t>
            </a:r>
            <a:br>
              <a:rPr lang="en-US" dirty="0" smtClean="0"/>
            </a:br>
            <a:r>
              <a:rPr lang="en-US" sz="2400" dirty="0" smtClean="0"/>
              <a:t>Consensus</a:t>
            </a:r>
            <a:endParaRPr lang="th-TH"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05472815"/>
              </p:ext>
            </p:extLst>
          </p:nvPr>
        </p:nvGraphicFramePr>
        <p:xfrm>
          <a:off x="838200" y="1825625"/>
          <a:ext cx="10515600" cy="3931920"/>
        </p:xfrm>
        <a:graphic>
          <a:graphicData uri="http://schemas.openxmlformats.org/drawingml/2006/table">
            <a:tbl>
              <a:tblPr firstRow="1" bandRow="1">
                <a:tableStyleId>{5C22544A-7EE6-4342-B048-85BDC9FD1C3A}</a:tableStyleId>
              </a:tblPr>
              <a:tblGrid>
                <a:gridCol w="2819400"/>
                <a:gridCol w="1701800"/>
                <a:gridCol w="1498600"/>
                <a:gridCol w="1498600"/>
                <a:gridCol w="1498600"/>
                <a:gridCol w="1498600"/>
              </a:tblGrid>
              <a:tr h="370840">
                <a:tc rowSpan="2">
                  <a:txBody>
                    <a:bodyPr/>
                    <a:lstStyle/>
                    <a:p>
                      <a:pPr algn="ctr"/>
                      <a:endParaRPr lang="en-US" sz="2000" dirty="0" smtClean="0"/>
                    </a:p>
                    <a:p>
                      <a:pPr algn="ctr"/>
                      <a:r>
                        <a:rPr lang="en-US" sz="2000" dirty="0" smtClean="0"/>
                        <a:t>Characteristics</a:t>
                      </a:r>
                      <a:endParaRPr lang="th-TH" sz="2000" dirty="0"/>
                    </a:p>
                  </a:txBody>
                  <a:tcPr/>
                </a:tc>
                <a:tc gridSpan="5">
                  <a:txBody>
                    <a:bodyPr/>
                    <a:lstStyle/>
                    <a:p>
                      <a:pPr algn="ctr"/>
                      <a:r>
                        <a:rPr lang="en-US" sz="2000" dirty="0" smtClean="0"/>
                        <a:t>Consensus</a:t>
                      </a:r>
                      <a:r>
                        <a:rPr lang="en-US" sz="2000" baseline="0" dirty="0" smtClean="0"/>
                        <a:t> </a:t>
                      </a:r>
                      <a:r>
                        <a:rPr lang="en-US" sz="2000" baseline="0" dirty="0" err="1" smtClean="0"/>
                        <a:t>Alogorithms</a:t>
                      </a:r>
                      <a:endParaRPr lang="th-TH" sz="2000" dirty="0"/>
                    </a:p>
                  </a:txBody>
                  <a:tcPr/>
                </a:tc>
                <a:tc hMerge="1">
                  <a:txBody>
                    <a:bodyPr/>
                    <a:lstStyle/>
                    <a:p>
                      <a:endParaRPr lang="th-TH" dirty="0"/>
                    </a:p>
                  </a:txBody>
                  <a:tcPr/>
                </a:tc>
                <a:tc hMerge="1">
                  <a:txBody>
                    <a:bodyPr/>
                    <a:lstStyle/>
                    <a:p>
                      <a:endParaRPr lang="th-TH" dirty="0"/>
                    </a:p>
                  </a:txBody>
                  <a:tcPr/>
                </a:tc>
                <a:tc hMerge="1">
                  <a:txBody>
                    <a:bodyPr/>
                    <a:lstStyle/>
                    <a:p>
                      <a:endParaRPr lang="th-TH" dirty="0"/>
                    </a:p>
                  </a:txBody>
                  <a:tcPr/>
                </a:tc>
                <a:tc hMerge="1">
                  <a:txBody>
                    <a:bodyPr/>
                    <a:lstStyle/>
                    <a:p>
                      <a:endParaRPr lang="th-TH" dirty="0"/>
                    </a:p>
                  </a:txBody>
                  <a:tcPr/>
                </a:tc>
              </a:tr>
              <a:tr h="370840">
                <a:tc vMerge="1">
                  <a:txBody>
                    <a:bodyPr/>
                    <a:lstStyle/>
                    <a:p>
                      <a:endParaRPr lang="th-TH" dirty="0"/>
                    </a:p>
                  </a:txBody>
                  <a:tcPr/>
                </a:tc>
                <a:tc>
                  <a:txBody>
                    <a:bodyPr/>
                    <a:lstStyle/>
                    <a:p>
                      <a:pPr algn="ctr"/>
                      <a:r>
                        <a:rPr lang="en-US" sz="2000" dirty="0" err="1" smtClean="0"/>
                        <a:t>PoW</a:t>
                      </a:r>
                      <a:endParaRPr lang="th-TH" sz="2000" dirty="0"/>
                    </a:p>
                  </a:txBody>
                  <a:tcPr/>
                </a:tc>
                <a:tc>
                  <a:txBody>
                    <a:bodyPr/>
                    <a:lstStyle/>
                    <a:p>
                      <a:pPr algn="ctr"/>
                      <a:r>
                        <a:rPr lang="en-US" sz="2000" dirty="0" err="1" smtClean="0"/>
                        <a:t>PoS</a:t>
                      </a:r>
                      <a:endParaRPr lang="th-TH" sz="2000" dirty="0"/>
                    </a:p>
                  </a:txBody>
                  <a:tcPr/>
                </a:tc>
                <a:tc>
                  <a:txBody>
                    <a:bodyPr/>
                    <a:lstStyle/>
                    <a:p>
                      <a:pPr algn="ctr"/>
                      <a:r>
                        <a:rPr lang="en-US" sz="2000" dirty="0" err="1" smtClean="0"/>
                        <a:t>DPoS</a:t>
                      </a:r>
                      <a:endParaRPr lang="th-TH" sz="2000" dirty="0"/>
                    </a:p>
                  </a:txBody>
                  <a:tcPr/>
                </a:tc>
                <a:tc>
                  <a:txBody>
                    <a:bodyPr/>
                    <a:lstStyle/>
                    <a:p>
                      <a:pPr algn="ctr"/>
                      <a:r>
                        <a:rPr lang="en-US" sz="2000" dirty="0" smtClean="0"/>
                        <a:t>PBFT</a:t>
                      </a:r>
                      <a:endParaRPr lang="th-TH" sz="2000" dirty="0"/>
                    </a:p>
                  </a:txBody>
                  <a:tcPr/>
                </a:tc>
                <a:tc>
                  <a:txBody>
                    <a:bodyPr/>
                    <a:lstStyle/>
                    <a:p>
                      <a:pPr algn="ctr"/>
                      <a:r>
                        <a:rPr lang="en-US" sz="2000" dirty="0" smtClean="0"/>
                        <a:t>RAFT</a:t>
                      </a:r>
                      <a:endParaRPr lang="th-TH" sz="2000" dirty="0"/>
                    </a:p>
                  </a:txBody>
                  <a:tcPr/>
                </a:tc>
              </a:tr>
              <a:tr h="370840">
                <a:tc>
                  <a:txBody>
                    <a:bodyPr/>
                    <a:lstStyle/>
                    <a:p>
                      <a:r>
                        <a:rPr lang="en-US" sz="2000" dirty="0" smtClean="0"/>
                        <a:t>Byzantine Fault Tolerance</a:t>
                      </a:r>
                    </a:p>
                    <a:p>
                      <a:r>
                        <a:rPr lang="en-US" sz="2000" dirty="0" smtClean="0"/>
                        <a:t>(% malicious node)</a:t>
                      </a:r>
                      <a:endParaRPr lang="th-TH" sz="2000" dirty="0"/>
                    </a:p>
                  </a:txBody>
                  <a:tcPr/>
                </a:tc>
                <a:tc>
                  <a:txBody>
                    <a:bodyPr/>
                    <a:lstStyle/>
                    <a:p>
                      <a:pPr algn="ctr"/>
                      <a:r>
                        <a:rPr lang="en-US" sz="2000" dirty="0" smtClean="0"/>
                        <a:t>50%</a:t>
                      </a:r>
                      <a:endParaRPr lang="th-TH" sz="2000" dirty="0"/>
                    </a:p>
                  </a:txBody>
                  <a:tcPr/>
                </a:tc>
                <a:tc>
                  <a:txBody>
                    <a:bodyPr/>
                    <a:lstStyle/>
                    <a:p>
                      <a:pPr algn="ctr"/>
                      <a:r>
                        <a:rPr lang="en-US" sz="2000" dirty="0" smtClean="0"/>
                        <a:t>50%</a:t>
                      </a:r>
                      <a:endParaRPr lang="th-TH" sz="2000" dirty="0"/>
                    </a:p>
                  </a:txBody>
                  <a:tcPr/>
                </a:tc>
                <a:tc>
                  <a:txBody>
                    <a:bodyPr/>
                    <a:lstStyle/>
                    <a:p>
                      <a:pPr algn="ctr"/>
                      <a:r>
                        <a:rPr lang="en-US" sz="2000" dirty="0" smtClean="0"/>
                        <a:t>50%</a:t>
                      </a:r>
                      <a:endParaRPr lang="th-TH" sz="2000" dirty="0"/>
                    </a:p>
                  </a:txBody>
                  <a:tcPr/>
                </a:tc>
                <a:tc>
                  <a:txBody>
                    <a:bodyPr/>
                    <a:lstStyle/>
                    <a:p>
                      <a:pPr algn="ctr"/>
                      <a:r>
                        <a:rPr lang="en-US" sz="2000" dirty="0" smtClean="0"/>
                        <a:t>33%</a:t>
                      </a:r>
                      <a:endParaRPr lang="th-TH" sz="2000" dirty="0"/>
                    </a:p>
                  </a:txBody>
                  <a:tcPr/>
                </a:tc>
                <a:tc>
                  <a:txBody>
                    <a:bodyPr/>
                    <a:lstStyle/>
                    <a:p>
                      <a:pPr algn="ctr"/>
                      <a:r>
                        <a:rPr lang="en-US" sz="2000" dirty="0" smtClean="0"/>
                        <a:t>-</a:t>
                      </a:r>
                      <a:endParaRPr lang="th-TH" sz="2000" dirty="0"/>
                    </a:p>
                  </a:txBody>
                  <a:tcPr/>
                </a:tc>
              </a:tr>
              <a:tr h="370840">
                <a:tc>
                  <a:txBody>
                    <a:bodyPr/>
                    <a:lstStyle/>
                    <a:p>
                      <a:r>
                        <a:rPr lang="en-US" sz="2000" dirty="0" smtClean="0"/>
                        <a:t>Crash Fault</a:t>
                      </a:r>
                      <a:r>
                        <a:rPr lang="en-US" sz="2000" baseline="0" dirty="0" smtClean="0"/>
                        <a:t> Tolerance</a:t>
                      </a:r>
                    </a:p>
                    <a:p>
                      <a:r>
                        <a:rPr lang="en-US" sz="2000" baseline="0" dirty="0" smtClean="0"/>
                        <a:t>(%nodes of crash fault)</a:t>
                      </a:r>
                      <a:endParaRPr lang="th-TH" sz="2000" dirty="0"/>
                    </a:p>
                  </a:txBody>
                  <a:tcPr/>
                </a:tc>
                <a:tc>
                  <a:txBody>
                    <a:bodyPr/>
                    <a:lstStyle/>
                    <a:p>
                      <a:pPr algn="ctr"/>
                      <a:r>
                        <a:rPr lang="en-US" sz="2000" dirty="0" smtClean="0"/>
                        <a:t>50%</a:t>
                      </a:r>
                      <a:endParaRPr lang="th-TH" sz="2000" dirty="0"/>
                    </a:p>
                  </a:txBody>
                  <a:tcPr/>
                </a:tc>
                <a:tc>
                  <a:txBody>
                    <a:bodyPr/>
                    <a:lstStyle/>
                    <a:p>
                      <a:pPr algn="ctr"/>
                      <a:r>
                        <a:rPr lang="en-US" sz="2000" dirty="0" smtClean="0"/>
                        <a:t>50%</a:t>
                      </a:r>
                      <a:endParaRPr lang="th-TH" sz="2000" dirty="0"/>
                    </a:p>
                  </a:txBody>
                  <a:tcPr/>
                </a:tc>
                <a:tc>
                  <a:txBody>
                    <a:bodyPr/>
                    <a:lstStyle/>
                    <a:p>
                      <a:pPr algn="ctr"/>
                      <a:r>
                        <a:rPr lang="en-US" sz="2000" dirty="0" smtClean="0"/>
                        <a:t>50%</a:t>
                      </a:r>
                      <a:endParaRPr lang="th-TH" sz="2000" dirty="0"/>
                    </a:p>
                  </a:txBody>
                  <a:tcPr/>
                </a:tc>
                <a:tc>
                  <a:txBody>
                    <a:bodyPr/>
                    <a:lstStyle/>
                    <a:p>
                      <a:pPr algn="ctr"/>
                      <a:r>
                        <a:rPr lang="en-US" sz="2000" dirty="0" smtClean="0"/>
                        <a:t>33%</a:t>
                      </a:r>
                      <a:endParaRPr lang="th-TH" sz="2000" dirty="0"/>
                    </a:p>
                  </a:txBody>
                  <a:tcPr/>
                </a:tc>
                <a:tc>
                  <a:txBody>
                    <a:bodyPr/>
                    <a:lstStyle/>
                    <a:p>
                      <a:pPr algn="ctr"/>
                      <a:r>
                        <a:rPr lang="en-US" sz="2000" dirty="0" smtClean="0"/>
                        <a:t>50%</a:t>
                      </a:r>
                      <a:endParaRPr lang="th-TH" sz="2000" dirty="0"/>
                    </a:p>
                  </a:txBody>
                  <a:tcPr/>
                </a:tc>
              </a:tr>
              <a:tr h="370840">
                <a:tc>
                  <a:txBody>
                    <a:bodyPr/>
                    <a:lstStyle/>
                    <a:p>
                      <a:r>
                        <a:rPr lang="en-US" sz="2000" dirty="0" smtClean="0"/>
                        <a:t>Verification speed (time)</a:t>
                      </a:r>
                      <a:endParaRPr lang="th-TH" sz="2000" dirty="0"/>
                    </a:p>
                  </a:txBody>
                  <a:tcPr/>
                </a:tc>
                <a:tc>
                  <a:txBody>
                    <a:bodyPr/>
                    <a:lstStyle/>
                    <a:p>
                      <a:pPr algn="ctr"/>
                      <a:r>
                        <a:rPr lang="en-US" sz="2000" dirty="0" smtClean="0"/>
                        <a:t>&gt;100s</a:t>
                      </a:r>
                      <a:endParaRPr lang="th-TH" sz="2000" dirty="0"/>
                    </a:p>
                  </a:txBody>
                  <a:tcPr/>
                </a:tc>
                <a:tc>
                  <a:txBody>
                    <a:bodyPr/>
                    <a:lstStyle/>
                    <a:p>
                      <a:pPr algn="ctr"/>
                      <a:r>
                        <a:rPr lang="en-US" sz="2000" dirty="0" smtClean="0"/>
                        <a:t>&lt;100s</a:t>
                      </a:r>
                      <a:endParaRPr lang="th-TH" sz="2000" dirty="0"/>
                    </a:p>
                  </a:txBody>
                  <a:tcPr/>
                </a:tc>
                <a:tc>
                  <a:txBody>
                    <a:bodyPr/>
                    <a:lstStyle/>
                    <a:p>
                      <a:pPr algn="ctr"/>
                      <a:r>
                        <a:rPr lang="en-US" sz="2000" dirty="0" smtClean="0"/>
                        <a:t>&lt;100s</a:t>
                      </a:r>
                      <a:endParaRPr lang="th-TH" sz="2000" dirty="0"/>
                    </a:p>
                  </a:txBody>
                  <a:tcPr/>
                </a:tc>
                <a:tc>
                  <a:txBody>
                    <a:bodyPr/>
                    <a:lstStyle/>
                    <a:p>
                      <a:pPr algn="ctr"/>
                      <a:r>
                        <a:rPr lang="en-US" sz="2000" dirty="0" smtClean="0"/>
                        <a:t>&lt;10s</a:t>
                      </a:r>
                      <a:endParaRPr lang="th-TH" sz="2000" dirty="0"/>
                    </a:p>
                  </a:txBody>
                  <a:tcPr/>
                </a:tc>
                <a:tc>
                  <a:txBody>
                    <a:bodyPr/>
                    <a:lstStyle/>
                    <a:p>
                      <a:pPr algn="ctr"/>
                      <a:r>
                        <a:rPr lang="en-US" sz="2000" dirty="0" smtClean="0"/>
                        <a:t>&lt;10s</a:t>
                      </a:r>
                      <a:endParaRPr lang="th-TH" sz="2000" dirty="0"/>
                    </a:p>
                  </a:txBody>
                  <a:tcPr/>
                </a:tc>
              </a:tr>
              <a:tr h="370840">
                <a:tc>
                  <a:txBody>
                    <a:bodyPr/>
                    <a:lstStyle/>
                    <a:p>
                      <a:r>
                        <a:rPr lang="en-US" sz="2000" dirty="0" smtClean="0"/>
                        <a:t>Throughput </a:t>
                      </a:r>
                    </a:p>
                    <a:p>
                      <a:r>
                        <a:rPr lang="en-US" sz="2000" dirty="0" smtClean="0"/>
                        <a:t>(Transaction Per Second)</a:t>
                      </a:r>
                      <a:endParaRPr lang="th-TH" sz="2000" dirty="0"/>
                    </a:p>
                  </a:txBody>
                  <a:tcPr/>
                </a:tc>
                <a:tc>
                  <a:txBody>
                    <a:bodyPr/>
                    <a:lstStyle/>
                    <a:p>
                      <a:pPr algn="ctr"/>
                      <a:r>
                        <a:rPr lang="en-US" sz="2000" dirty="0" smtClean="0"/>
                        <a:t>&lt;100</a:t>
                      </a:r>
                      <a:endParaRPr lang="th-TH" sz="2000" dirty="0"/>
                    </a:p>
                  </a:txBody>
                  <a:tcPr/>
                </a:tc>
                <a:tc>
                  <a:txBody>
                    <a:bodyPr/>
                    <a:lstStyle/>
                    <a:p>
                      <a:pPr algn="ctr"/>
                      <a:r>
                        <a:rPr lang="en-US" sz="2000" dirty="0" smtClean="0"/>
                        <a:t>&lt;1000</a:t>
                      </a:r>
                      <a:endParaRPr lang="th-TH" sz="2000" dirty="0"/>
                    </a:p>
                  </a:txBody>
                  <a:tcPr/>
                </a:tc>
                <a:tc>
                  <a:txBody>
                    <a:bodyPr/>
                    <a:lstStyle/>
                    <a:p>
                      <a:pPr algn="ctr"/>
                      <a:r>
                        <a:rPr lang="en-US" sz="2000" dirty="0" smtClean="0"/>
                        <a:t>&lt;1000</a:t>
                      </a:r>
                      <a:endParaRPr lang="th-TH" sz="2000" dirty="0"/>
                    </a:p>
                  </a:txBody>
                  <a:tcPr/>
                </a:tc>
                <a:tc>
                  <a:txBody>
                    <a:bodyPr/>
                    <a:lstStyle/>
                    <a:p>
                      <a:pPr algn="ctr"/>
                      <a:r>
                        <a:rPr lang="en-US" sz="2000" dirty="0" smtClean="0"/>
                        <a:t>&lt;2000</a:t>
                      </a:r>
                      <a:endParaRPr lang="th-TH" sz="2000" dirty="0"/>
                    </a:p>
                  </a:txBody>
                  <a:tcPr/>
                </a:tc>
                <a:tc>
                  <a:txBody>
                    <a:bodyPr/>
                    <a:lstStyle/>
                    <a:p>
                      <a:pPr algn="ctr"/>
                      <a:r>
                        <a:rPr lang="en-US" sz="2000" dirty="0" smtClean="0"/>
                        <a:t>&gt;10k</a:t>
                      </a:r>
                      <a:endParaRPr lang="th-TH" sz="2000" dirty="0"/>
                    </a:p>
                  </a:txBody>
                  <a:tcPr/>
                </a:tc>
              </a:tr>
              <a:tr h="370840">
                <a:tc>
                  <a:txBody>
                    <a:bodyPr/>
                    <a:lstStyle/>
                    <a:p>
                      <a:r>
                        <a:rPr lang="en-US" sz="2000" dirty="0" smtClean="0"/>
                        <a:t>Scalability</a:t>
                      </a:r>
                      <a:endParaRPr lang="th-TH" sz="2000" dirty="0"/>
                    </a:p>
                  </a:txBody>
                  <a:tcPr/>
                </a:tc>
                <a:tc>
                  <a:txBody>
                    <a:bodyPr/>
                    <a:lstStyle/>
                    <a:p>
                      <a:pPr algn="ctr"/>
                      <a:r>
                        <a:rPr lang="en-US" sz="1800" dirty="0" smtClean="0"/>
                        <a:t>Almost</a:t>
                      </a:r>
                    </a:p>
                    <a:p>
                      <a:pPr algn="ctr"/>
                      <a:r>
                        <a:rPr lang="en-US" sz="1800" dirty="0" smtClean="0"/>
                        <a:t>unlimited</a:t>
                      </a:r>
                      <a:endParaRPr lang="th-TH" sz="1800" dirty="0"/>
                    </a:p>
                  </a:txBody>
                  <a:tcPr/>
                </a:tc>
                <a:tc>
                  <a:txBody>
                    <a:bodyPr/>
                    <a:lstStyle/>
                    <a:p>
                      <a:pPr algn="ctr"/>
                      <a:r>
                        <a:rPr lang="en-US" sz="1800" dirty="0" smtClean="0"/>
                        <a:t>Almost</a:t>
                      </a:r>
                      <a:r>
                        <a:rPr lang="en-US" sz="1800" baseline="0" dirty="0" smtClean="0"/>
                        <a:t> unlimited</a:t>
                      </a:r>
                      <a:endParaRPr lang="th-TH" sz="1800" dirty="0"/>
                    </a:p>
                  </a:txBody>
                  <a:tcPr/>
                </a:tc>
                <a:tc>
                  <a:txBody>
                    <a:bodyPr/>
                    <a:lstStyle/>
                    <a:p>
                      <a:pPr algn="ctr"/>
                      <a:r>
                        <a:rPr lang="en-US" sz="1800" dirty="0" smtClean="0"/>
                        <a:t>Unlimited</a:t>
                      </a:r>
                      <a:endParaRPr lang="th-TH" sz="1800" dirty="0"/>
                    </a:p>
                  </a:txBody>
                  <a:tcPr/>
                </a:tc>
                <a:tc>
                  <a:txBody>
                    <a:bodyPr/>
                    <a:lstStyle/>
                    <a:p>
                      <a:pPr algn="ctr"/>
                      <a:r>
                        <a:rPr lang="en-US" sz="1800" dirty="0" smtClean="0"/>
                        <a:t>Small number of</a:t>
                      </a:r>
                      <a:r>
                        <a:rPr lang="en-US" sz="1800" baseline="0" dirty="0" smtClean="0"/>
                        <a:t> nodes</a:t>
                      </a:r>
                      <a:endParaRPr lang="th-TH" sz="1800" dirty="0"/>
                    </a:p>
                  </a:txBody>
                  <a:tcPr/>
                </a:tc>
                <a:tc>
                  <a:txBody>
                    <a:bodyPr/>
                    <a:lstStyle/>
                    <a:p>
                      <a:pPr algn="ctr"/>
                      <a:r>
                        <a:rPr lang="en-US" sz="1800" dirty="0" smtClean="0"/>
                        <a:t>Limited by architecture</a:t>
                      </a:r>
                      <a:endParaRPr lang="th-TH" sz="1800" dirty="0"/>
                    </a:p>
                  </a:txBody>
                  <a:tcPr/>
                </a:tc>
              </a:tr>
            </a:tbl>
          </a:graphicData>
        </a:graphic>
      </p:graphicFrame>
    </p:spTree>
    <p:extLst>
      <p:ext uri="{BB962C8B-B14F-4D97-AF65-F5344CB8AC3E}">
        <p14:creationId xmlns:p14="http://schemas.microsoft.com/office/powerpoint/2010/main" val="140420135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Blockchain component</a:t>
            </a:r>
            <a:br>
              <a:rPr lang="en-US" dirty="0" smtClean="0"/>
            </a:br>
            <a:r>
              <a:rPr lang="en-US" sz="2400" dirty="0" smtClean="0"/>
              <a:t>Consensus</a:t>
            </a:r>
            <a:endParaRPr lang="th-TH" sz="2400" dirty="0"/>
          </a:p>
        </p:txBody>
      </p:sp>
      <p:sp>
        <p:nvSpPr>
          <p:cNvPr id="3" name="Content Placeholder 2"/>
          <p:cNvSpPr>
            <a:spLocks noGrp="1"/>
          </p:cNvSpPr>
          <p:nvPr>
            <p:ph idx="1"/>
          </p:nvPr>
        </p:nvSpPr>
        <p:spPr/>
        <p:txBody>
          <a:bodyPr>
            <a:normAutofit fontScale="85000" lnSpcReduction="20000"/>
          </a:bodyPr>
          <a:lstStyle/>
          <a:p>
            <a:r>
              <a:rPr lang="en-US" dirty="0" smtClean="0"/>
              <a:t>References</a:t>
            </a:r>
          </a:p>
          <a:p>
            <a:pPr lvl="1"/>
            <a:r>
              <a:rPr lang="en-US" dirty="0" smtClean="0"/>
              <a:t>A Review on Consensus Algorithm of Blockchain</a:t>
            </a:r>
          </a:p>
          <a:p>
            <a:pPr lvl="2"/>
            <a:r>
              <a:rPr lang="en-US" sz="1600" i="1" dirty="0"/>
              <a:t>D. </a:t>
            </a:r>
            <a:r>
              <a:rPr lang="en-US" sz="1600" i="1" dirty="0" err="1"/>
              <a:t>Mingxiao</a:t>
            </a:r>
            <a:r>
              <a:rPr lang="en-US" sz="1600" i="1" dirty="0"/>
              <a:t>, M. </a:t>
            </a:r>
            <a:r>
              <a:rPr lang="en-US" sz="1600" i="1" dirty="0" err="1"/>
              <a:t>Xiaofeng</a:t>
            </a:r>
            <a:r>
              <a:rPr lang="en-US" sz="1600" i="1" dirty="0"/>
              <a:t>, Z. </a:t>
            </a:r>
            <a:r>
              <a:rPr lang="en-US" sz="1600" i="1" dirty="0" err="1"/>
              <a:t>Zhe</a:t>
            </a:r>
            <a:r>
              <a:rPr lang="en-US" sz="1600" i="1" dirty="0"/>
              <a:t>, W. </a:t>
            </a:r>
            <a:r>
              <a:rPr lang="en-US" sz="1600" i="1" dirty="0" err="1"/>
              <a:t>Xiangwei</a:t>
            </a:r>
            <a:r>
              <a:rPr lang="en-US" sz="1600" i="1" dirty="0"/>
              <a:t> and C. </a:t>
            </a:r>
            <a:r>
              <a:rPr lang="en-US" sz="1600" i="1" dirty="0" err="1"/>
              <a:t>Qijun</a:t>
            </a:r>
            <a:r>
              <a:rPr lang="en-US" sz="1600" i="1" dirty="0"/>
              <a:t>, "A review on consensus algorithm of </a:t>
            </a:r>
            <a:r>
              <a:rPr lang="en-US" sz="1600" i="1" dirty="0" err="1"/>
              <a:t>blockchain</a:t>
            </a:r>
            <a:r>
              <a:rPr lang="en-US" sz="1600" i="1" dirty="0"/>
              <a:t>," 2017 IEEE International Conference on Systems, Man, and Cybernetics (SMC), Banff, AB, 2017, pp. 2567-2572</a:t>
            </a:r>
            <a:r>
              <a:rPr lang="en-US" sz="1600" i="1" dirty="0" smtClean="0"/>
              <a:t>.</a:t>
            </a:r>
          </a:p>
          <a:p>
            <a:pPr lvl="2"/>
            <a:r>
              <a:rPr lang="en-US" dirty="0" smtClean="0"/>
              <a:t>Main references for Consensus types and Blockchain types</a:t>
            </a:r>
          </a:p>
          <a:p>
            <a:pPr lvl="2"/>
            <a:r>
              <a:rPr lang="en-US" dirty="0" smtClean="0"/>
              <a:t>Analysis on suitability between each Blockchain types and Consensus</a:t>
            </a:r>
          </a:p>
          <a:p>
            <a:pPr lvl="1"/>
            <a:r>
              <a:rPr lang="en-US" dirty="0" smtClean="0"/>
              <a:t>PBFT vs Proof-of-Authority: Applying the CAP Theorem to Permissioned Blockchain</a:t>
            </a:r>
          </a:p>
          <a:p>
            <a:pPr lvl="2"/>
            <a:r>
              <a:rPr lang="en-US" sz="1600" i="1" dirty="0" smtClean="0"/>
              <a:t>De </a:t>
            </a:r>
            <a:r>
              <a:rPr lang="en-US" sz="1600" i="1" dirty="0"/>
              <a:t>Angelis S, </a:t>
            </a:r>
            <a:r>
              <a:rPr lang="en-US" sz="1600" i="1" dirty="0" err="1"/>
              <a:t>Aniello</a:t>
            </a:r>
            <a:r>
              <a:rPr lang="en-US" sz="1600" i="1" dirty="0"/>
              <a:t> L, </a:t>
            </a:r>
            <a:r>
              <a:rPr lang="en-US" sz="1600" i="1" dirty="0" err="1"/>
              <a:t>Baldoni</a:t>
            </a:r>
            <a:r>
              <a:rPr lang="en-US" sz="1600" i="1" dirty="0"/>
              <a:t> R, Lombardi F, </a:t>
            </a:r>
            <a:r>
              <a:rPr lang="en-US" sz="1600" i="1" dirty="0" err="1"/>
              <a:t>Margheri</a:t>
            </a:r>
            <a:r>
              <a:rPr lang="en-US" sz="1600" i="1" dirty="0"/>
              <a:t> A, </a:t>
            </a:r>
            <a:r>
              <a:rPr lang="en-US" sz="1600" i="1" dirty="0" err="1"/>
              <a:t>Sassone</a:t>
            </a:r>
            <a:r>
              <a:rPr lang="en-US" sz="1600" i="1" dirty="0"/>
              <a:t> V. PBFT vs proof-of-authority: Applying the CAP theorem to permissioned </a:t>
            </a:r>
            <a:r>
              <a:rPr lang="en-US" sz="1600" i="1" dirty="0" err="1"/>
              <a:t>blockchain</a:t>
            </a:r>
            <a:r>
              <a:rPr lang="en-US" sz="1600" i="1" dirty="0"/>
              <a:t>. CEUR Workshop Proc. 2018;2058:1–11. </a:t>
            </a:r>
            <a:endParaRPr lang="en-US" sz="1600" i="1" dirty="0" smtClean="0"/>
          </a:p>
          <a:p>
            <a:pPr lvl="2"/>
            <a:r>
              <a:rPr lang="en-US" dirty="0" smtClean="0"/>
              <a:t>Main references for Proof of Authority</a:t>
            </a:r>
          </a:p>
          <a:p>
            <a:pPr lvl="2"/>
            <a:r>
              <a:rPr lang="en-US" dirty="0" smtClean="0"/>
              <a:t>Analysis on PBFT vs Proof of Authority and its suitable use cases.</a:t>
            </a:r>
          </a:p>
          <a:p>
            <a:pPr lvl="1"/>
            <a:r>
              <a:rPr lang="en-US" dirty="0" smtClean="0"/>
              <a:t>Istanbul Byzantine Fault Tolerance</a:t>
            </a:r>
          </a:p>
          <a:p>
            <a:pPr lvl="2"/>
            <a:r>
              <a:rPr lang="en-US" sz="1500" dirty="0" err="1" smtClean="0"/>
              <a:t>yutelin</a:t>
            </a:r>
            <a:r>
              <a:rPr lang="en-US" sz="1500" dirty="0"/>
              <a:t>. Istanbul Byzantine Fault Tolerance [Internet]. [cited 2019 Apr 9]. Available from: </a:t>
            </a:r>
            <a:r>
              <a:rPr lang="en-US" sz="1500" dirty="0">
                <a:hlinkClick r:id="rId2"/>
              </a:rPr>
              <a:t>https://</a:t>
            </a:r>
            <a:r>
              <a:rPr lang="en-US" sz="1500" dirty="0" smtClean="0">
                <a:hlinkClick r:id="rId2"/>
              </a:rPr>
              <a:t>github.com/ethereum/EIPs/issues/650</a:t>
            </a:r>
            <a:endParaRPr lang="en-US" sz="1500" dirty="0" smtClean="0"/>
          </a:p>
          <a:p>
            <a:pPr lvl="2"/>
            <a:r>
              <a:rPr lang="en-US" dirty="0" smtClean="0"/>
              <a:t>Main references for Istanbul Byzantine Fault Tolerance</a:t>
            </a:r>
          </a:p>
          <a:p>
            <a:pPr lvl="1"/>
            <a:r>
              <a:rPr lang="en-US" dirty="0"/>
              <a:t>Consensus Algorithms: </a:t>
            </a:r>
            <a:r>
              <a:rPr lang="en-US" dirty="0" err="1"/>
              <a:t>PoA</a:t>
            </a:r>
            <a:r>
              <a:rPr lang="en-US" dirty="0"/>
              <a:t>, IBFT or Raft?</a:t>
            </a:r>
            <a:endParaRPr lang="en-US" dirty="0" smtClean="0"/>
          </a:p>
          <a:p>
            <a:pPr lvl="2"/>
            <a:r>
              <a:rPr lang="en-US" sz="1500" dirty="0" smtClean="0"/>
              <a:t>Jim </a:t>
            </a:r>
            <a:r>
              <a:rPr lang="en-US" sz="1500" dirty="0"/>
              <a:t>Zhang. Consensus Algorithms: </a:t>
            </a:r>
            <a:r>
              <a:rPr lang="en-US" sz="1500" dirty="0" err="1"/>
              <a:t>PoA</a:t>
            </a:r>
            <a:r>
              <a:rPr lang="en-US" sz="1500" dirty="0"/>
              <a:t>, IBFT or Raft? - </a:t>
            </a:r>
            <a:r>
              <a:rPr lang="en-US" sz="1500" dirty="0" err="1"/>
              <a:t>Kaleido</a:t>
            </a:r>
            <a:r>
              <a:rPr lang="en-US" sz="1500" dirty="0"/>
              <a:t> - </a:t>
            </a:r>
            <a:r>
              <a:rPr lang="en-US" sz="1500" dirty="0" err="1"/>
              <a:t>Kaleido</a:t>
            </a:r>
            <a:r>
              <a:rPr lang="en-US" sz="1500" dirty="0"/>
              <a:t> [Internet]. 2018 [cited 2019 Apr 9]. Available from: </a:t>
            </a:r>
            <a:r>
              <a:rPr lang="en-US" sz="1500" dirty="0">
                <a:hlinkClick r:id="rId3"/>
              </a:rPr>
              <a:t>https://kaleido.io/consensus-algorithms-poa-ibft-or-raft</a:t>
            </a:r>
            <a:r>
              <a:rPr lang="en-US" sz="1500" dirty="0" smtClean="0">
                <a:hlinkClick r:id="rId3"/>
              </a:rPr>
              <a:t>/</a:t>
            </a:r>
            <a:endParaRPr lang="en-US" sz="1500" dirty="0" smtClean="0"/>
          </a:p>
          <a:p>
            <a:pPr lvl="2"/>
            <a:r>
              <a:rPr lang="en-US" dirty="0" smtClean="0"/>
              <a:t>Characteristics and different between </a:t>
            </a:r>
            <a:r>
              <a:rPr lang="en-US" dirty="0" err="1" smtClean="0"/>
              <a:t>PoA</a:t>
            </a:r>
            <a:r>
              <a:rPr lang="en-US" dirty="0" smtClean="0"/>
              <a:t>, IBFT, and Raft</a:t>
            </a:r>
            <a:endParaRPr lang="en-US" dirty="0"/>
          </a:p>
        </p:txBody>
      </p:sp>
    </p:spTree>
    <p:extLst>
      <p:ext uri="{BB962C8B-B14F-4D97-AF65-F5344CB8AC3E}">
        <p14:creationId xmlns:p14="http://schemas.microsoft.com/office/powerpoint/2010/main" val="60009501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Blockchain component</a:t>
            </a:r>
            <a:br>
              <a:rPr lang="en-US" dirty="0" smtClean="0"/>
            </a:br>
            <a:r>
              <a:rPr lang="en-US" sz="2400" dirty="0" smtClean="0"/>
              <a:t>Consensus</a:t>
            </a:r>
            <a:endParaRPr lang="th-TH" sz="2400" dirty="0"/>
          </a:p>
        </p:txBody>
      </p:sp>
      <p:sp>
        <p:nvSpPr>
          <p:cNvPr id="3" name="Content Placeholder 2"/>
          <p:cNvSpPr>
            <a:spLocks noGrp="1"/>
          </p:cNvSpPr>
          <p:nvPr>
            <p:ph idx="1"/>
          </p:nvPr>
        </p:nvSpPr>
        <p:spPr/>
        <p:txBody>
          <a:bodyPr>
            <a:normAutofit fontScale="77500" lnSpcReduction="20000"/>
          </a:bodyPr>
          <a:lstStyle/>
          <a:p>
            <a:r>
              <a:rPr lang="en-US" dirty="0" smtClean="0"/>
              <a:t>Considering our scenario</a:t>
            </a:r>
          </a:p>
          <a:p>
            <a:pPr lvl="1"/>
            <a:r>
              <a:rPr lang="en-US" dirty="0"/>
              <a:t>XDS Affinity Domain Blockchain is Permissioned Blockchain.</a:t>
            </a:r>
          </a:p>
          <a:p>
            <a:pPr lvl="1"/>
            <a:r>
              <a:rPr lang="en-US" dirty="0" smtClean="0"/>
              <a:t>Each hospitals participate in XDS Affinity Domain will be represent by at least one Blockchain node</a:t>
            </a:r>
          </a:p>
          <a:p>
            <a:pPr lvl="1"/>
            <a:r>
              <a:rPr lang="en-US" dirty="0" smtClean="0"/>
              <a:t>XDS Affinity Domain would not be able to effort Proof of Work consensus as it waste computational resources</a:t>
            </a:r>
          </a:p>
          <a:p>
            <a:pPr lvl="1"/>
            <a:r>
              <a:rPr lang="en-US" dirty="0" smtClean="0"/>
              <a:t>Priority integrity of Document Registry entry followed by its Availability and Confidentiality.</a:t>
            </a:r>
          </a:p>
          <a:p>
            <a:pPr lvl="1"/>
            <a:r>
              <a:rPr lang="en-US" dirty="0" smtClean="0"/>
              <a:t>In this work, XDS Affinity Domain Blockchain will have less than 30 member nodes participated. That mean decreased in efficiency problem due to large amount of consensus node is not a major issue.</a:t>
            </a:r>
          </a:p>
          <a:p>
            <a:pPr lvl="1"/>
            <a:r>
              <a:rPr lang="en-US" dirty="0" smtClean="0"/>
              <a:t>Blockchain transaction are mainly use for sharing ‘Stable Document Entry’ and record some activity for system audit. Which mean transaction processing speed is not a major issue like it does in cryptocurrency. However, it still require enough efficiency to operate with continuous medical operation.</a:t>
            </a:r>
          </a:p>
          <a:p>
            <a:r>
              <a:rPr lang="en-US" dirty="0" smtClean="0"/>
              <a:t>PBFT is the most suitable consensus for the scenario.</a:t>
            </a:r>
          </a:p>
          <a:p>
            <a:pPr lvl="1"/>
            <a:r>
              <a:rPr lang="en-US" dirty="0" smtClean="0"/>
              <a:t>Suitable with Permissioned Blockchain with less than 30 consensus nodes</a:t>
            </a:r>
          </a:p>
          <a:p>
            <a:pPr lvl="1"/>
            <a:r>
              <a:rPr lang="en-US" dirty="0" smtClean="0"/>
              <a:t>Priority consistency of data entering the Blockchain</a:t>
            </a:r>
          </a:p>
          <a:p>
            <a:pPr lvl="1"/>
            <a:r>
              <a:rPr lang="en-US" dirty="0" smtClean="0"/>
              <a:t>Require lesser computational resource when compared to Proof of Work</a:t>
            </a:r>
          </a:p>
        </p:txBody>
      </p:sp>
    </p:spTree>
    <p:extLst>
      <p:ext uri="{BB962C8B-B14F-4D97-AF65-F5344CB8AC3E}">
        <p14:creationId xmlns:p14="http://schemas.microsoft.com/office/powerpoint/2010/main" val="132655520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33"/>
          <p:cNvSpPr/>
          <p:nvPr/>
        </p:nvSpPr>
        <p:spPr>
          <a:xfrm>
            <a:off x="318246" y="414616"/>
            <a:ext cx="11483788" cy="5997388"/>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endParaRPr lang="th-TH" dirty="0">
              <a:solidFill>
                <a:schemeClr val="tx1"/>
              </a:solidFill>
            </a:endParaRPr>
          </a:p>
        </p:txBody>
      </p:sp>
      <p:grpSp>
        <p:nvGrpSpPr>
          <p:cNvPr id="7" name="Group 6"/>
          <p:cNvGrpSpPr/>
          <p:nvPr/>
        </p:nvGrpSpPr>
        <p:grpSpPr>
          <a:xfrm>
            <a:off x="4548466" y="1185581"/>
            <a:ext cx="3073400" cy="1219200"/>
            <a:chOff x="1358899" y="1172135"/>
            <a:chExt cx="3073400" cy="1219200"/>
          </a:xfrm>
        </p:grpSpPr>
        <p:sp>
          <p:nvSpPr>
            <p:cNvPr id="4" name="Rectangle 3"/>
            <p:cNvSpPr/>
            <p:nvPr/>
          </p:nvSpPr>
          <p:spPr>
            <a:xfrm>
              <a:off x="1358899" y="1172135"/>
              <a:ext cx="3073400" cy="1219200"/>
            </a:xfrm>
            <a:prstGeom prst="rect">
              <a:avLst/>
            </a:prstGeom>
            <a:no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0070C0"/>
                  </a:solidFill>
                </a:rPr>
                <a:t>Hospital A</a:t>
              </a:r>
            </a:p>
            <a:p>
              <a:endParaRPr lang="en-US" dirty="0">
                <a:solidFill>
                  <a:srgbClr val="0070C0"/>
                </a:solidFill>
              </a:endParaRPr>
            </a:p>
            <a:p>
              <a:endParaRPr lang="en-US" dirty="0" smtClean="0">
                <a:solidFill>
                  <a:srgbClr val="0070C0"/>
                </a:solidFill>
              </a:endParaRPr>
            </a:p>
          </p:txBody>
        </p:sp>
        <p:sp>
          <p:nvSpPr>
            <p:cNvPr id="5" name="Rectangle 4"/>
            <p:cNvSpPr/>
            <p:nvPr/>
          </p:nvSpPr>
          <p:spPr>
            <a:xfrm>
              <a:off x="1834402" y="1573306"/>
              <a:ext cx="2122393" cy="41685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Document Registry</a:t>
              </a:r>
              <a:endParaRPr lang="th-TH" dirty="0">
                <a:solidFill>
                  <a:schemeClr val="tx1"/>
                </a:solidFill>
              </a:endParaRPr>
            </a:p>
          </p:txBody>
        </p:sp>
      </p:grpSp>
      <p:grpSp>
        <p:nvGrpSpPr>
          <p:cNvPr id="8" name="Group 7"/>
          <p:cNvGrpSpPr/>
          <p:nvPr/>
        </p:nvGrpSpPr>
        <p:grpSpPr>
          <a:xfrm>
            <a:off x="1228911" y="2809314"/>
            <a:ext cx="3073400" cy="1219200"/>
            <a:chOff x="1358899" y="1172135"/>
            <a:chExt cx="3073400" cy="1219200"/>
          </a:xfrm>
        </p:grpSpPr>
        <p:sp>
          <p:nvSpPr>
            <p:cNvPr id="9" name="Rectangle 8"/>
            <p:cNvSpPr/>
            <p:nvPr/>
          </p:nvSpPr>
          <p:spPr>
            <a:xfrm>
              <a:off x="1358899" y="1172135"/>
              <a:ext cx="3073400" cy="12192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FF0000"/>
                  </a:solidFill>
                </a:rPr>
                <a:t>Hospital B</a:t>
              </a:r>
            </a:p>
            <a:p>
              <a:endParaRPr lang="en-US" dirty="0">
                <a:solidFill>
                  <a:srgbClr val="FF0000"/>
                </a:solidFill>
              </a:endParaRPr>
            </a:p>
            <a:p>
              <a:endParaRPr lang="en-US" dirty="0" smtClean="0">
                <a:solidFill>
                  <a:srgbClr val="FF0000"/>
                </a:solidFill>
              </a:endParaRPr>
            </a:p>
          </p:txBody>
        </p:sp>
        <p:sp>
          <p:nvSpPr>
            <p:cNvPr id="10" name="Rectangle 9"/>
            <p:cNvSpPr/>
            <p:nvPr/>
          </p:nvSpPr>
          <p:spPr>
            <a:xfrm>
              <a:off x="1834402" y="1573306"/>
              <a:ext cx="2122393" cy="41685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Document Registry</a:t>
              </a:r>
              <a:endParaRPr lang="th-TH" dirty="0">
                <a:solidFill>
                  <a:schemeClr val="tx1"/>
                </a:solidFill>
              </a:endParaRPr>
            </a:p>
          </p:txBody>
        </p:sp>
      </p:grpSp>
      <p:grpSp>
        <p:nvGrpSpPr>
          <p:cNvPr id="11" name="Group 10"/>
          <p:cNvGrpSpPr/>
          <p:nvPr/>
        </p:nvGrpSpPr>
        <p:grpSpPr>
          <a:xfrm>
            <a:off x="4548465" y="4421840"/>
            <a:ext cx="3073400" cy="1219200"/>
            <a:chOff x="1358899" y="1172135"/>
            <a:chExt cx="3073400" cy="1219200"/>
          </a:xfrm>
        </p:grpSpPr>
        <p:sp>
          <p:nvSpPr>
            <p:cNvPr id="12" name="Rectangle 11"/>
            <p:cNvSpPr/>
            <p:nvPr/>
          </p:nvSpPr>
          <p:spPr>
            <a:xfrm>
              <a:off x="1358899" y="1172135"/>
              <a:ext cx="3073400" cy="1219200"/>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00B050"/>
                  </a:solidFill>
                </a:rPr>
                <a:t>Hospital C</a:t>
              </a:r>
            </a:p>
            <a:p>
              <a:endParaRPr lang="en-US" dirty="0">
                <a:solidFill>
                  <a:srgbClr val="FF0000"/>
                </a:solidFill>
              </a:endParaRPr>
            </a:p>
            <a:p>
              <a:endParaRPr lang="en-US" dirty="0" smtClean="0">
                <a:solidFill>
                  <a:srgbClr val="FF0000"/>
                </a:solidFill>
              </a:endParaRPr>
            </a:p>
          </p:txBody>
        </p:sp>
        <p:sp>
          <p:nvSpPr>
            <p:cNvPr id="13" name="Rectangle 12"/>
            <p:cNvSpPr/>
            <p:nvPr/>
          </p:nvSpPr>
          <p:spPr>
            <a:xfrm>
              <a:off x="1834402" y="1573306"/>
              <a:ext cx="2122393" cy="41685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Document Registry</a:t>
              </a:r>
              <a:endParaRPr lang="th-TH" dirty="0">
                <a:solidFill>
                  <a:schemeClr val="tx1"/>
                </a:solidFill>
              </a:endParaRPr>
            </a:p>
          </p:txBody>
        </p:sp>
      </p:grpSp>
      <p:grpSp>
        <p:nvGrpSpPr>
          <p:cNvPr id="14" name="Group 13"/>
          <p:cNvGrpSpPr/>
          <p:nvPr/>
        </p:nvGrpSpPr>
        <p:grpSpPr>
          <a:xfrm>
            <a:off x="7817970" y="2809314"/>
            <a:ext cx="3073400" cy="1219200"/>
            <a:chOff x="1358899" y="1172135"/>
            <a:chExt cx="3073400" cy="1219200"/>
          </a:xfrm>
        </p:grpSpPr>
        <p:sp>
          <p:nvSpPr>
            <p:cNvPr id="15" name="Rectangle 14"/>
            <p:cNvSpPr/>
            <p:nvPr/>
          </p:nvSpPr>
          <p:spPr>
            <a:xfrm>
              <a:off x="1358899" y="1172135"/>
              <a:ext cx="3073400" cy="1219200"/>
            </a:xfrm>
            <a:prstGeom prst="rect">
              <a:avLst/>
            </a:prstGeom>
            <a:noFill/>
            <a:ln w="508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7030A0"/>
                  </a:solidFill>
                </a:rPr>
                <a:t>Hospital B</a:t>
              </a:r>
            </a:p>
            <a:p>
              <a:endParaRPr lang="en-US" dirty="0">
                <a:solidFill>
                  <a:srgbClr val="7030A0"/>
                </a:solidFill>
              </a:endParaRPr>
            </a:p>
            <a:p>
              <a:endParaRPr lang="en-US" dirty="0" smtClean="0">
                <a:solidFill>
                  <a:srgbClr val="7030A0"/>
                </a:solidFill>
              </a:endParaRPr>
            </a:p>
          </p:txBody>
        </p:sp>
        <p:sp>
          <p:nvSpPr>
            <p:cNvPr id="16" name="Rectangle 15"/>
            <p:cNvSpPr/>
            <p:nvPr/>
          </p:nvSpPr>
          <p:spPr>
            <a:xfrm>
              <a:off x="1834402" y="1573306"/>
              <a:ext cx="2122393" cy="41685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Document Registry</a:t>
              </a:r>
              <a:endParaRPr lang="th-TH" dirty="0">
                <a:solidFill>
                  <a:schemeClr val="tx1"/>
                </a:solidFill>
              </a:endParaRPr>
            </a:p>
          </p:txBody>
        </p:sp>
      </p:grpSp>
      <p:cxnSp>
        <p:nvCxnSpPr>
          <p:cNvPr id="18" name="Straight Connector 17"/>
          <p:cNvCxnSpPr>
            <a:stCxn id="10" idx="0"/>
            <a:endCxn id="5" idx="1"/>
          </p:cNvCxnSpPr>
          <p:nvPr/>
        </p:nvCxnSpPr>
        <p:spPr>
          <a:xfrm flipV="1">
            <a:off x="2765611" y="1795181"/>
            <a:ext cx="2258358" cy="1415304"/>
          </a:xfrm>
          <a:prstGeom prst="line">
            <a:avLst/>
          </a:prstGeom>
          <a:ln w="50800">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0" idx="2"/>
            <a:endCxn id="13" idx="1"/>
          </p:cNvCxnSpPr>
          <p:nvPr/>
        </p:nvCxnSpPr>
        <p:spPr>
          <a:xfrm>
            <a:off x="2765611" y="3627343"/>
            <a:ext cx="2258357" cy="1404097"/>
          </a:xfrm>
          <a:prstGeom prst="line">
            <a:avLst/>
          </a:prstGeom>
          <a:ln w="50800">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3" idx="0"/>
            <a:endCxn id="5" idx="2"/>
          </p:cNvCxnSpPr>
          <p:nvPr/>
        </p:nvCxnSpPr>
        <p:spPr>
          <a:xfrm flipV="1">
            <a:off x="6085165" y="2003610"/>
            <a:ext cx="1" cy="2819401"/>
          </a:xfrm>
          <a:prstGeom prst="line">
            <a:avLst/>
          </a:prstGeom>
          <a:ln w="50800">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0" idx="3"/>
            <a:endCxn id="16" idx="1"/>
          </p:cNvCxnSpPr>
          <p:nvPr/>
        </p:nvCxnSpPr>
        <p:spPr>
          <a:xfrm>
            <a:off x="3826807" y="3418914"/>
            <a:ext cx="4466666" cy="0"/>
          </a:xfrm>
          <a:prstGeom prst="line">
            <a:avLst/>
          </a:prstGeom>
          <a:ln w="50800">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6" idx="0"/>
            <a:endCxn id="5" idx="3"/>
          </p:cNvCxnSpPr>
          <p:nvPr/>
        </p:nvCxnSpPr>
        <p:spPr>
          <a:xfrm flipH="1" flipV="1">
            <a:off x="7146362" y="1795181"/>
            <a:ext cx="2208308" cy="1415304"/>
          </a:xfrm>
          <a:prstGeom prst="line">
            <a:avLst/>
          </a:prstGeom>
          <a:ln w="50800">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3" idx="3"/>
            <a:endCxn id="16" idx="2"/>
          </p:cNvCxnSpPr>
          <p:nvPr/>
        </p:nvCxnSpPr>
        <p:spPr>
          <a:xfrm flipV="1">
            <a:off x="7146361" y="3627343"/>
            <a:ext cx="2208309" cy="1404097"/>
          </a:xfrm>
          <a:prstGeom prst="line">
            <a:avLst/>
          </a:prstGeom>
          <a:ln w="50800">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2552231" y="5735727"/>
            <a:ext cx="7065866" cy="597276"/>
          </a:xfrm>
          <a:prstGeom prst="ellipse">
            <a:avLst/>
          </a:prstGeom>
          <a:no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XDS Blockchain Network</a:t>
            </a:r>
          </a:p>
        </p:txBody>
      </p:sp>
    </p:spTree>
    <p:extLst>
      <p:ext uri="{BB962C8B-B14F-4D97-AF65-F5344CB8AC3E}">
        <p14:creationId xmlns:p14="http://schemas.microsoft.com/office/powerpoint/2010/main" val="4280728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2056</TotalTime>
  <Words>8457</Words>
  <Application>Microsoft Office PowerPoint</Application>
  <PresentationFormat>Widescreen</PresentationFormat>
  <Paragraphs>1397</Paragraphs>
  <Slides>93</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93</vt:i4>
      </vt:variant>
    </vt:vector>
  </HeadingPairs>
  <TitlesOfParts>
    <vt:vector size="100" baseType="lpstr">
      <vt:lpstr>Angsana New</vt:lpstr>
      <vt:lpstr>Arial</vt:lpstr>
      <vt:lpstr>Calibri</vt:lpstr>
      <vt:lpstr>Calibri Light</vt:lpstr>
      <vt:lpstr>Cordia New</vt:lpstr>
      <vt:lpstr>Wingdings</vt:lpstr>
      <vt:lpstr>Office Theme</vt:lpstr>
      <vt:lpstr>XDS.b + Blockchain</vt:lpstr>
      <vt:lpstr>Cross-Enterprise Document Sharing – b (XDS.b)</vt:lpstr>
      <vt:lpstr>Design Analysis Overview</vt:lpstr>
      <vt:lpstr>Design Analysis Overview</vt:lpstr>
      <vt:lpstr>Design Analysis Overview</vt:lpstr>
      <vt:lpstr>Design Analysis Overview</vt:lpstr>
      <vt:lpstr>Cross-Enterprise Document Sharing – b (XDS.b)</vt:lpstr>
      <vt:lpstr>Design Analysis Core</vt:lpstr>
      <vt:lpstr>Design Analysis Core</vt:lpstr>
      <vt:lpstr>Design Analysis Core</vt:lpstr>
      <vt:lpstr>Design Analysis Core</vt:lpstr>
      <vt:lpstr>Design Analysis Core</vt:lpstr>
      <vt:lpstr>Cross-Enterprise Document Sharing – b (XDS.b)</vt:lpstr>
      <vt:lpstr>Design Analysis Component – XML message compatibility</vt:lpstr>
      <vt:lpstr>Transaction General XML Format</vt:lpstr>
      <vt:lpstr>Transaction type</vt:lpstr>
      <vt:lpstr>Transaction Provide &amp; Register Document Set-b [ITI-41]</vt:lpstr>
      <vt:lpstr>Transaction Provide &amp; Register Document Set-b [ITI-41]</vt:lpstr>
      <vt:lpstr>Transaction Provide &amp; Register Document Set-b [ITI-41]</vt:lpstr>
      <vt:lpstr>Transaction type</vt:lpstr>
      <vt:lpstr>Transaction Register Document Set-b [ITI-42]</vt:lpstr>
      <vt:lpstr>Transaction Register Document Set-b [ITI-42]</vt:lpstr>
      <vt:lpstr>Transaction type</vt:lpstr>
      <vt:lpstr>Transaction Registry Stored  Query [ITI-18]</vt:lpstr>
      <vt:lpstr>Transaction type</vt:lpstr>
      <vt:lpstr>Transaction Retrieve Document Set [ITI-43]</vt:lpstr>
      <vt:lpstr>Transaction Retrieve Document Set [ITI-43]</vt:lpstr>
      <vt:lpstr>Transaction Retrieve Document Set [ITI-43]</vt:lpstr>
      <vt:lpstr>Metadata used in Document Sharing Profile</vt:lpstr>
      <vt:lpstr>Metadata used in Document Sharing Profile</vt:lpstr>
      <vt:lpstr>Metadata used in Document Sharing Profile Code</vt:lpstr>
      <vt:lpstr>Metadata used in Document Sharing Profile DocumentEntry</vt:lpstr>
      <vt:lpstr>Metadata used in Document Sharing Profile DocumentEntry</vt:lpstr>
      <vt:lpstr>Metadata used in Document Sharing Profile DocumentEntry</vt:lpstr>
      <vt:lpstr>Metadata used in Document Sharing Profile DocumentEntry</vt:lpstr>
      <vt:lpstr>Metadata used in Document Sharing Profile DocumentEntry</vt:lpstr>
      <vt:lpstr>Metadata used in Document Sharing Profile DocumentEntry</vt:lpstr>
      <vt:lpstr>On-Demand vs Stable Document Entry</vt:lpstr>
      <vt:lpstr>On-Demand vs Stable Document Entry</vt:lpstr>
      <vt:lpstr>On-Demand vs Stable Document Entry</vt:lpstr>
      <vt:lpstr>Metadata used in Document Sharing Profile SubmissionSet</vt:lpstr>
      <vt:lpstr>Metadata used in Document Sharing Profile SubmissionSet</vt:lpstr>
      <vt:lpstr>Metadata used in Document Sharing Profile SubmissionSet</vt:lpstr>
      <vt:lpstr>Metadata used in Document Sharing Profile SubmissionSet</vt:lpstr>
      <vt:lpstr>Metadata used in Document Sharing Profile Folder</vt:lpstr>
      <vt:lpstr>Metadata used in Document Sharing Profile Folder</vt:lpstr>
      <vt:lpstr>Metadata used in Document Sharing Profile Folder</vt:lpstr>
      <vt:lpstr>Metadata used in Document Sharing Profile</vt:lpstr>
      <vt:lpstr>Metadata used in Document Sharing Profile</vt:lpstr>
      <vt:lpstr>Metadata used in Document Sharing Profile</vt:lpstr>
      <vt:lpstr>Metadata used in Document Sharing Profile</vt:lpstr>
      <vt:lpstr>Metadata used in Document Sharing Profile</vt:lpstr>
      <vt:lpstr>Metadata used in Document Sharing Profile</vt:lpstr>
      <vt:lpstr>Metadata used in Document Sharing Profile</vt:lpstr>
      <vt:lpstr>Metadata used in Document Sharing Profile</vt:lpstr>
      <vt:lpstr>Metadata used in Document Sharing Profile</vt:lpstr>
      <vt:lpstr>Metadata used in Document Sharing Profile</vt:lpstr>
      <vt:lpstr>Metadata used in Document Sharing Profile</vt:lpstr>
      <vt:lpstr>Metadata used in Document Sharing Profile</vt:lpstr>
      <vt:lpstr>Metadata used in Document Sharing Profile</vt:lpstr>
      <vt:lpstr>Metadata used in Document Sharing Profile</vt:lpstr>
      <vt:lpstr>Metadata used in Document Sharing Profile</vt:lpstr>
      <vt:lpstr>Metadata used in Document Sharing Profile</vt:lpstr>
      <vt:lpstr>Which attributes need encrypt?</vt:lpstr>
      <vt:lpstr>Which attributes need encrypt?</vt:lpstr>
      <vt:lpstr>Which attributes need encrypt?</vt:lpstr>
      <vt:lpstr>Cross-Enterprise Document Sharing – b (XDS.b)</vt:lpstr>
      <vt:lpstr>Design Analysis Component – Document Registry actor and Document Consumer as Blockchain node</vt:lpstr>
      <vt:lpstr>Cross-Enterprise Document Sharing – b (XDS.b)</vt:lpstr>
      <vt:lpstr>Design Analysis Component – Document Registering</vt:lpstr>
      <vt:lpstr>Cross-Enterprise Document Sharing – b (XDS.b)</vt:lpstr>
      <vt:lpstr>Design Analysis Component – Discovering document registry entry</vt:lpstr>
      <vt:lpstr>Design Analysis Component – Discovering document registry entry</vt:lpstr>
      <vt:lpstr>Cross-Enterprise Document Sharing – b (XDS.b)</vt:lpstr>
      <vt:lpstr>Design Analysis Component – Document retrieval audit trail</vt:lpstr>
      <vt:lpstr>Design</vt:lpstr>
      <vt:lpstr>Transaction</vt:lpstr>
      <vt:lpstr>Blockchain component Blockchain types</vt:lpstr>
      <vt:lpstr>Blockchain component Blockchain types</vt:lpstr>
      <vt:lpstr>Blockchain component Blockchain types</vt:lpstr>
      <vt:lpstr>Blockchain component Consensus</vt:lpstr>
      <vt:lpstr>Blockchain component Consensus</vt:lpstr>
      <vt:lpstr>Blockchain component Consensus</vt:lpstr>
      <vt:lpstr>Blockchain component Consensus</vt:lpstr>
      <vt:lpstr>Blockchain component Consensus</vt:lpstr>
      <vt:lpstr>Blockchain component Consensus</vt:lpstr>
      <vt:lpstr>Blockchain component Consensus</vt:lpstr>
      <vt:lpstr>Blockchain component Consensus</vt:lpstr>
      <vt:lpstr>Blockchain component Consensus</vt:lpstr>
      <vt:lpstr>Blockchain component Consensus</vt:lpstr>
      <vt:lpstr>Blockchain component Consensus</vt:lpstr>
      <vt:lpstr>Blockchain component Consensus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XDS.b + Blockchain</dc:title>
  <dc:creator>admin</dc:creator>
  <cp:lastModifiedBy>admin</cp:lastModifiedBy>
  <cp:revision>316</cp:revision>
  <dcterms:created xsi:type="dcterms:W3CDTF">2019-03-20T10:34:43Z</dcterms:created>
  <dcterms:modified xsi:type="dcterms:W3CDTF">2019-04-26T14:44:46Z</dcterms:modified>
</cp:coreProperties>
</file>