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9" r:id="rId3"/>
    <p:sldId id="260" r:id="rId4"/>
    <p:sldId id="257" r:id="rId5"/>
    <p:sldId id="313" r:id="rId6"/>
    <p:sldId id="261" r:id="rId7"/>
    <p:sldId id="295" r:id="rId8"/>
    <p:sldId id="262" r:id="rId9"/>
    <p:sldId id="263" r:id="rId10"/>
    <p:sldId id="287" r:id="rId11"/>
    <p:sldId id="282" r:id="rId12"/>
    <p:sldId id="309" r:id="rId13"/>
    <p:sldId id="317" r:id="rId14"/>
    <p:sldId id="265" r:id="rId15"/>
    <p:sldId id="266" r:id="rId16"/>
    <p:sldId id="267" r:id="rId17"/>
    <p:sldId id="268" r:id="rId18"/>
    <p:sldId id="318" r:id="rId19"/>
    <p:sldId id="269" r:id="rId20"/>
    <p:sldId id="314" r:id="rId21"/>
    <p:sldId id="305" r:id="rId22"/>
    <p:sldId id="306" r:id="rId23"/>
    <p:sldId id="307" r:id="rId24"/>
    <p:sldId id="308" r:id="rId25"/>
    <p:sldId id="320" r:id="rId26"/>
    <p:sldId id="319" r:id="rId27"/>
    <p:sldId id="274" r:id="rId28"/>
    <p:sldId id="275" r:id="rId29"/>
    <p:sldId id="276" r:id="rId30"/>
    <p:sldId id="280" r:id="rId31"/>
    <p:sldId id="334" r:id="rId32"/>
    <p:sldId id="321" r:id="rId33"/>
    <p:sldId id="281" r:id="rId34"/>
    <p:sldId id="327" r:id="rId35"/>
    <p:sldId id="335" r:id="rId36"/>
    <p:sldId id="301" r:id="rId37"/>
    <p:sldId id="302" r:id="rId38"/>
    <p:sldId id="304" r:id="rId39"/>
    <p:sldId id="315" r:id="rId40"/>
    <p:sldId id="326" r:id="rId41"/>
    <p:sldId id="303" r:id="rId42"/>
    <p:sldId id="324" r:id="rId43"/>
    <p:sldId id="325" r:id="rId44"/>
    <p:sldId id="336" r:id="rId45"/>
    <p:sldId id="328" r:id="rId46"/>
    <p:sldId id="341" r:id="rId47"/>
    <p:sldId id="342" r:id="rId48"/>
    <p:sldId id="343" r:id="rId49"/>
    <p:sldId id="344" r:id="rId50"/>
    <p:sldId id="340" r:id="rId51"/>
    <p:sldId id="329" r:id="rId52"/>
    <p:sldId id="296" r:id="rId53"/>
    <p:sldId id="345" r:id="rId54"/>
    <p:sldId id="337" r:id="rId55"/>
    <p:sldId id="346" r:id="rId56"/>
    <p:sldId id="347" r:id="rId57"/>
    <p:sldId id="348" r:id="rId58"/>
    <p:sldId id="338" r:id="rId59"/>
    <p:sldId id="289" r:id="rId60"/>
    <p:sldId id="349" r:id="rId61"/>
    <p:sldId id="350" r:id="rId62"/>
    <p:sldId id="339" r:id="rId63"/>
    <p:sldId id="311" r:id="rId64"/>
    <p:sldId id="297" r:id="rId65"/>
    <p:sldId id="298" r:id="rId66"/>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161D0458-A7B2-43C2-BFA2-19C00DE9E951}">
          <p14:sldIdLst>
            <p14:sldId id="256"/>
            <p14:sldId id="259"/>
          </p14:sldIdLst>
        </p14:section>
        <p14:section name="Introduction" id="{B70707F6-63A5-4F07-9812-5A045C09C0F6}">
          <p14:sldIdLst>
            <p14:sldId id="260"/>
            <p14:sldId id="257"/>
            <p14:sldId id="313"/>
            <p14:sldId id="261"/>
            <p14:sldId id="295"/>
            <p14:sldId id="262"/>
            <p14:sldId id="263"/>
            <p14:sldId id="287"/>
            <p14:sldId id="282"/>
            <p14:sldId id="309"/>
            <p14:sldId id="317"/>
            <p14:sldId id="265"/>
            <p14:sldId id="266"/>
            <p14:sldId id="267"/>
            <p14:sldId id="268"/>
            <p14:sldId id="318"/>
            <p14:sldId id="269"/>
            <p14:sldId id="314"/>
            <p14:sldId id="305"/>
            <p14:sldId id="306"/>
            <p14:sldId id="307"/>
            <p14:sldId id="308"/>
            <p14:sldId id="320"/>
            <p14:sldId id="319"/>
            <p14:sldId id="274"/>
            <p14:sldId id="275"/>
            <p14:sldId id="276"/>
          </p14:sldIdLst>
        </p14:section>
        <p14:section name="Method" id="{F7322821-6EB7-467D-BA4D-14FD1ACDFDC3}">
          <p14:sldIdLst>
            <p14:sldId id="280"/>
            <p14:sldId id="334"/>
            <p14:sldId id="321"/>
            <p14:sldId id="281"/>
            <p14:sldId id="327"/>
            <p14:sldId id="335"/>
            <p14:sldId id="301"/>
            <p14:sldId id="302"/>
            <p14:sldId id="304"/>
            <p14:sldId id="315"/>
            <p14:sldId id="326"/>
            <p14:sldId id="303"/>
            <p14:sldId id="324"/>
            <p14:sldId id="325"/>
            <p14:sldId id="336"/>
            <p14:sldId id="328"/>
            <p14:sldId id="341"/>
            <p14:sldId id="342"/>
            <p14:sldId id="343"/>
            <p14:sldId id="344"/>
            <p14:sldId id="340"/>
            <p14:sldId id="329"/>
            <p14:sldId id="296"/>
            <p14:sldId id="345"/>
            <p14:sldId id="337"/>
            <p14:sldId id="346"/>
            <p14:sldId id="347"/>
            <p14:sldId id="348"/>
            <p14:sldId id="338"/>
            <p14:sldId id="289"/>
            <p14:sldId id="349"/>
            <p14:sldId id="350"/>
            <p14:sldId id="339"/>
            <p14:sldId id="311"/>
          </p14:sldIdLst>
        </p14:section>
        <p14:section name="Current Status" id="{F8F17438-9F90-491E-B4D1-A220F0AD2BB9}">
          <p14:sldIdLst>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6" autoAdjust="0"/>
    <p:restoredTop sz="94660"/>
  </p:normalViewPr>
  <p:slideViewPr>
    <p:cSldViewPr snapToGrid="0">
      <p:cViewPr varScale="1">
        <p:scale>
          <a:sx n="72" d="100"/>
          <a:sy n="72"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B18A9-C69E-4FC2-91A3-F9217ABA0C9D}" type="datetimeFigureOut">
              <a:rPr lang="th-TH" smtClean="0"/>
              <a:t>29/04/62</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CA58D-DDE5-4E81-B303-5B87EF3CDE33}" type="slidenum">
              <a:rPr lang="th-TH" smtClean="0"/>
              <a:t>‹#›</a:t>
            </a:fld>
            <a:endParaRPr lang="th-TH"/>
          </a:p>
        </p:txBody>
      </p:sp>
    </p:spTree>
    <p:extLst>
      <p:ext uri="{BB962C8B-B14F-4D97-AF65-F5344CB8AC3E}">
        <p14:creationId xmlns:p14="http://schemas.microsoft.com/office/powerpoint/2010/main" val="173486372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984CA58D-DDE5-4E81-B303-5B87EF3CDE33}" type="slidenum">
              <a:rPr lang="th-TH" smtClean="0"/>
              <a:t>1</a:t>
            </a:fld>
            <a:endParaRPr lang="th-TH"/>
          </a:p>
        </p:txBody>
      </p:sp>
    </p:spTree>
    <p:extLst>
      <p:ext uri="{BB962C8B-B14F-4D97-AF65-F5344CB8AC3E}">
        <p14:creationId xmlns:p14="http://schemas.microsoft.com/office/powerpoint/2010/main" val="1109162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12</a:t>
            </a:fld>
            <a:endParaRPr lang="th-TH"/>
          </a:p>
        </p:txBody>
      </p:sp>
    </p:spTree>
    <p:extLst>
      <p:ext uri="{BB962C8B-B14F-4D97-AF65-F5344CB8AC3E}">
        <p14:creationId xmlns:p14="http://schemas.microsoft.com/office/powerpoint/2010/main" val="4214612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What’s problem it is? 1 + 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13</a:t>
            </a:fld>
            <a:endParaRPr lang="th-TH"/>
          </a:p>
        </p:txBody>
      </p:sp>
    </p:spTree>
    <p:extLst>
      <p:ext uri="{BB962C8B-B14F-4D97-AF65-F5344CB8AC3E}">
        <p14:creationId xmlns:p14="http://schemas.microsoft.com/office/powerpoint/2010/main" val="1792144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14</a:t>
            </a:fld>
            <a:endParaRPr lang="th-TH"/>
          </a:p>
        </p:txBody>
      </p:sp>
    </p:spTree>
    <p:extLst>
      <p:ext uri="{BB962C8B-B14F-4D97-AF65-F5344CB8AC3E}">
        <p14:creationId xmlns:p14="http://schemas.microsoft.com/office/powerpoint/2010/main" val="842426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15</a:t>
            </a:fld>
            <a:endParaRPr lang="th-TH"/>
          </a:p>
        </p:txBody>
      </p:sp>
    </p:spTree>
    <p:extLst>
      <p:ext uri="{BB962C8B-B14F-4D97-AF65-F5344CB8AC3E}">
        <p14:creationId xmlns:p14="http://schemas.microsoft.com/office/powerpoint/2010/main" val="1004957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16</a:t>
            </a:fld>
            <a:endParaRPr lang="th-TH"/>
          </a:p>
        </p:txBody>
      </p:sp>
    </p:spTree>
    <p:extLst>
      <p:ext uri="{BB962C8B-B14F-4D97-AF65-F5344CB8AC3E}">
        <p14:creationId xmlns:p14="http://schemas.microsoft.com/office/powerpoint/2010/main" val="319144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17</a:t>
            </a:fld>
            <a:endParaRPr lang="th-TH"/>
          </a:p>
        </p:txBody>
      </p:sp>
    </p:spTree>
    <p:extLst>
      <p:ext uri="{BB962C8B-B14F-4D97-AF65-F5344CB8AC3E}">
        <p14:creationId xmlns:p14="http://schemas.microsoft.com/office/powerpoint/2010/main" val="2237532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What’s problem it is?</a:t>
            </a:r>
            <a:r>
              <a:rPr lang="en-US" baseline="0" dirty="0" smtClean="0"/>
              <a:t> 2</a:t>
            </a:r>
            <a:endParaRPr lang="en-US" dirty="0" smtClean="0"/>
          </a:p>
        </p:txBody>
      </p:sp>
      <p:sp>
        <p:nvSpPr>
          <p:cNvPr id="4" name="Slide Number Placeholder 3"/>
          <p:cNvSpPr>
            <a:spLocks noGrp="1"/>
          </p:cNvSpPr>
          <p:nvPr>
            <p:ph type="sldNum" sz="quarter" idx="10"/>
          </p:nvPr>
        </p:nvSpPr>
        <p:spPr/>
        <p:txBody>
          <a:bodyPr/>
          <a:lstStyle/>
          <a:p>
            <a:fld id="{984CA58D-DDE5-4E81-B303-5B87EF3CDE33}" type="slidenum">
              <a:rPr lang="th-TH" smtClean="0"/>
              <a:t>18</a:t>
            </a:fld>
            <a:endParaRPr lang="th-TH"/>
          </a:p>
        </p:txBody>
      </p:sp>
    </p:spTree>
    <p:extLst>
      <p:ext uri="{BB962C8B-B14F-4D97-AF65-F5344CB8AC3E}">
        <p14:creationId xmlns:p14="http://schemas.microsoft.com/office/powerpoint/2010/main" val="1243298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p:txBody>
      </p:sp>
      <p:sp>
        <p:nvSpPr>
          <p:cNvPr id="4" name="Slide Number Placeholder 3"/>
          <p:cNvSpPr>
            <a:spLocks noGrp="1"/>
          </p:cNvSpPr>
          <p:nvPr>
            <p:ph type="sldNum" sz="quarter" idx="10"/>
          </p:nvPr>
        </p:nvSpPr>
        <p:spPr/>
        <p:txBody>
          <a:bodyPr/>
          <a:lstStyle/>
          <a:p>
            <a:fld id="{984CA58D-DDE5-4E81-B303-5B87EF3CDE33}" type="slidenum">
              <a:rPr lang="th-TH" smtClean="0"/>
              <a:t>19</a:t>
            </a:fld>
            <a:endParaRPr lang="th-TH"/>
          </a:p>
        </p:txBody>
      </p:sp>
    </p:spTree>
    <p:extLst>
      <p:ext uri="{BB962C8B-B14F-4D97-AF65-F5344CB8AC3E}">
        <p14:creationId xmlns:p14="http://schemas.microsoft.com/office/powerpoint/2010/main" val="450016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20</a:t>
            </a:fld>
            <a:endParaRPr lang="th-TH"/>
          </a:p>
        </p:txBody>
      </p:sp>
    </p:spTree>
    <p:extLst>
      <p:ext uri="{BB962C8B-B14F-4D97-AF65-F5344CB8AC3E}">
        <p14:creationId xmlns:p14="http://schemas.microsoft.com/office/powerpoint/2010/main" val="2298719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21</a:t>
            </a:fld>
            <a:endParaRPr lang="th-TH"/>
          </a:p>
        </p:txBody>
      </p:sp>
    </p:spTree>
    <p:extLst>
      <p:ext uri="{BB962C8B-B14F-4D97-AF65-F5344CB8AC3E}">
        <p14:creationId xmlns:p14="http://schemas.microsoft.com/office/powerpoint/2010/main" val="263174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4</a:t>
            </a:fld>
            <a:endParaRPr lang="th-TH"/>
          </a:p>
        </p:txBody>
      </p:sp>
    </p:spTree>
    <p:extLst>
      <p:ext uri="{BB962C8B-B14F-4D97-AF65-F5344CB8AC3E}">
        <p14:creationId xmlns:p14="http://schemas.microsoft.com/office/powerpoint/2010/main" val="28472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22</a:t>
            </a:fld>
            <a:endParaRPr lang="th-TH"/>
          </a:p>
        </p:txBody>
      </p:sp>
    </p:spTree>
    <p:extLst>
      <p:ext uri="{BB962C8B-B14F-4D97-AF65-F5344CB8AC3E}">
        <p14:creationId xmlns:p14="http://schemas.microsoft.com/office/powerpoint/2010/main" val="2533754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23</a:t>
            </a:fld>
            <a:endParaRPr lang="th-TH"/>
          </a:p>
        </p:txBody>
      </p:sp>
    </p:spTree>
    <p:extLst>
      <p:ext uri="{BB962C8B-B14F-4D97-AF65-F5344CB8AC3E}">
        <p14:creationId xmlns:p14="http://schemas.microsoft.com/office/powerpoint/2010/main" val="886396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24</a:t>
            </a:fld>
            <a:endParaRPr lang="th-TH"/>
          </a:p>
        </p:txBody>
      </p:sp>
    </p:spTree>
    <p:extLst>
      <p:ext uri="{BB962C8B-B14F-4D97-AF65-F5344CB8AC3E}">
        <p14:creationId xmlns:p14="http://schemas.microsoft.com/office/powerpoint/2010/main" val="3742851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What’s problem it is?</a:t>
            </a:r>
            <a:r>
              <a:rPr lang="en-US" baseline="0" dirty="0" smtClean="0"/>
              <a:t> 3</a:t>
            </a:r>
            <a:endParaRPr lang="en-US" dirty="0" smtClean="0"/>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25</a:t>
            </a:fld>
            <a:endParaRPr lang="th-TH"/>
          </a:p>
        </p:txBody>
      </p:sp>
    </p:spTree>
    <p:extLst>
      <p:ext uri="{BB962C8B-B14F-4D97-AF65-F5344CB8AC3E}">
        <p14:creationId xmlns:p14="http://schemas.microsoft.com/office/powerpoint/2010/main" val="196075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problem it is?</a:t>
            </a:r>
            <a:r>
              <a:rPr lang="en-US" baseline="0" dirty="0" smtClean="0"/>
              <a:t> 1+2</a:t>
            </a:r>
            <a:endParaRPr lang="en-US" dirty="0" smtClean="0"/>
          </a:p>
        </p:txBody>
      </p:sp>
      <p:sp>
        <p:nvSpPr>
          <p:cNvPr id="4" name="Slide Number Placeholder 3"/>
          <p:cNvSpPr>
            <a:spLocks noGrp="1"/>
          </p:cNvSpPr>
          <p:nvPr>
            <p:ph type="sldNum" sz="quarter" idx="10"/>
          </p:nvPr>
        </p:nvSpPr>
        <p:spPr/>
        <p:txBody>
          <a:bodyPr/>
          <a:lstStyle/>
          <a:p>
            <a:fld id="{984CA58D-DDE5-4E81-B303-5B87EF3CDE33}" type="slidenum">
              <a:rPr lang="th-TH" smtClean="0"/>
              <a:t>26</a:t>
            </a:fld>
            <a:endParaRPr lang="th-TH"/>
          </a:p>
        </p:txBody>
      </p:sp>
    </p:spTree>
    <p:extLst>
      <p:ext uri="{BB962C8B-B14F-4D97-AF65-F5344CB8AC3E}">
        <p14:creationId xmlns:p14="http://schemas.microsoft.com/office/powerpoint/2010/main" val="2939658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section need separate </a:t>
            </a:r>
            <a:r>
              <a:rPr lang="th-TH" baseline="0" dirty="0" smtClean="0"/>
              <a:t>เนื่องจาก </a:t>
            </a:r>
            <a:r>
              <a:rPr lang="en-US" baseline="0" dirty="0" smtClean="0"/>
              <a:t>it involve technical stuff that may need focus explanation without confusing with design overview</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30</a:t>
            </a:fld>
            <a:endParaRPr lang="th-TH"/>
          </a:p>
        </p:txBody>
      </p:sp>
    </p:spTree>
    <p:extLst>
      <p:ext uri="{BB962C8B-B14F-4D97-AF65-F5344CB8AC3E}">
        <p14:creationId xmlns:p14="http://schemas.microsoft.com/office/powerpoint/2010/main" val="4012068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Exclude</a:t>
            </a:r>
            <a:r>
              <a:rPr lang="en-US" baseline="0" dirty="0" smtClean="0"/>
              <a:t> some part of XDS actor to reduce complexity of demonstration and design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baseline="0" dirty="0" smtClean="0"/>
              <a:t>Assume that all XDS Affinity Domain Member have the same patient identifier for use in entire network</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baseline="0" dirty="0" smtClean="0"/>
              <a:t>Exclude On-Demand Repository actor as its different is just some metadata attributes that it cannot provide like stable document. If someone want to adopt Document Registry Blockchain concept, they can adjust element in smart contract for On-demand document.</a:t>
            </a:r>
            <a:endParaRPr lang="en-US" dirty="0" smtClean="0"/>
          </a:p>
          <a:p>
            <a:r>
              <a:rPr lang="en-US" dirty="0" smtClean="0"/>
              <a:t>- Our design will involve around XDS Document</a:t>
            </a:r>
            <a:r>
              <a:rPr lang="en-US" baseline="0" dirty="0" smtClean="0"/>
              <a:t> Registry actor which converted from traditional database to Blockchain.</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32</a:t>
            </a:fld>
            <a:endParaRPr lang="th-TH"/>
          </a:p>
        </p:txBody>
      </p:sp>
    </p:spTree>
    <p:extLst>
      <p:ext uri="{BB962C8B-B14F-4D97-AF65-F5344CB8AC3E}">
        <p14:creationId xmlns:p14="http://schemas.microsoft.com/office/powerpoint/2010/main" val="310286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5</a:t>
            </a:fld>
            <a:endParaRPr lang="th-TH"/>
          </a:p>
        </p:txBody>
      </p:sp>
    </p:spTree>
    <p:extLst>
      <p:ext uri="{BB962C8B-B14F-4D97-AF65-F5344CB8AC3E}">
        <p14:creationId xmlns:p14="http://schemas.microsoft.com/office/powerpoint/2010/main" val="3625901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6</a:t>
            </a:fld>
            <a:endParaRPr lang="th-TH"/>
          </a:p>
        </p:txBody>
      </p:sp>
    </p:spTree>
    <p:extLst>
      <p:ext uri="{BB962C8B-B14F-4D97-AF65-F5344CB8AC3E}">
        <p14:creationId xmlns:p14="http://schemas.microsoft.com/office/powerpoint/2010/main" val="2654211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7</a:t>
            </a:fld>
            <a:endParaRPr lang="th-TH"/>
          </a:p>
        </p:txBody>
      </p:sp>
    </p:spTree>
    <p:extLst>
      <p:ext uri="{BB962C8B-B14F-4D97-AF65-F5344CB8AC3E}">
        <p14:creationId xmlns:p14="http://schemas.microsoft.com/office/powerpoint/2010/main" val="1615544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8</a:t>
            </a:fld>
            <a:endParaRPr lang="th-TH"/>
          </a:p>
        </p:txBody>
      </p:sp>
    </p:spTree>
    <p:extLst>
      <p:ext uri="{BB962C8B-B14F-4D97-AF65-F5344CB8AC3E}">
        <p14:creationId xmlns:p14="http://schemas.microsoft.com/office/powerpoint/2010/main" val="1511923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9</a:t>
            </a:fld>
            <a:endParaRPr lang="th-TH"/>
          </a:p>
        </p:txBody>
      </p:sp>
    </p:spTree>
    <p:extLst>
      <p:ext uri="{BB962C8B-B14F-4D97-AF65-F5344CB8AC3E}">
        <p14:creationId xmlns:p14="http://schemas.microsoft.com/office/powerpoint/2010/main" val="146551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10</a:t>
            </a:fld>
            <a:endParaRPr lang="th-TH"/>
          </a:p>
        </p:txBody>
      </p:sp>
    </p:spTree>
    <p:extLst>
      <p:ext uri="{BB962C8B-B14F-4D97-AF65-F5344CB8AC3E}">
        <p14:creationId xmlns:p14="http://schemas.microsoft.com/office/powerpoint/2010/main" val="1818503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11</a:t>
            </a:fld>
            <a:endParaRPr lang="th-TH"/>
          </a:p>
        </p:txBody>
      </p:sp>
    </p:spTree>
    <p:extLst>
      <p:ext uri="{BB962C8B-B14F-4D97-AF65-F5344CB8AC3E}">
        <p14:creationId xmlns:p14="http://schemas.microsoft.com/office/powerpoint/2010/main" val="4264719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th-TH"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3F3389A1-7A27-4746-98D2-8AB4527B8807}" type="datetime1">
              <a:rPr lang="th-TH" smtClean="0"/>
              <a:t>29/04/62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lvl1pPr>
              <a:defRPr sz="4800" b="1">
                <a:solidFill>
                  <a:schemeClr val="tx1"/>
                </a:solidFill>
              </a:defRPr>
            </a:lvl1pPr>
          </a:lstStyle>
          <a:p>
            <a:fld id="{E60467EA-7CED-4417-B7B8-B769BDC20388}" type="slidenum">
              <a:rPr lang="th-TH" smtClean="0"/>
              <a:pPr/>
              <a:t>‹#›</a:t>
            </a:fld>
            <a:endParaRPr lang="th-TH"/>
          </a:p>
        </p:txBody>
      </p:sp>
    </p:spTree>
    <p:extLst>
      <p:ext uri="{BB962C8B-B14F-4D97-AF65-F5344CB8AC3E}">
        <p14:creationId xmlns:p14="http://schemas.microsoft.com/office/powerpoint/2010/main" val="17701433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th-TH"/>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525C1279-DFC7-4C3E-BE3A-5583AF237622}" type="datetime1">
              <a:rPr lang="th-TH" smtClean="0">
                <a:solidFill>
                  <a:prstClr val="black">
                    <a:tint val="75000"/>
                  </a:prstClr>
                </a:solidFill>
              </a:rPr>
              <a:pPr/>
              <a:t>29/04/62</a:t>
            </a:fld>
            <a:endParaRPr lang="th-TH">
              <a:solidFill>
                <a:prstClr val="black">
                  <a:tint val="75000"/>
                </a:prstClr>
              </a:solidFill>
            </a:endParaRPr>
          </a:p>
        </p:txBody>
      </p:sp>
      <p:sp>
        <p:nvSpPr>
          <p:cNvPr id="5" name="Footer Placeholder 4"/>
          <p:cNvSpPr>
            <a:spLocks noGrp="1"/>
          </p:cNvSpPr>
          <p:nvPr>
            <p:ph type="ftr" sz="quarter" idx="11"/>
          </p:nvPr>
        </p:nvSpPr>
        <p:spPr/>
        <p:txBody>
          <a:bodyPr/>
          <a:lstStyle/>
          <a:p>
            <a:endParaRPr lang="th-TH">
              <a:solidFill>
                <a:prstClr val="black">
                  <a:tint val="75000"/>
                </a:prstClr>
              </a:solidFill>
            </a:endParaRPr>
          </a:p>
        </p:txBody>
      </p:sp>
      <p:sp>
        <p:nvSpPr>
          <p:cNvPr id="7" name="Slide Number Placeholder 5"/>
          <p:cNvSpPr>
            <a:spLocks noGrp="1"/>
          </p:cNvSpPr>
          <p:nvPr>
            <p:ph type="sldNum" sz="quarter" idx="12"/>
          </p:nvPr>
        </p:nvSpPr>
        <p:spPr>
          <a:xfrm>
            <a:off x="8610600" y="6356350"/>
            <a:ext cx="2743200" cy="365125"/>
          </a:xfrm>
        </p:spPr>
        <p:txBody>
          <a:bodyPr/>
          <a:lstStyle>
            <a:lvl1pPr>
              <a:defRPr sz="4800" b="1">
                <a:solidFill>
                  <a:schemeClr val="tx1"/>
                </a:solidFill>
              </a:defRPr>
            </a:lvl1pPr>
          </a:lstStyle>
          <a:p>
            <a:fld id="{E60467EA-7CED-4417-B7B8-B769BDC20388}" type="slidenum">
              <a:rPr lang="th-TH" smtClean="0">
                <a:solidFill>
                  <a:prstClr val="black"/>
                </a:solidFill>
              </a:rPr>
              <a:pPr/>
              <a:t>‹#›</a:t>
            </a:fld>
            <a:endParaRPr lang="th-TH">
              <a:solidFill>
                <a:prstClr val="black"/>
              </a:solidFill>
            </a:endParaRPr>
          </a:p>
        </p:txBody>
      </p:sp>
    </p:spTree>
    <p:extLst>
      <p:ext uri="{BB962C8B-B14F-4D97-AF65-F5344CB8AC3E}">
        <p14:creationId xmlns:p14="http://schemas.microsoft.com/office/powerpoint/2010/main" val="2567041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smtClean="0"/>
              <a:t>Click to edit Master title style</a:t>
            </a:r>
            <a:endParaRPr lang="th-TH"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1B356A-9D96-4E5A-8600-DA834C64F6BF}" type="datetime1">
              <a:rPr lang="th-TH" smtClean="0"/>
              <a:t>29/04/62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lvl1pPr>
              <a:defRPr sz="4800" b="1">
                <a:solidFill>
                  <a:schemeClr val="tx1"/>
                </a:solidFill>
              </a:defRPr>
            </a:lvl1pPr>
          </a:lstStyle>
          <a:p>
            <a:fld id="{E60467EA-7CED-4417-B7B8-B769BDC20388}" type="slidenum">
              <a:rPr lang="th-TH" smtClean="0"/>
              <a:pPr/>
              <a:t>‹#›</a:t>
            </a:fld>
            <a:endParaRPr lang="th-TH"/>
          </a:p>
        </p:txBody>
      </p:sp>
    </p:spTree>
    <p:extLst>
      <p:ext uri="{BB962C8B-B14F-4D97-AF65-F5344CB8AC3E}">
        <p14:creationId xmlns:p14="http://schemas.microsoft.com/office/powerpoint/2010/main" val="23516356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525C1279-DFC7-4C3E-BE3A-5583AF237622}" type="datetime1">
              <a:rPr lang="th-TH" smtClean="0"/>
              <a:t>29/04/62</a:t>
            </a:fld>
            <a:endParaRPr lang="th-TH"/>
          </a:p>
        </p:txBody>
      </p:sp>
      <p:sp>
        <p:nvSpPr>
          <p:cNvPr id="5" name="Footer Placeholder 4"/>
          <p:cNvSpPr>
            <a:spLocks noGrp="1"/>
          </p:cNvSpPr>
          <p:nvPr>
            <p:ph type="ftr" sz="quarter" idx="11"/>
          </p:nvPr>
        </p:nvSpPr>
        <p:spPr/>
        <p:txBody>
          <a:bodyPr/>
          <a:lstStyle/>
          <a:p>
            <a:endParaRPr lang="th-TH"/>
          </a:p>
        </p:txBody>
      </p:sp>
      <p:sp>
        <p:nvSpPr>
          <p:cNvPr id="7" name="Slide Number Placeholder 5"/>
          <p:cNvSpPr>
            <a:spLocks noGrp="1"/>
          </p:cNvSpPr>
          <p:nvPr>
            <p:ph type="sldNum" sz="quarter" idx="12"/>
          </p:nvPr>
        </p:nvSpPr>
        <p:spPr>
          <a:xfrm>
            <a:off x="8610600" y="6356350"/>
            <a:ext cx="2743200" cy="365125"/>
          </a:xfrm>
        </p:spPr>
        <p:txBody>
          <a:bodyPr/>
          <a:lstStyle>
            <a:lvl1pPr>
              <a:defRPr sz="4800" b="1">
                <a:solidFill>
                  <a:schemeClr val="tx1"/>
                </a:solidFill>
              </a:defRPr>
            </a:lvl1pPr>
          </a:lstStyle>
          <a:p>
            <a:fld id="{E60467EA-7CED-4417-B7B8-B769BDC20388}" type="slidenum">
              <a:rPr lang="th-TH" smtClean="0"/>
              <a:pPr/>
              <a:t>‹#›</a:t>
            </a:fld>
            <a:endParaRPr lang="th-TH"/>
          </a:p>
        </p:txBody>
      </p:sp>
    </p:spTree>
    <p:extLst>
      <p:ext uri="{BB962C8B-B14F-4D97-AF65-F5344CB8AC3E}">
        <p14:creationId xmlns:p14="http://schemas.microsoft.com/office/powerpoint/2010/main" val="1340060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B4BFD-99A4-41AE-B924-A6480298953A}" type="datetime1">
              <a:rPr lang="th-TH" smtClean="0"/>
              <a:t>29/04/62</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467EA-7CED-4417-B7B8-B769BDC20388}" type="slidenum">
              <a:rPr lang="th-TH" smtClean="0"/>
              <a:t>‹#›</a:t>
            </a:fld>
            <a:endParaRPr lang="th-TH"/>
          </a:p>
        </p:txBody>
      </p:sp>
    </p:spTree>
    <p:extLst>
      <p:ext uri="{BB962C8B-B14F-4D97-AF65-F5344CB8AC3E}">
        <p14:creationId xmlns:p14="http://schemas.microsoft.com/office/powerpoint/2010/main" val="253141954"/>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0" r:id="rId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colleaga.org/sites/default/files/12-55-blockchain-based-approach-final.pdf"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www.healthit.gov/sites/default/files/5-56-onc_blockchainchallenge_mitwhitepaper.pdf"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kaleido.io/consensus-algorithms-poa-ibft-or-raft/" TargetMode="External"/><Relationship Id="rId2" Type="http://schemas.openxmlformats.org/officeDocument/2006/relationships/hyperlink" Target="https://github.com/ethereum/EIPs/issues/650" TargetMode="Externa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solidFill>
                  <a:schemeClr val="bg1"/>
                </a:solidFill>
                <a:cs typeface="+mn-cs"/>
              </a:rPr>
              <a:t>Implementing Cross-Enterprise Document Sharing (XDS) based on Blockchain Technology</a:t>
            </a:r>
            <a:endParaRPr lang="th-TH" sz="4800" dirty="0">
              <a:solidFill>
                <a:schemeClr val="bg1"/>
              </a:solidFill>
              <a:cs typeface="+mn-cs"/>
            </a:endParaRPr>
          </a:p>
        </p:txBody>
      </p:sp>
      <p:sp>
        <p:nvSpPr>
          <p:cNvPr id="3" name="Subtitle 2"/>
          <p:cNvSpPr>
            <a:spLocks noGrp="1"/>
          </p:cNvSpPr>
          <p:nvPr>
            <p:ph type="subTitle" idx="1"/>
          </p:nvPr>
        </p:nvSpPr>
        <p:spPr/>
        <p:txBody>
          <a:bodyPr>
            <a:normAutofit/>
          </a:bodyPr>
          <a:lstStyle/>
          <a:p>
            <a:r>
              <a:rPr lang="en-US" sz="3200" dirty="0" err="1" smtClean="0">
                <a:solidFill>
                  <a:schemeClr val="bg1"/>
                </a:solidFill>
              </a:rPr>
              <a:t>Petnathean</a:t>
            </a:r>
            <a:r>
              <a:rPr lang="en-US" sz="3200" dirty="0" smtClean="0">
                <a:solidFill>
                  <a:schemeClr val="bg1"/>
                </a:solidFill>
              </a:rPr>
              <a:t> </a:t>
            </a:r>
            <a:r>
              <a:rPr lang="en-US" sz="3200" dirty="0" err="1" smtClean="0">
                <a:solidFill>
                  <a:schemeClr val="bg1"/>
                </a:solidFill>
              </a:rPr>
              <a:t>Julled</a:t>
            </a:r>
            <a:endParaRPr lang="th-TH" sz="3200" dirty="0">
              <a:solidFill>
                <a:schemeClr val="bg1"/>
              </a:solidFill>
            </a:endParaRPr>
          </a:p>
        </p:txBody>
      </p:sp>
      <p:sp>
        <p:nvSpPr>
          <p:cNvPr id="5" name="Slide Number Placeholder 4"/>
          <p:cNvSpPr>
            <a:spLocks noGrp="1"/>
          </p:cNvSpPr>
          <p:nvPr>
            <p:ph type="sldNum" sz="quarter" idx="12"/>
          </p:nvPr>
        </p:nvSpPr>
        <p:spPr/>
        <p:txBody>
          <a:bodyPr/>
          <a:lstStyle/>
          <a:p>
            <a:fld id="{E60467EA-7CED-4417-B7B8-B769BDC20388}" type="slidenum">
              <a:rPr lang="th-TH" smtClean="0"/>
              <a:t>1</a:t>
            </a:fld>
            <a:endParaRPr lang="th-TH" dirty="0"/>
          </a:p>
        </p:txBody>
      </p:sp>
    </p:spTree>
    <p:extLst>
      <p:ext uri="{BB962C8B-B14F-4D97-AF65-F5344CB8AC3E}">
        <p14:creationId xmlns:p14="http://schemas.microsoft.com/office/powerpoint/2010/main" val="3598889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Organization that participate in XDS network will be called XDS Affinity Domain member</a:t>
            </a:r>
          </a:p>
          <a:p>
            <a:r>
              <a:rPr lang="en-US" dirty="0" err="1" smtClean="0"/>
              <a:t>XDS.b</a:t>
            </a:r>
            <a:r>
              <a:rPr lang="en-US" dirty="0" smtClean="0"/>
              <a:t> Process</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10</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dirty="0" smtClean="0">
                <a:cs typeface="+mn-cs"/>
              </a:rPr>
              <a:t>Existing Standard</a:t>
            </a:r>
            <a:endParaRPr lang="th-TH" dirty="0">
              <a:cs typeface="+mn-cs"/>
            </a:endParaRPr>
          </a:p>
        </p:txBody>
      </p:sp>
    </p:spTree>
    <p:extLst>
      <p:ext uri="{BB962C8B-B14F-4D97-AF65-F5344CB8AC3E}">
        <p14:creationId xmlns:p14="http://schemas.microsoft.com/office/powerpoint/2010/main" val="2754973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11</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dirty="0" smtClean="0">
                <a:cs typeface="+mn-cs"/>
              </a:rPr>
              <a:t>Existing Standard</a:t>
            </a:r>
            <a:endParaRPr lang="th-TH" dirty="0">
              <a:cs typeface="+mn-cs"/>
            </a:endParaRPr>
          </a:p>
        </p:txBody>
      </p:sp>
    </p:spTree>
    <p:extLst>
      <p:ext uri="{BB962C8B-B14F-4D97-AF65-F5344CB8AC3E}">
        <p14:creationId xmlns:p14="http://schemas.microsoft.com/office/powerpoint/2010/main" val="1563065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smtClean="0"/>
              <a:t>XDS.b</a:t>
            </a:r>
            <a:r>
              <a:rPr lang="en-US" dirty="0" smtClean="0"/>
              <a:t> provide</a:t>
            </a:r>
          </a:p>
          <a:p>
            <a:pPr lvl="1"/>
            <a:r>
              <a:rPr lang="en-US" dirty="0" smtClean="0"/>
              <a:t>Standardized messaging process pattern and message format that allow complied system to communicate with other complied system</a:t>
            </a:r>
          </a:p>
          <a:p>
            <a:pPr lvl="1"/>
            <a:r>
              <a:rPr lang="en-US" dirty="0" smtClean="0"/>
              <a:t>Guideline to data structure which should be made available via document sharing that allow interoperability between different enterprises.</a:t>
            </a:r>
          </a:p>
          <a:p>
            <a:pPr lvl="1"/>
            <a:r>
              <a:rPr lang="en-US" dirty="0" smtClean="0"/>
              <a:t>Guideline to document sharing system that compatible with common healthcare operations.</a:t>
            </a:r>
          </a:p>
        </p:txBody>
      </p:sp>
      <p:sp>
        <p:nvSpPr>
          <p:cNvPr id="4" name="Slide Number Placeholder 3"/>
          <p:cNvSpPr>
            <a:spLocks noGrp="1"/>
          </p:cNvSpPr>
          <p:nvPr>
            <p:ph type="sldNum" sz="quarter" idx="12"/>
          </p:nvPr>
        </p:nvSpPr>
        <p:spPr/>
        <p:txBody>
          <a:bodyPr/>
          <a:lstStyle/>
          <a:p>
            <a:fld id="{E60467EA-7CED-4417-B7B8-B769BDC20388}" type="slidenum">
              <a:rPr lang="th-TH" smtClean="0"/>
              <a:pPr/>
              <a:t>12</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dirty="0" smtClean="0">
                <a:cs typeface="+mn-cs"/>
              </a:rPr>
              <a:t>Existing Standard</a:t>
            </a:r>
            <a:endParaRPr lang="th-TH" dirty="0">
              <a:cs typeface="+mn-cs"/>
            </a:endParaRPr>
          </a:p>
        </p:txBody>
      </p:sp>
    </p:spTree>
    <p:extLst>
      <p:ext uri="{BB962C8B-B14F-4D97-AF65-F5344CB8AC3E}">
        <p14:creationId xmlns:p14="http://schemas.microsoft.com/office/powerpoint/2010/main" val="3005204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However</a:t>
            </a:r>
            <a:r>
              <a:rPr lang="en-US" dirty="0"/>
              <a:t>, </a:t>
            </a:r>
            <a:r>
              <a:rPr lang="en-US" dirty="0" err="1" smtClean="0"/>
              <a:t>XDS.b</a:t>
            </a:r>
            <a:r>
              <a:rPr lang="en-US" dirty="0" smtClean="0"/>
              <a:t> profile also have its limits</a:t>
            </a:r>
            <a:endParaRPr lang="en-US" dirty="0"/>
          </a:p>
          <a:p>
            <a:pPr lvl="1"/>
            <a:r>
              <a:rPr lang="en-US" dirty="0"/>
              <a:t>It require confident amount of trust between each parties to share their information asset with each other</a:t>
            </a:r>
          </a:p>
          <a:p>
            <a:pPr lvl="1"/>
            <a:r>
              <a:rPr lang="en-US" dirty="0"/>
              <a:t>Its security characteristics </a:t>
            </a:r>
            <a:r>
              <a:rPr lang="en-US" dirty="0" smtClean="0"/>
              <a:t>rely mainly </a:t>
            </a:r>
            <a:r>
              <a:rPr lang="en-US" dirty="0"/>
              <a:t>on </a:t>
            </a:r>
            <a:r>
              <a:rPr lang="en-US" dirty="0" smtClean="0"/>
              <a:t>trust and policy between </a:t>
            </a:r>
            <a:r>
              <a:rPr lang="en-US" dirty="0"/>
              <a:t>XDS Affinity Domain </a:t>
            </a:r>
            <a:r>
              <a:rPr lang="en-US" dirty="0" smtClean="0"/>
              <a:t>members</a:t>
            </a:r>
          </a:p>
          <a:p>
            <a:endParaRPr lang="en-US" dirty="0" smtClean="0"/>
          </a:p>
          <a:p>
            <a:r>
              <a:rPr lang="en-US" dirty="0" smtClean="0"/>
              <a:t>There </a:t>
            </a:r>
            <a:r>
              <a:rPr lang="en-US" dirty="0"/>
              <a:t>are open issue </a:t>
            </a:r>
            <a:r>
              <a:rPr lang="en-US" dirty="0" smtClean="0"/>
              <a:t>regard security of shared data.</a:t>
            </a:r>
            <a:endParaRPr lang="en-US"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13</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dirty="0" smtClean="0">
                <a:cs typeface="+mn-cs"/>
              </a:rPr>
              <a:t>Existing Standard</a:t>
            </a:r>
            <a:endParaRPr lang="th-TH" dirty="0">
              <a:cs typeface="+mn-cs"/>
            </a:endParaRPr>
          </a:p>
        </p:txBody>
      </p:sp>
    </p:spTree>
    <p:extLst>
      <p:ext uri="{BB962C8B-B14F-4D97-AF65-F5344CB8AC3E}">
        <p14:creationId xmlns:p14="http://schemas.microsoft.com/office/powerpoint/2010/main" val="355854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Followed </a:t>
            </a:r>
            <a:r>
              <a:rPr lang="en-US" sz="3200" dirty="0"/>
              <a:t>by digitalization of hospital operation and information system, amount of cyber-attack and variation rise as the technology developed. </a:t>
            </a:r>
            <a:endParaRPr lang="en-US" sz="3200" dirty="0" smtClean="0"/>
          </a:p>
          <a:p>
            <a:r>
              <a:rPr lang="en-US" sz="3200" dirty="0" smtClean="0"/>
              <a:t>These </a:t>
            </a:r>
            <a:r>
              <a:rPr lang="en-US" sz="3200" dirty="0"/>
              <a:t>incidents variant from breached in personal health information to larger size of attack which can potentially halt hospital operation for a period of time. </a:t>
            </a:r>
            <a:endParaRPr lang="en-US" sz="3200" dirty="0" smtClean="0"/>
          </a:p>
          <a:p>
            <a:r>
              <a:rPr lang="en-US" sz="3200" dirty="0" smtClean="0"/>
              <a:t>Halted </a:t>
            </a:r>
            <a:r>
              <a:rPr lang="en-US" sz="3200" dirty="0"/>
              <a:t>in operation surely cause damage in various kinds. It may cost hospital for more than million, or even cost individuals’ life as a result of the incident for the worst</a:t>
            </a:r>
            <a:r>
              <a:rPr lang="en-US" sz="3200" dirty="0" smtClean="0"/>
              <a:t>.</a:t>
            </a:r>
            <a:endParaRPr lang="th-TH" sz="3200" dirty="0"/>
          </a:p>
        </p:txBody>
      </p:sp>
      <p:sp>
        <p:nvSpPr>
          <p:cNvPr id="5" name="Title 1"/>
          <p:cNvSpPr>
            <a:spLocks noGrp="1"/>
          </p:cNvSpPr>
          <p:nvPr>
            <p:ph type="title"/>
          </p:nvPr>
        </p:nvSpPr>
        <p:spPr>
          <a:xfrm>
            <a:off x="838200" y="365125"/>
            <a:ext cx="10515600" cy="1325563"/>
          </a:xfrm>
        </p:spPr>
        <p:txBody>
          <a:bodyPr>
            <a:normAutofit/>
          </a:bodyPr>
          <a:lstStyle/>
          <a:p>
            <a:r>
              <a:rPr lang="en-US" sz="4800" dirty="0">
                <a:cs typeface="+mn-cs"/>
              </a:rPr>
              <a:t>Emerging Cyber-threats Threatening Healthcare Industry</a:t>
            </a:r>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14</a:t>
            </a:fld>
            <a:endParaRPr lang="th-TH"/>
          </a:p>
        </p:txBody>
      </p:sp>
    </p:spTree>
    <p:extLst>
      <p:ext uri="{BB962C8B-B14F-4D97-AF65-F5344CB8AC3E}">
        <p14:creationId xmlns:p14="http://schemas.microsoft.com/office/powerpoint/2010/main" val="517683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&lt;Cyber-attack statistic graph/table on several recent years&gt;</a:t>
            </a:r>
            <a:endParaRPr lang="th-TH" sz="3200" dirty="0"/>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15</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4800" dirty="0">
                <a:cs typeface="+mn-cs"/>
              </a:rPr>
              <a:t>Emerging Cyber-threats Threatening Healthcare Industry</a:t>
            </a:r>
          </a:p>
        </p:txBody>
      </p:sp>
    </p:spTree>
    <p:extLst>
      <p:ext uri="{BB962C8B-B14F-4D97-AF65-F5344CB8AC3E}">
        <p14:creationId xmlns:p14="http://schemas.microsoft.com/office/powerpoint/2010/main" val="717665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The </a:t>
            </a:r>
            <a:r>
              <a:rPr lang="en-US" sz="3200" dirty="0"/>
              <a:t>compromised data can be valuable in dark market as it can be further used for various kind of more advanced attacks like identity theft, blackmailing, or social engineering, due to these data mostly included patients’ personal information and their health condition. </a:t>
            </a:r>
            <a:endParaRPr lang="en-US" sz="3200" dirty="0" smtClean="0"/>
          </a:p>
          <a:p>
            <a:r>
              <a:rPr lang="en-US" sz="3200" dirty="0"/>
              <a:t>&lt;Data Breach example</a:t>
            </a:r>
            <a:r>
              <a:rPr lang="en-US" sz="3200" dirty="0" smtClean="0"/>
              <a:t>&gt;</a:t>
            </a:r>
            <a:endParaRPr lang="en-US" sz="3200" dirty="0"/>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16</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4800" dirty="0">
                <a:cs typeface="+mn-cs"/>
              </a:rPr>
              <a:t>Emerging Cyber-threats Threatening Healthcare Industry</a:t>
            </a:r>
          </a:p>
        </p:txBody>
      </p:sp>
    </p:spTree>
    <p:extLst>
      <p:ext uri="{BB962C8B-B14F-4D97-AF65-F5344CB8AC3E}">
        <p14:creationId xmlns:p14="http://schemas.microsoft.com/office/powerpoint/2010/main" val="2559128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&lt;Ransomware and </a:t>
            </a:r>
            <a:r>
              <a:rPr lang="en-US" sz="3200" dirty="0" err="1" smtClean="0"/>
              <a:t>Wipeware</a:t>
            </a:r>
            <a:r>
              <a:rPr lang="en-US" sz="3200" dirty="0" smtClean="0"/>
              <a:t> example case&gt;</a:t>
            </a:r>
          </a:p>
          <a:p>
            <a:r>
              <a:rPr lang="en-US" sz="3200" dirty="0" smtClean="0"/>
              <a:t>These are kind of attack targeting integrity and availability of healthcare data.</a:t>
            </a:r>
            <a:endParaRPr lang="th-TH" sz="3200" dirty="0"/>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17</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4800" dirty="0">
                <a:cs typeface="+mn-cs"/>
              </a:rPr>
              <a:t>Emerging Cyber-threats Threatening Healthcare Industry</a:t>
            </a:r>
          </a:p>
        </p:txBody>
      </p:sp>
    </p:spTree>
    <p:extLst>
      <p:ext uri="{BB962C8B-B14F-4D97-AF65-F5344CB8AC3E}">
        <p14:creationId xmlns:p14="http://schemas.microsoft.com/office/powerpoint/2010/main" val="3065134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Centralized data can easily become victim to these kinds of cyber-attack. If the data got compromised, other than rely on data backup, there are few options to mitigate the incident. </a:t>
            </a:r>
          </a:p>
          <a:p>
            <a:r>
              <a:rPr lang="en-US" sz="3200" dirty="0" smtClean="0"/>
              <a:t>This also known as single point of failure problem.</a:t>
            </a:r>
          </a:p>
          <a:p>
            <a:r>
              <a:rPr lang="en-US" sz="3200" dirty="0" smtClean="0"/>
              <a:t>Currently, there are trend about decentralize data using Blockchain technology which designed to mitigate single point of failure problem.</a:t>
            </a:r>
          </a:p>
          <a:p>
            <a:endParaRPr lang="th-TH" sz="3200" dirty="0"/>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18</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4800" dirty="0">
                <a:cs typeface="+mn-cs"/>
              </a:rPr>
              <a:t>Emerging Cyber-threats Threatening Healthcare Industry</a:t>
            </a:r>
          </a:p>
        </p:txBody>
      </p:sp>
    </p:spTree>
    <p:extLst>
      <p:ext uri="{BB962C8B-B14F-4D97-AF65-F5344CB8AC3E}">
        <p14:creationId xmlns:p14="http://schemas.microsoft.com/office/powerpoint/2010/main" val="3601205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Decentralization of data can reduce the damage which centralized data will be left as single point of failure if hit by cyber-incident like ransomware</a:t>
            </a:r>
          </a:p>
          <a:p>
            <a:r>
              <a:rPr lang="en-US" sz="3200" dirty="0" smtClean="0"/>
              <a:t>Increase chance of survival for data which allow business continuity even being hit by cyber-incident</a:t>
            </a:r>
          </a:p>
        </p:txBody>
      </p:sp>
      <p:sp>
        <p:nvSpPr>
          <p:cNvPr id="5" name="Title 1"/>
          <p:cNvSpPr>
            <a:spLocks noGrp="1"/>
          </p:cNvSpPr>
          <p:nvPr>
            <p:ph type="title"/>
          </p:nvPr>
        </p:nvSpPr>
        <p:spPr>
          <a:xfrm>
            <a:off x="838200" y="365125"/>
            <a:ext cx="10515600" cy="1325563"/>
          </a:xfrm>
        </p:spPr>
        <p:txBody>
          <a:bodyPr>
            <a:normAutofit/>
          </a:bodyPr>
          <a:lstStyle/>
          <a:p>
            <a:r>
              <a:rPr lang="en-US" sz="5400" dirty="0">
                <a:cs typeface="+mn-cs"/>
              </a:rPr>
              <a:t>Decentralization of </a:t>
            </a:r>
            <a:r>
              <a:rPr lang="en-US" sz="5400" dirty="0" smtClean="0">
                <a:cs typeface="+mn-cs"/>
              </a:rPr>
              <a:t>data</a:t>
            </a:r>
            <a:endParaRPr lang="en-US" sz="5400" dirty="0">
              <a:cs typeface="+mn-cs"/>
            </a:endParaRPr>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19</a:t>
            </a:fld>
            <a:endParaRPr lang="th-TH"/>
          </a:p>
        </p:txBody>
      </p:sp>
    </p:spTree>
    <p:extLst>
      <p:ext uri="{BB962C8B-B14F-4D97-AF65-F5344CB8AC3E}">
        <p14:creationId xmlns:p14="http://schemas.microsoft.com/office/powerpoint/2010/main" val="1101231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bg1"/>
                </a:solidFill>
                <a:cs typeface="+mn-cs"/>
              </a:rPr>
              <a:t>Content</a:t>
            </a:r>
            <a:endParaRPr lang="th-TH" sz="5400" dirty="0">
              <a:solidFill>
                <a:schemeClr val="bg1"/>
              </a:solidFill>
              <a:cs typeface="+mn-cs"/>
            </a:endParaRPr>
          </a:p>
        </p:txBody>
      </p:sp>
      <p:sp>
        <p:nvSpPr>
          <p:cNvPr id="3" name="Content Placeholder 2"/>
          <p:cNvSpPr>
            <a:spLocks noGrp="1"/>
          </p:cNvSpPr>
          <p:nvPr>
            <p:ph idx="1"/>
          </p:nvPr>
        </p:nvSpPr>
        <p:spPr/>
        <p:txBody>
          <a:bodyPr>
            <a:normAutofit/>
          </a:bodyPr>
          <a:lstStyle/>
          <a:p>
            <a:r>
              <a:rPr lang="en-US" sz="4000" dirty="0" smtClean="0">
                <a:solidFill>
                  <a:schemeClr val="bg1"/>
                </a:solidFill>
              </a:rPr>
              <a:t>Introduction and Literature Review</a:t>
            </a:r>
          </a:p>
          <a:p>
            <a:r>
              <a:rPr lang="en-US" sz="4000" dirty="0" smtClean="0">
                <a:solidFill>
                  <a:schemeClr val="bg1"/>
                </a:solidFill>
              </a:rPr>
              <a:t>Method</a:t>
            </a:r>
          </a:p>
          <a:p>
            <a:r>
              <a:rPr lang="en-US" sz="4000" dirty="0" smtClean="0">
                <a:solidFill>
                  <a:schemeClr val="bg1"/>
                </a:solidFill>
              </a:rPr>
              <a:t>Current Status</a:t>
            </a:r>
            <a:endParaRPr lang="th-TH" sz="4000" dirty="0">
              <a:solidFill>
                <a:schemeClr val="bg1"/>
              </a:solidFill>
            </a:endParaRPr>
          </a:p>
        </p:txBody>
      </p:sp>
      <p:sp>
        <p:nvSpPr>
          <p:cNvPr id="5" name="Slide Number Placeholder 4"/>
          <p:cNvSpPr>
            <a:spLocks noGrp="1"/>
          </p:cNvSpPr>
          <p:nvPr>
            <p:ph type="sldNum" sz="quarter" idx="12"/>
          </p:nvPr>
        </p:nvSpPr>
        <p:spPr/>
        <p:txBody>
          <a:bodyPr/>
          <a:lstStyle/>
          <a:p>
            <a:fld id="{E60467EA-7CED-4417-B7B8-B769BDC20388}" type="slidenum">
              <a:rPr lang="th-TH" smtClean="0"/>
              <a:pPr/>
              <a:t>2</a:t>
            </a:fld>
            <a:endParaRPr lang="th-TH"/>
          </a:p>
        </p:txBody>
      </p:sp>
    </p:spTree>
    <p:extLst>
      <p:ext uri="{BB962C8B-B14F-4D97-AF65-F5344CB8AC3E}">
        <p14:creationId xmlns:p14="http://schemas.microsoft.com/office/powerpoint/2010/main" val="3927599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Decentralization can be made possible by implementation of Blockchain technology</a:t>
            </a:r>
          </a:p>
          <a:p>
            <a:r>
              <a:rPr lang="en-US" sz="3200" dirty="0" smtClean="0"/>
              <a:t>Blockchain ensure integrity of data that published on it as long as there are ‘Blockchain node’ remain active to maintain the Blockchain ledger.</a:t>
            </a:r>
            <a:endParaRPr lang="en-US" sz="3200" dirty="0"/>
          </a:p>
          <a:p>
            <a:r>
              <a:rPr lang="en-US" sz="3200" dirty="0"/>
              <a:t>There are many work proposing about </a:t>
            </a:r>
            <a:r>
              <a:rPr lang="en-US" sz="3200" dirty="0" smtClean="0"/>
              <a:t>implement </a:t>
            </a:r>
            <a:r>
              <a:rPr lang="en-US" sz="3200" dirty="0"/>
              <a:t>healthcare information </a:t>
            </a:r>
            <a:r>
              <a:rPr lang="en-US" sz="3200" dirty="0" smtClean="0"/>
              <a:t>with </a:t>
            </a:r>
            <a:r>
              <a:rPr lang="en-US" sz="3200" dirty="0"/>
              <a:t>Blockchain.</a:t>
            </a:r>
          </a:p>
          <a:p>
            <a:endParaRPr lang="th-TH" sz="3200" dirty="0"/>
          </a:p>
        </p:txBody>
      </p:sp>
      <p:sp>
        <p:nvSpPr>
          <p:cNvPr id="5" name="Title 1"/>
          <p:cNvSpPr>
            <a:spLocks noGrp="1"/>
          </p:cNvSpPr>
          <p:nvPr>
            <p:ph type="title"/>
          </p:nvPr>
        </p:nvSpPr>
        <p:spPr>
          <a:xfrm>
            <a:off x="838200" y="365125"/>
            <a:ext cx="10515600" cy="1325563"/>
          </a:xfrm>
        </p:spPr>
        <p:txBody>
          <a:bodyPr>
            <a:normAutofit/>
          </a:bodyPr>
          <a:lstStyle/>
          <a:p>
            <a:r>
              <a:rPr lang="en-US" sz="5400" dirty="0" smtClean="0">
                <a:cs typeface="+mn-cs"/>
              </a:rPr>
              <a:t>Blockchain</a:t>
            </a:r>
            <a:endParaRPr lang="en-US" sz="5400" dirty="0">
              <a:cs typeface="+mn-cs"/>
            </a:endParaRPr>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20</a:t>
            </a:fld>
            <a:endParaRPr lang="th-TH"/>
          </a:p>
        </p:txBody>
      </p:sp>
    </p:spTree>
    <p:extLst>
      <p:ext uri="{BB962C8B-B14F-4D97-AF65-F5344CB8AC3E}">
        <p14:creationId xmlns:p14="http://schemas.microsoft.com/office/powerpoint/2010/main" val="100690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Blockchain</a:t>
            </a:r>
            <a:endParaRPr lang="th-TH" sz="5400" dirty="0">
              <a:cs typeface="+mn-cs"/>
            </a:endParaRPr>
          </a:p>
        </p:txBody>
      </p:sp>
      <p:sp>
        <p:nvSpPr>
          <p:cNvPr id="3" name="Content Placeholder 2"/>
          <p:cNvSpPr>
            <a:spLocks noGrp="1"/>
          </p:cNvSpPr>
          <p:nvPr>
            <p:ph idx="1"/>
          </p:nvPr>
        </p:nvSpPr>
        <p:spPr/>
        <p:txBody>
          <a:bodyPr/>
          <a:lstStyle/>
          <a:p>
            <a:r>
              <a:rPr lang="en-US" dirty="0" smtClean="0"/>
              <a:t>Related work – Implement Electronic Health Record based on Blockchain technology</a:t>
            </a:r>
          </a:p>
          <a:p>
            <a:r>
              <a:rPr lang="en-US" dirty="0"/>
              <a:t>A Blockchain-Based Approach to Health Information Exchange Networks</a:t>
            </a:r>
          </a:p>
          <a:p>
            <a:pPr lvl="1"/>
            <a:r>
              <a:rPr lang="en-US" i="1" dirty="0"/>
              <a:t>Peterson K, </a:t>
            </a:r>
            <a:r>
              <a:rPr lang="en-US" i="1" dirty="0" err="1"/>
              <a:t>Deeduvanu</a:t>
            </a:r>
            <a:r>
              <a:rPr lang="en-US" i="1" dirty="0"/>
              <a:t> R, </a:t>
            </a:r>
            <a:r>
              <a:rPr lang="en-US" i="1" dirty="0" err="1"/>
              <a:t>Kanjamala</a:t>
            </a:r>
            <a:r>
              <a:rPr lang="en-US" i="1" dirty="0"/>
              <a:t> P, Boles K. A Blockchain-Based Approach to Health Information Exchange Networks. Mayo </a:t>
            </a:r>
            <a:r>
              <a:rPr lang="en-US" i="1" dirty="0" err="1"/>
              <a:t>Clin</a:t>
            </a:r>
            <a:r>
              <a:rPr lang="en-US" i="1" dirty="0"/>
              <a:t> [Internet]. 2016;10. Available from: </a:t>
            </a:r>
            <a:r>
              <a:rPr lang="en-US" i="1" dirty="0">
                <a:hlinkClick r:id="rId3"/>
              </a:rPr>
              <a:t>http://www.colleaga.org/sites/default/files/12-55-blockchain-based-approach-final.pdf</a:t>
            </a:r>
            <a:endParaRPr lang="en-US" i="1" dirty="0"/>
          </a:p>
          <a:p>
            <a:pPr lvl="1"/>
            <a:r>
              <a:rPr lang="en-US" dirty="0"/>
              <a:t>Blockchain that allow healthcare information sharing and audit trail using FHIR URL as main component</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21</a:t>
            </a:fld>
            <a:endParaRPr lang="th-TH"/>
          </a:p>
        </p:txBody>
      </p:sp>
    </p:spTree>
    <p:extLst>
      <p:ext uri="{BB962C8B-B14F-4D97-AF65-F5344CB8AC3E}">
        <p14:creationId xmlns:p14="http://schemas.microsoft.com/office/powerpoint/2010/main" val="3580546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Blockchain</a:t>
            </a:r>
            <a:endParaRPr lang="th-TH" sz="5400" dirty="0">
              <a:cs typeface="+mn-cs"/>
            </a:endParaRPr>
          </a:p>
        </p:txBody>
      </p:sp>
      <p:sp>
        <p:nvSpPr>
          <p:cNvPr id="3" name="Content Placeholder 2"/>
          <p:cNvSpPr>
            <a:spLocks noGrp="1"/>
          </p:cNvSpPr>
          <p:nvPr>
            <p:ph idx="1"/>
          </p:nvPr>
        </p:nvSpPr>
        <p:spPr/>
        <p:txBody>
          <a:bodyPr/>
          <a:lstStyle/>
          <a:p>
            <a:r>
              <a:rPr lang="en-US" dirty="0" smtClean="0"/>
              <a:t>Related work – Implement Electronic Health Record based on Blockchain technology</a:t>
            </a:r>
          </a:p>
          <a:p>
            <a:r>
              <a:rPr lang="en-US" dirty="0"/>
              <a:t>A Case Study for Blockchain in Healthcare: “</a:t>
            </a:r>
            <a:r>
              <a:rPr lang="en-US" dirty="0" err="1"/>
              <a:t>MedRec</a:t>
            </a:r>
            <a:r>
              <a:rPr lang="en-US" dirty="0"/>
              <a:t>” prototype for electronic health records and medical research data</a:t>
            </a:r>
          </a:p>
          <a:p>
            <a:pPr lvl="1"/>
            <a:r>
              <a:rPr lang="en-US" i="1" dirty="0" err="1"/>
              <a:t>Ekblaw</a:t>
            </a:r>
            <a:r>
              <a:rPr lang="en-US" i="1" dirty="0"/>
              <a:t> A, Azaria A, </a:t>
            </a:r>
            <a:r>
              <a:rPr lang="en-US" i="1" dirty="0" err="1"/>
              <a:t>Halamka</a:t>
            </a:r>
            <a:r>
              <a:rPr lang="en-US" i="1" dirty="0"/>
              <a:t> JD, </a:t>
            </a:r>
            <a:r>
              <a:rPr lang="en-US" i="1" dirty="0" err="1"/>
              <a:t>Lippman</a:t>
            </a:r>
            <a:r>
              <a:rPr lang="en-US" i="1" dirty="0"/>
              <a:t> A, Original I, Vieira T. A Case Study for Blockchain in Healthcare: " </a:t>
            </a:r>
            <a:r>
              <a:rPr lang="en-US" i="1" dirty="0" err="1"/>
              <a:t>MedRec</a:t>
            </a:r>
            <a:r>
              <a:rPr lang="en-US" i="1" dirty="0"/>
              <a:t> " prototype for electronic health records and medical research data. IEEE </a:t>
            </a:r>
            <a:r>
              <a:rPr lang="en-US" i="1" dirty="0" err="1"/>
              <a:t>Technol</a:t>
            </a:r>
            <a:r>
              <a:rPr lang="en-US" i="1" dirty="0"/>
              <a:t> </a:t>
            </a:r>
            <a:r>
              <a:rPr lang="en-US" i="1" dirty="0" err="1"/>
              <a:t>Soc</a:t>
            </a:r>
            <a:r>
              <a:rPr lang="en-US" i="1" dirty="0"/>
              <a:t> Mag [Internet]. 2016;1–13. Available from: </a:t>
            </a:r>
            <a:r>
              <a:rPr lang="en-US" i="1" dirty="0">
                <a:hlinkClick r:id="rId3"/>
              </a:rPr>
              <a:t>https://www.healthit.gov/sites/default/files/5-56-onc_blockchainchallenge_mitwhitepaper.pdf</a:t>
            </a:r>
            <a:endParaRPr lang="en-US" i="1" dirty="0"/>
          </a:p>
          <a:p>
            <a:pPr lvl="1"/>
            <a:r>
              <a:rPr lang="en-US" dirty="0"/>
              <a:t>Blockchain that allow healthcare information sharing, patient consent over their own data, and enable Protected Health Information for data analytical research</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22</a:t>
            </a:fld>
            <a:endParaRPr lang="th-TH"/>
          </a:p>
        </p:txBody>
      </p:sp>
    </p:spTree>
    <p:extLst>
      <p:ext uri="{BB962C8B-B14F-4D97-AF65-F5344CB8AC3E}">
        <p14:creationId xmlns:p14="http://schemas.microsoft.com/office/powerpoint/2010/main" val="3566041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Blockchain</a:t>
            </a:r>
            <a:endParaRPr lang="th-TH" sz="5400" dirty="0">
              <a:cs typeface="+mn-cs"/>
            </a:endParaRPr>
          </a:p>
        </p:txBody>
      </p:sp>
      <p:sp>
        <p:nvSpPr>
          <p:cNvPr id="3" name="Content Placeholder 2"/>
          <p:cNvSpPr>
            <a:spLocks noGrp="1"/>
          </p:cNvSpPr>
          <p:nvPr>
            <p:ph idx="1"/>
          </p:nvPr>
        </p:nvSpPr>
        <p:spPr/>
        <p:txBody>
          <a:bodyPr/>
          <a:lstStyle/>
          <a:p>
            <a:r>
              <a:rPr lang="en-US" dirty="0" smtClean="0"/>
              <a:t>Related work – Implement Electronic Health Record based on Blockchain technology</a:t>
            </a:r>
          </a:p>
          <a:p>
            <a:r>
              <a:rPr lang="en-US" dirty="0"/>
              <a:t>Decentralizing privacy: Using Blockchain to Protect Personal Data</a:t>
            </a:r>
          </a:p>
          <a:p>
            <a:pPr lvl="1"/>
            <a:r>
              <a:rPr lang="en-US" i="1" dirty="0" err="1"/>
              <a:t>Zyskind</a:t>
            </a:r>
            <a:r>
              <a:rPr lang="en-US" i="1" dirty="0"/>
              <a:t> G, Nathan O, </a:t>
            </a:r>
            <a:r>
              <a:rPr lang="en-US" i="1" dirty="0" err="1"/>
              <a:t>Pentland</a:t>
            </a:r>
            <a:r>
              <a:rPr lang="en-US" i="1" dirty="0"/>
              <a:t> AS. Decentralizing privacy: Using Blockchain to Protect Personal Data. Proc - 2015 IEEE </a:t>
            </a:r>
            <a:r>
              <a:rPr lang="en-US" i="1" dirty="0" err="1"/>
              <a:t>Secur</a:t>
            </a:r>
            <a:r>
              <a:rPr lang="en-US" i="1" dirty="0"/>
              <a:t> </a:t>
            </a:r>
            <a:r>
              <a:rPr lang="en-US" i="1" dirty="0" err="1"/>
              <a:t>Priv</a:t>
            </a:r>
            <a:r>
              <a:rPr lang="en-US" i="1" dirty="0"/>
              <a:t> Work SPW 2015. 2015;180–4. </a:t>
            </a:r>
          </a:p>
          <a:p>
            <a:pPr lvl="1"/>
            <a:r>
              <a:rPr lang="en-US" dirty="0"/>
              <a:t>The base work for </a:t>
            </a:r>
            <a:r>
              <a:rPr lang="en-US" dirty="0" err="1"/>
              <a:t>MedRec</a:t>
            </a:r>
            <a:endParaRPr lang="en-US" dirty="0"/>
          </a:p>
          <a:p>
            <a:pPr lvl="1"/>
            <a:r>
              <a:rPr lang="en-US" dirty="0"/>
              <a:t>Proposing Cryptographic key scheme that allow Blockchain to track health information sharing between healthcare institutions while allow patient to have control over their own data</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23</a:t>
            </a:fld>
            <a:endParaRPr lang="th-TH"/>
          </a:p>
        </p:txBody>
      </p:sp>
    </p:spTree>
    <p:extLst>
      <p:ext uri="{BB962C8B-B14F-4D97-AF65-F5344CB8AC3E}">
        <p14:creationId xmlns:p14="http://schemas.microsoft.com/office/powerpoint/2010/main" val="1681289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Blockchain</a:t>
            </a:r>
            <a:endParaRPr lang="th-TH" sz="5400" dirty="0">
              <a:cs typeface="+mn-cs"/>
            </a:endParaRPr>
          </a:p>
        </p:txBody>
      </p:sp>
      <p:sp>
        <p:nvSpPr>
          <p:cNvPr id="3" name="Content Placeholder 2"/>
          <p:cNvSpPr>
            <a:spLocks noGrp="1"/>
          </p:cNvSpPr>
          <p:nvPr>
            <p:ph idx="1"/>
          </p:nvPr>
        </p:nvSpPr>
        <p:spPr/>
        <p:txBody>
          <a:bodyPr/>
          <a:lstStyle/>
          <a:p>
            <a:r>
              <a:rPr lang="en-US" dirty="0" smtClean="0"/>
              <a:t>Related work – Implement Electronic Health Record based on Blockchain technology</a:t>
            </a:r>
          </a:p>
          <a:p>
            <a:r>
              <a:rPr lang="en-US" dirty="0"/>
              <a:t>Blockchain-Based Data Preservation System for Medical Data</a:t>
            </a:r>
          </a:p>
          <a:p>
            <a:pPr lvl="1"/>
            <a:r>
              <a:rPr lang="en-US" dirty="0"/>
              <a:t>Li H, Zhu L, Shen M, Gao F, Tao X, Liu S. Blockchain-Based Data Preservation System for Medical Data. J Med Syst. Journal of Medical Systems; 2018;42:1–13. </a:t>
            </a:r>
          </a:p>
          <a:p>
            <a:pPr lvl="1"/>
            <a:r>
              <a:rPr lang="en-US" dirty="0"/>
              <a:t>Regardless of what medical data are being published to Blockchain, this work offer Blockchain platform that help encrypt and ensure integrity of the data.</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24</a:t>
            </a:fld>
            <a:endParaRPr lang="th-TH"/>
          </a:p>
        </p:txBody>
      </p:sp>
    </p:spTree>
    <p:extLst>
      <p:ext uri="{BB962C8B-B14F-4D97-AF65-F5344CB8AC3E}">
        <p14:creationId xmlns:p14="http://schemas.microsoft.com/office/powerpoint/2010/main" val="33566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However, due to unique characteristics of healthcare information which require certain amount of confidentiality as it contain patient personal information.</a:t>
            </a:r>
          </a:p>
          <a:p>
            <a:pPr lvl="1"/>
            <a:r>
              <a:rPr lang="en-US" dirty="0" smtClean="0"/>
              <a:t>Put electronic health record into Blockchain gave risk of exposing private information to unwanted accessor.</a:t>
            </a:r>
          </a:p>
          <a:p>
            <a:pPr lvl="1"/>
            <a:r>
              <a:rPr lang="en-US" dirty="0" smtClean="0"/>
              <a:t>At the same time, without implement electronic health record to Blockchain, there are few benefit that can be gained from Blockchain.</a:t>
            </a:r>
          </a:p>
          <a:p>
            <a:pPr lvl="1"/>
            <a:r>
              <a:rPr lang="en-US" dirty="0" smtClean="0"/>
              <a:t>These issues prevent many healthcare Blockchain concepts to make it to real use.</a:t>
            </a:r>
          </a:p>
          <a:p>
            <a:endParaRPr lang="th-TH" sz="3200" dirty="0"/>
          </a:p>
        </p:txBody>
      </p:sp>
      <p:sp>
        <p:nvSpPr>
          <p:cNvPr id="5" name="Title 1"/>
          <p:cNvSpPr>
            <a:spLocks noGrp="1"/>
          </p:cNvSpPr>
          <p:nvPr>
            <p:ph type="title"/>
          </p:nvPr>
        </p:nvSpPr>
        <p:spPr>
          <a:xfrm>
            <a:off x="838200" y="365125"/>
            <a:ext cx="10515600" cy="1325563"/>
          </a:xfrm>
        </p:spPr>
        <p:txBody>
          <a:bodyPr>
            <a:normAutofit/>
          </a:bodyPr>
          <a:lstStyle/>
          <a:p>
            <a:r>
              <a:rPr lang="en-US" sz="5400" dirty="0" smtClean="0">
                <a:cs typeface="+mn-cs"/>
              </a:rPr>
              <a:t>Blockchain</a:t>
            </a:r>
            <a:endParaRPr lang="en-US" sz="5400" dirty="0">
              <a:cs typeface="+mn-cs"/>
            </a:endParaRPr>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25</a:t>
            </a:fld>
            <a:endParaRPr lang="th-TH"/>
          </a:p>
        </p:txBody>
      </p:sp>
    </p:spTree>
    <p:extLst>
      <p:ext uri="{BB962C8B-B14F-4D97-AF65-F5344CB8AC3E}">
        <p14:creationId xmlns:p14="http://schemas.microsoft.com/office/powerpoint/2010/main" val="3736399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Cross-Enterprise Document Sharing (XDS) based on Blockchain Technology</a:t>
            </a:r>
            <a:endParaRPr lang="th-TH" dirty="0"/>
          </a:p>
        </p:txBody>
      </p:sp>
      <p:sp>
        <p:nvSpPr>
          <p:cNvPr id="3" name="Content Placeholder 2"/>
          <p:cNvSpPr>
            <a:spLocks noGrp="1"/>
          </p:cNvSpPr>
          <p:nvPr>
            <p:ph idx="1"/>
          </p:nvPr>
        </p:nvSpPr>
        <p:spPr/>
        <p:txBody>
          <a:bodyPr>
            <a:normAutofit lnSpcReduction="10000"/>
          </a:bodyPr>
          <a:lstStyle/>
          <a:p>
            <a:r>
              <a:rPr lang="en-US" dirty="0" smtClean="0"/>
              <a:t>We proposing implement Cross-Enterprise Document Sharing (</a:t>
            </a:r>
            <a:r>
              <a:rPr lang="en-US" dirty="0" err="1" smtClean="0"/>
              <a:t>XDS.b</a:t>
            </a:r>
            <a:r>
              <a:rPr lang="en-US" dirty="0" smtClean="0"/>
              <a:t>) based on Blockchain Technology</a:t>
            </a:r>
          </a:p>
          <a:p>
            <a:pPr lvl="1"/>
            <a:r>
              <a:rPr lang="en-US" dirty="0" err="1" smtClean="0"/>
              <a:t>XDS.b</a:t>
            </a:r>
            <a:r>
              <a:rPr lang="en-US" dirty="0" smtClean="0"/>
              <a:t> profile allow different healthcare organizations to share health document with each other, improve quality and efficiency of healthcare as a result.</a:t>
            </a:r>
          </a:p>
          <a:p>
            <a:pPr lvl="1"/>
            <a:r>
              <a:rPr lang="en-US" dirty="0" smtClean="0"/>
              <a:t>Decentralize XDS Document Registry entry using Blockchain ensure integrity of the entry and increase chance of survival for data when hit by cyber-incident. This guarantee continuity of healthcare services and operations.</a:t>
            </a:r>
          </a:p>
          <a:p>
            <a:pPr lvl="1"/>
            <a:r>
              <a:rPr lang="en-US" dirty="0" smtClean="0"/>
              <a:t>This will be another approach to implement healthcare information related content based on Blockchain technology with useful scenario.</a:t>
            </a:r>
          </a:p>
          <a:p>
            <a:pPr lvl="1"/>
            <a:r>
              <a:rPr lang="en-US" dirty="0" smtClean="0"/>
              <a:t>Additionally, with mechanism unique to Blockchain like </a:t>
            </a:r>
            <a:r>
              <a:rPr lang="en-US" dirty="0" err="1" smtClean="0"/>
              <a:t>smartcontract</a:t>
            </a:r>
            <a:r>
              <a:rPr lang="en-US" dirty="0" smtClean="0"/>
              <a:t>, this work will further extend capabilities of XDS Blockchain with additional functions.</a:t>
            </a:r>
          </a:p>
          <a:p>
            <a:pPr lvl="2"/>
            <a:r>
              <a:rPr lang="en-US" dirty="0" smtClean="0"/>
              <a:t>Audit of document retrieval process. Then, members can tell that how many repository have copies of certain document. If any member hit by incidents like ransomware, they can seek for document substitute in other repository.</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26</a:t>
            </a:fld>
            <a:endParaRPr lang="th-TH"/>
          </a:p>
        </p:txBody>
      </p:sp>
    </p:spTree>
    <p:extLst>
      <p:ext uri="{BB962C8B-B14F-4D97-AF65-F5344CB8AC3E}">
        <p14:creationId xmlns:p14="http://schemas.microsoft.com/office/powerpoint/2010/main" val="3652448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Problem Statement</a:t>
            </a:r>
            <a:endParaRPr lang="th-TH" dirty="0">
              <a:cs typeface="+mn-cs"/>
            </a:endParaRPr>
          </a:p>
        </p:txBody>
      </p:sp>
      <p:sp>
        <p:nvSpPr>
          <p:cNvPr id="3" name="Content Placeholder 2"/>
          <p:cNvSpPr>
            <a:spLocks noGrp="1"/>
          </p:cNvSpPr>
          <p:nvPr>
            <p:ph idx="1"/>
          </p:nvPr>
        </p:nvSpPr>
        <p:spPr/>
        <p:txBody>
          <a:bodyPr/>
          <a:lstStyle/>
          <a:p>
            <a:r>
              <a:rPr lang="en-US" dirty="0"/>
              <a:t>To allow sharing of healthcare document between different healthcare organizations which require maintain of its confidentiality while mitigate emerging cyber-threats on healthcare domain that tamper with integrity and availability of data, there need document registry that have distributed, decentralized, persistent, and immutable characteristics.</a:t>
            </a:r>
            <a:endParaRPr lang="th-TH" sz="2800"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27</a:t>
            </a:fld>
            <a:endParaRPr lang="th-TH"/>
          </a:p>
        </p:txBody>
      </p:sp>
    </p:spTree>
    <p:extLst>
      <p:ext uri="{BB962C8B-B14F-4D97-AF65-F5344CB8AC3E}">
        <p14:creationId xmlns:p14="http://schemas.microsoft.com/office/powerpoint/2010/main" val="1461667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Objective</a:t>
            </a:r>
            <a:endParaRPr lang="th-TH" dirty="0">
              <a:cs typeface="+mn-cs"/>
            </a:endParaRPr>
          </a:p>
        </p:txBody>
      </p:sp>
      <p:sp>
        <p:nvSpPr>
          <p:cNvPr id="3" name="Content Placeholder 2"/>
          <p:cNvSpPr>
            <a:spLocks noGrp="1"/>
          </p:cNvSpPr>
          <p:nvPr>
            <p:ph idx="1"/>
          </p:nvPr>
        </p:nvSpPr>
        <p:spPr/>
        <p:txBody>
          <a:bodyPr/>
          <a:lstStyle/>
          <a:p>
            <a:r>
              <a:rPr lang="en-US" dirty="0" smtClean="0"/>
              <a:t>Design </a:t>
            </a:r>
            <a:r>
              <a:rPr lang="en-US" dirty="0"/>
              <a:t>and implement Document Registry Blockchain that follow requirement for document registry defined in </a:t>
            </a:r>
            <a:r>
              <a:rPr lang="en-US" dirty="0" err="1"/>
              <a:t>XDS.b</a:t>
            </a:r>
            <a:r>
              <a:rPr lang="en-US" dirty="0"/>
              <a:t> integration profile from IHE.</a:t>
            </a:r>
          </a:p>
          <a:p>
            <a:r>
              <a:rPr lang="en-US" dirty="0" smtClean="0"/>
              <a:t>Design </a:t>
            </a:r>
            <a:r>
              <a:rPr lang="en-US" dirty="0"/>
              <a:t>and implement Blockchain smart contract that give main function to Document Registry Blockchain as healthcare document registry.</a:t>
            </a:r>
          </a:p>
          <a:p>
            <a:r>
              <a:rPr lang="en-US" dirty="0" smtClean="0"/>
              <a:t>Design </a:t>
            </a:r>
            <a:r>
              <a:rPr lang="en-US" dirty="0"/>
              <a:t>and implement Blockchain smart contract that give additional function to record healthcare document exchange between participate node.</a:t>
            </a:r>
          </a:p>
          <a:p>
            <a:r>
              <a:rPr lang="en-US" dirty="0" smtClean="0"/>
              <a:t>Deploy </a:t>
            </a:r>
            <a:r>
              <a:rPr lang="en-US" dirty="0"/>
              <a:t>and evaluate functionality of Document Registry Blockchain.</a:t>
            </a:r>
          </a:p>
          <a:p>
            <a:endParaRPr lang="th-TH" sz="2800"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28</a:t>
            </a:fld>
            <a:endParaRPr lang="th-TH"/>
          </a:p>
        </p:txBody>
      </p:sp>
    </p:spTree>
    <p:extLst>
      <p:ext uri="{BB962C8B-B14F-4D97-AF65-F5344CB8AC3E}">
        <p14:creationId xmlns:p14="http://schemas.microsoft.com/office/powerpoint/2010/main" val="13645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Scope of Project</a:t>
            </a:r>
            <a:endParaRPr lang="th-TH" dirty="0">
              <a:cs typeface="+mn-cs"/>
            </a:endParaRPr>
          </a:p>
        </p:txBody>
      </p:sp>
      <p:sp>
        <p:nvSpPr>
          <p:cNvPr id="3" name="Content Placeholder 2"/>
          <p:cNvSpPr>
            <a:spLocks noGrp="1"/>
          </p:cNvSpPr>
          <p:nvPr>
            <p:ph idx="1"/>
          </p:nvPr>
        </p:nvSpPr>
        <p:spPr/>
        <p:txBody>
          <a:bodyPr/>
          <a:lstStyle/>
          <a:p>
            <a:r>
              <a:rPr lang="en-US" dirty="0" smtClean="0"/>
              <a:t>Design </a:t>
            </a:r>
            <a:r>
              <a:rPr lang="en-US" dirty="0"/>
              <a:t>and implementation of Document Registry Blockchain that followed requirement defined in </a:t>
            </a:r>
            <a:r>
              <a:rPr lang="en-US" dirty="0" err="1"/>
              <a:t>XDS.b</a:t>
            </a:r>
            <a:r>
              <a:rPr lang="en-US" dirty="0"/>
              <a:t> integration profile from IHE.</a:t>
            </a:r>
          </a:p>
          <a:p>
            <a:r>
              <a:rPr lang="en-US" dirty="0" smtClean="0"/>
              <a:t>Design </a:t>
            </a:r>
            <a:r>
              <a:rPr lang="en-US" dirty="0"/>
              <a:t>and implementation of Blockchain smart contract within Document Registry Blockchain that give main function as healthcare document registry and additional function as healthcare document exchange history record.</a:t>
            </a:r>
          </a:p>
          <a:p>
            <a:endParaRPr lang="th-TH" sz="2800"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29</a:t>
            </a:fld>
            <a:endParaRPr lang="th-TH"/>
          </a:p>
        </p:txBody>
      </p:sp>
    </p:spTree>
    <p:extLst>
      <p:ext uri="{BB962C8B-B14F-4D97-AF65-F5344CB8AC3E}">
        <p14:creationId xmlns:p14="http://schemas.microsoft.com/office/powerpoint/2010/main" val="1658545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7200" dirty="0" smtClean="0">
                <a:solidFill>
                  <a:schemeClr val="bg1"/>
                </a:solidFill>
              </a:rPr>
              <a:t>Introduction and Literature Review</a:t>
            </a:r>
            <a:endParaRPr lang="th-TH" sz="7200" dirty="0">
              <a:solidFill>
                <a:schemeClr val="bg1"/>
              </a:solidFill>
            </a:endParaRPr>
          </a:p>
        </p:txBody>
      </p:sp>
      <p:sp>
        <p:nvSpPr>
          <p:cNvPr id="6" name="Text Placeholder 5"/>
          <p:cNvSpPr>
            <a:spLocks noGrp="1"/>
          </p:cNvSpPr>
          <p:nvPr>
            <p:ph type="body" idx="1"/>
          </p:nvPr>
        </p:nvSpPr>
        <p:spPr/>
        <p:txBody>
          <a:bodyPr/>
          <a:lstStyle/>
          <a:p>
            <a:endParaRPr lang="th-TH" dirty="0"/>
          </a:p>
        </p:txBody>
      </p:sp>
      <p:sp>
        <p:nvSpPr>
          <p:cNvPr id="3" name="Slide Number Placeholder 2"/>
          <p:cNvSpPr>
            <a:spLocks noGrp="1"/>
          </p:cNvSpPr>
          <p:nvPr>
            <p:ph type="sldNum" sz="quarter" idx="12"/>
          </p:nvPr>
        </p:nvSpPr>
        <p:spPr/>
        <p:txBody>
          <a:bodyPr/>
          <a:lstStyle/>
          <a:p>
            <a:fld id="{E60467EA-7CED-4417-B7B8-B769BDC20388}" type="slidenum">
              <a:rPr lang="th-TH" smtClean="0"/>
              <a:t>3</a:t>
            </a:fld>
            <a:endParaRPr lang="th-TH"/>
          </a:p>
        </p:txBody>
      </p:sp>
    </p:spTree>
    <p:extLst>
      <p:ext uri="{BB962C8B-B14F-4D97-AF65-F5344CB8AC3E}">
        <p14:creationId xmlns:p14="http://schemas.microsoft.com/office/powerpoint/2010/main" val="34450075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7200" dirty="0" smtClean="0">
                <a:solidFill>
                  <a:schemeClr val="bg1"/>
                </a:solidFill>
              </a:rPr>
              <a:t>Method</a:t>
            </a:r>
            <a:endParaRPr lang="th-TH" sz="7200" dirty="0">
              <a:solidFill>
                <a:schemeClr val="bg1"/>
              </a:solidFill>
            </a:endParaRPr>
          </a:p>
        </p:txBody>
      </p:sp>
      <p:sp>
        <p:nvSpPr>
          <p:cNvPr id="6" name="Text Placeholder 5"/>
          <p:cNvSpPr>
            <a:spLocks noGrp="1"/>
          </p:cNvSpPr>
          <p:nvPr>
            <p:ph type="body" idx="1"/>
          </p:nvPr>
        </p:nvSpPr>
        <p:spPr/>
        <p:txBody>
          <a:bodyPr/>
          <a:lstStyle/>
          <a:p>
            <a:endParaRPr lang="th-TH" dirty="0"/>
          </a:p>
        </p:txBody>
      </p:sp>
      <p:sp>
        <p:nvSpPr>
          <p:cNvPr id="3" name="Slide Number Placeholder 2"/>
          <p:cNvSpPr>
            <a:spLocks noGrp="1"/>
          </p:cNvSpPr>
          <p:nvPr>
            <p:ph type="sldNum" sz="quarter" idx="12"/>
          </p:nvPr>
        </p:nvSpPr>
        <p:spPr/>
        <p:txBody>
          <a:bodyPr/>
          <a:lstStyle/>
          <a:p>
            <a:fld id="{E60467EA-7CED-4417-B7B8-B769BDC20388}" type="slidenum">
              <a:rPr lang="th-TH" smtClean="0"/>
              <a:t>30</a:t>
            </a:fld>
            <a:endParaRPr lang="th-TH"/>
          </a:p>
        </p:txBody>
      </p:sp>
    </p:spTree>
    <p:extLst>
      <p:ext uri="{BB962C8B-B14F-4D97-AF65-F5344CB8AC3E}">
        <p14:creationId xmlns:p14="http://schemas.microsoft.com/office/powerpoint/2010/main" val="561947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contribution</a:t>
            </a:r>
            <a:endParaRPr lang="th-TH" dirty="0"/>
          </a:p>
        </p:txBody>
      </p:sp>
      <p:sp>
        <p:nvSpPr>
          <p:cNvPr id="3" name="Content Placeholder 2"/>
          <p:cNvSpPr>
            <a:spLocks noGrp="1"/>
          </p:cNvSpPr>
          <p:nvPr>
            <p:ph idx="1"/>
          </p:nvPr>
        </p:nvSpPr>
        <p:spPr/>
        <p:txBody>
          <a:bodyPr/>
          <a:lstStyle/>
          <a:p>
            <a:r>
              <a:rPr lang="en-US" dirty="0" smtClean="0"/>
              <a:t>Design Blockchain environment that focus on allow health document sharing between different enterprises through compliance of IHE </a:t>
            </a:r>
            <a:r>
              <a:rPr lang="en-US" dirty="0" err="1" smtClean="0"/>
              <a:t>XDS.b</a:t>
            </a:r>
            <a:r>
              <a:rPr lang="en-US" dirty="0" smtClean="0"/>
              <a:t> profile</a:t>
            </a:r>
          </a:p>
          <a:p>
            <a:r>
              <a:rPr lang="en-US" dirty="0"/>
              <a:t>Design software that act as a middle between </a:t>
            </a:r>
            <a:r>
              <a:rPr lang="en-US" dirty="0" err="1"/>
              <a:t>XDS.b</a:t>
            </a:r>
            <a:r>
              <a:rPr lang="en-US" dirty="0"/>
              <a:t> profile process and </a:t>
            </a:r>
            <a:r>
              <a:rPr lang="en-US" dirty="0" smtClean="0"/>
              <a:t>Blockchain</a:t>
            </a:r>
          </a:p>
          <a:p>
            <a:r>
              <a:rPr lang="en-US" dirty="0" smtClean="0"/>
              <a:t>Design Blockchain smart contract that integrate Blockchain into </a:t>
            </a:r>
            <a:r>
              <a:rPr lang="en-US" dirty="0" err="1" smtClean="0"/>
              <a:t>XDS.b</a:t>
            </a:r>
            <a:r>
              <a:rPr lang="en-US" dirty="0" smtClean="0"/>
              <a:t> profile process flow</a:t>
            </a:r>
          </a:p>
          <a:p>
            <a:r>
              <a:rPr lang="en-US" dirty="0" smtClean="0"/>
              <a:t>Design search algorithm for document registry published on Blockchain</a:t>
            </a:r>
          </a:p>
          <a:p>
            <a:r>
              <a:rPr lang="en-US" dirty="0" smtClean="0"/>
              <a:t>Propose additional smart contract function as audit trail for exchanged health document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31</a:t>
            </a:fld>
            <a:endParaRPr lang="th-TH"/>
          </a:p>
        </p:txBody>
      </p:sp>
    </p:spTree>
    <p:extLst>
      <p:ext uri="{BB962C8B-B14F-4D97-AF65-F5344CB8AC3E}">
        <p14:creationId xmlns:p14="http://schemas.microsoft.com/office/powerpoint/2010/main" val="1738044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32</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dirty="0" err="1" smtClean="0">
                <a:cs typeface="+mn-cs"/>
              </a:rPr>
              <a:t>XDS.b</a:t>
            </a:r>
            <a:r>
              <a:rPr lang="en-US" dirty="0" smtClean="0">
                <a:cs typeface="+mn-cs"/>
              </a:rPr>
              <a:t> Process Flow</a:t>
            </a:r>
            <a:endParaRPr lang="th-TH" dirty="0">
              <a:cs typeface="+mn-cs"/>
            </a:endParaRPr>
          </a:p>
        </p:txBody>
      </p:sp>
      <p:sp>
        <p:nvSpPr>
          <p:cNvPr id="8" name="Rectangle 7"/>
          <p:cNvSpPr/>
          <p:nvPr/>
        </p:nvSpPr>
        <p:spPr>
          <a:xfrm>
            <a:off x="2056927" y="1690688"/>
            <a:ext cx="3269816" cy="2561998"/>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Rectangle 8"/>
          <p:cNvSpPr/>
          <p:nvPr/>
        </p:nvSpPr>
        <p:spPr>
          <a:xfrm>
            <a:off x="5079408" y="1690688"/>
            <a:ext cx="4354877" cy="1516969"/>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Rectangle 9"/>
          <p:cNvSpPr/>
          <p:nvPr/>
        </p:nvSpPr>
        <p:spPr>
          <a:xfrm>
            <a:off x="5515428" y="2512719"/>
            <a:ext cx="918264" cy="913720"/>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10"/>
          <p:cNvSpPr/>
          <p:nvPr/>
        </p:nvSpPr>
        <p:spPr>
          <a:xfrm>
            <a:off x="8771951" y="2512719"/>
            <a:ext cx="918264" cy="913720"/>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2" name="Rectangle 11"/>
          <p:cNvSpPr/>
          <p:nvPr/>
        </p:nvSpPr>
        <p:spPr>
          <a:xfrm>
            <a:off x="5181600" y="3265714"/>
            <a:ext cx="1676083" cy="9143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XDS Document Registry</a:t>
            </a:r>
            <a:endParaRPr lang="th-TH" dirty="0">
              <a:noFill/>
            </a:endParaRPr>
          </a:p>
        </p:txBody>
      </p:sp>
    </p:spTree>
    <p:extLst>
      <p:ext uri="{BB962C8B-B14F-4D97-AF65-F5344CB8AC3E}">
        <p14:creationId xmlns:p14="http://schemas.microsoft.com/office/powerpoint/2010/main" val="115501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3" name="Content Placeholder 2"/>
          <p:cNvSpPr>
            <a:spLocks noGrp="1"/>
          </p:cNvSpPr>
          <p:nvPr>
            <p:ph idx="1"/>
          </p:nvPr>
        </p:nvSpPr>
        <p:spPr>
          <a:xfrm>
            <a:off x="838200" y="1825625"/>
            <a:ext cx="2238829" cy="438604"/>
          </a:xfrm>
        </p:spPr>
        <p:txBody>
          <a:bodyPr>
            <a:normAutofit lnSpcReduction="10000"/>
          </a:bodyPr>
          <a:lstStyle/>
          <a:p>
            <a:r>
              <a:rPr lang="en-US" dirty="0" smtClean="0"/>
              <a:t>Design Overview</a:t>
            </a:r>
            <a:endParaRPr lang="th-TH" dirty="0"/>
          </a:p>
        </p:txBody>
      </p:sp>
      <p:sp>
        <p:nvSpPr>
          <p:cNvPr id="5" name="Slide Number Placeholder 4"/>
          <p:cNvSpPr>
            <a:spLocks noGrp="1"/>
          </p:cNvSpPr>
          <p:nvPr>
            <p:ph type="sldNum" sz="quarter" idx="12"/>
          </p:nvPr>
        </p:nvSpPr>
        <p:spPr>
          <a:xfrm>
            <a:off x="10653486" y="6312808"/>
            <a:ext cx="700314" cy="365125"/>
          </a:xfrm>
        </p:spPr>
        <p:txBody>
          <a:bodyPr/>
          <a:lstStyle/>
          <a:p>
            <a:fld id="{E60467EA-7CED-4417-B7B8-B769BDC20388}" type="slidenum">
              <a:rPr lang="th-TH" smtClean="0"/>
              <a:pPr/>
              <a:t>33</a:t>
            </a:fld>
            <a:endParaRPr lang="th-TH"/>
          </a:p>
        </p:txBody>
      </p:sp>
      <p:sp>
        <p:nvSpPr>
          <p:cNvPr id="4" name="Rectangle 3"/>
          <p:cNvSpPr/>
          <p:nvPr/>
        </p:nvSpPr>
        <p:spPr>
          <a:xfrm>
            <a:off x="4073464" y="3094728"/>
            <a:ext cx="2798733" cy="4290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XDS Document Registry</a:t>
            </a:r>
            <a:endParaRPr lang="th-TH" dirty="0">
              <a:solidFill>
                <a:srgbClr val="FF0000"/>
              </a:solidFill>
            </a:endParaRPr>
          </a:p>
        </p:txBody>
      </p:sp>
      <p:sp>
        <p:nvSpPr>
          <p:cNvPr id="6" name="Rectangle 5"/>
          <p:cNvSpPr/>
          <p:nvPr/>
        </p:nvSpPr>
        <p:spPr>
          <a:xfrm>
            <a:off x="4053744" y="1474934"/>
            <a:ext cx="2798733" cy="10595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Document Registry</a:t>
            </a:r>
          </a:p>
          <a:p>
            <a:pPr algn="ctr"/>
            <a:r>
              <a:rPr lang="en-US" dirty="0" smtClean="0">
                <a:solidFill>
                  <a:srgbClr val="FF0000"/>
                </a:solidFill>
              </a:rPr>
              <a:t>Blockchain ledger</a:t>
            </a:r>
            <a:endParaRPr lang="th-TH" dirty="0">
              <a:solidFill>
                <a:srgbClr val="FF0000"/>
              </a:solidFill>
            </a:endParaRPr>
          </a:p>
        </p:txBody>
      </p:sp>
      <p:sp>
        <p:nvSpPr>
          <p:cNvPr id="7" name="Rectangle 6"/>
          <p:cNvSpPr/>
          <p:nvPr/>
        </p:nvSpPr>
        <p:spPr>
          <a:xfrm>
            <a:off x="3430575" y="4432433"/>
            <a:ext cx="4084509" cy="146036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XDS Document Repository</a:t>
            </a:r>
            <a:br>
              <a:rPr lang="en-US" dirty="0" smtClean="0">
                <a:solidFill>
                  <a:srgbClr val="0070C0"/>
                </a:solidFill>
              </a:rPr>
            </a:br>
            <a:r>
              <a:rPr lang="en-US" dirty="0" smtClean="0">
                <a:solidFill>
                  <a:srgbClr val="0070C0"/>
                </a:solidFill>
              </a:rPr>
              <a:t>or</a:t>
            </a:r>
          </a:p>
          <a:p>
            <a:pPr algn="ctr"/>
            <a:r>
              <a:rPr lang="en-US" dirty="0" smtClean="0">
                <a:solidFill>
                  <a:srgbClr val="0070C0"/>
                </a:solidFill>
              </a:rPr>
              <a:t>XDS Integrated Source/Repository</a:t>
            </a:r>
            <a:endParaRPr lang="th-TH" dirty="0">
              <a:solidFill>
                <a:srgbClr val="0070C0"/>
              </a:solidFill>
            </a:endParaRPr>
          </a:p>
        </p:txBody>
      </p:sp>
      <p:cxnSp>
        <p:nvCxnSpPr>
          <p:cNvPr id="9" name="Straight Arrow Connector 8"/>
          <p:cNvCxnSpPr>
            <a:stCxn id="7" idx="0"/>
            <a:endCxn id="4" idx="2"/>
          </p:cNvCxnSpPr>
          <p:nvPr/>
        </p:nvCxnSpPr>
        <p:spPr>
          <a:xfrm flipV="1">
            <a:off x="5472830" y="3523762"/>
            <a:ext cx="1" cy="90867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305755" y="2489736"/>
            <a:ext cx="0" cy="61628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588787" y="2518763"/>
            <a:ext cx="0" cy="616283"/>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124208" y="3098866"/>
            <a:ext cx="3041996" cy="42807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XDS Document Consumer</a:t>
            </a:r>
          </a:p>
        </p:txBody>
      </p:sp>
      <p:cxnSp>
        <p:nvCxnSpPr>
          <p:cNvPr id="14" name="Straight Arrow Connector 13"/>
          <p:cNvCxnSpPr>
            <a:stCxn id="13" idx="1"/>
            <a:endCxn id="4" idx="3"/>
          </p:cNvCxnSpPr>
          <p:nvPr/>
        </p:nvCxnSpPr>
        <p:spPr>
          <a:xfrm flipH="1" flipV="1">
            <a:off x="6872197" y="3309245"/>
            <a:ext cx="1252011" cy="366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7" idx="3"/>
          </p:cNvCxnSpPr>
          <p:nvPr/>
        </p:nvCxnSpPr>
        <p:spPr>
          <a:xfrm rot="5400000">
            <a:off x="7762309" y="3279720"/>
            <a:ext cx="1635672" cy="2130122"/>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550752" y="3526945"/>
            <a:ext cx="26851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Registry Query [ITI-18]</a:t>
            </a:r>
          </a:p>
        </p:txBody>
      </p:sp>
      <p:sp>
        <p:nvSpPr>
          <p:cNvPr id="25" name="Rectangle 24"/>
          <p:cNvSpPr/>
          <p:nvPr/>
        </p:nvSpPr>
        <p:spPr>
          <a:xfrm>
            <a:off x="1757968" y="3797467"/>
            <a:ext cx="3695142"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Register Document Set-b [ITI-42]</a:t>
            </a:r>
          </a:p>
        </p:txBody>
      </p:sp>
      <p:sp>
        <p:nvSpPr>
          <p:cNvPr id="26" name="Rectangle 25"/>
          <p:cNvSpPr/>
          <p:nvPr/>
        </p:nvSpPr>
        <p:spPr>
          <a:xfrm>
            <a:off x="7551857" y="5223372"/>
            <a:ext cx="3101629"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Document Retrieval [ITI-43]</a:t>
            </a:r>
          </a:p>
        </p:txBody>
      </p:sp>
      <p:sp>
        <p:nvSpPr>
          <p:cNvPr id="27" name="Rectangle 26"/>
          <p:cNvSpPr/>
          <p:nvPr/>
        </p:nvSpPr>
        <p:spPr>
          <a:xfrm>
            <a:off x="3368023" y="2612864"/>
            <a:ext cx="1874710"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Smart Contract</a:t>
            </a:r>
          </a:p>
        </p:txBody>
      </p:sp>
    </p:spTree>
    <p:extLst>
      <p:ext uri="{BB962C8B-B14F-4D97-AF65-F5344CB8AC3E}">
        <p14:creationId xmlns:p14="http://schemas.microsoft.com/office/powerpoint/2010/main" val="14874714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34</a:t>
            </a:fld>
            <a:endParaRPr lang="th-TH"/>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t="5084" r="442" b="5871"/>
          <a:stretch/>
        </p:blipFill>
        <p:spPr bwMode="auto">
          <a:xfrm>
            <a:off x="2075994" y="1844744"/>
            <a:ext cx="8040011" cy="3840439"/>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1037996" y="5839239"/>
            <a:ext cx="10116005" cy="461665"/>
          </a:xfrm>
          <a:prstGeom prst="rect">
            <a:avLst/>
          </a:prstGeom>
        </p:spPr>
        <p:txBody>
          <a:bodyPr wrap="square">
            <a:spAutoFit/>
          </a:bodyPr>
          <a:lstStyle/>
          <a:p>
            <a:pPr algn="ctr"/>
            <a:r>
              <a:rPr lang="en-US" sz="2400" dirty="0">
                <a:latin typeface="Times New Roman" panose="02020603050405020304" pitchFamily="18" charset="0"/>
                <a:ea typeface="Calibri" panose="020F0502020204030204" pitchFamily="34" charset="0"/>
              </a:rPr>
              <a:t>Document Registry of each hospital connected to other as </a:t>
            </a:r>
            <a:r>
              <a:rPr lang="en-US" sz="2400" dirty="0" smtClean="0">
                <a:latin typeface="Times New Roman" panose="02020603050405020304" pitchFamily="18" charset="0"/>
                <a:ea typeface="Calibri" panose="020F0502020204030204" pitchFamily="34" charset="0"/>
              </a:rPr>
              <a:t>Blockchain network</a:t>
            </a:r>
            <a:endParaRPr lang="th-TH" sz="2400" dirty="0"/>
          </a:p>
        </p:txBody>
      </p:sp>
    </p:spTree>
    <p:extLst>
      <p:ext uri="{BB962C8B-B14F-4D97-AF65-F5344CB8AC3E}">
        <p14:creationId xmlns:p14="http://schemas.microsoft.com/office/powerpoint/2010/main" val="575935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contribution</a:t>
            </a:r>
            <a:endParaRPr lang="th-TH" dirty="0"/>
          </a:p>
        </p:txBody>
      </p:sp>
      <p:sp>
        <p:nvSpPr>
          <p:cNvPr id="3" name="Content Placeholder 2"/>
          <p:cNvSpPr>
            <a:spLocks noGrp="1"/>
          </p:cNvSpPr>
          <p:nvPr>
            <p:ph idx="1"/>
          </p:nvPr>
        </p:nvSpPr>
        <p:spPr/>
        <p:txBody>
          <a:bodyPr/>
          <a:lstStyle/>
          <a:p>
            <a:r>
              <a:rPr lang="en-US" dirty="0" smtClean="0"/>
              <a:t>Design Blockchain environment that focus on allow health document sharing between different enterprises through compliance of IHE </a:t>
            </a:r>
            <a:r>
              <a:rPr lang="en-US" dirty="0" err="1" smtClean="0"/>
              <a:t>XDS.b</a:t>
            </a:r>
            <a:r>
              <a:rPr lang="en-US" dirty="0" smtClean="0"/>
              <a:t> profile</a:t>
            </a:r>
          </a:p>
          <a:p>
            <a:r>
              <a:rPr lang="en-US" dirty="0">
                <a:solidFill>
                  <a:schemeClr val="bg1">
                    <a:lumMod val="50000"/>
                  </a:schemeClr>
                </a:solidFill>
              </a:rPr>
              <a:t>Design software that act as a middle between </a:t>
            </a:r>
            <a:r>
              <a:rPr lang="en-US" dirty="0" err="1">
                <a:solidFill>
                  <a:schemeClr val="bg1">
                    <a:lumMod val="50000"/>
                  </a:schemeClr>
                </a:solidFill>
              </a:rPr>
              <a:t>XDS.b</a:t>
            </a:r>
            <a:r>
              <a:rPr lang="en-US" dirty="0">
                <a:solidFill>
                  <a:schemeClr val="bg1">
                    <a:lumMod val="50000"/>
                  </a:schemeClr>
                </a:solidFill>
              </a:rPr>
              <a:t> profile process and </a:t>
            </a:r>
            <a:r>
              <a:rPr lang="en-US" dirty="0" smtClean="0">
                <a:solidFill>
                  <a:schemeClr val="bg1">
                    <a:lumMod val="50000"/>
                  </a:schemeClr>
                </a:solidFill>
              </a:rPr>
              <a:t>Blockchain</a:t>
            </a:r>
          </a:p>
          <a:p>
            <a:r>
              <a:rPr lang="en-US" dirty="0" smtClean="0">
                <a:solidFill>
                  <a:schemeClr val="bg1">
                    <a:lumMod val="50000"/>
                  </a:schemeClr>
                </a:solidFill>
              </a:rPr>
              <a:t>Design Blockchain smart contract that integrate Blockchain into </a:t>
            </a:r>
            <a:r>
              <a:rPr lang="en-US" dirty="0" err="1" smtClean="0">
                <a:solidFill>
                  <a:schemeClr val="bg1">
                    <a:lumMod val="50000"/>
                  </a:schemeClr>
                </a:solidFill>
              </a:rPr>
              <a:t>XDS.b</a:t>
            </a:r>
            <a:r>
              <a:rPr lang="en-US" dirty="0" smtClean="0">
                <a:solidFill>
                  <a:schemeClr val="bg1">
                    <a:lumMod val="50000"/>
                  </a:schemeClr>
                </a:solidFill>
              </a:rPr>
              <a:t> profile process flow</a:t>
            </a:r>
          </a:p>
          <a:p>
            <a:r>
              <a:rPr lang="en-US" dirty="0" smtClean="0">
                <a:solidFill>
                  <a:schemeClr val="bg1">
                    <a:lumMod val="50000"/>
                  </a:schemeClr>
                </a:solidFill>
              </a:rPr>
              <a:t>Design search algorithm for document registry published on Blockchain</a:t>
            </a:r>
          </a:p>
          <a:p>
            <a:r>
              <a:rPr lang="en-US" dirty="0" smtClean="0">
                <a:solidFill>
                  <a:schemeClr val="bg1">
                    <a:lumMod val="50000"/>
                  </a:schemeClr>
                </a:solidFill>
              </a:rPr>
              <a:t>Propose additional smart contract function as audit trail for exchanged health document</a:t>
            </a:r>
            <a:endParaRPr lang="th-TH"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E60467EA-7CED-4417-B7B8-B769BDC20388}" type="slidenum">
              <a:rPr lang="th-TH" smtClean="0"/>
              <a:pPr/>
              <a:t>35</a:t>
            </a:fld>
            <a:endParaRPr lang="th-TH"/>
          </a:p>
        </p:txBody>
      </p:sp>
    </p:spTree>
    <p:extLst>
      <p:ext uri="{BB962C8B-B14F-4D97-AF65-F5344CB8AC3E}">
        <p14:creationId xmlns:p14="http://schemas.microsoft.com/office/powerpoint/2010/main" val="18316306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Blockchain</a:t>
            </a:r>
          </a:p>
          <a:p>
            <a:r>
              <a:rPr lang="en-US" dirty="0"/>
              <a:t>Characteristics, Features, and </a:t>
            </a:r>
            <a:r>
              <a:rPr lang="en-US" dirty="0" smtClean="0"/>
              <a:t>Benefits</a:t>
            </a:r>
          </a:p>
          <a:p>
            <a:r>
              <a:rPr lang="en-US" dirty="0" smtClean="0"/>
              <a:t>Types of Blockchain</a:t>
            </a:r>
          </a:p>
          <a:p>
            <a:pPr lvl="1"/>
            <a:r>
              <a:rPr lang="en-US" dirty="0" smtClean="0"/>
              <a:t>Public Blockchain</a:t>
            </a:r>
          </a:p>
          <a:p>
            <a:pPr lvl="1"/>
            <a:r>
              <a:rPr lang="en-US" dirty="0" smtClean="0"/>
              <a:t>Private Blockchain</a:t>
            </a:r>
          </a:p>
          <a:p>
            <a:pPr lvl="1"/>
            <a:r>
              <a:rPr lang="en-US" dirty="0" smtClean="0"/>
              <a:t>Permissioned Blockchain (aka Consortium Blockchain)</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36</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5400" dirty="0" smtClean="0">
                <a:cs typeface="+mn-cs"/>
              </a:rPr>
              <a:t>Method – Understanding Blockchain</a:t>
            </a:r>
            <a:endParaRPr lang="th-TH" sz="5400" dirty="0">
              <a:cs typeface="+mn-cs"/>
            </a:endParaRPr>
          </a:p>
        </p:txBody>
      </p:sp>
    </p:spTree>
    <p:extLst>
      <p:ext uri="{BB962C8B-B14F-4D97-AF65-F5344CB8AC3E}">
        <p14:creationId xmlns:p14="http://schemas.microsoft.com/office/powerpoint/2010/main" val="30856356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Key components of Blockchain</a:t>
            </a:r>
          </a:p>
          <a:p>
            <a:pPr lvl="1"/>
            <a:r>
              <a:rPr lang="en-US" dirty="0" smtClean="0"/>
              <a:t>Block of Data</a:t>
            </a:r>
          </a:p>
          <a:p>
            <a:pPr lvl="1"/>
            <a:r>
              <a:rPr lang="en-US" dirty="0" smtClean="0"/>
              <a:t>Hash Chain</a:t>
            </a:r>
          </a:p>
          <a:p>
            <a:pPr lvl="1"/>
            <a:r>
              <a:rPr lang="en-US" dirty="0" smtClean="0"/>
              <a:t>Mining Node</a:t>
            </a:r>
          </a:p>
          <a:p>
            <a:pPr lvl="1"/>
            <a:r>
              <a:rPr lang="en-US" dirty="0" smtClean="0"/>
              <a:t>Consensus</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37</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5400" dirty="0" smtClean="0">
                <a:cs typeface="+mn-cs"/>
              </a:rPr>
              <a:t>Method – Understanding Blockchain</a:t>
            </a:r>
            <a:endParaRPr lang="th-TH" sz="5400" dirty="0">
              <a:cs typeface="+mn-cs"/>
            </a:endParaRPr>
          </a:p>
        </p:txBody>
      </p:sp>
    </p:spTree>
    <p:extLst>
      <p:ext uri="{BB962C8B-B14F-4D97-AF65-F5344CB8AC3E}">
        <p14:creationId xmlns:p14="http://schemas.microsoft.com/office/powerpoint/2010/main" val="7279441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Understanding Blockchain</a:t>
            </a:r>
            <a:endParaRPr lang="th-TH" sz="5400" dirty="0">
              <a:cs typeface="+mn-cs"/>
            </a:endParaRPr>
          </a:p>
        </p:txBody>
      </p:sp>
      <p:sp>
        <p:nvSpPr>
          <p:cNvPr id="3" name="Content Placeholder 2"/>
          <p:cNvSpPr>
            <a:spLocks noGrp="1"/>
          </p:cNvSpPr>
          <p:nvPr>
            <p:ph idx="1"/>
          </p:nvPr>
        </p:nvSpPr>
        <p:spPr/>
        <p:txBody>
          <a:bodyPr/>
          <a:lstStyle/>
          <a:p>
            <a:r>
              <a:rPr lang="en-US" dirty="0" smtClean="0"/>
              <a:t>Blockchain technology</a:t>
            </a:r>
          </a:p>
          <a:p>
            <a:pPr lvl="1"/>
            <a:r>
              <a:rPr lang="en-US" dirty="0" smtClean="0"/>
              <a:t>Blockchain variant platform and community (example)</a:t>
            </a:r>
          </a:p>
          <a:p>
            <a:pPr lvl="2"/>
            <a:r>
              <a:rPr lang="en-US" dirty="0" smtClean="0"/>
              <a:t>Bitcoin</a:t>
            </a:r>
          </a:p>
          <a:p>
            <a:pPr lvl="2"/>
            <a:r>
              <a:rPr lang="en-US" dirty="0" err="1" smtClean="0"/>
              <a:t>Hyperledger</a:t>
            </a:r>
            <a:endParaRPr lang="en-US" dirty="0" smtClean="0"/>
          </a:p>
          <a:p>
            <a:pPr lvl="2"/>
            <a:r>
              <a:rPr lang="en-US" dirty="0" smtClean="0"/>
              <a:t>Ethereum</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38</a:t>
            </a:fld>
            <a:endParaRPr lang="th-TH"/>
          </a:p>
        </p:txBody>
      </p:sp>
    </p:spTree>
    <p:extLst>
      <p:ext uri="{BB962C8B-B14F-4D97-AF65-F5344CB8AC3E}">
        <p14:creationId xmlns:p14="http://schemas.microsoft.com/office/powerpoint/2010/main" val="39629877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Blockchain design for implementation</a:t>
            </a:r>
            <a:endParaRPr lang="th-TH" sz="5400" dirty="0">
              <a:cs typeface="+mn-cs"/>
            </a:endParaRPr>
          </a:p>
        </p:txBody>
      </p:sp>
      <p:sp>
        <p:nvSpPr>
          <p:cNvPr id="3" name="Content Placeholder 2"/>
          <p:cNvSpPr>
            <a:spLocks noGrp="1"/>
          </p:cNvSpPr>
          <p:nvPr>
            <p:ph idx="1"/>
          </p:nvPr>
        </p:nvSpPr>
        <p:spPr/>
        <p:txBody>
          <a:bodyPr/>
          <a:lstStyle/>
          <a:p>
            <a:r>
              <a:rPr lang="en-US" dirty="0" smtClean="0"/>
              <a:t>Design of XDS Blockchain</a:t>
            </a:r>
          </a:p>
          <a:p>
            <a:pPr lvl="1"/>
            <a:r>
              <a:rPr lang="en-US" dirty="0" smtClean="0"/>
              <a:t>Permissioned/Consortium Blockchain: Only identity that have right to participate in XDS network will be able to participate in XDS Blockchain</a:t>
            </a:r>
          </a:p>
          <a:p>
            <a:pPr lvl="1"/>
            <a:r>
              <a:rPr lang="en-US" dirty="0" smtClean="0"/>
              <a:t>Blockchain node will host by organization that is XDS Affinity Domain member</a:t>
            </a:r>
          </a:p>
          <a:p>
            <a:pPr lvl="1"/>
            <a:r>
              <a:rPr lang="en-US" dirty="0" smtClean="0"/>
              <a:t>Each XDS Affinity Domain member will have at least one XDS Document Registry Node which keep full chain and participate as validator node</a:t>
            </a:r>
          </a:p>
          <a:p>
            <a:pPr lvl="1"/>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39</a:t>
            </a:fld>
            <a:endParaRPr lang="th-TH"/>
          </a:p>
        </p:txBody>
      </p:sp>
    </p:spTree>
    <p:extLst>
      <p:ext uri="{BB962C8B-B14F-4D97-AF65-F5344CB8AC3E}">
        <p14:creationId xmlns:p14="http://schemas.microsoft.com/office/powerpoint/2010/main" val="781142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Background</a:t>
            </a:r>
            <a:endParaRPr lang="th-TH" dirty="0">
              <a:cs typeface="+mn-cs"/>
            </a:endParaRPr>
          </a:p>
        </p:txBody>
      </p:sp>
      <p:sp>
        <p:nvSpPr>
          <p:cNvPr id="3" name="Content Placeholder 2"/>
          <p:cNvSpPr>
            <a:spLocks noGrp="1"/>
          </p:cNvSpPr>
          <p:nvPr>
            <p:ph idx="1"/>
          </p:nvPr>
        </p:nvSpPr>
        <p:spPr/>
        <p:txBody>
          <a:bodyPr/>
          <a:lstStyle/>
          <a:p>
            <a:r>
              <a:rPr lang="en-US" sz="3200" dirty="0" smtClean="0"/>
              <a:t>Digital transformation of healthcare industry (</a:t>
            </a:r>
            <a:r>
              <a:rPr lang="th-TH" sz="3200" dirty="0" smtClean="0"/>
              <a:t>เกริ่นนำ</a:t>
            </a:r>
            <a:r>
              <a:rPr lang="en-US" sz="3200" dirty="0" smtClean="0"/>
              <a:t>)</a:t>
            </a:r>
            <a:endParaRPr lang="en-US" sz="3200" dirty="0"/>
          </a:p>
          <a:p>
            <a:pPr lvl="1"/>
            <a:r>
              <a:rPr lang="en-US" sz="2800" dirty="0"/>
              <a:t>On the increasing demand for better quality of healthcare service, there is the topic that involve healthcare information technology in term of operation efficiency. </a:t>
            </a:r>
            <a:endParaRPr lang="th-TH" sz="2800"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a:t>
            </a:fld>
            <a:endParaRPr lang="th-TH"/>
          </a:p>
        </p:txBody>
      </p:sp>
    </p:spTree>
    <p:extLst>
      <p:ext uri="{BB962C8B-B14F-4D97-AF65-F5344CB8AC3E}">
        <p14:creationId xmlns:p14="http://schemas.microsoft.com/office/powerpoint/2010/main" val="4422624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Blockchain platform</a:t>
            </a:r>
            <a:endParaRPr lang="th-TH" sz="5400" dirty="0">
              <a:cs typeface="+mn-cs"/>
            </a:endParaRPr>
          </a:p>
        </p:txBody>
      </p:sp>
      <p:sp>
        <p:nvSpPr>
          <p:cNvPr id="3" name="Content Placeholder 2"/>
          <p:cNvSpPr>
            <a:spLocks noGrp="1"/>
          </p:cNvSpPr>
          <p:nvPr>
            <p:ph idx="1"/>
          </p:nvPr>
        </p:nvSpPr>
        <p:spPr/>
        <p:txBody>
          <a:bodyPr/>
          <a:lstStyle/>
          <a:p>
            <a:r>
              <a:rPr lang="en-US" dirty="0" smtClean="0"/>
              <a:t>Consider Blockchain platform for implementation</a:t>
            </a:r>
          </a:p>
          <a:p>
            <a:r>
              <a:rPr lang="en-US" dirty="0" smtClean="0"/>
              <a:t>Chose Ethereum, </a:t>
            </a:r>
          </a:p>
          <a:p>
            <a:pPr lvl="1"/>
            <a:r>
              <a:rPr lang="en-US" dirty="0" smtClean="0"/>
              <a:t>the main platform that appreciate usage of </a:t>
            </a:r>
            <a:r>
              <a:rPr lang="en-US" dirty="0" err="1" smtClean="0"/>
              <a:t>smartcontract</a:t>
            </a:r>
            <a:r>
              <a:rPr lang="en-US" dirty="0" smtClean="0"/>
              <a:t> and designed for </a:t>
            </a:r>
            <a:r>
              <a:rPr lang="en-US" dirty="0" err="1" smtClean="0"/>
              <a:t>smartcontract</a:t>
            </a:r>
            <a:endParaRPr lang="en-US" dirty="0" smtClean="0"/>
          </a:p>
          <a:p>
            <a:pPr lvl="1"/>
            <a:r>
              <a:rPr lang="en-US" dirty="0" smtClean="0"/>
              <a:t>Supported by large developer community</a:t>
            </a:r>
          </a:p>
          <a:p>
            <a:pPr lvl="1"/>
            <a:r>
              <a:rPr lang="en-US" dirty="0" err="1" smtClean="0"/>
              <a:t>Opensource</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40</a:t>
            </a:fld>
            <a:endParaRPr lang="th-TH"/>
          </a:p>
        </p:txBody>
      </p:sp>
    </p:spTree>
    <p:extLst>
      <p:ext uri="{BB962C8B-B14F-4D97-AF65-F5344CB8AC3E}">
        <p14:creationId xmlns:p14="http://schemas.microsoft.com/office/powerpoint/2010/main" val="22341009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Select consensus for XDS Blockchain</a:t>
            </a:r>
            <a:endParaRPr lang="th-TH" sz="5400" dirty="0">
              <a:cs typeface="+mn-cs"/>
            </a:endParaRPr>
          </a:p>
        </p:txBody>
      </p:sp>
      <p:sp>
        <p:nvSpPr>
          <p:cNvPr id="3" name="Content Placeholder 2"/>
          <p:cNvSpPr>
            <a:spLocks noGrp="1"/>
          </p:cNvSpPr>
          <p:nvPr>
            <p:ph idx="1"/>
          </p:nvPr>
        </p:nvSpPr>
        <p:spPr/>
        <p:txBody>
          <a:bodyPr>
            <a:normAutofit/>
          </a:bodyPr>
          <a:lstStyle/>
          <a:p>
            <a:r>
              <a:rPr lang="en-US" dirty="0" smtClean="0"/>
              <a:t>Types of known </a:t>
            </a:r>
            <a:r>
              <a:rPr lang="en-US" dirty="0" smtClean="0"/>
              <a:t>consensus</a:t>
            </a:r>
          </a:p>
          <a:p>
            <a:pPr lvl="1"/>
            <a:r>
              <a:rPr lang="en-US" dirty="0" smtClean="0"/>
              <a:t>Proof of Work: </a:t>
            </a:r>
            <a:br>
              <a:rPr lang="en-US" dirty="0" smtClean="0"/>
            </a:br>
            <a:r>
              <a:rPr lang="en-US" dirty="0" smtClean="0"/>
              <a:t>Miner node compete against each other to become the one who publish new block</a:t>
            </a:r>
          </a:p>
          <a:p>
            <a:pPr lvl="1"/>
            <a:r>
              <a:rPr lang="en-US" dirty="0" smtClean="0"/>
              <a:t>Proof of Stake: </a:t>
            </a:r>
            <a:br>
              <a:rPr lang="en-US" dirty="0" smtClean="0"/>
            </a:br>
            <a:r>
              <a:rPr lang="en-US" dirty="0" smtClean="0"/>
              <a:t>The longer the node participated in the network, the more trust they gained</a:t>
            </a:r>
          </a:p>
          <a:p>
            <a:pPr lvl="1"/>
            <a:r>
              <a:rPr lang="en-US" dirty="0" smtClean="0"/>
              <a:t>Practical Byzantine False Tolerance (PBFT): </a:t>
            </a:r>
            <a:br>
              <a:rPr lang="en-US" dirty="0" smtClean="0"/>
            </a:br>
            <a:r>
              <a:rPr lang="en-US" dirty="0" smtClean="0"/>
              <a:t>Rely on majority of network to vote for block approval</a:t>
            </a:r>
          </a:p>
          <a:p>
            <a:pPr lvl="1"/>
            <a:r>
              <a:rPr lang="en-US" dirty="0" smtClean="0"/>
              <a:t>Raft: </a:t>
            </a:r>
            <a:br>
              <a:rPr lang="en-US" dirty="0" smtClean="0"/>
            </a:br>
            <a:r>
              <a:rPr lang="en-US" dirty="0" smtClean="0"/>
              <a:t>Complicate consensus algorithm that priority availability before integrity</a:t>
            </a:r>
          </a:p>
          <a:p>
            <a:pPr lvl="1"/>
            <a:r>
              <a:rPr lang="en-US" dirty="0" smtClean="0"/>
              <a:t>Proof of Authority: </a:t>
            </a:r>
            <a:br>
              <a:rPr lang="en-US" dirty="0" smtClean="0"/>
            </a:br>
            <a:r>
              <a:rPr lang="en-US" dirty="0" smtClean="0"/>
              <a:t>Similar to PBFT but alter sequence of data distribution to guarantee its availability</a:t>
            </a:r>
            <a:endParaRPr lang="en-US"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41</a:t>
            </a:fld>
            <a:endParaRPr lang="th-TH"/>
          </a:p>
        </p:txBody>
      </p:sp>
    </p:spTree>
    <p:extLst>
      <p:ext uri="{BB962C8B-B14F-4D97-AF65-F5344CB8AC3E}">
        <p14:creationId xmlns:p14="http://schemas.microsoft.com/office/powerpoint/2010/main" val="29189560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Select consensus for XDS Blockchain</a:t>
            </a:r>
            <a:endParaRPr lang="th-TH" sz="5400" dirty="0">
              <a:cs typeface="+mn-cs"/>
            </a:endParaRPr>
          </a:p>
        </p:txBody>
      </p:sp>
      <p:sp>
        <p:nvSpPr>
          <p:cNvPr id="3" name="Content Placeholder 2"/>
          <p:cNvSpPr>
            <a:spLocks noGrp="1"/>
          </p:cNvSpPr>
          <p:nvPr>
            <p:ph idx="1"/>
          </p:nvPr>
        </p:nvSpPr>
        <p:spPr/>
        <p:txBody>
          <a:bodyPr>
            <a:normAutofit fontScale="85000" lnSpcReduction="20000"/>
          </a:bodyPr>
          <a:lstStyle/>
          <a:p>
            <a:r>
              <a:rPr lang="en-US" dirty="0" smtClean="0"/>
              <a:t>Related work</a:t>
            </a:r>
            <a:endParaRPr lang="en-US" dirty="0"/>
          </a:p>
          <a:p>
            <a:pPr lvl="1"/>
            <a:r>
              <a:rPr lang="en-US" dirty="0"/>
              <a:t>A Review on Consensus Algorithm of Blockchain</a:t>
            </a:r>
          </a:p>
          <a:p>
            <a:pPr lvl="2"/>
            <a:r>
              <a:rPr lang="en-US" sz="1600" i="1" dirty="0"/>
              <a:t>D. </a:t>
            </a:r>
            <a:r>
              <a:rPr lang="en-US" sz="1600" i="1" dirty="0" err="1"/>
              <a:t>Mingxiao</a:t>
            </a:r>
            <a:r>
              <a:rPr lang="en-US" sz="1600" i="1" dirty="0"/>
              <a:t>, M. </a:t>
            </a:r>
            <a:r>
              <a:rPr lang="en-US" sz="1600" i="1" dirty="0" err="1"/>
              <a:t>Xiaofeng</a:t>
            </a:r>
            <a:r>
              <a:rPr lang="en-US" sz="1600" i="1" dirty="0"/>
              <a:t>, Z. </a:t>
            </a:r>
            <a:r>
              <a:rPr lang="en-US" sz="1600" i="1" dirty="0" err="1"/>
              <a:t>Zhe</a:t>
            </a:r>
            <a:r>
              <a:rPr lang="en-US" sz="1600" i="1" dirty="0"/>
              <a:t>, W. </a:t>
            </a:r>
            <a:r>
              <a:rPr lang="en-US" sz="1600" i="1" dirty="0" err="1"/>
              <a:t>Xiangwei</a:t>
            </a:r>
            <a:r>
              <a:rPr lang="en-US" sz="1600" i="1" dirty="0"/>
              <a:t> and C. </a:t>
            </a:r>
            <a:r>
              <a:rPr lang="en-US" sz="1600" i="1" dirty="0" err="1"/>
              <a:t>Qijun</a:t>
            </a:r>
            <a:r>
              <a:rPr lang="en-US" sz="1600" i="1" dirty="0"/>
              <a:t>, "A review on consensus algorithm of </a:t>
            </a:r>
            <a:r>
              <a:rPr lang="en-US" sz="1600" i="1" dirty="0" err="1"/>
              <a:t>blockchain</a:t>
            </a:r>
            <a:r>
              <a:rPr lang="en-US" sz="1600" i="1" dirty="0"/>
              <a:t>," 2017 IEEE International Conference on Systems, Man, and Cybernetics (SMC), Banff, AB, 2017, pp. 2567-2572.</a:t>
            </a:r>
          </a:p>
          <a:p>
            <a:pPr lvl="2"/>
            <a:r>
              <a:rPr lang="en-US" dirty="0"/>
              <a:t>Main references for Consensus types and Blockchain types</a:t>
            </a:r>
          </a:p>
          <a:p>
            <a:pPr lvl="2"/>
            <a:r>
              <a:rPr lang="en-US" dirty="0"/>
              <a:t>Analysis on suitability between each Blockchain types and Consensus</a:t>
            </a:r>
          </a:p>
          <a:p>
            <a:pPr lvl="1"/>
            <a:r>
              <a:rPr lang="en-US" dirty="0"/>
              <a:t>PBFT vs Proof-of-Authority: Applying the CAP Theorem to Permissioned Blockchain</a:t>
            </a:r>
          </a:p>
          <a:p>
            <a:pPr lvl="2"/>
            <a:r>
              <a:rPr lang="en-US" sz="1600" i="1" dirty="0"/>
              <a:t>De Angelis S, </a:t>
            </a:r>
            <a:r>
              <a:rPr lang="en-US" sz="1600" i="1" dirty="0" err="1"/>
              <a:t>Aniello</a:t>
            </a:r>
            <a:r>
              <a:rPr lang="en-US" sz="1600" i="1" dirty="0"/>
              <a:t> L, </a:t>
            </a:r>
            <a:r>
              <a:rPr lang="en-US" sz="1600" i="1" dirty="0" err="1"/>
              <a:t>Baldoni</a:t>
            </a:r>
            <a:r>
              <a:rPr lang="en-US" sz="1600" i="1" dirty="0"/>
              <a:t> R, Lombardi F, </a:t>
            </a:r>
            <a:r>
              <a:rPr lang="en-US" sz="1600" i="1" dirty="0" err="1"/>
              <a:t>Margheri</a:t>
            </a:r>
            <a:r>
              <a:rPr lang="en-US" sz="1600" i="1" dirty="0"/>
              <a:t> A, </a:t>
            </a:r>
            <a:r>
              <a:rPr lang="en-US" sz="1600" i="1" dirty="0" err="1"/>
              <a:t>Sassone</a:t>
            </a:r>
            <a:r>
              <a:rPr lang="en-US" sz="1600" i="1" dirty="0"/>
              <a:t> V. PBFT vs proof-of-authority: Applying the CAP theorem to permissioned </a:t>
            </a:r>
            <a:r>
              <a:rPr lang="en-US" sz="1600" i="1" dirty="0" err="1"/>
              <a:t>blockchain</a:t>
            </a:r>
            <a:r>
              <a:rPr lang="en-US" sz="1600" i="1" dirty="0"/>
              <a:t>. CEUR Workshop Proc. 2018;2058:1–11. </a:t>
            </a:r>
          </a:p>
          <a:p>
            <a:pPr lvl="2"/>
            <a:r>
              <a:rPr lang="en-US" dirty="0"/>
              <a:t>Main references for Proof of Authority</a:t>
            </a:r>
          </a:p>
          <a:p>
            <a:pPr lvl="2"/>
            <a:r>
              <a:rPr lang="en-US" dirty="0"/>
              <a:t>Analysis on PBFT vs Proof of Authority and its suitable use cases.</a:t>
            </a:r>
          </a:p>
          <a:p>
            <a:pPr lvl="1"/>
            <a:r>
              <a:rPr lang="en-US" dirty="0"/>
              <a:t>Istanbul Byzantine Fault Tolerance</a:t>
            </a:r>
          </a:p>
          <a:p>
            <a:pPr lvl="2"/>
            <a:r>
              <a:rPr lang="en-US" sz="1500" dirty="0" err="1"/>
              <a:t>yutelin</a:t>
            </a:r>
            <a:r>
              <a:rPr lang="en-US" sz="1500" dirty="0"/>
              <a:t>. Istanbul Byzantine Fault Tolerance [Internet]. [cited 2019 Apr 9]. Available from: </a:t>
            </a:r>
            <a:r>
              <a:rPr lang="en-US" sz="1500" dirty="0">
                <a:hlinkClick r:id="rId2"/>
              </a:rPr>
              <a:t>https://github.com/ethereum/EIPs/issues/650</a:t>
            </a:r>
            <a:endParaRPr lang="en-US" sz="1500" dirty="0"/>
          </a:p>
          <a:p>
            <a:pPr lvl="2"/>
            <a:r>
              <a:rPr lang="en-US" dirty="0"/>
              <a:t>Main references for Istanbul Byzantine Fault Tolerance</a:t>
            </a:r>
          </a:p>
          <a:p>
            <a:pPr lvl="1"/>
            <a:r>
              <a:rPr lang="en-US" dirty="0"/>
              <a:t>Consensus Algorithms: </a:t>
            </a:r>
            <a:r>
              <a:rPr lang="en-US" dirty="0" err="1"/>
              <a:t>PoA</a:t>
            </a:r>
            <a:r>
              <a:rPr lang="en-US" dirty="0"/>
              <a:t>, IBFT or Raft?</a:t>
            </a:r>
          </a:p>
          <a:p>
            <a:pPr lvl="2"/>
            <a:r>
              <a:rPr lang="en-US" sz="1500" dirty="0"/>
              <a:t>Jim Zhang. Consensus Algorithms: </a:t>
            </a:r>
            <a:r>
              <a:rPr lang="en-US" sz="1500" dirty="0" err="1"/>
              <a:t>PoA</a:t>
            </a:r>
            <a:r>
              <a:rPr lang="en-US" sz="1500" dirty="0"/>
              <a:t>, IBFT or Raft? - </a:t>
            </a:r>
            <a:r>
              <a:rPr lang="en-US" sz="1500" dirty="0" err="1"/>
              <a:t>Kaleido</a:t>
            </a:r>
            <a:r>
              <a:rPr lang="en-US" sz="1500" dirty="0"/>
              <a:t> - </a:t>
            </a:r>
            <a:r>
              <a:rPr lang="en-US" sz="1500" dirty="0" err="1"/>
              <a:t>Kaleido</a:t>
            </a:r>
            <a:r>
              <a:rPr lang="en-US" sz="1500" dirty="0"/>
              <a:t> [Internet]. 2018 [cited 2019 Apr 9]. Available from: </a:t>
            </a:r>
            <a:r>
              <a:rPr lang="en-US" sz="1500" dirty="0">
                <a:hlinkClick r:id="rId3"/>
              </a:rPr>
              <a:t>https://kaleido.io/consensus-algorithms-poa-ibft-or-raft/</a:t>
            </a:r>
            <a:endParaRPr lang="en-US" sz="1500" dirty="0"/>
          </a:p>
          <a:p>
            <a:pPr lvl="2"/>
            <a:r>
              <a:rPr lang="en-US" dirty="0"/>
              <a:t>Characteristics and different between </a:t>
            </a:r>
            <a:r>
              <a:rPr lang="en-US" dirty="0" err="1"/>
              <a:t>PoA</a:t>
            </a:r>
            <a:r>
              <a:rPr lang="en-US" dirty="0"/>
              <a:t>, IBFT, and </a:t>
            </a:r>
            <a:r>
              <a:rPr lang="en-US" dirty="0" smtClean="0"/>
              <a:t>Raft</a:t>
            </a:r>
            <a:endParaRPr lang="en-US"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42</a:t>
            </a:fld>
            <a:endParaRPr lang="th-TH"/>
          </a:p>
        </p:txBody>
      </p:sp>
    </p:spTree>
    <p:extLst>
      <p:ext uri="{BB962C8B-B14F-4D97-AF65-F5344CB8AC3E}">
        <p14:creationId xmlns:p14="http://schemas.microsoft.com/office/powerpoint/2010/main" val="23657614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Select consensus for XDS Blockchain</a:t>
            </a:r>
            <a:endParaRPr lang="th-TH" sz="5400" dirty="0">
              <a:cs typeface="+mn-cs"/>
            </a:endParaRPr>
          </a:p>
        </p:txBody>
      </p:sp>
      <p:sp>
        <p:nvSpPr>
          <p:cNvPr id="3" name="Content Placeholder 2"/>
          <p:cNvSpPr>
            <a:spLocks noGrp="1"/>
          </p:cNvSpPr>
          <p:nvPr>
            <p:ph idx="1"/>
          </p:nvPr>
        </p:nvSpPr>
        <p:spPr/>
        <p:txBody>
          <a:bodyPr>
            <a:normAutofit/>
          </a:bodyPr>
          <a:lstStyle/>
          <a:p>
            <a:r>
              <a:rPr lang="en-US" dirty="0" smtClean="0"/>
              <a:t>For XDS Blockchain, we chose </a:t>
            </a:r>
            <a:r>
              <a:rPr lang="en-US" dirty="0" smtClean="0"/>
              <a:t>PBFT</a:t>
            </a:r>
          </a:p>
          <a:p>
            <a:pPr lvl="1"/>
            <a:r>
              <a:rPr lang="en-US" dirty="0" smtClean="0"/>
              <a:t>Most suitable with permissioned Blockchain with less than 30 participant nodes</a:t>
            </a:r>
          </a:p>
          <a:p>
            <a:pPr lvl="1"/>
            <a:r>
              <a:rPr lang="en-US" dirty="0" smtClean="0"/>
              <a:t>Priority on securing integrity of data publish to Blockchain</a:t>
            </a:r>
          </a:p>
          <a:p>
            <a:pPr lvl="1"/>
            <a:endParaRPr lang="en-US" dirty="0"/>
          </a:p>
          <a:p>
            <a:r>
              <a:rPr lang="en-US" dirty="0" smtClean="0"/>
              <a:t>PBFT refer to consensus method using with traditional decentralized database, it did not really made for Blockchain</a:t>
            </a:r>
          </a:p>
          <a:p>
            <a:r>
              <a:rPr lang="en-US" dirty="0" smtClean="0"/>
              <a:t>There are Blockchain version of PBFT consensus called Istanbul Byzantine False Tolerance (IBFT)</a:t>
            </a:r>
          </a:p>
          <a:p>
            <a:pPr lvl="1"/>
            <a:r>
              <a:rPr lang="en-US" dirty="0" smtClean="0"/>
              <a:t>IBFT is practically PBFT with modified element suitable with Blockchain.</a:t>
            </a:r>
            <a:endParaRPr lang="en-US" dirty="0" smtClean="0"/>
          </a:p>
          <a:p>
            <a:pPr lvl="1"/>
            <a:endParaRPr lang="en-US" dirty="0" smtClean="0"/>
          </a:p>
          <a:p>
            <a:pPr lvl="1"/>
            <a:endParaRPr lang="en-US"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43</a:t>
            </a:fld>
            <a:endParaRPr lang="th-TH"/>
          </a:p>
        </p:txBody>
      </p:sp>
    </p:spTree>
    <p:extLst>
      <p:ext uri="{BB962C8B-B14F-4D97-AF65-F5344CB8AC3E}">
        <p14:creationId xmlns:p14="http://schemas.microsoft.com/office/powerpoint/2010/main" val="4471613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contribution</a:t>
            </a:r>
            <a:endParaRPr lang="th-TH" dirty="0"/>
          </a:p>
        </p:txBody>
      </p:sp>
      <p:sp>
        <p:nvSpPr>
          <p:cNvPr id="3" name="Content Placeholder 2"/>
          <p:cNvSpPr>
            <a:spLocks noGrp="1"/>
          </p:cNvSpPr>
          <p:nvPr>
            <p:ph idx="1"/>
          </p:nvPr>
        </p:nvSpPr>
        <p:spPr/>
        <p:txBody>
          <a:bodyPr/>
          <a:lstStyle/>
          <a:p>
            <a:r>
              <a:rPr lang="en-US" dirty="0" smtClean="0">
                <a:solidFill>
                  <a:schemeClr val="bg1">
                    <a:lumMod val="50000"/>
                  </a:schemeClr>
                </a:solidFill>
              </a:rPr>
              <a:t>Design Blockchain environment that focus on allow health document sharing between different enterprises through compliance of IHE </a:t>
            </a:r>
            <a:r>
              <a:rPr lang="en-US" dirty="0" err="1" smtClean="0">
                <a:solidFill>
                  <a:schemeClr val="bg1">
                    <a:lumMod val="50000"/>
                  </a:schemeClr>
                </a:solidFill>
              </a:rPr>
              <a:t>XDS.b</a:t>
            </a:r>
            <a:r>
              <a:rPr lang="en-US" dirty="0" smtClean="0">
                <a:solidFill>
                  <a:schemeClr val="bg1">
                    <a:lumMod val="50000"/>
                  </a:schemeClr>
                </a:solidFill>
              </a:rPr>
              <a:t> profile</a:t>
            </a:r>
          </a:p>
          <a:p>
            <a:r>
              <a:rPr lang="en-US" dirty="0"/>
              <a:t>Design software that act as a middle between </a:t>
            </a:r>
            <a:r>
              <a:rPr lang="en-US" dirty="0" err="1"/>
              <a:t>XDS.b</a:t>
            </a:r>
            <a:r>
              <a:rPr lang="en-US" dirty="0"/>
              <a:t> profile process and </a:t>
            </a:r>
            <a:r>
              <a:rPr lang="en-US" dirty="0" smtClean="0"/>
              <a:t>Blockchain</a:t>
            </a:r>
          </a:p>
          <a:p>
            <a:r>
              <a:rPr lang="en-US" dirty="0" smtClean="0">
                <a:solidFill>
                  <a:schemeClr val="bg1">
                    <a:lumMod val="50000"/>
                  </a:schemeClr>
                </a:solidFill>
              </a:rPr>
              <a:t>Design Blockchain smart contract that integrate Blockchain into </a:t>
            </a:r>
            <a:r>
              <a:rPr lang="en-US" dirty="0" err="1" smtClean="0">
                <a:solidFill>
                  <a:schemeClr val="bg1">
                    <a:lumMod val="50000"/>
                  </a:schemeClr>
                </a:solidFill>
              </a:rPr>
              <a:t>XDS.b</a:t>
            </a:r>
            <a:r>
              <a:rPr lang="en-US" dirty="0" smtClean="0">
                <a:solidFill>
                  <a:schemeClr val="bg1">
                    <a:lumMod val="50000"/>
                  </a:schemeClr>
                </a:solidFill>
              </a:rPr>
              <a:t> profile process flow</a:t>
            </a:r>
          </a:p>
          <a:p>
            <a:r>
              <a:rPr lang="en-US" dirty="0" smtClean="0">
                <a:solidFill>
                  <a:schemeClr val="bg1">
                    <a:lumMod val="50000"/>
                  </a:schemeClr>
                </a:solidFill>
              </a:rPr>
              <a:t>Design search algorithm for document registry published on Blockchain</a:t>
            </a:r>
          </a:p>
          <a:p>
            <a:r>
              <a:rPr lang="en-US" dirty="0" smtClean="0">
                <a:solidFill>
                  <a:schemeClr val="bg1">
                    <a:lumMod val="50000"/>
                  </a:schemeClr>
                </a:solidFill>
              </a:rPr>
              <a:t>Propose additional smart contract function as audit trail for exchanged health document</a:t>
            </a:r>
            <a:endParaRPr lang="th-TH"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E60467EA-7CED-4417-B7B8-B769BDC20388}" type="slidenum">
              <a:rPr lang="th-TH" smtClean="0"/>
              <a:pPr/>
              <a:t>44</a:t>
            </a:fld>
            <a:endParaRPr lang="th-TH"/>
          </a:p>
        </p:txBody>
      </p:sp>
    </p:spTree>
    <p:extLst>
      <p:ext uri="{BB962C8B-B14F-4D97-AF65-F5344CB8AC3E}">
        <p14:creationId xmlns:p14="http://schemas.microsoft.com/office/powerpoint/2010/main" val="27267238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Understanding XDS Data structure</a:t>
            </a:r>
            <a:endParaRPr lang="th-TH" sz="5400" dirty="0">
              <a:cs typeface="+mn-cs"/>
            </a:endParaRPr>
          </a:p>
        </p:txBody>
      </p:sp>
      <p:sp>
        <p:nvSpPr>
          <p:cNvPr id="3" name="Content Placeholder 2"/>
          <p:cNvSpPr>
            <a:spLocks noGrp="1"/>
          </p:cNvSpPr>
          <p:nvPr>
            <p:ph idx="1"/>
          </p:nvPr>
        </p:nvSpPr>
        <p:spPr/>
        <p:txBody>
          <a:bodyPr/>
          <a:lstStyle/>
          <a:p>
            <a:r>
              <a:rPr lang="en-US" dirty="0" smtClean="0"/>
              <a:t>What contained in XDS transaction?</a:t>
            </a:r>
          </a:p>
          <a:p>
            <a:pPr lvl="1"/>
            <a:r>
              <a:rPr lang="en-US" dirty="0" smtClean="0"/>
              <a:t>Metadata attributes of document</a:t>
            </a:r>
          </a:p>
          <a:p>
            <a:pPr lvl="1"/>
            <a:endParaRPr lang="en-US" dirty="0"/>
          </a:p>
          <a:p>
            <a:r>
              <a:rPr lang="en-US" dirty="0" smtClean="0"/>
              <a:t>Metadata attributes divided into 3 groups</a:t>
            </a:r>
          </a:p>
          <a:p>
            <a:pPr lvl="1"/>
            <a:r>
              <a:rPr lang="en-US" dirty="0" err="1" smtClean="0"/>
              <a:t>SubmissionSet</a:t>
            </a:r>
            <a:r>
              <a:rPr lang="en-US" dirty="0" smtClean="0"/>
              <a:t>: Metadata attributes represent submission detail of document</a:t>
            </a:r>
          </a:p>
          <a:p>
            <a:pPr lvl="1"/>
            <a:r>
              <a:rPr lang="en-US" dirty="0" smtClean="0"/>
              <a:t>Folder: Metadata attributes represent group of document</a:t>
            </a:r>
          </a:p>
          <a:p>
            <a:pPr lvl="1"/>
            <a:r>
              <a:rPr lang="en-US" dirty="0" err="1" smtClean="0"/>
              <a:t>DocumentEntry</a:t>
            </a:r>
            <a:r>
              <a:rPr lang="en-US" dirty="0" smtClean="0"/>
              <a:t>: Metadata attributes represent the document itself</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45</a:t>
            </a:fld>
            <a:endParaRPr lang="th-TH"/>
          </a:p>
        </p:txBody>
      </p:sp>
    </p:spTree>
    <p:extLst>
      <p:ext uri="{BB962C8B-B14F-4D97-AF65-F5344CB8AC3E}">
        <p14:creationId xmlns:p14="http://schemas.microsoft.com/office/powerpoint/2010/main" val="16968638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46</a:t>
            </a:fld>
            <a:endParaRPr lang="th-TH"/>
          </a:p>
        </p:txBody>
      </p:sp>
      <p:graphicFrame>
        <p:nvGraphicFramePr>
          <p:cNvPr id="5" name="Table 4"/>
          <p:cNvGraphicFramePr>
            <a:graphicFrameLocks noGrp="1"/>
          </p:cNvGraphicFramePr>
          <p:nvPr>
            <p:extLst>
              <p:ext uri="{D42A27DB-BD31-4B8C-83A1-F6EECF244321}">
                <p14:modId xmlns:p14="http://schemas.microsoft.com/office/powerpoint/2010/main" val="3551912062"/>
              </p:ext>
            </p:extLst>
          </p:nvPr>
        </p:nvGraphicFramePr>
        <p:xfrm>
          <a:off x="838200" y="1422405"/>
          <a:ext cx="10515600" cy="4875002"/>
        </p:xfrm>
        <a:graphic>
          <a:graphicData uri="http://schemas.openxmlformats.org/drawingml/2006/table">
            <a:tbl>
              <a:tblPr firstRow="1" firstCol="1" bandRow="1">
                <a:tableStyleId>{5C22544A-7EE6-4342-B048-85BDC9FD1C3A}</a:tableStyleId>
              </a:tblPr>
              <a:tblGrid>
                <a:gridCol w="2093686"/>
                <a:gridCol w="8421914"/>
              </a:tblGrid>
              <a:tr h="671328">
                <a:tc>
                  <a:txBody>
                    <a:bodyPr/>
                    <a:lstStyle/>
                    <a:p>
                      <a:pPr marL="457200" algn="l">
                        <a:lnSpc>
                          <a:spcPct val="100000"/>
                        </a:lnSpc>
                        <a:spcAft>
                          <a:spcPts val="0"/>
                        </a:spcAft>
                      </a:pPr>
                      <a:r>
                        <a:rPr lang="en-US" sz="2000" dirty="0" err="1">
                          <a:effectLst/>
                        </a:rPr>
                        <a:t>SubmissionSet</a:t>
                      </a:r>
                      <a:r>
                        <a:rPr lang="en-US" sz="2000" dirty="0">
                          <a:effectLst/>
                        </a:rPr>
                        <a:t> Metadata Attributes</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Description</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643624">
                <a:tc>
                  <a:txBody>
                    <a:bodyPr/>
                    <a:lstStyle/>
                    <a:p>
                      <a:pPr marL="457200" algn="l">
                        <a:lnSpc>
                          <a:spcPct val="100000"/>
                        </a:lnSpc>
                        <a:spcAft>
                          <a:spcPts val="0"/>
                        </a:spcAft>
                      </a:pPr>
                      <a:r>
                        <a:rPr lang="en-US" sz="2000">
                          <a:effectLst/>
                        </a:rPr>
                        <a:t>author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dirty="0">
                          <a:effectLst/>
                        </a:rPr>
                        <a:t>The humans and/or machines that authored the </a:t>
                      </a:r>
                      <a:r>
                        <a:rPr lang="en-US" sz="2000" dirty="0" err="1">
                          <a:effectLst/>
                        </a:rPr>
                        <a:t>SubmissionSet</a:t>
                      </a:r>
                      <a:r>
                        <a:rPr lang="en-US" sz="2000" dirty="0">
                          <a:effectLst/>
                        </a:rPr>
                        <a:t>. This attribute contains the sub-attributes: </a:t>
                      </a:r>
                      <a:r>
                        <a:rPr lang="en-US" sz="2000" dirty="0" err="1">
                          <a:effectLst/>
                        </a:rPr>
                        <a:t>authorInstitution</a:t>
                      </a:r>
                      <a:r>
                        <a:rPr lang="en-US" sz="2000" dirty="0">
                          <a:effectLst/>
                        </a:rPr>
                        <a:t>, </a:t>
                      </a:r>
                      <a:r>
                        <a:rPr lang="en-US" sz="2000" dirty="0" err="1">
                          <a:effectLst/>
                        </a:rPr>
                        <a:t>authorPerson</a:t>
                      </a:r>
                      <a:r>
                        <a:rPr lang="en-US" sz="2000" dirty="0">
                          <a:effectLst/>
                        </a:rPr>
                        <a:t>, </a:t>
                      </a:r>
                      <a:r>
                        <a:rPr lang="en-US" sz="2000" dirty="0" err="1">
                          <a:effectLst/>
                        </a:rPr>
                        <a:t>authorRole</a:t>
                      </a:r>
                      <a:r>
                        <a:rPr lang="en-US" sz="2000" dirty="0">
                          <a:effectLst/>
                        </a:rPr>
                        <a:t>, </a:t>
                      </a:r>
                      <a:r>
                        <a:rPr lang="en-US" sz="2000" dirty="0" err="1">
                          <a:effectLst/>
                        </a:rPr>
                        <a:t>authorSpecialty</a:t>
                      </a:r>
                      <a:r>
                        <a:rPr lang="en-US" sz="2000" dirty="0">
                          <a:effectLst/>
                        </a:rPr>
                        <a:t>, </a:t>
                      </a:r>
                      <a:r>
                        <a:rPr lang="en-US" sz="2000" dirty="0" err="1">
                          <a:effectLst/>
                        </a:rPr>
                        <a:t>authorTelecommunication</a:t>
                      </a:r>
                      <a:r>
                        <a:rPr lang="en-US" sz="2000" dirty="0">
                          <a:effectLst/>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8520">
                <a:tc>
                  <a:txBody>
                    <a:bodyPr/>
                    <a:lstStyle/>
                    <a:p>
                      <a:pPr marL="457200" algn="l">
                        <a:lnSpc>
                          <a:spcPct val="100000"/>
                        </a:lnSpc>
                        <a:spcAft>
                          <a:spcPts val="0"/>
                        </a:spcAft>
                      </a:pPr>
                      <a:r>
                        <a:rPr lang="en-US" sz="2000">
                          <a:effectLst/>
                        </a:rPr>
                        <a:t>availabilityStatus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lifecycle status of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a:effectLst/>
                        </a:rPr>
                        <a:t>comments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Comments associated with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643624">
                <a:tc>
                  <a:txBody>
                    <a:bodyPr/>
                    <a:lstStyle/>
                    <a:p>
                      <a:pPr marL="457200" algn="l">
                        <a:lnSpc>
                          <a:spcPct val="100000"/>
                        </a:lnSpc>
                        <a:spcAft>
                          <a:spcPts val="0"/>
                        </a:spcAft>
                      </a:pPr>
                      <a:r>
                        <a:rPr lang="en-US" sz="2000">
                          <a:effectLst/>
                        </a:rPr>
                        <a:t>contentTypeCode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code specifying the type of clinical activity that resulted in placing the associated content in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8520">
                <a:tc>
                  <a:txBody>
                    <a:bodyPr/>
                    <a:lstStyle/>
                    <a:p>
                      <a:pPr marL="457200" algn="l">
                        <a:lnSpc>
                          <a:spcPct val="100000"/>
                        </a:lnSpc>
                        <a:spcAft>
                          <a:spcPts val="0"/>
                        </a:spcAft>
                      </a:pPr>
                      <a:r>
                        <a:rPr lang="en-US" sz="2000" dirty="0" err="1">
                          <a:effectLst/>
                        </a:rPr>
                        <a:t>intendedRecipient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organizations or persons for whom the SubmissionSet is intended.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dirty="0" err="1">
                          <a:effectLst/>
                        </a:rPr>
                        <a:t>patientId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patientId represents the primary subject of care of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a:effectLst/>
                        </a:rPr>
                        <a:t>sourceId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Identifier of the entity that contributed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8520">
                <a:tc>
                  <a:txBody>
                    <a:bodyPr/>
                    <a:lstStyle/>
                    <a:p>
                      <a:pPr marL="457200" algn="l">
                        <a:lnSpc>
                          <a:spcPct val="100000"/>
                        </a:lnSpc>
                        <a:spcAft>
                          <a:spcPts val="0"/>
                        </a:spcAft>
                      </a:pPr>
                      <a:r>
                        <a:rPr lang="en-US" sz="2000">
                          <a:effectLst/>
                        </a:rPr>
                        <a:t>submissionTime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Point in time at the creating entity when the SubmissionSet was created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a:effectLst/>
                        </a:rPr>
                        <a:t>title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title of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a:effectLst/>
                        </a:rPr>
                        <a:t>uniqueId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dirty="0">
                          <a:effectLst/>
                        </a:rPr>
                        <a:t>Globally unique identifier for the </a:t>
                      </a:r>
                      <a:r>
                        <a:rPr lang="en-US" sz="2000" dirty="0" err="1">
                          <a:effectLst/>
                        </a:rPr>
                        <a:t>SubmissionSet</a:t>
                      </a:r>
                      <a:r>
                        <a:rPr lang="en-US" sz="2000" dirty="0">
                          <a:effectLst/>
                        </a:rPr>
                        <a:t> assigned by the creating entity.</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dirty="0" smtClean="0">
                          <a:effectLst/>
                          <a:latin typeface="Calibri" panose="020F0502020204030204" pitchFamily="34" charset="0"/>
                          <a:ea typeface="Times New Roman" panose="02020603050405020304" pitchFamily="18" charset="0"/>
                          <a:cs typeface="Cordia New" panose="020B0304020202020204" pitchFamily="34" charset="-34"/>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dirty="0" smtClean="0">
                          <a:effectLst/>
                          <a:latin typeface="Calibri" panose="020F0502020204030204" pitchFamily="34" charset="0"/>
                          <a:ea typeface="Times New Roman" panose="02020603050405020304" pitchFamily="18" charset="0"/>
                          <a:cs typeface="Cordia New" panose="020B0304020202020204" pitchFamily="34" charset="-34"/>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bl>
          </a:graphicData>
        </a:graphic>
      </p:graphicFrame>
      <p:sp>
        <p:nvSpPr>
          <p:cNvPr id="6" name="Title 1"/>
          <p:cNvSpPr>
            <a:spLocks noGrp="1"/>
          </p:cNvSpPr>
          <p:nvPr>
            <p:ph type="title"/>
          </p:nvPr>
        </p:nvSpPr>
        <p:spPr>
          <a:xfrm>
            <a:off x="838200" y="365125"/>
            <a:ext cx="10515600" cy="1325563"/>
          </a:xfrm>
        </p:spPr>
        <p:txBody>
          <a:bodyPr>
            <a:normAutofit/>
          </a:bodyPr>
          <a:lstStyle/>
          <a:p>
            <a:r>
              <a:rPr lang="en-US" sz="5400" dirty="0" smtClean="0">
                <a:cs typeface="+mn-cs"/>
              </a:rPr>
              <a:t>Method – Understanding XDS Data structure</a:t>
            </a:r>
            <a:endParaRPr lang="th-TH" sz="5400" dirty="0">
              <a:cs typeface="+mn-cs"/>
            </a:endParaRPr>
          </a:p>
        </p:txBody>
      </p:sp>
    </p:spTree>
    <p:extLst>
      <p:ext uri="{BB962C8B-B14F-4D97-AF65-F5344CB8AC3E}">
        <p14:creationId xmlns:p14="http://schemas.microsoft.com/office/powerpoint/2010/main" val="1265941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47</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5400" dirty="0" smtClean="0">
                <a:cs typeface="+mn-cs"/>
              </a:rPr>
              <a:t>Method – Understanding XDS Data structure</a:t>
            </a:r>
            <a:endParaRPr lang="th-TH" sz="5400" dirty="0">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1758259250"/>
              </p:ext>
            </p:extLst>
          </p:nvPr>
        </p:nvGraphicFramePr>
        <p:xfrm>
          <a:off x="1248229" y="1690688"/>
          <a:ext cx="9695541" cy="4267200"/>
        </p:xfrm>
        <a:graphic>
          <a:graphicData uri="http://schemas.openxmlformats.org/drawingml/2006/table">
            <a:tbl>
              <a:tblPr firstRow="1" firstCol="1" bandRow="1">
                <a:tableStyleId>{5C22544A-7EE6-4342-B048-85BDC9FD1C3A}</a:tableStyleId>
              </a:tblPr>
              <a:tblGrid>
                <a:gridCol w="2032000"/>
                <a:gridCol w="7663541"/>
              </a:tblGrid>
              <a:tr h="206375">
                <a:tc>
                  <a:txBody>
                    <a:bodyPr/>
                    <a:lstStyle/>
                    <a:p>
                      <a:pPr marL="457200" algn="l">
                        <a:lnSpc>
                          <a:spcPct val="100000"/>
                        </a:lnSpc>
                        <a:spcAft>
                          <a:spcPts val="0"/>
                        </a:spcAft>
                      </a:pPr>
                      <a:r>
                        <a:rPr lang="en-US" sz="2000" dirty="0">
                          <a:effectLst/>
                        </a:rPr>
                        <a:t>Folder Metadata Attributes</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Description</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122555">
                <a:tc>
                  <a:txBody>
                    <a:bodyPr/>
                    <a:lstStyle/>
                    <a:p>
                      <a:pPr marL="457200" algn="l">
                        <a:lnSpc>
                          <a:spcPct val="100000"/>
                        </a:lnSpc>
                        <a:spcAft>
                          <a:spcPts val="0"/>
                        </a:spcAft>
                      </a:pPr>
                      <a:r>
                        <a:rPr lang="en-US" sz="2000">
                          <a:effectLst/>
                        </a:rPr>
                        <a:t>availabilityStatus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The lifecycle status of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171450">
                <a:tc>
                  <a:txBody>
                    <a:bodyPr/>
                    <a:lstStyle/>
                    <a:p>
                      <a:pPr marL="457200" algn="l">
                        <a:lnSpc>
                          <a:spcPct val="100000"/>
                        </a:lnSpc>
                        <a:spcAft>
                          <a:spcPts val="0"/>
                        </a:spcAft>
                      </a:pPr>
                      <a:r>
                        <a:rPr lang="en-US" sz="2000">
                          <a:effectLst/>
                        </a:rPr>
                        <a:t>codeList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The set of codes specifying the type of clinical activities that resulted in placing DocumentEntry objects in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87630">
                <a:tc>
                  <a:txBody>
                    <a:bodyPr/>
                    <a:lstStyle/>
                    <a:p>
                      <a:pPr marL="457200" algn="l">
                        <a:lnSpc>
                          <a:spcPct val="100000"/>
                        </a:lnSpc>
                        <a:spcAft>
                          <a:spcPts val="0"/>
                        </a:spcAft>
                      </a:pPr>
                      <a:r>
                        <a:rPr lang="en-US" sz="2000">
                          <a:effectLst/>
                        </a:rPr>
                        <a:t>comments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Comments associated with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44450">
                <a:tc>
                  <a:txBody>
                    <a:bodyPr/>
                    <a:lstStyle/>
                    <a:p>
                      <a:pPr marL="457200" algn="l">
                        <a:lnSpc>
                          <a:spcPct val="100000"/>
                        </a:lnSpc>
                        <a:spcAft>
                          <a:spcPts val="0"/>
                        </a:spcAft>
                      </a:pPr>
                      <a:r>
                        <a:rPr lang="en-US" sz="2000">
                          <a:effectLst/>
                        </a:rPr>
                        <a:t>entryUUID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A globally unique identifier used to manage the entry.</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85090">
                <a:tc>
                  <a:txBody>
                    <a:bodyPr/>
                    <a:lstStyle/>
                    <a:p>
                      <a:pPr marL="457200" algn="l">
                        <a:lnSpc>
                          <a:spcPct val="100000"/>
                        </a:lnSpc>
                        <a:spcAft>
                          <a:spcPts val="0"/>
                        </a:spcAft>
                      </a:pPr>
                      <a:r>
                        <a:rPr lang="en-US" sz="2000">
                          <a:effectLst/>
                        </a:rPr>
                        <a:t>homeCommunityId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A globally unique identifier for a community.</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44450">
                <a:tc>
                  <a:txBody>
                    <a:bodyPr/>
                    <a:lstStyle/>
                    <a:p>
                      <a:pPr marL="457200" algn="l">
                        <a:lnSpc>
                          <a:spcPct val="100000"/>
                        </a:lnSpc>
                        <a:spcAft>
                          <a:spcPts val="0"/>
                        </a:spcAft>
                      </a:pPr>
                      <a:r>
                        <a:rPr lang="en-US" sz="2000">
                          <a:effectLst/>
                        </a:rPr>
                        <a:t>lastUpdateTime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Most recent point in time that the Folder has been modified.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370840">
                <a:tc>
                  <a:txBody>
                    <a:bodyPr/>
                    <a:lstStyle/>
                    <a:p>
                      <a:pPr marL="457200" algn="l">
                        <a:lnSpc>
                          <a:spcPct val="100000"/>
                        </a:lnSpc>
                        <a:spcAft>
                          <a:spcPts val="0"/>
                        </a:spcAft>
                      </a:pPr>
                      <a:r>
                        <a:rPr lang="en-US" sz="2000">
                          <a:effectLst/>
                        </a:rPr>
                        <a:t>limitedMetadata</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A flag that the associated Folder was created using the less rigorous metadata requirements as defined for the Metadata-Limited Document Source.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83185">
                <a:tc>
                  <a:txBody>
                    <a:bodyPr/>
                    <a:lstStyle/>
                    <a:p>
                      <a:pPr marL="457200" algn="l">
                        <a:lnSpc>
                          <a:spcPct val="100000"/>
                        </a:lnSpc>
                        <a:spcAft>
                          <a:spcPts val="0"/>
                        </a:spcAft>
                      </a:pPr>
                      <a:r>
                        <a:rPr lang="en-US" sz="2000">
                          <a:effectLst/>
                        </a:rPr>
                        <a:t>patientId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The patientId represents the primary subject of care of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122555">
                <a:tc>
                  <a:txBody>
                    <a:bodyPr/>
                    <a:lstStyle/>
                    <a:p>
                      <a:pPr marL="457200" algn="l">
                        <a:lnSpc>
                          <a:spcPct val="100000"/>
                        </a:lnSpc>
                        <a:spcAft>
                          <a:spcPts val="0"/>
                        </a:spcAft>
                      </a:pPr>
                      <a:r>
                        <a:rPr lang="en-US" sz="2000">
                          <a:effectLst/>
                        </a:rPr>
                        <a:t>title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The title of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170815">
                <a:tc>
                  <a:txBody>
                    <a:bodyPr/>
                    <a:lstStyle/>
                    <a:p>
                      <a:pPr marL="457200" algn="l">
                        <a:lnSpc>
                          <a:spcPct val="100000"/>
                        </a:lnSpc>
                        <a:spcAft>
                          <a:spcPts val="0"/>
                        </a:spcAft>
                      </a:pPr>
                      <a:r>
                        <a:rPr lang="en-US" sz="2000">
                          <a:effectLst/>
                        </a:rPr>
                        <a:t>uniqueId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dirty="0">
                          <a:effectLst/>
                        </a:rPr>
                        <a:t>Globally unique identifier for the Folder.</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bl>
          </a:graphicData>
        </a:graphic>
      </p:graphicFrame>
    </p:spTree>
    <p:extLst>
      <p:ext uri="{BB962C8B-B14F-4D97-AF65-F5344CB8AC3E}">
        <p14:creationId xmlns:p14="http://schemas.microsoft.com/office/powerpoint/2010/main" val="40517799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48</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5400" dirty="0" smtClean="0">
                <a:cs typeface="+mn-cs"/>
              </a:rPr>
              <a:t>Method – Understanding XDS Data structure</a:t>
            </a:r>
            <a:endParaRPr lang="th-TH" sz="5400" dirty="0">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3884765616"/>
              </p:ext>
            </p:extLst>
          </p:nvPr>
        </p:nvGraphicFramePr>
        <p:xfrm>
          <a:off x="615043" y="1302607"/>
          <a:ext cx="10961914" cy="4966659"/>
        </p:xfrm>
        <a:graphic>
          <a:graphicData uri="http://schemas.openxmlformats.org/drawingml/2006/table">
            <a:tbl>
              <a:tblPr firstRow="1" firstCol="1" bandRow="1">
                <a:tableStyleId>{5C22544A-7EE6-4342-B048-85BDC9FD1C3A}</a:tableStyleId>
              </a:tblPr>
              <a:tblGrid>
                <a:gridCol w="3216728"/>
                <a:gridCol w="7745186"/>
              </a:tblGrid>
              <a:tr h="394659">
                <a:tc>
                  <a:txBody>
                    <a:bodyPr/>
                    <a:lstStyle/>
                    <a:p>
                      <a:pPr marL="457200">
                        <a:lnSpc>
                          <a:spcPct val="100000"/>
                        </a:lnSpc>
                        <a:spcAft>
                          <a:spcPts val="0"/>
                        </a:spcAft>
                      </a:pPr>
                      <a:r>
                        <a:rPr lang="en-US" sz="2000" dirty="0" err="1">
                          <a:effectLst/>
                        </a:rPr>
                        <a:t>DocumentEntry</a:t>
                      </a:r>
                      <a:r>
                        <a:rPr lang="en-US" sz="2000" dirty="0">
                          <a:effectLst/>
                        </a:rPr>
                        <a:t> Metadata Attributes</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Description</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394659">
                <a:tc>
                  <a:txBody>
                    <a:bodyPr/>
                    <a:lstStyle/>
                    <a:p>
                      <a:pPr marL="457200">
                        <a:lnSpc>
                          <a:spcPct val="100000"/>
                        </a:lnSpc>
                        <a:spcAft>
                          <a:spcPts val="0"/>
                        </a:spcAft>
                      </a:pPr>
                      <a:r>
                        <a:rPr lang="en-US" sz="2000" dirty="0" err="1">
                          <a:effectLst/>
                        </a:rPr>
                        <a:t>classCode</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code specifying the high-level use classification of the document type (e.g., Report, Summary, Images, Treatment Plan, Patient Preferences, Workflow).</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dirty="0" err="1">
                          <a:effectLst/>
                        </a:rPr>
                        <a:t>creationTime</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time the author created the document.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394659">
                <a:tc>
                  <a:txBody>
                    <a:bodyPr/>
                    <a:lstStyle/>
                    <a:p>
                      <a:pPr marL="457200">
                        <a:lnSpc>
                          <a:spcPct val="100000"/>
                        </a:lnSpc>
                        <a:spcAft>
                          <a:spcPts val="0"/>
                        </a:spcAft>
                      </a:pPr>
                      <a:r>
                        <a:rPr lang="en-US" sz="2000" dirty="0" err="1">
                          <a:effectLst/>
                        </a:rPr>
                        <a:t>eventCodeList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This list of codes represents the main clinical acts, such as a colonoscopy or an appendectomy, being documented.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dirty="0" err="1">
                          <a:effectLst/>
                        </a:rPr>
                        <a:t>patientId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patientId represents the subject of care of the document.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394659">
                <a:tc>
                  <a:txBody>
                    <a:bodyPr/>
                    <a:lstStyle/>
                    <a:p>
                      <a:pPr marL="457200">
                        <a:lnSpc>
                          <a:spcPct val="100000"/>
                        </a:lnSpc>
                        <a:spcAft>
                          <a:spcPts val="0"/>
                        </a:spcAft>
                      </a:pPr>
                      <a:r>
                        <a:rPr lang="en-US" sz="2000" dirty="0" err="1">
                          <a:effectLst/>
                        </a:rPr>
                        <a:t>practiceSettingCode</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The code specifying the clinical specialty where the act that resulted in the document was performed (e.g., Family Practice, Laboratory, Radiology).</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215674">
                <a:tc>
                  <a:txBody>
                    <a:bodyPr/>
                    <a:lstStyle/>
                    <a:p>
                      <a:pPr marL="457200">
                        <a:lnSpc>
                          <a:spcPct val="100000"/>
                        </a:lnSpc>
                        <a:spcAft>
                          <a:spcPts val="0"/>
                        </a:spcAft>
                      </a:pPr>
                      <a:r>
                        <a:rPr lang="en-US" sz="2000" dirty="0" err="1">
                          <a:effectLst/>
                        </a:rPr>
                        <a:t>repositoryUniqueId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globally unique identifier of the repository where the document can be accessed.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a:effectLst/>
                        </a:rPr>
                        <a:t>serviceStartTime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The start time of the service being documented.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a:effectLst/>
                        </a:rPr>
                        <a:t>serviceStopTime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stop time of the service being documented.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394659">
                <a:tc>
                  <a:txBody>
                    <a:bodyPr/>
                    <a:lstStyle/>
                    <a:p>
                      <a:pPr marL="457200">
                        <a:lnSpc>
                          <a:spcPct val="100000"/>
                        </a:lnSpc>
                        <a:spcAft>
                          <a:spcPts val="0"/>
                        </a:spcAft>
                      </a:pPr>
                      <a:r>
                        <a:rPr lang="en-US" sz="2000" dirty="0" err="1">
                          <a:effectLst/>
                        </a:rPr>
                        <a:t>sourcePatientInfo</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This attribute contains demographic information of the source patient to whose medical record this document belongs.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dirty="0">
                          <a:effectLst/>
                        </a:rPr>
                        <a:t>URI</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The URI for the document.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dirty="0" smtClean="0">
                          <a:effectLst/>
                          <a:latin typeface="Calibri" panose="020F0502020204030204" pitchFamily="34" charset="0"/>
                          <a:ea typeface="Times New Roman" panose="02020603050405020304" pitchFamily="18" charset="0"/>
                          <a:cs typeface="Cordia New" panose="020B0304020202020204" pitchFamily="34" charset="-34"/>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smtClean="0">
                          <a:effectLst/>
                          <a:latin typeface="Calibri" panose="020F0502020204030204" pitchFamily="34" charset="0"/>
                          <a:ea typeface="Times New Roman" panose="02020603050405020304" pitchFamily="18" charset="0"/>
                          <a:cs typeface="Cordia New" panose="020B0304020202020204" pitchFamily="34" charset="-34"/>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bl>
          </a:graphicData>
        </a:graphic>
      </p:graphicFrame>
    </p:spTree>
    <p:extLst>
      <p:ext uri="{BB962C8B-B14F-4D97-AF65-F5344CB8AC3E}">
        <p14:creationId xmlns:p14="http://schemas.microsoft.com/office/powerpoint/2010/main" val="7552200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3" name="Content Placeholder 2"/>
          <p:cNvSpPr>
            <a:spLocks noGrp="1"/>
          </p:cNvSpPr>
          <p:nvPr>
            <p:ph idx="1"/>
          </p:nvPr>
        </p:nvSpPr>
        <p:spPr>
          <a:xfrm>
            <a:off x="838200" y="1825625"/>
            <a:ext cx="10515600" cy="2752136"/>
          </a:xfrm>
        </p:spPr>
        <p:txBody>
          <a:bodyPr>
            <a:normAutofit/>
          </a:bodyPr>
          <a:lstStyle/>
          <a:p>
            <a:r>
              <a:rPr lang="en-US" dirty="0" smtClean="0"/>
              <a:t>In </a:t>
            </a:r>
            <a:r>
              <a:rPr lang="en-US" dirty="0" err="1" smtClean="0"/>
              <a:t>XDS.b</a:t>
            </a:r>
            <a:r>
              <a:rPr lang="en-US" dirty="0" smtClean="0"/>
              <a:t> profile, document registry contain set of metadata attributes belong to each document</a:t>
            </a:r>
          </a:p>
          <a:p>
            <a:r>
              <a:rPr lang="en-US" dirty="0" smtClean="0"/>
              <a:t>Users will query for value of specific attributes they known about the document they seek.</a:t>
            </a:r>
          </a:p>
          <a:p>
            <a:r>
              <a:rPr lang="en-US" dirty="0" smtClean="0"/>
              <a:t>It depend on each XDS Document Consumer, to use value specified in some attributes to enforce their organization policy. i.e. access control over data</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49</a:t>
            </a:fld>
            <a:endParaRPr lang="th-TH"/>
          </a:p>
        </p:txBody>
      </p:sp>
    </p:spTree>
    <p:extLst>
      <p:ext uri="{BB962C8B-B14F-4D97-AF65-F5344CB8AC3E}">
        <p14:creationId xmlns:p14="http://schemas.microsoft.com/office/powerpoint/2010/main" val="2693982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Motivation</a:t>
            </a:r>
            <a:endParaRPr lang="th-TH" sz="4900" dirty="0">
              <a:cs typeface="+mn-cs"/>
            </a:endParaRPr>
          </a:p>
        </p:txBody>
      </p:sp>
      <p:sp>
        <p:nvSpPr>
          <p:cNvPr id="3" name="Content Placeholder 2"/>
          <p:cNvSpPr>
            <a:spLocks noGrp="1"/>
          </p:cNvSpPr>
          <p:nvPr>
            <p:ph idx="1"/>
          </p:nvPr>
        </p:nvSpPr>
        <p:spPr/>
        <p:txBody>
          <a:bodyPr>
            <a:normAutofit/>
          </a:bodyPr>
          <a:lstStyle/>
          <a:p>
            <a:r>
              <a:rPr lang="en-US" sz="3200" dirty="0"/>
              <a:t>Health Information Sharing and Interoperability</a:t>
            </a:r>
          </a:p>
          <a:p>
            <a:pPr lvl="1"/>
            <a:r>
              <a:rPr lang="en-US" sz="2800" dirty="0" smtClean="0"/>
              <a:t>Patient’s </a:t>
            </a:r>
            <a:r>
              <a:rPr lang="en-US" sz="2800" dirty="0"/>
              <a:t>health document data are scattered across different healthcare </a:t>
            </a:r>
            <a:r>
              <a:rPr lang="en-US" sz="2800" dirty="0" smtClean="0"/>
              <a:t>organizations.</a:t>
            </a:r>
          </a:p>
          <a:p>
            <a:pPr lvl="1"/>
            <a:r>
              <a:rPr lang="en-US" sz="2800" dirty="0" smtClean="0"/>
              <a:t>If these scattered information can tie together, it will improve quality and efficiency of healthcare service</a:t>
            </a:r>
          </a:p>
          <a:p>
            <a:pPr lvl="1"/>
            <a:endParaRPr lang="en-US" sz="2800" dirty="0" smtClean="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5</a:t>
            </a:fld>
            <a:endParaRPr lang="th-TH"/>
          </a:p>
        </p:txBody>
      </p:sp>
    </p:spTree>
    <p:extLst>
      <p:ext uri="{BB962C8B-B14F-4D97-AF65-F5344CB8AC3E}">
        <p14:creationId xmlns:p14="http://schemas.microsoft.com/office/powerpoint/2010/main" val="40121505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3" name="Content Placeholder 2"/>
          <p:cNvSpPr>
            <a:spLocks noGrp="1"/>
          </p:cNvSpPr>
          <p:nvPr>
            <p:ph idx="1"/>
          </p:nvPr>
        </p:nvSpPr>
        <p:spPr>
          <a:xfrm>
            <a:off x="838200" y="1825625"/>
            <a:ext cx="10515600" cy="2752136"/>
          </a:xfrm>
        </p:spPr>
        <p:txBody>
          <a:bodyPr>
            <a:normAutofit/>
          </a:bodyPr>
          <a:lstStyle/>
          <a:p>
            <a:r>
              <a:rPr lang="en-US" dirty="0" smtClean="0"/>
              <a:t>XDS Document Registry actor must have capabilities to handle metadata attributes sent within XDS transactions.</a:t>
            </a:r>
          </a:p>
          <a:p>
            <a:r>
              <a:rPr lang="en-US" dirty="0" smtClean="0"/>
              <a:t>In our work, software that act as XDS Document Registry actor must prepare metadata attributes retrieved from transaction and include it into smart contract</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50</a:t>
            </a:fld>
            <a:endParaRPr lang="th-TH"/>
          </a:p>
        </p:txBody>
      </p:sp>
      <p:sp>
        <p:nvSpPr>
          <p:cNvPr id="6" name="Rectangle 5"/>
          <p:cNvSpPr/>
          <p:nvPr/>
        </p:nvSpPr>
        <p:spPr>
          <a:xfrm>
            <a:off x="4978401" y="4484461"/>
            <a:ext cx="5675085" cy="133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XDS Document Registry</a:t>
            </a:r>
          </a:p>
          <a:p>
            <a:pPr algn="ctr"/>
            <a:endParaRPr lang="en-US" dirty="0" smtClean="0">
              <a:solidFill>
                <a:srgbClr val="FF0000"/>
              </a:solidFill>
            </a:endParaRPr>
          </a:p>
          <a:p>
            <a:endParaRPr lang="th-TH" dirty="0">
              <a:solidFill>
                <a:srgbClr val="FF0000"/>
              </a:solidFill>
            </a:endParaRPr>
          </a:p>
        </p:txBody>
      </p:sp>
      <p:sp>
        <p:nvSpPr>
          <p:cNvPr id="7" name="Rectangle 6"/>
          <p:cNvSpPr/>
          <p:nvPr/>
        </p:nvSpPr>
        <p:spPr>
          <a:xfrm>
            <a:off x="2326111" y="4984251"/>
            <a:ext cx="2269279"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XDS Transaction</a:t>
            </a:r>
            <a:endParaRPr lang="th-TH" dirty="0">
              <a:solidFill>
                <a:srgbClr val="0070C0"/>
              </a:solidFill>
            </a:endParaRPr>
          </a:p>
        </p:txBody>
      </p:sp>
      <p:sp>
        <p:nvSpPr>
          <p:cNvPr id="8" name="Rectangle 7"/>
          <p:cNvSpPr/>
          <p:nvPr/>
        </p:nvSpPr>
        <p:spPr>
          <a:xfrm>
            <a:off x="5355772" y="4984296"/>
            <a:ext cx="2432565"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Programming object</a:t>
            </a:r>
            <a:endParaRPr lang="th-TH" dirty="0">
              <a:solidFill>
                <a:srgbClr val="0070C0"/>
              </a:solidFill>
            </a:endParaRPr>
          </a:p>
        </p:txBody>
      </p:sp>
      <p:sp>
        <p:nvSpPr>
          <p:cNvPr id="9" name="Rectangle 8"/>
          <p:cNvSpPr/>
          <p:nvPr/>
        </p:nvSpPr>
        <p:spPr>
          <a:xfrm>
            <a:off x="8554358" y="4984251"/>
            <a:ext cx="1778000"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Smart Contract</a:t>
            </a:r>
            <a:endParaRPr lang="th-TH" dirty="0">
              <a:solidFill>
                <a:srgbClr val="0070C0"/>
              </a:solidFill>
            </a:endParaRPr>
          </a:p>
        </p:txBody>
      </p:sp>
      <p:cxnSp>
        <p:nvCxnSpPr>
          <p:cNvPr id="10" name="Straight Arrow Connector 9"/>
          <p:cNvCxnSpPr>
            <a:stCxn id="7" idx="3"/>
            <a:endCxn id="8" idx="1"/>
          </p:cNvCxnSpPr>
          <p:nvPr/>
        </p:nvCxnSpPr>
        <p:spPr>
          <a:xfrm>
            <a:off x="4595390" y="5198768"/>
            <a:ext cx="760382" cy="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7788337" y="5198768"/>
            <a:ext cx="766021" cy="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9440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8171" y="1400855"/>
            <a:ext cx="8795658" cy="5138057"/>
          </a:xfrm>
        </p:spPr>
        <p:txBody>
          <a:bodyPr>
            <a:normAutofit fontScale="77500" lnSpcReduction="20000"/>
          </a:bodyPr>
          <a:lstStyle/>
          <a:p>
            <a:r>
              <a:rPr lang="en-US" dirty="0" smtClean="0"/>
              <a:t>HIPAA’s definition of Protected Health Information (PHI)</a:t>
            </a:r>
          </a:p>
          <a:p>
            <a:pPr lvl="1"/>
            <a:r>
              <a:rPr lang="en-US" sz="2500" dirty="0"/>
              <a:t>Name</a:t>
            </a:r>
          </a:p>
          <a:p>
            <a:pPr lvl="1"/>
            <a:r>
              <a:rPr lang="en-US" sz="2500" dirty="0"/>
              <a:t>Address (all geographic subdivisions smaller than state, including street address, city county, and zip code)</a:t>
            </a:r>
          </a:p>
          <a:p>
            <a:pPr lvl="1"/>
            <a:r>
              <a:rPr lang="en-US" sz="2500" dirty="0"/>
              <a:t>All elements (except years) of dates related to an individual (including birthdate, admission date, discharge date, date of death, and exact age if over 89)</a:t>
            </a:r>
          </a:p>
          <a:p>
            <a:pPr lvl="1"/>
            <a:r>
              <a:rPr lang="en-US" sz="2500" dirty="0"/>
              <a:t>Telephone numbers</a:t>
            </a:r>
          </a:p>
          <a:p>
            <a:pPr lvl="1"/>
            <a:r>
              <a:rPr lang="en-US" sz="2500" dirty="0"/>
              <a:t>Fax number</a:t>
            </a:r>
          </a:p>
          <a:p>
            <a:pPr lvl="1"/>
            <a:r>
              <a:rPr lang="en-US" sz="2500" dirty="0"/>
              <a:t>Email address</a:t>
            </a:r>
          </a:p>
          <a:p>
            <a:pPr lvl="1"/>
            <a:r>
              <a:rPr lang="en-US" sz="2500" dirty="0"/>
              <a:t>Social Security Number</a:t>
            </a:r>
          </a:p>
          <a:p>
            <a:pPr lvl="1"/>
            <a:r>
              <a:rPr lang="en-US" sz="2500" dirty="0"/>
              <a:t>Medical record number</a:t>
            </a:r>
          </a:p>
          <a:p>
            <a:pPr lvl="1"/>
            <a:r>
              <a:rPr lang="en-US" sz="2500" dirty="0"/>
              <a:t>Health plan beneficiary number</a:t>
            </a:r>
          </a:p>
          <a:p>
            <a:pPr lvl="1"/>
            <a:r>
              <a:rPr lang="en-US" sz="2500" dirty="0"/>
              <a:t>Account number</a:t>
            </a:r>
          </a:p>
          <a:p>
            <a:pPr lvl="1"/>
            <a:r>
              <a:rPr lang="en-US" sz="2500" dirty="0"/>
              <a:t>Certificate or license number</a:t>
            </a:r>
          </a:p>
          <a:p>
            <a:pPr lvl="1"/>
            <a:r>
              <a:rPr lang="en-US" sz="2500" dirty="0"/>
              <a:t>Any vehicle or other device serial number</a:t>
            </a:r>
          </a:p>
          <a:p>
            <a:pPr lvl="1"/>
            <a:r>
              <a:rPr lang="en-US" sz="2500" dirty="0"/>
              <a:t>Web URL</a:t>
            </a:r>
          </a:p>
          <a:p>
            <a:pPr lvl="1"/>
            <a:r>
              <a:rPr lang="en-US" sz="2500" dirty="0"/>
              <a:t>Internet Protocol (IP) Address</a:t>
            </a:r>
          </a:p>
          <a:p>
            <a:pPr lvl="1"/>
            <a:r>
              <a:rPr lang="en-US" sz="2500" dirty="0"/>
              <a:t>Finger or voice print</a:t>
            </a:r>
          </a:p>
          <a:p>
            <a:pPr lvl="1"/>
            <a:r>
              <a:rPr lang="en-US" sz="2500" dirty="0"/>
              <a:t>Photographic image - Photographic images are not limited to images of the face.</a:t>
            </a:r>
          </a:p>
          <a:p>
            <a:pPr lvl="1"/>
            <a:r>
              <a:rPr lang="en-US" sz="2500" dirty="0"/>
              <a:t>Any other characteristic that could uniquely identify the individual</a:t>
            </a:r>
            <a:endParaRPr lang="en-US" sz="2500" dirty="0" smtClean="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51</a:t>
            </a:fld>
            <a:endParaRPr lang="th-TH"/>
          </a:p>
        </p:txBody>
      </p:sp>
      <p:sp>
        <p:nvSpPr>
          <p:cNvPr id="7" name="Title 1"/>
          <p:cNvSpPr>
            <a:spLocks noGrp="1"/>
          </p:cNvSpPr>
          <p:nvPr>
            <p:ph type="title"/>
          </p:nvPr>
        </p:nvSpPr>
        <p:spPr>
          <a:xfrm>
            <a:off x="838200" y="365125"/>
            <a:ext cx="10515600" cy="1325563"/>
          </a:xfrm>
        </p:spPr>
        <p:txBody>
          <a:bodyPr>
            <a:normAutofit fontScale="90000"/>
          </a:bodyPr>
          <a:lstStyle/>
          <a:p>
            <a:r>
              <a:rPr lang="en-US" sz="5400" dirty="0" smtClean="0"/>
              <a:t>Method – Encrypt Protected Health Information (PHI)</a:t>
            </a:r>
            <a:endParaRPr lang="th-TH" sz="5400" dirty="0">
              <a:cs typeface="+mn-cs"/>
            </a:endParaRPr>
          </a:p>
        </p:txBody>
      </p:sp>
    </p:spTree>
    <p:extLst>
      <p:ext uri="{BB962C8B-B14F-4D97-AF65-F5344CB8AC3E}">
        <p14:creationId xmlns:p14="http://schemas.microsoft.com/office/powerpoint/2010/main" val="42270236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XDS attribute called ‘</a:t>
            </a:r>
            <a:r>
              <a:rPr lang="en-US" dirty="0" err="1" smtClean="0"/>
              <a:t>sourcePatientInfo</a:t>
            </a:r>
            <a:r>
              <a:rPr lang="en-US" dirty="0" smtClean="0"/>
              <a:t>’ must not be revealed to public</a:t>
            </a:r>
          </a:p>
          <a:p>
            <a:r>
              <a:rPr lang="en-US" dirty="0" smtClean="0"/>
              <a:t>As safeguard, this attribute must be encrypted before being published to Blockchain</a:t>
            </a:r>
          </a:p>
          <a:p>
            <a:r>
              <a:rPr lang="en-US" dirty="0" smtClean="0"/>
              <a:t>Purpose of encryption is to prevent the case that copy of Blockchain ledger have leaked outside XDS Affinity Domain, so outsider can not take advantage by abuse content of ‘</a:t>
            </a:r>
            <a:r>
              <a:rPr lang="en-US" dirty="0" err="1" smtClean="0"/>
              <a:t>sourcePatientInfo</a:t>
            </a:r>
            <a:r>
              <a:rPr lang="en-US" dirty="0" smtClean="0"/>
              <a:t>’ attribute</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52</a:t>
            </a:fld>
            <a:endParaRPr lang="th-TH"/>
          </a:p>
        </p:txBody>
      </p:sp>
      <p:sp>
        <p:nvSpPr>
          <p:cNvPr id="7" name="Title 1"/>
          <p:cNvSpPr>
            <a:spLocks noGrp="1"/>
          </p:cNvSpPr>
          <p:nvPr>
            <p:ph type="title"/>
          </p:nvPr>
        </p:nvSpPr>
        <p:spPr>
          <a:xfrm>
            <a:off x="838200" y="365125"/>
            <a:ext cx="10515600" cy="1325563"/>
          </a:xfrm>
        </p:spPr>
        <p:txBody>
          <a:bodyPr>
            <a:normAutofit fontScale="90000"/>
          </a:bodyPr>
          <a:lstStyle/>
          <a:p>
            <a:r>
              <a:rPr lang="en-US" sz="5400" dirty="0" smtClean="0"/>
              <a:t>Method – Encrypt Protected Health Information (PHI)</a:t>
            </a:r>
            <a:endParaRPr lang="th-TH" sz="5400" dirty="0">
              <a:cs typeface="+mn-cs"/>
            </a:endParaRPr>
          </a:p>
        </p:txBody>
      </p:sp>
    </p:spTree>
    <p:extLst>
      <p:ext uri="{BB962C8B-B14F-4D97-AF65-F5344CB8AC3E}">
        <p14:creationId xmlns:p14="http://schemas.microsoft.com/office/powerpoint/2010/main" val="36568102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53</a:t>
            </a:fld>
            <a:endParaRPr lang="th-TH"/>
          </a:p>
        </p:txBody>
      </p:sp>
      <p:sp>
        <p:nvSpPr>
          <p:cNvPr id="6" name="Rectangle 5"/>
          <p:cNvSpPr/>
          <p:nvPr/>
        </p:nvSpPr>
        <p:spPr>
          <a:xfrm>
            <a:off x="4448433" y="2249714"/>
            <a:ext cx="5675085" cy="27286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XDS Document Registry</a:t>
            </a:r>
          </a:p>
          <a:p>
            <a:endParaRPr lang="en-US" dirty="0">
              <a:solidFill>
                <a:srgbClr val="FF0000"/>
              </a:solidFill>
            </a:endParaRPr>
          </a:p>
          <a:p>
            <a:endParaRPr lang="en-US" dirty="0" smtClean="0">
              <a:solidFill>
                <a:srgbClr val="FF0000"/>
              </a:solidFill>
            </a:endParaRPr>
          </a:p>
          <a:p>
            <a:endParaRPr lang="en-US" dirty="0" smtClean="0">
              <a:solidFill>
                <a:srgbClr val="FF0000"/>
              </a:solidFill>
            </a:endParaRPr>
          </a:p>
          <a:p>
            <a:pPr algn="ctr"/>
            <a:endParaRPr lang="en-US" dirty="0" smtClean="0">
              <a:solidFill>
                <a:srgbClr val="FF0000"/>
              </a:solidFill>
            </a:endParaRPr>
          </a:p>
          <a:p>
            <a:endParaRPr lang="th-TH" dirty="0">
              <a:solidFill>
                <a:srgbClr val="FF0000"/>
              </a:solidFill>
            </a:endParaRPr>
          </a:p>
        </p:txBody>
      </p:sp>
      <p:sp>
        <p:nvSpPr>
          <p:cNvPr id="7" name="Rectangle 6"/>
          <p:cNvSpPr/>
          <p:nvPr/>
        </p:nvSpPr>
        <p:spPr>
          <a:xfrm>
            <a:off x="1629426" y="3123497"/>
            <a:ext cx="2497879" cy="81225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Register Document Set-b [ITI-42]</a:t>
            </a:r>
            <a:endParaRPr lang="th-TH" dirty="0">
              <a:solidFill>
                <a:srgbClr val="0070C0"/>
              </a:solidFill>
            </a:endParaRPr>
          </a:p>
        </p:txBody>
      </p:sp>
      <p:sp>
        <p:nvSpPr>
          <p:cNvPr id="8" name="Rectangle 7"/>
          <p:cNvSpPr/>
          <p:nvPr/>
        </p:nvSpPr>
        <p:spPr>
          <a:xfrm>
            <a:off x="4825804" y="3315153"/>
            <a:ext cx="2010425"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70C0"/>
                </a:solidFill>
              </a:rPr>
              <a:t>javascript</a:t>
            </a:r>
            <a:r>
              <a:rPr lang="en-US" dirty="0" smtClean="0">
                <a:solidFill>
                  <a:srgbClr val="0070C0"/>
                </a:solidFill>
              </a:rPr>
              <a:t> object</a:t>
            </a:r>
            <a:endParaRPr lang="th-TH" dirty="0">
              <a:solidFill>
                <a:srgbClr val="0070C0"/>
              </a:solidFill>
            </a:endParaRPr>
          </a:p>
        </p:txBody>
      </p:sp>
      <p:sp>
        <p:nvSpPr>
          <p:cNvPr id="9" name="Rectangle 8"/>
          <p:cNvSpPr/>
          <p:nvPr/>
        </p:nvSpPr>
        <p:spPr>
          <a:xfrm>
            <a:off x="8024390" y="3315108"/>
            <a:ext cx="1778000"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Smart Contract</a:t>
            </a:r>
            <a:endParaRPr lang="th-TH" dirty="0">
              <a:solidFill>
                <a:srgbClr val="0070C0"/>
              </a:solidFill>
            </a:endParaRPr>
          </a:p>
        </p:txBody>
      </p:sp>
      <p:cxnSp>
        <p:nvCxnSpPr>
          <p:cNvPr id="10" name="Straight Arrow Connector 9"/>
          <p:cNvCxnSpPr>
            <a:stCxn id="7" idx="3"/>
            <a:endCxn id="8" idx="1"/>
          </p:cNvCxnSpPr>
          <p:nvPr/>
        </p:nvCxnSpPr>
        <p:spPr>
          <a:xfrm>
            <a:off x="4127305" y="3529625"/>
            <a:ext cx="698499" cy="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6836229" y="3529625"/>
            <a:ext cx="1188161" cy="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699382" y="4355261"/>
            <a:ext cx="3461854" cy="429034"/>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Encrypt ‘</a:t>
            </a:r>
            <a:r>
              <a:rPr lang="en-US" dirty="0" err="1" smtClean="0">
                <a:solidFill>
                  <a:srgbClr val="0070C0"/>
                </a:solidFill>
              </a:rPr>
              <a:t>sourcePatientInfo</a:t>
            </a:r>
            <a:r>
              <a:rPr lang="en-US" dirty="0" smtClean="0">
                <a:solidFill>
                  <a:srgbClr val="0070C0"/>
                </a:solidFill>
              </a:rPr>
              <a:t>’</a:t>
            </a:r>
            <a:endParaRPr lang="th-TH" dirty="0">
              <a:solidFill>
                <a:srgbClr val="0070C0"/>
              </a:solidFill>
            </a:endParaRPr>
          </a:p>
        </p:txBody>
      </p:sp>
      <p:cxnSp>
        <p:nvCxnSpPr>
          <p:cNvPr id="16" name="Elbow Connector 15"/>
          <p:cNvCxnSpPr>
            <a:stCxn id="8" idx="2"/>
            <a:endCxn id="9" idx="2"/>
          </p:cNvCxnSpPr>
          <p:nvPr/>
        </p:nvCxnSpPr>
        <p:spPr>
          <a:xfrm rot="5400000" flipH="1" flipV="1">
            <a:off x="7372180" y="2202978"/>
            <a:ext cx="45" cy="3082373"/>
          </a:xfrm>
          <a:prstGeom prst="bentConnector3">
            <a:avLst>
              <a:gd name="adj1" fmla="val -108857111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6115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contribution</a:t>
            </a:r>
            <a:endParaRPr lang="th-TH" dirty="0"/>
          </a:p>
        </p:txBody>
      </p:sp>
      <p:sp>
        <p:nvSpPr>
          <p:cNvPr id="3" name="Content Placeholder 2"/>
          <p:cNvSpPr>
            <a:spLocks noGrp="1"/>
          </p:cNvSpPr>
          <p:nvPr>
            <p:ph idx="1"/>
          </p:nvPr>
        </p:nvSpPr>
        <p:spPr/>
        <p:txBody>
          <a:bodyPr/>
          <a:lstStyle/>
          <a:p>
            <a:r>
              <a:rPr lang="en-US" dirty="0" smtClean="0">
                <a:solidFill>
                  <a:schemeClr val="bg1">
                    <a:lumMod val="50000"/>
                  </a:schemeClr>
                </a:solidFill>
              </a:rPr>
              <a:t>Design Blockchain environment that focus on allow health document sharing between different enterprises through compliance of IHE </a:t>
            </a:r>
            <a:r>
              <a:rPr lang="en-US" dirty="0" err="1" smtClean="0">
                <a:solidFill>
                  <a:schemeClr val="bg1">
                    <a:lumMod val="50000"/>
                  </a:schemeClr>
                </a:solidFill>
              </a:rPr>
              <a:t>XDS.b</a:t>
            </a:r>
            <a:r>
              <a:rPr lang="en-US" dirty="0" smtClean="0">
                <a:solidFill>
                  <a:schemeClr val="bg1">
                    <a:lumMod val="50000"/>
                  </a:schemeClr>
                </a:solidFill>
              </a:rPr>
              <a:t> profile</a:t>
            </a:r>
          </a:p>
          <a:p>
            <a:r>
              <a:rPr lang="en-US" dirty="0">
                <a:solidFill>
                  <a:schemeClr val="bg1">
                    <a:lumMod val="50000"/>
                  </a:schemeClr>
                </a:solidFill>
              </a:rPr>
              <a:t>Design software that act as a middle between </a:t>
            </a:r>
            <a:r>
              <a:rPr lang="en-US" dirty="0" err="1">
                <a:solidFill>
                  <a:schemeClr val="bg1">
                    <a:lumMod val="50000"/>
                  </a:schemeClr>
                </a:solidFill>
              </a:rPr>
              <a:t>XDS.b</a:t>
            </a:r>
            <a:r>
              <a:rPr lang="en-US" dirty="0">
                <a:solidFill>
                  <a:schemeClr val="bg1">
                    <a:lumMod val="50000"/>
                  </a:schemeClr>
                </a:solidFill>
              </a:rPr>
              <a:t> profile process and </a:t>
            </a:r>
            <a:r>
              <a:rPr lang="en-US" dirty="0" smtClean="0">
                <a:solidFill>
                  <a:schemeClr val="bg1">
                    <a:lumMod val="50000"/>
                  </a:schemeClr>
                </a:solidFill>
              </a:rPr>
              <a:t>Blockchain</a:t>
            </a:r>
          </a:p>
          <a:p>
            <a:r>
              <a:rPr lang="en-US" dirty="0" smtClean="0"/>
              <a:t>Design Blockchain smart contract that integrate Blockchain into </a:t>
            </a:r>
            <a:r>
              <a:rPr lang="en-US" dirty="0" err="1" smtClean="0"/>
              <a:t>XDS.b</a:t>
            </a:r>
            <a:r>
              <a:rPr lang="en-US" dirty="0" smtClean="0"/>
              <a:t> profile process flow</a:t>
            </a:r>
          </a:p>
          <a:p>
            <a:r>
              <a:rPr lang="en-US" dirty="0" smtClean="0">
                <a:solidFill>
                  <a:schemeClr val="bg1">
                    <a:lumMod val="50000"/>
                  </a:schemeClr>
                </a:solidFill>
              </a:rPr>
              <a:t>Design search algorithm for document registry published on Blockchain</a:t>
            </a:r>
          </a:p>
          <a:p>
            <a:r>
              <a:rPr lang="en-US" dirty="0" smtClean="0">
                <a:solidFill>
                  <a:schemeClr val="bg1">
                    <a:lumMod val="50000"/>
                  </a:schemeClr>
                </a:solidFill>
              </a:rPr>
              <a:t>Propose additional smart contract function as audit trail for exchanged health document</a:t>
            </a:r>
            <a:endParaRPr lang="th-TH"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E60467EA-7CED-4417-B7B8-B769BDC20388}" type="slidenum">
              <a:rPr lang="th-TH" smtClean="0"/>
              <a:pPr/>
              <a:t>54</a:t>
            </a:fld>
            <a:endParaRPr lang="th-TH"/>
          </a:p>
        </p:txBody>
      </p:sp>
    </p:spTree>
    <p:extLst>
      <p:ext uri="{BB962C8B-B14F-4D97-AF65-F5344CB8AC3E}">
        <p14:creationId xmlns:p14="http://schemas.microsoft.com/office/powerpoint/2010/main" val="15297933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th-TH" dirty="0"/>
          </a:p>
        </p:txBody>
      </p:sp>
      <p:sp>
        <p:nvSpPr>
          <p:cNvPr id="3" name="Content Placeholder 2"/>
          <p:cNvSpPr>
            <a:spLocks noGrp="1"/>
          </p:cNvSpPr>
          <p:nvPr>
            <p:ph idx="1"/>
          </p:nvPr>
        </p:nvSpPr>
        <p:spPr/>
        <p:txBody>
          <a:bodyPr/>
          <a:lstStyle/>
          <a:p>
            <a:r>
              <a:rPr lang="en-US" dirty="0" smtClean="0"/>
              <a:t>Smart contract will have 2 main parts</a:t>
            </a:r>
          </a:p>
          <a:p>
            <a:pPr lvl="1"/>
            <a:r>
              <a:rPr lang="en-US" dirty="0" smtClean="0"/>
              <a:t>1</a:t>
            </a:r>
            <a:r>
              <a:rPr lang="en-US" baseline="30000" dirty="0" smtClean="0"/>
              <a:t>st</a:t>
            </a:r>
            <a:r>
              <a:rPr lang="en-US" dirty="0" smtClean="0"/>
              <a:t> part contain document metadata attributes to be discovered by search function.</a:t>
            </a:r>
          </a:p>
          <a:p>
            <a:pPr lvl="1"/>
            <a:r>
              <a:rPr lang="en-US" dirty="0" smtClean="0"/>
              <a:t>2</a:t>
            </a:r>
            <a:r>
              <a:rPr lang="en-US" baseline="30000" dirty="0" smtClean="0"/>
              <a:t>nd</a:t>
            </a:r>
            <a:r>
              <a:rPr lang="en-US" dirty="0" smtClean="0"/>
              <a:t> part contain XML formatted message read for XDS Document Consumer actor.</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55</a:t>
            </a:fld>
            <a:endParaRPr lang="th-TH"/>
          </a:p>
        </p:txBody>
      </p:sp>
    </p:spTree>
    <p:extLst>
      <p:ext uri="{BB962C8B-B14F-4D97-AF65-F5344CB8AC3E}">
        <p14:creationId xmlns:p14="http://schemas.microsoft.com/office/powerpoint/2010/main" val="23055090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th-TH" dirty="0"/>
          </a:p>
        </p:txBody>
      </p:sp>
      <p:sp>
        <p:nvSpPr>
          <p:cNvPr id="3" name="Content Placeholder 2"/>
          <p:cNvSpPr>
            <a:spLocks noGrp="1"/>
          </p:cNvSpPr>
          <p:nvPr>
            <p:ph idx="1"/>
          </p:nvPr>
        </p:nvSpPr>
        <p:spPr/>
        <p:txBody>
          <a:bodyPr/>
          <a:lstStyle/>
          <a:p>
            <a:r>
              <a:rPr lang="en-US" dirty="0" smtClean="0"/>
              <a:t>&lt;picture&gt;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56</a:t>
            </a:fld>
            <a:endParaRPr lang="th-TH"/>
          </a:p>
        </p:txBody>
      </p:sp>
    </p:spTree>
    <p:extLst>
      <p:ext uri="{BB962C8B-B14F-4D97-AF65-F5344CB8AC3E}">
        <p14:creationId xmlns:p14="http://schemas.microsoft.com/office/powerpoint/2010/main" val="24056123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th-TH" dirty="0"/>
          </a:p>
        </p:txBody>
      </p:sp>
      <p:sp>
        <p:nvSpPr>
          <p:cNvPr id="3" name="Content Placeholder 2"/>
          <p:cNvSpPr>
            <a:spLocks noGrp="1"/>
          </p:cNvSpPr>
          <p:nvPr>
            <p:ph idx="1"/>
          </p:nvPr>
        </p:nvSpPr>
        <p:spPr/>
        <p:txBody>
          <a:bodyPr/>
          <a:lstStyle/>
          <a:p>
            <a:r>
              <a:rPr lang="en-US" dirty="0" smtClean="0"/>
              <a:t>The main purpose of smart contract is to act as document registry</a:t>
            </a:r>
          </a:p>
          <a:p>
            <a:r>
              <a:rPr lang="en-US" dirty="0" smtClean="0"/>
              <a:t>It need to be discoverable by search function using metadata attributes specified by user</a:t>
            </a:r>
          </a:p>
          <a:p>
            <a:r>
              <a:rPr lang="en-US" dirty="0" smtClean="0"/>
              <a:t>It have XML message ready for XDS Document Consumer, which will use value specified within metadata attributes to access actual document.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57</a:t>
            </a:fld>
            <a:endParaRPr lang="th-TH"/>
          </a:p>
        </p:txBody>
      </p:sp>
    </p:spTree>
    <p:extLst>
      <p:ext uri="{BB962C8B-B14F-4D97-AF65-F5344CB8AC3E}">
        <p14:creationId xmlns:p14="http://schemas.microsoft.com/office/powerpoint/2010/main" val="18695519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contribution</a:t>
            </a:r>
            <a:endParaRPr lang="th-TH" dirty="0"/>
          </a:p>
        </p:txBody>
      </p:sp>
      <p:sp>
        <p:nvSpPr>
          <p:cNvPr id="3" name="Content Placeholder 2"/>
          <p:cNvSpPr>
            <a:spLocks noGrp="1"/>
          </p:cNvSpPr>
          <p:nvPr>
            <p:ph idx="1"/>
          </p:nvPr>
        </p:nvSpPr>
        <p:spPr/>
        <p:txBody>
          <a:bodyPr/>
          <a:lstStyle/>
          <a:p>
            <a:r>
              <a:rPr lang="en-US" dirty="0" smtClean="0">
                <a:solidFill>
                  <a:schemeClr val="bg1">
                    <a:lumMod val="50000"/>
                  </a:schemeClr>
                </a:solidFill>
              </a:rPr>
              <a:t>Design Blockchain environment that focus on allow health document sharing between different enterprises through compliance of IHE </a:t>
            </a:r>
            <a:r>
              <a:rPr lang="en-US" dirty="0" err="1" smtClean="0">
                <a:solidFill>
                  <a:schemeClr val="bg1">
                    <a:lumMod val="50000"/>
                  </a:schemeClr>
                </a:solidFill>
              </a:rPr>
              <a:t>XDS.b</a:t>
            </a:r>
            <a:r>
              <a:rPr lang="en-US" dirty="0" smtClean="0">
                <a:solidFill>
                  <a:schemeClr val="bg1">
                    <a:lumMod val="50000"/>
                  </a:schemeClr>
                </a:solidFill>
              </a:rPr>
              <a:t> profile</a:t>
            </a:r>
          </a:p>
          <a:p>
            <a:r>
              <a:rPr lang="en-US" dirty="0">
                <a:solidFill>
                  <a:schemeClr val="bg1">
                    <a:lumMod val="50000"/>
                  </a:schemeClr>
                </a:solidFill>
              </a:rPr>
              <a:t>Design software that act as a middle between </a:t>
            </a:r>
            <a:r>
              <a:rPr lang="en-US" dirty="0" err="1">
                <a:solidFill>
                  <a:schemeClr val="bg1">
                    <a:lumMod val="50000"/>
                  </a:schemeClr>
                </a:solidFill>
              </a:rPr>
              <a:t>XDS.b</a:t>
            </a:r>
            <a:r>
              <a:rPr lang="en-US" dirty="0">
                <a:solidFill>
                  <a:schemeClr val="bg1">
                    <a:lumMod val="50000"/>
                  </a:schemeClr>
                </a:solidFill>
              </a:rPr>
              <a:t> profile process and </a:t>
            </a:r>
            <a:r>
              <a:rPr lang="en-US" dirty="0" smtClean="0">
                <a:solidFill>
                  <a:schemeClr val="bg1">
                    <a:lumMod val="50000"/>
                  </a:schemeClr>
                </a:solidFill>
              </a:rPr>
              <a:t>Blockchain</a:t>
            </a:r>
          </a:p>
          <a:p>
            <a:r>
              <a:rPr lang="en-US" dirty="0" smtClean="0">
                <a:solidFill>
                  <a:schemeClr val="bg1">
                    <a:lumMod val="50000"/>
                  </a:schemeClr>
                </a:solidFill>
              </a:rPr>
              <a:t>Design Blockchain smart contract that integrate Blockchain into </a:t>
            </a:r>
            <a:r>
              <a:rPr lang="en-US" dirty="0" err="1" smtClean="0">
                <a:solidFill>
                  <a:schemeClr val="bg1">
                    <a:lumMod val="50000"/>
                  </a:schemeClr>
                </a:solidFill>
              </a:rPr>
              <a:t>XDS.b</a:t>
            </a:r>
            <a:r>
              <a:rPr lang="en-US" dirty="0" smtClean="0">
                <a:solidFill>
                  <a:schemeClr val="bg1">
                    <a:lumMod val="50000"/>
                  </a:schemeClr>
                </a:solidFill>
              </a:rPr>
              <a:t> profile process flow</a:t>
            </a:r>
          </a:p>
          <a:p>
            <a:r>
              <a:rPr lang="en-US" dirty="0" smtClean="0"/>
              <a:t>Design search algorithm for document registry published on Blockchain</a:t>
            </a:r>
          </a:p>
          <a:p>
            <a:r>
              <a:rPr lang="en-US" dirty="0" smtClean="0">
                <a:solidFill>
                  <a:schemeClr val="bg1">
                    <a:lumMod val="50000"/>
                  </a:schemeClr>
                </a:solidFill>
              </a:rPr>
              <a:t>Propose additional smart contract function as audit trail for exchanged health document</a:t>
            </a:r>
            <a:endParaRPr lang="th-TH"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E60467EA-7CED-4417-B7B8-B769BDC20388}" type="slidenum">
              <a:rPr lang="th-TH" smtClean="0"/>
              <a:pPr/>
              <a:t>58</a:t>
            </a:fld>
            <a:endParaRPr lang="th-TH"/>
          </a:p>
        </p:txBody>
      </p:sp>
    </p:spTree>
    <p:extLst>
      <p:ext uri="{BB962C8B-B14F-4D97-AF65-F5344CB8AC3E}">
        <p14:creationId xmlns:p14="http://schemas.microsoft.com/office/powerpoint/2010/main" val="42944929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Transaction search</a:t>
            </a:r>
            <a:endParaRPr lang="th-TH" sz="5400" dirty="0">
              <a:cs typeface="+mn-cs"/>
            </a:endParaRPr>
          </a:p>
        </p:txBody>
      </p:sp>
      <p:sp>
        <p:nvSpPr>
          <p:cNvPr id="3" name="Content Placeholder 2"/>
          <p:cNvSpPr>
            <a:spLocks noGrp="1"/>
          </p:cNvSpPr>
          <p:nvPr>
            <p:ph idx="1"/>
          </p:nvPr>
        </p:nvSpPr>
        <p:spPr/>
        <p:txBody>
          <a:bodyPr>
            <a:normAutofit fontScale="70000" lnSpcReduction="20000"/>
          </a:bodyPr>
          <a:lstStyle/>
          <a:p>
            <a:r>
              <a:rPr lang="en-US" dirty="0" smtClean="0"/>
              <a:t>Related work – Blockchain Transactions Discovery (Search)</a:t>
            </a:r>
          </a:p>
          <a:p>
            <a:r>
              <a:rPr lang="en-US" dirty="0" smtClean="0"/>
              <a:t>Ethereum </a:t>
            </a:r>
            <a:r>
              <a:rPr lang="en-US" dirty="0"/>
              <a:t>Query Language</a:t>
            </a:r>
          </a:p>
          <a:p>
            <a:pPr lvl="1"/>
            <a:r>
              <a:rPr lang="en-US" i="1" dirty="0" err="1"/>
              <a:t>Bragagnolo</a:t>
            </a:r>
            <a:r>
              <a:rPr lang="en-US" i="1" dirty="0"/>
              <a:t> S, Rocha H, </a:t>
            </a:r>
            <a:r>
              <a:rPr lang="en-US" i="1" dirty="0" err="1"/>
              <a:t>Denker</a:t>
            </a:r>
            <a:r>
              <a:rPr lang="en-US" i="1" dirty="0"/>
              <a:t> M, </a:t>
            </a:r>
            <a:r>
              <a:rPr lang="en-US" i="1" dirty="0" err="1"/>
              <a:t>Ducasse</a:t>
            </a:r>
            <a:r>
              <a:rPr lang="en-US" i="1" dirty="0"/>
              <a:t> S. Ethereum query language. 2018 IEEE/ACM 1st </a:t>
            </a:r>
            <a:r>
              <a:rPr lang="en-US" i="1" dirty="0" err="1"/>
              <a:t>Int</a:t>
            </a:r>
            <a:r>
              <a:rPr lang="en-US" i="1" dirty="0"/>
              <a:t> Work </a:t>
            </a:r>
            <a:r>
              <a:rPr lang="en-US" i="1" dirty="0" err="1"/>
              <a:t>Emerg</a:t>
            </a:r>
            <a:r>
              <a:rPr lang="en-US" i="1" dirty="0"/>
              <a:t> Trends </a:t>
            </a:r>
            <a:r>
              <a:rPr lang="en-US" i="1" dirty="0" err="1"/>
              <a:t>Softw</a:t>
            </a:r>
            <a:r>
              <a:rPr lang="en-US" i="1" dirty="0"/>
              <a:t> </a:t>
            </a:r>
            <a:r>
              <a:rPr lang="en-US" i="1" dirty="0" err="1"/>
              <a:t>Eng</a:t>
            </a:r>
            <a:r>
              <a:rPr lang="en-US" i="1" dirty="0"/>
              <a:t> Blockchain. ACM; 2018;1–8. </a:t>
            </a:r>
          </a:p>
          <a:p>
            <a:pPr lvl="1"/>
            <a:r>
              <a:rPr lang="en-US" dirty="0"/>
              <a:t>There are 2 ways of discover transactions within Ethereum Blockchain, which are, sequentially search all transaction one by one and discover transaction using its unique address</a:t>
            </a:r>
          </a:p>
          <a:p>
            <a:pPr lvl="1"/>
            <a:r>
              <a:rPr lang="en-US" dirty="0"/>
              <a:t>We can adopt sequential search method for first time search</a:t>
            </a:r>
          </a:p>
          <a:p>
            <a:pPr lvl="1"/>
            <a:r>
              <a:rPr lang="en-US" dirty="0"/>
              <a:t>Then use off-chain application to remember contract eth address for faster access on next time.</a:t>
            </a:r>
          </a:p>
          <a:p>
            <a:r>
              <a:rPr lang="en-US" dirty="0"/>
              <a:t>Query Support for Data Processing and Analysis on Ethereum Blockchain</a:t>
            </a:r>
          </a:p>
          <a:p>
            <a:pPr lvl="1"/>
            <a:r>
              <a:rPr lang="en-US" i="1" dirty="0" err="1"/>
              <a:t>Pratama</a:t>
            </a:r>
            <a:r>
              <a:rPr lang="en-US" i="1" dirty="0"/>
              <a:t> FA, </a:t>
            </a:r>
            <a:r>
              <a:rPr lang="en-US" i="1" dirty="0" err="1"/>
              <a:t>Mutijarsa</a:t>
            </a:r>
            <a:r>
              <a:rPr lang="en-US" i="1" dirty="0"/>
              <a:t> K. Query Support for Data Processing and Analysis on Ethereum Blockchain. 2019;1–5. </a:t>
            </a:r>
          </a:p>
          <a:p>
            <a:pPr lvl="1"/>
            <a:r>
              <a:rPr lang="en-US" dirty="0"/>
              <a:t>With current state of Blockchain technology, it may need off-chain storage to effectively handle stuff from Blockchain instead of </a:t>
            </a:r>
            <a:r>
              <a:rPr lang="en-US" dirty="0" err="1"/>
              <a:t>Smartcontract</a:t>
            </a:r>
            <a:r>
              <a:rPr lang="en-US" dirty="0"/>
              <a:t> itself.</a:t>
            </a:r>
          </a:p>
          <a:p>
            <a:r>
              <a:rPr lang="en-US" dirty="0"/>
              <a:t>Analytical Tools for Blockchain: Review, Taxonomy and Open Challenges</a:t>
            </a:r>
          </a:p>
          <a:p>
            <a:pPr lvl="1"/>
            <a:r>
              <a:rPr lang="en-US" i="1" dirty="0" err="1"/>
              <a:t>Balaskas</a:t>
            </a:r>
            <a:r>
              <a:rPr lang="en-US" i="1" dirty="0"/>
              <a:t> A, </a:t>
            </a:r>
            <a:r>
              <a:rPr lang="en-US" i="1" dirty="0" err="1"/>
              <a:t>Franqueira</a:t>
            </a:r>
            <a:r>
              <a:rPr lang="en-US" i="1" dirty="0"/>
              <a:t> VNL. Analytical Tools for Blockchain: Review, Taxonomy and Open Challenges. 2018 </a:t>
            </a:r>
            <a:r>
              <a:rPr lang="en-US" i="1" dirty="0" err="1"/>
              <a:t>Int</a:t>
            </a:r>
            <a:r>
              <a:rPr lang="en-US" i="1" dirty="0"/>
              <a:t> </a:t>
            </a:r>
            <a:r>
              <a:rPr lang="en-US" i="1" dirty="0" err="1"/>
              <a:t>Conf</a:t>
            </a:r>
            <a:r>
              <a:rPr lang="en-US" i="1" dirty="0"/>
              <a:t> Cyber </a:t>
            </a:r>
            <a:r>
              <a:rPr lang="en-US" i="1" dirty="0" err="1"/>
              <a:t>Secur</a:t>
            </a:r>
            <a:r>
              <a:rPr lang="en-US" i="1" dirty="0"/>
              <a:t> </a:t>
            </a:r>
            <a:r>
              <a:rPr lang="en-US" i="1" dirty="0" err="1"/>
              <a:t>Prot</a:t>
            </a:r>
            <a:r>
              <a:rPr lang="en-US" i="1" dirty="0"/>
              <a:t> Digit </a:t>
            </a:r>
            <a:r>
              <a:rPr lang="en-US" i="1" dirty="0" err="1"/>
              <a:t>Serv</a:t>
            </a:r>
            <a:r>
              <a:rPr lang="en-US" i="1" dirty="0"/>
              <a:t> Cyber </a:t>
            </a:r>
            <a:r>
              <a:rPr lang="en-US" i="1" dirty="0" err="1"/>
              <a:t>Secur</a:t>
            </a:r>
            <a:r>
              <a:rPr lang="en-US" i="1" dirty="0"/>
              <a:t> 2018. IEEE; 2018;1–8. </a:t>
            </a:r>
          </a:p>
          <a:p>
            <a:pPr lvl="1"/>
            <a:r>
              <a:rPr lang="en-US" dirty="0"/>
              <a:t>There are various kind of community-made tools that provide Blockchain transaction search function, available</a:t>
            </a:r>
          </a:p>
          <a:p>
            <a:endParaRPr lang="en-US" dirty="0" smtClean="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59</a:t>
            </a:fld>
            <a:endParaRPr lang="th-TH"/>
          </a:p>
        </p:txBody>
      </p:sp>
    </p:spTree>
    <p:extLst>
      <p:ext uri="{BB962C8B-B14F-4D97-AF65-F5344CB8AC3E}">
        <p14:creationId xmlns:p14="http://schemas.microsoft.com/office/powerpoint/2010/main" val="1949328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Motivation</a:t>
            </a:r>
            <a:endParaRPr lang="th-TH" sz="4900" dirty="0">
              <a:cs typeface="+mn-cs"/>
            </a:endParaRPr>
          </a:p>
        </p:txBody>
      </p:sp>
      <p:sp>
        <p:nvSpPr>
          <p:cNvPr id="3" name="Content Placeholder 2"/>
          <p:cNvSpPr>
            <a:spLocks noGrp="1"/>
          </p:cNvSpPr>
          <p:nvPr>
            <p:ph idx="1"/>
          </p:nvPr>
        </p:nvSpPr>
        <p:spPr/>
        <p:txBody>
          <a:bodyPr>
            <a:normAutofit/>
          </a:bodyPr>
          <a:lstStyle/>
          <a:p>
            <a:r>
              <a:rPr lang="en-US" sz="3200" dirty="0"/>
              <a:t>Health Information Sharing and Interoperability</a:t>
            </a:r>
          </a:p>
          <a:p>
            <a:pPr lvl="1"/>
            <a:r>
              <a:rPr lang="en-US" sz="2800" dirty="0" smtClean="0"/>
              <a:t>The problem is that, the </a:t>
            </a:r>
            <a:r>
              <a:rPr lang="en-US" sz="2800" dirty="0"/>
              <a:t>foundation of healthcare informatics are separately developed by different organizations. </a:t>
            </a:r>
            <a:endParaRPr lang="en-US" sz="2800" dirty="0" smtClean="0"/>
          </a:p>
          <a:p>
            <a:pPr lvl="1"/>
            <a:r>
              <a:rPr lang="en-US" sz="2800" dirty="0" smtClean="0"/>
              <a:t>This made sharing of information between healthcare enterprise become difficult to achieve.</a:t>
            </a:r>
            <a:endParaRPr lang="en-US" sz="2800" dirty="0"/>
          </a:p>
          <a:p>
            <a:pPr lvl="1"/>
            <a:endParaRPr lang="en-US" sz="2800" dirty="0" smtClean="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6</a:t>
            </a:fld>
            <a:endParaRPr lang="th-TH"/>
          </a:p>
        </p:txBody>
      </p:sp>
    </p:spTree>
    <p:extLst>
      <p:ext uri="{BB962C8B-B14F-4D97-AF65-F5344CB8AC3E}">
        <p14:creationId xmlns:p14="http://schemas.microsoft.com/office/powerpoint/2010/main" val="19077721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Document Registry Entry</a:t>
            </a:r>
            <a:endParaRPr lang="th-TH" dirty="0"/>
          </a:p>
        </p:txBody>
      </p:sp>
      <p:grpSp>
        <p:nvGrpSpPr>
          <p:cNvPr id="3" name="Group 2"/>
          <p:cNvGrpSpPr/>
          <p:nvPr/>
        </p:nvGrpSpPr>
        <p:grpSpPr>
          <a:xfrm>
            <a:off x="1164167" y="1492416"/>
            <a:ext cx="3556000" cy="4549962"/>
            <a:chOff x="1164167" y="1492416"/>
            <a:chExt cx="3556000" cy="4549962"/>
          </a:xfrm>
        </p:grpSpPr>
        <p:sp>
          <p:nvSpPr>
            <p:cNvPr id="11" name="Horizontal Scroll 10"/>
            <p:cNvSpPr/>
            <p:nvPr/>
          </p:nvSpPr>
          <p:spPr>
            <a:xfrm>
              <a:off x="1164167" y="1492416"/>
              <a:ext cx="3556000" cy="4549962"/>
            </a:xfrm>
            <a:prstGeom prst="horizontalScroll">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3" name="Rectangle 12"/>
            <p:cNvSpPr/>
            <p:nvPr/>
          </p:nvSpPr>
          <p:spPr>
            <a:xfrm>
              <a:off x="1706708" y="1971436"/>
              <a:ext cx="21070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Input search index</a:t>
              </a:r>
              <a:endParaRPr lang="th-TH" sz="2000" dirty="0">
                <a:solidFill>
                  <a:schemeClr val="tx1"/>
                </a:solidFill>
              </a:endParaRPr>
            </a:p>
          </p:txBody>
        </p:sp>
        <p:sp>
          <p:nvSpPr>
            <p:cNvPr id="14" name="Rectangle 13"/>
            <p:cNvSpPr/>
            <p:nvPr/>
          </p:nvSpPr>
          <p:spPr>
            <a:xfrm>
              <a:off x="1706708"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dirty="0" smtClean="0">
                  <a:solidFill>
                    <a:schemeClr val="tx1"/>
                  </a:solidFill>
                </a:rPr>
                <a:t>‘</a:t>
              </a:r>
              <a:r>
                <a:rPr lang="en-US" sz="2000" i="1" dirty="0" smtClean="0">
                  <a:solidFill>
                    <a:schemeClr val="tx1"/>
                  </a:solidFill>
                </a:rPr>
                <a:t>20 Oct 2018’</a:t>
              </a:r>
              <a:r>
                <a:rPr lang="en-US" sz="2000" dirty="0" smtClean="0">
                  <a:solidFill>
                    <a:schemeClr val="tx1"/>
                  </a:solidFill>
                </a:rPr>
                <a:t/>
              </a:r>
              <a:br>
                <a:rPr lang="en-US" sz="2000" dirty="0" smtClean="0">
                  <a:solidFill>
                    <a:schemeClr val="tx1"/>
                  </a:solidFill>
                </a:rPr>
              </a:br>
              <a:endParaRPr lang="en-US" sz="2000" dirty="0" smtClean="0">
                <a:solidFill>
                  <a:schemeClr val="tx1"/>
                </a:solidFill>
              </a:endParaRPr>
            </a:p>
          </p:txBody>
        </p:sp>
      </p:grpSp>
      <p:grpSp>
        <p:nvGrpSpPr>
          <p:cNvPr id="4" name="Group 3"/>
          <p:cNvGrpSpPr/>
          <p:nvPr/>
        </p:nvGrpSpPr>
        <p:grpSpPr>
          <a:xfrm>
            <a:off x="6789319" y="1330917"/>
            <a:ext cx="3556000" cy="4549962"/>
            <a:chOff x="6789319" y="1330917"/>
            <a:chExt cx="3556000" cy="4549962"/>
          </a:xfrm>
        </p:grpSpPr>
        <p:sp>
          <p:nvSpPr>
            <p:cNvPr id="12" name="Horizontal Scroll 11"/>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Rectangle 14"/>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0x000001</a:t>
              </a:r>
              <a:endParaRPr lang="th-TH" sz="2000" dirty="0">
                <a:solidFill>
                  <a:schemeClr val="tx1"/>
                </a:solidFill>
              </a:endParaRPr>
            </a:p>
          </p:txBody>
        </p:sp>
        <p:sp>
          <p:nvSpPr>
            <p:cNvPr id="16" name="Rectangle 15"/>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a:t>
              </a:r>
            </a:p>
            <a:p>
              <a:r>
                <a:rPr lang="en-US" sz="2000" dirty="0" smtClean="0">
                  <a:solidFill>
                    <a:schemeClr val="tx1"/>
                  </a:solidFill>
                </a:rPr>
                <a:t>Patient ID: ‘</a:t>
              </a:r>
              <a:r>
                <a:rPr lang="en-US" sz="2000" i="1" dirty="0" smtClean="0">
                  <a:solidFill>
                    <a:schemeClr val="tx1"/>
                  </a:solidFill>
                </a:rPr>
                <a:t>****’</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‘15 July 2018’</a:t>
              </a:r>
              <a:br>
                <a:rPr lang="en-US" sz="2000" i="1" dirty="0" smtClean="0">
                  <a:solidFill>
                    <a:schemeClr val="tx1"/>
                  </a:solidFill>
                </a:rPr>
              </a:br>
              <a:endParaRPr lang="en-US" sz="2000" dirty="0" smtClean="0">
                <a:solidFill>
                  <a:schemeClr val="tx1"/>
                </a:solidFill>
              </a:endParaRPr>
            </a:p>
          </p:txBody>
        </p:sp>
      </p:grpSp>
      <p:grpSp>
        <p:nvGrpSpPr>
          <p:cNvPr id="50" name="Group 49"/>
          <p:cNvGrpSpPr/>
          <p:nvPr/>
        </p:nvGrpSpPr>
        <p:grpSpPr>
          <a:xfrm>
            <a:off x="6789319" y="1330917"/>
            <a:ext cx="3556000" cy="4549962"/>
            <a:chOff x="6789319" y="1330917"/>
            <a:chExt cx="3556000" cy="4549962"/>
          </a:xfrm>
        </p:grpSpPr>
        <p:sp>
          <p:nvSpPr>
            <p:cNvPr id="51" name="Horizontal Scroll 50"/>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2" name="Rectangle 51"/>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0x000001</a:t>
              </a:r>
              <a:endParaRPr lang="th-TH" sz="2000" dirty="0">
                <a:solidFill>
                  <a:schemeClr val="tx1"/>
                </a:solidFill>
              </a:endParaRPr>
            </a:p>
          </p:txBody>
        </p:sp>
        <p:sp>
          <p:nvSpPr>
            <p:cNvPr id="64" name="Rectangle 63"/>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‘Alice Wonderland’</a:t>
              </a:r>
            </a:p>
            <a:p>
              <a:r>
                <a:rPr lang="en-US" sz="2000" dirty="0" smtClean="0">
                  <a:solidFill>
                    <a:schemeClr val="tx1"/>
                  </a:solidFill>
                </a:rPr>
                <a:t>Patient ID: ‘</a:t>
              </a:r>
              <a:r>
                <a:rPr lang="en-US" sz="2000" i="1" dirty="0" smtClean="0">
                  <a:solidFill>
                    <a:schemeClr val="tx1"/>
                  </a:solidFill>
                </a:rPr>
                <a:t>jkl654’</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‘15 July 2018’</a:t>
              </a:r>
              <a:br>
                <a:rPr lang="en-US" sz="2000" i="1" dirty="0" smtClean="0">
                  <a:solidFill>
                    <a:schemeClr val="tx1"/>
                  </a:solidFill>
                </a:rPr>
              </a:br>
              <a:endParaRPr lang="en-US" sz="2000" dirty="0" smtClean="0">
                <a:solidFill>
                  <a:schemeClr val="tx1"/>
                </a:solidFill>
              </a:endParaRPr>
            </a:p>
          </p:txBody>
        </p:sp>
      </p:grpSp>
      <p:sp>
        <p:nvSpPr>
          <p:cNvPr id="65" name="Rectangle 64"/>
          <p:cNvSpPr/>
          <p:nvPr/>
        </p:nvSpPr>
        <p:spPr>
          <a:xfrm>
            <a:off x="5069708" y="3540046"/>
            <a:ext cx="1385684"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Decrypt</a:t>
            </a:r>
            <a:endParaRPr lang="th-TH" sz="2000" dirty="0">
              <a:solidFill>
                <a:schemeClr val="tx1"/>
              </a:solidFill>
            </a:endParaRPr>
          </a:p>
        </p:txBody>
      </p:sp>
      <p:sp>
        <p:nvSpPr>
          <p:cNvPr id="17" name="Slide Number Placeholder 4"/>
          <p:cNvSpPr>
            <a:spLocks noGrp="1"/>
          </p:cNvSpPr>
          <p:nvPr>
            <p:ph type="sldNum" sz="quarter" idx="12"/>
          </p:nvPr>
        </p:nvSpPr>
        <p:spPr>
          <a:xfrm>
            <a:off x="10653486" y="6356350"/>
            <a:ext cx="700314" cy="365125"/>
          </a:xfrm>
        </p:spPr>
        <p:txBody>
          <a:bodyPr/>
          <a:lstStyle/>
          <a:p>
            <a:r>
              <a:rPr lang="en-US" dirty="0" smtClean="0"/>
              <a:t>60</a:t>
            </a:r>
            <a:endParaRPr lang="th-TH" dirty="0"/>
          </a:p>
        </p:txBody>
      </p:sp>
    </p:spTree>
    <p:extLst>
      <p:ext uri="{BB962C8B-B14F-4D97-AF65-F5344CB8AC3E}">
        <p14:creationId xmlns:p14="http://schemas.microsoft.com/office/powerpoint/2010/main" val="2172993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500"/>
                                  </p:stCondLst>
                                  <p:childTnLst>
                                    <p:set>
                                      <p:cBhvr>
                                        <p:cTn id="11" dur="1" fill="hold">
                                          <p:stCondLst>
                                            <p:cond delay="0"/>
                                          </p:stCondLst>
                                        </p:cTn>
                                        <p:tgtEl>
                                          <p:spTgt spid="65"/>
                                        </p:tgtEl>
                                        <p:attrNameLst>
                                          <p:attrName>style.visibility</p:attrName>
                                        </p:attrNameLst>
                                      </p:cBhvr>
                                      <p:to>
                                        <p:strVal val="visible"/>
                                      </p:to>
                                    </p:set>
                                  </p:childTnLst>
                                </p:cTn>
                              </p:par>
                            </p:childTnLst>
                          </p:cTn>
                        </p:par>
                        <p:par>
                          <p:cTn id="12" fill="hold">
                            <p:stCondLst>
                              <p:cond delay="1000"/>
                            </p:stCondLst>
                            <p:childTnLst>
                              <p:par>
                                <p:cTn id="13" presetID="27" presetClass="emph" presetSubtype="0" fill="remove" grpId="1" nodeType="afterEffect">
                                  <p:stCondLst>
                                    <p:cond delay="500"/>
                                  </p:stCondLst>
                                  <p:childTnLst>
                                    <p:animClr clrSpc="rgb" dir="cw">
                                      <p:cBhvr override="childStyle">
                                        <p:cTn id="14" dur="250" autoRev="1" fill="remove"/>
                                        <p:tgtEl>
                                          <p:spTgt spid="65"/>
                                        </p:tgtEl>
                                        <p:attrNameLst>
                                          <p:attrName>style.color</p:attrName>
                                        </p:attrNameLst>
                                      </p:cBhvr>
                                      <p:to>
                                        <a:schemeClr val="bg1"/>
                                      </p:to>
                                    </p:animClr>
                                    <p:animClr clrSpc="rgb" dir="cw">
                                      <p:cBhvr>
                                        <p:cTn id="15" dur="250" autoRev="1" fill="remove"/>
                                        <p:tgtEl>
                                          <p:spTgt spid="65"/>
                                        </p:tgtEl>
                                        <p:attrNameLst>
                                          <p:attrName>fillcolor</p:attrName>
                                        </p:attrNameLst>
                                      </p:cBhvr>
                                      <p:to>
                                        <a:schemeClr val="bg1"/>
                                      </p:to>
                                    </p:animClr>
                                    <p:set>
                                      <p:cBhvr>
                                        <p:cTn id="16" dur="250" autoRev="1" fill="remove"/>
                                        <p:tgtEl>
                                          <p:spTgt spid="65"/>
                                        </p:tgtEl>
                                        <p:attrNameLst>
                                          <p:attrName>fill.type</p:attrName>
                                        </p:attrNameLst>
                                      </p:cBhvr>
                                      <p:to>
                                        <p:strVal val="solid"/>
                                      </p:to>
                                    </p:set>
                                    <p:set>
                                      <p:cBhvr>
                                        <p:cTn id="17" dur="250" autoRev="1" fill="remove"/>
                                        <p:tgtEl>
                                          <p:spTgt spid="65"/>
                                        </p:tgtEl>
                                        <p:attrNameLst>
                                          <p:attrName>fill.on</p:attrName>
                                        </p:attrNameLst>
                                      </p:cBhvr>
                                      <p:to>
                                        <p:strVal val="true"/>
                                      </p:to>
                                    </p:set>
                                  </p:childTnLst>
                                </p:cTn>
                              </p:par>
                            </p:childTnLst>
                          </p:cTn>
                        </p:par>
                        <p:par>
                          <p:cTn id="18" fill="hold">
                            <p:stCondLst>
                              <p:cond delay="2000"/>
                            </p:stCondLst>
                            <p:childTnLst>
                              <p:par>
                                <p:cTn id="19" presetID="10" presetClass="exit" presetSubtype="0" fill="hold" nodeType="afterEffect">
                                  <p:stCondLst>
                                    <p:cond delay="50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ntr" presetSubtype="0" fill="hold" nodeType="withEffect">
                                  <p:stCondLst>
                                    <p:cond delay="50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5"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Document Registry Entry</a:t>
            </a:r>
            <a:endParaRPr lang="th-TH" dirty="0"/>
          </a:p>
        </p:txBody>
      </p:sp>
      <p:grpSp>
        <p:nvGrpSpPr>
          <p:cNvPr id="3" name="Group 2"/>
          <p:cNvGrpSpPr/>
          <p:nvPr/>
        </p:nvGrpSpPr>
        <p:grpSpPr>
          <a:xfrm>
            <a:off x="1164167" y="1492416"/>
            <a:ext cx="3556000" cy="4549962"/>
            <a:chOff x="1164167" y="1492416"/>
            <a:chExt cx="3556000" cy="4549962"/>
          </a:xfrm>
        </p:grpSpPr>
        <p:sp>
          <p:nvSpPr>
            <p:cNvPr id="11" name="Horizontal Scroll 10"/>
            <p:cNvSpPr/>
            <p:nvPr/>
          </p:nvSpPr>
          <p:spPr>
            <a:xfrm>
              <a:off x="1164167" y="1492416"/>
              <a:ext cx="3556000" cy="4549962"/>
            </a:xfrm>
            <a:prstGeom prst="horizontalScroll">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3" name="Rectangle 12"/>
            <p:cNvSpPr/>
            <p:nvPr/>
          </p:nvSpPr>
          <p:spPr>
            <a:xfrm>
              <a:off x="1706708" y="1971436"/>
              <a:ext cx="21070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Input search index</a:t>
              </a:r>
              <a:endParaRPr lang="th-TH" sz="2000" dirty="0">
                <a:solidFill>
                  <a:schemeClr val="tx1"/>
                </a:solidFill>
              </a:endParaRPr>
            </a:p>
          </p:txBody>
        </p:sp>
        <p:sp>
          <p:nvSpPr>
            <p:cNvPr id="14" name="Rectangle 13"/>
            <p:cNvSpPr/>
            <p:nvPr/>
          </p:nvSpPr>
          <p:spPr>
            <a:xfrm>
              <a:off x="1706708"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dirty="0" smtClean="0">
                  <a:solidFill>
                    <a:schemeClr val="tx1"/>
                  </a:solidFill>
                </a:rPr>
                <a:t>‘</a:t>
              </a:r>
              <a:r>
                <a:rPr lang="en-US" sz="2000" i="1" dirty="0" smtClean="0">
                  <a:solidFill>
                    <a:schemeClr val="tx1"/>
                  </a:solidFill>
                </a:rPr>
                <a:t>20 Oct 2018’</a:t>
              </a:r>
              <a:r>
                <a:rPr lang="en-US" sz="2000" dirty="0" smtClean="0">
                  <a:solidFill>
                    <a:schemeClr val="tx1"/>
                  </a:solidFill>
                </a:rPr>
                <a:t/>
              </a:r>
              <a:br>
                <a:rPr lang="en-US" sz="2000" dirty="0" smtClean="0">
                  <a:solidFill>
                    <a:schemeClr val="tx1"/>
                  </a:solidFill>
                </a:rPr>
              </a:br>
              <a:endParaRPr lang="en-US" sz="2000" dirty="0" smtClean="0">
                <a:solidFill>
                  <a:schemeClr val="tx1"/>
                </a:solidFill>
              </a:endParaRPr>
            </a:p>
          </p:txBody>
        </p:sp>
      </p:grpSp>
      <p:grpSp>
        <p:nvGrpSpPr>
          <p:cNvPr id="4" name="Group 3"/>
          <p:cNvGrpSpPr/>
          <p:nvPr/>
        </p:nvGrpSpPr>
        <p:grpSpPr>
          <a:xfrm>
            <a:off x="6789319" y="1330917"/>
            <a:ext cx="3556000" cy="4549962"/>
            <a:chOff x="6789319" y="1330917"/>
            <a:chExt cx="3556000" cy="4549962"/>
          </a:xfrm>
        </p:grpSpPr>
        <p:sp>
          <p:nvSpPr>
            <p:cNvPr id="12" name="Horizontal Scroll 11"/>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Rectangle 14"/>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0x000001</a:t>
              </a:r>
              <a:endParaRPr lang="th-TH" sz="2000" dirty="0">
                <a:solidFill>
                  <a:schemeClr val="tx1"/>
                </a:solidFill>
              </a:endParaRPr>
            </a:p>
          </p:txBody>
        </p:sp>
        <p:sp>
          <p:nvSpPr>
            <p:cNvPr id="16" name="Rectangle 15"/>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‘Alice Wonderland’</a:t>
              </a:r>
            </a:p>
            <a:p>
              <a:r>
                <a:rPr lang="en-US" sz="2000" dirty="0" smtClean="0">
                  <a:solidFill>
                    <a:schemeClr val="tx1"/>
                  </a:solidFill>
                </a:rPr>
                <a:t>Patient ID: ‘</a:t>
              </a:r>
              <a:r>
                <a:rPr lang="en-US" sz="2000" i="1" dirty="0" smtClean="0">
                  <a:solidFill>
                    <a:schemeClr val="tx1"/>
                  </a:solidFill>
                </a:rPr>
                <a:t>jkl654’</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‘15 July 2018’</a:t>
              </a:r>
              <a:br>
                <a:rPr lang="en-US" sz="2000" i="1" dirty="0" smtClean="0">
                  <a:solidFill>
                    <a:schemeClr val="tx1"/>
                  </a:solidFill>
                </a:rPr>
              </a:br>
              <a:endParaRPr lang="en-US" sz="2000" dirty="0" smtClean="0">
                <a:solidFill>
                  <a:schemeClr val="tx1"/>
                </a:solidFill>
              </a:endParaRPr>
            </a:p>
          </p:txBody>
        </p:sp>
      </p:grpSp>
      <p:sp>
        <p:nvSpPr>
          <p:cNvPr id="22" name="Rectangle 21"/>
          <p:cNvSpPr/>
          <p:nvPr/>
        </p:nvSpPr>
        <p:spPr>
          <a:xfrm>
            <a:off x="9260086" y="324536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3" name="Rectangle 22"/>
          <p:cNvSpPr/>
          <p:nvPr/>
        </p:nvSpPr>
        <p:spPr>
          <a:xfrm>
            <a:off x="9243646" y="353409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5" name="Rectangle 24"/>
          <p:cNvSpPr/>
          <p:nvPr/>
        </p:nvSpPr>
        <p:spPr>
          <a:xfrm>
            <a:off x="8798626" y="4148267"/>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7" name="Rectangle 26"/>
          <p:cNvSpPr/>
          <p:nvPr/>
        </p:nvSpPr>
        <p:spPr>
          <a:xfrm>
            <a:off x="7692158" y="4725399"/>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smtClean="0">
                <a:solidFill>
                  <a:srgbClr val="FF0000"/>
                </a:solidFill>
              </a:rPr>
              <a:t>Mismatch</a:t>
            </a:r>
            <a:endParaRPr lang="th-TH" sz="2400" dirty="0">
              <a:solidFill>
                <a:srgbClr val="FF0000"/>
              </a:solidFill>
            </a:endParaRPr>
          </a:p>
        </p:txBody>
      </p:sp>
      <p:grpSp>
        <p:nvGrpSpPr>
          <p:cNvPr id="17" name="Group 16"/>
          <p:cNvGrpSpPr/>
          <p:nvPr/>
        </p:nvGrpSpPr>
        <p:grpSpPr>
          <a:xfrm>
            <a:off x="6777943" y="1333189"/>
            <a:ext cx="3556000" cy="4549962"/>
            <a:chOff x="6789319" y="1330917"/>
            <a:chExt cx="3556000" cy="4549962"/>
          </a:xfrm>
        </p:grpSpPr>
        <p:sp>
          <p:nvSpPr>
            <p:cNvPr id="18" name="Horizontal Scroll 17"/>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9" name="Rectangle 18"/>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0x000002</a:t>
              </a:r>
              <a:endParaRPr lang="th-TH" sz="2000" dirty="0">
                <a:solidFill>
                  <a:schemeClr val="tx1"/>
                </a:solidFill>
              </a:endParaRPr>
            </a:p>
          </p:txBody>
        </p:sp>
        <p:sp>
          <p:nvSpPr>
            <p:cNvPr id="20" name="Rectangle 19"/>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‘James Bond’</a:t>
              </a:r>
            </a:p>
            <a:p>
              <a:r>
                <a:rPr lang="en-US" sz="2000" dirty="0" smtClean="0">
                  <a:solidFill>
                    <a:schemeClr val="tx1"/>
                  </a:solidFill>
                </a:rPr>
                <a:t>Patient ID: ‘</a:t>
              </a:r>
              <a:r>
                <a:rPr lang="en-US" sz="2000" i="1" dirty="0" smtClean="0">
                  <a:solidFill>
                    <a:schemeClr val="tx1"/>
                  </a:solidFill>
                </a:rPr>
                <a:t>rty852’</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’20 Oct 2018’</a:t>
              </a:r>
              <a:br>
                <a:rPr lang="en-US" sz="2000" i="1" dirty="0" smtClean="0">
                  <a:solidFill>
                    <a:schemeClr val="tx1"/>
                  </a:solidFill>
                </a:rPr>
              </a:br>
              <a:endParaRPr lang="en-US" sz="2000" dirty="0" smtClean="0">
                <a:solidFill>
                  <a:schemeClr val="tx1"/>
                </a:solidFill>
              </a:endParaRPr>
            </a:p>
          </p:txBody>
        </p:sp>
      </p:grpSp>
      <p:sp>
        <p:nvSpPr>
          <p:cNvPr id="21" name="Rectangle 20"/>
          <p:cNvSpPr/>
          <p:nvPr/>
        </p:nvSpPr>
        <p:spPr>
          <a:xfrm>
            <a:off x="9248710" y="324763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4" name="Rectangle 23"/>
          <p:cNvSpPr/>
          <p:nvPr/>
        </p:nvSpPr>
        <p:spPr>
          <a:xfrm>
            <a:off x="9232270" y="353636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6" name="Rectangle 25"/>
          <p:cNvSpPr/>
          <p:nvPr/>
        </p:nvSpPr>
        <p:spPr>
          <a:xfrm>
            <a:off x="8787250" y="4150539"/>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00B050"/>
                </a:solidFill>
              </a:rPr>
              <a:t>True</a:t>
            </a:r>
            <a:endParaRPr lang="th-TH" sz="2000" dirty="0">
              <a:solidFill>
                <a:srgbClr val="00B050"/>
              </a:solidFill>
            </a:endParaRPr>
          </a:p>
        </p:txBody>
      </p:sp>
      <p:sp>
        <p:nvSpPr>
          <p:cNvPr id="28" name="Rectangle 27"/>
          <p:cNvSpPr/>
          <p:nvPr/>
        </p:nvSpPr>
        <p:spPr>
          <a:xfrm>
            <a:off x="7680782" y="4727671"/>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smtClean="0">
                <a:solidFill>
                  <a:srgbClr val="FF0000"/>
                </a:solidFill>
              </a:rPr>
              <a:t>Mismatch</a:t>
            </a:r>
            <a:endParaRPr lang="th-TH" sz="2400" dirty="0">
              <a:solidFill>
                <a:srgbClr val="FF0000"/>
              </a:solidFill>
            </a:endParaRPr>
          </a:p>
        </p:txBody>
      </p:sp>
      <p:grpSp>
        <p:nvGrpSpPr>
          <p:cNvPr id="29" name="Group 28"/>
          <p:cNvGrpSpPr/>
          <p:nvPr/>
        </p:nvGrpSpPr>
        <p:grpSpPr>
          <a:xfrm>
            <a:off x="6777943" y="1333189"/>
            <a:ext cx="3556000" cy="4549962"/>
            <a:chOff x="6789319" y="1330917"/>
            <a:chExt cx="3556000" cy="4549962"/>
          </a:xfrm>
        </p:grpSpPr>
        <p:sp>
          <p:nvSpPr>
            <p:cNvPr id="30" name="Horizontal Scroll 29"/>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1" name="Rectangle 30"/>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0x000003</a:t>
              </a:r>
              <a:endParaRPr lang="th-TH" sz="2000" dirty="0">
                <a:solidFill>
                  <a:schemeClr val="tx1"/>
                </a:solidFill>
              </a:endParaRPr>
            </a:p>
          </p:txBody>
        </p:sp>
        <p:sp>
          <p:nvSpPr>
            <p:cNvPr id="32" name="Rectangle 31"/>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’14 May 2017’</a:t>
              </a:r>
              <a:br>
                <a:rPr lang="en-US" sz="2000" i="1" dirty="0" smtClean="0">
                  <a:solidFill>
                    <a:schemeClr val="tx1"/>
                  </a:solidFill>
                </a:rPr>
              </a:br>
              <a:endParaRPr lang="en-US" sz="2000" dirty="0" smtClean="0">
                <a:solidFill>
                  <a:schemeClr val="tx1"/>
                </a:solidFill>
              </a:endParaRPr>
            </a:p>
          </p:txBody>
        </p:sp>
      </p:grpSp>
      <p:sp>
        <p:nvSpPr>
          <p:cNvPr id="33" name="Rectangle 32"/>
          <p:cNvSpPr/>
          <p:nvPr/>
        </p:nvSpPr>
        <p:spPr>
          <a:xfrm>
            <a:off x="9248710" y="324763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34" name="Rectangle 33"/>
          <p:cNvSpPr/>
          <p:nvPr/>
        </p:nvSpPr>
        <p:spPr>
          <a:xfrm>
            <a:off x="9232270" y="353636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35" name="Rectangle 34"/>
          <p:cNvSpPr/>
          <p:nvPr/>
        </p:nvSpPr>
        <p:spPr>
          <a:xfrm>
            <a:off x="8787250" y="4150539"/>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FF0000"/>
                </a:solidFill>
              </a:rPr>
              <a:t>False</a:t>
            </a:r>
            <a:endParaRPr lang="th-TH" sz="2000" dirty="0">
              <a:solidFill>
                <a:srgbClr val="FF0000"/>
              </a:solidFill>
            </a:endParaRPr>
          </a:p>
        </p:txBody>
      </p:sp>
      <p:sp>
        <p:nvSpPr>
          <p:cNvPr id="36" name="Rectangle 35"/>
          <p:cNvSpPr/>
          <p:nvPr/>
        </p:nvSpPr>
        <p:spPr>
          <a:xfrm>
            <a:off x="7680782" y="4727671"/>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smtClean="0">
                <a:solidFill>
                  <a:srgbClr val="FF0000"/>
                </a:solidFill>
              </a:rPr>
              <a:t>Mismatch</a:t>
            </a:r>
            <a:endParaRPr lang="th-TH" sz="2400" dirty="0">
              <a:solidFill>
                <a:srgbClr val="FF0000"/>
              </a:solidFill>
            </a:endParaRPr>
          </a:p>
        </p:txBody>
      </p:sp>
      <p:grpSp>
        <p:nvGrpSpPr>
          <p:cNvPr id="37" name="Group 36"/>
          <p:cNvGrpSpPr/>
          <p:nvPr/>
        </p:nvGrpSpPr>
        <p:grpSpPr>
          <a:xfrm>
            <a:off x="6777943" y="1333189"/>
            <a:ext cx="3556000" cy="4549962"/>
            <a:chOff x="6789319" y="1330917"/>
            <a:chExt cx="3556000" cy="4549962"/>
          </a:xfrm>
        </p:grpSpPr>
        <p:sp>
          <p:nvSpPr>
            <p:cNvPr id="38" name="Horizontal Scroll 37"/>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9" name="Rectangle 38"/>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0x000004</a:t>
              </a:r>
              <a:endParaRPr lang="th-TH" sz="2000" dirty="0">
                <a:solidFill>
                  <a:schemeClr val="tx1"/>
                </a:solidFill>
              </a:endParaRPr>
            </a:p>
          </p:txBody>
        </p:sp>
        <p:sp>
          <p:nvSpPr>
            <p:cNvPr id="40" name="Rectangle 39"/>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’20 Oct 2018’</a:t>
              </a:r>
              <a:br>
                <a:rPr lang="en-US" sz="2000" i="1" dirty="0" smtClean="0">
                  <a:solidFill>
                    <a:schemeClr val="tx1"/>
                  </a:solidFill>
                </a:rPr>
              </a:br>
              <a:endParaRPr lang="en-US" sz="2000" dirty="0" smtClean="0">
                <a:solidFill>
                  <a:schemeClr val="tx1"/>
                </a:solidFill>
              </a:endParaRPr>
            </a:p>
          </p:txBody>
        </p:sp>
      </p:grpSp>
      <p:sp>
        <p:nvSpPr>
          <p:cNvPr id="41" name="Rectangle 40"/>
          <p:cNvSpPr/>
          <p:nvPr/>
        </p:nvSpPr>
        <p:spPr>
          <a:xfrm>
            <a:off x="9248710" y="324763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42" name="Rectangle 41"/>
          <p:cNvSpPr/>
          <p:nvPr/>
        </p:nvSpPr>
        <p:spPr>
          <a:xfrm>
            <a:off x="9232270" y="353636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43" name="Rectangle 42"/>
          <p:cNvSpPr/>
          <p:nvPr/>
        </p:nvSpPr>
        <p:spPr>
          <a:xfrm>
            <a:off x="8787250" y="4150539"/>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44" name="Rectangle 43"/>
          <p:cNvSpPr/>
          <p:nvPr/>
        </p:nvSpPr>
        <p:spPr>
          <a:xfrm>
            <a:off x="7680782" y="4727671"/>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a:solidFill>
                  <a:srgbClr val="00B050"/>
                </a:solidFill>
              </a:rPr>
              <a:t>M</a:t>
            </a:r>
            <a:r>
              <a:rPr lang="en-US" sz="2400" dirty="0" smtClean="0">
                <a:solidFill>
                  <a:srgbClr val="00B050"/>
                </a:solidFill>
              </a:rPr>
              <a:t>atch</a:t>
            </a:r>
            <a:endParaRPr lang="th-TH" sz="2400" dirty="0">
              <a:solidFill>
                <a:srgbClr val="00B050"/>
              </a:solidFill>
            </a:endParaRPr>
          </a:p>
        </p:txBody>
      </p:sp>
      <p:sp>
        <p:nvSpPr>
          <p:cNvPr id="53" name="Rectangle 52"/>
          <p:cNvSpPr/>
          <p:nvPr/>
        </p:nvSpPr>
        <p:spPr>
          <a:xfrm>
            <a:off x="1753044" y="579241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Found list:</a:t>
            </a:r>
          </a:p>
          <a:p>
            <a:r>
              <a:rPr lang="en-US" sz="2000" dirty="0" smtClean="0">
                <a:solidFill>
                  <a:schemeClr val="tx1"/>
                </a:solidFill>
              </a:rPr>
              <a:t>Transaction 0x000004</a:t>
            </a:r>
            <a:endParaRPr lang="th-TH" sz="2000" dirty="0">
              <a:solidFill>
                <a:schemeClr val="tx1"/>
              </a:solidFill>
            </a:endParaRPr>
          </a:p>
        </p:txBody>
      </p:sp>
      <p:sp>
        <p:nvSpPr>
          <p:cNvPr id="54" name="Rectangle 53"/>
          <p:cNvSpPr/>
          <p:nvPr/>
        </p:nvSpPr>
        <p:spPr>
          <a:xfrm>
            <a:off x="1753043" y="6292340"/>
            <a:ext cx="2903961" cy="280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Transaction 0x000005</a:t>
            </a:r>
            <a:endParaRPr lang="th-TH" sz="2000" dirty="0">
              <a:solidFill>
                <a:schemeClr val="tx1"/>
              </a:solidFill>
            </a:endParaRPr>
          </a:p>
        </p:txBody>
      </p:sp>
      <p:grpSp>
        <p:nvGrpSpPr>
          <p:cNvPr id="55" name="Group 54"/>
          <p:cNvGrpSpPr/>
          <p:nvPr/>
        </p:nvGrpSpPr>
        <p:grpSpPr>
          <a:xfrm>
            <a:off x="6789319" y="1330917"/>
            <a:ext cx="3556000" cy="4549962"/>
            <a:chOff x="6789319" y="1330917"/>
            <a:chExt cx="3556000" cy="4549962"/>
          </a:xfrm>
        </p:grpSpPr>
        <p:sp>
          <p:nvSpPr>
            <p:cNvPr id="56" name="Horizontal Scroll 55"/>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7" name="Rectangle 56"/>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0x000005</a:t>
              </a:r>
              <a:endParaRPr lang="th-TH" sz="2000" dirty="0">
                <a:solidFill>
                  <a:schemeClr val="tx1"/>
                </a:solidFill>
              </a:endParaRPr>
            </a:p>
          </p:txBody>
        </p:sp>
        <p:sp>
          <p:nvSpPr>
            <p:cNvPr id="58" name="Rectangle 57"/>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smtClean="0">
                <a:solidFill>
                  <a:schemeClr val="tx1"/>
                </a:solidFill>
              </a:endParaRPr>
            </a:p>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20 Oct 2018’</a:t>
              </a:r>
            </a:p>
            <a:p>
              <a:r>
                <a:rPr lang="en-US" sz="2000" i="1" dirty="0" smtClean="0">
                  <a:solidFill>
                    <a:schemeClr val="tx1"/>
                  </a:solidFill>
                </a:rPr>
                <a:t>Case: Emergency</a:t>
              </a:r>
              <a:br>
                <a:rPr lang="en-US" sz="2000" i="1" dirty="0" smtClean="0">
                  <a:solidFill>
                    <a:schemeClr val="tx1"/>
                  </a:solidFill>
                </a:rPr>
              </a:br>
              <a:endParaRPr lang="en-US" sz="2000" dirty="0" smtClean="0">
                <a:solidFill>
                  <a:schemeClr val="tx1"/>
                </a:solidFill>
              </a:endParaRPr>
            </a:p>
          </p:txBody>
        </p:sp>
      </p:grpSp>
      <p:sp>
        <p:nvSpPr>
          <p:cNvPr id="59" name="Rectangle 58"/>
          <p:cNvSpPr/>
          <p:nvPr/>
        </p:nvSpPr>
        <p:spPr>
          <a:xfrm>
            <a:off x="9260086" y="324536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60" name="Rectangle 59"/>
          <p:cNvSpPr/>
          <p:nvPr/>
        </p:nvSpPr>
        <p:spPr>
          <a:xfrm>
            <a:off x="9243646" y="353409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61" name="Rectangle 60"/>
          <p:cNvSpPr/>
          <p:nvPr/>
        </p:nvSpPr>
        <p:spPr>
          <a:xfrm>
            <a:off x="8798626" y="4148267"/>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62" name="Rectangle 61"/>
          <p:cNvSpPr/>
          <p:nvPr/>
        </p:nvSpPr>
        <p:spPr>
          <a:xfrm>
            <a:off x="7692158" y="4725399"/>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a:solidFill>
                  <a:srgbClr val="00B050"/>
                </a:solidFill>
              </a:rPr>
              <a:t>Match</a:t>
            </a:r>
            <a:endParaRPr lang="th-TH" sz="2400" dirty="0">
              <a:solidFill>
                <a:srgbClr val="00B050"/>
              </a:solidFill>
            </a:endParaRPr>
          </a:p>
        </p:txBody>
      </p:sp>
      <p:sp>
        <p:nvSpPr>
          <p:cNvPr id="63" name="Rectangle 62"/>
          <p:cNvSpPr/>
          <p:nvPr/>
        </p:nvSpPr>
        <p:spPr>
          <a:xfrm>
            <a:off x="9059311" y="4476127"/>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smtClean="0">
                <a:solidFill>
                  <a:srgbClr val="0070C0"/>
                </a:solidFill>
              </a:rPr>
              <a:t>???</a:t>
            </a:r>
            <a:endParaRPr lang="th-TH" sz="2000" dirty="0">
              <a:solidFill>
                <a:srgbClr val="0070C0"/>
              </a:solidFill>
            </a:endParaRPr>
          </a:p>
        </p:txBody>
      </p:sp>
      <p:sp>
        <p:nvSpPr>
          <p:cNvPr id="50" name="Slide Number Placeholder 4"/>
          <p:cNvSpPr>
            <a:spLocks noGrp="1"/>
          </p:cNvSpPr>
          <p:nvPr>
            <p:ph type="sldNum" sz="quarter" idx="12"/>
          </p:nvPr>
        </p:nvSpPr>
        <p:spPr>
          <a:xfrm>
            <a:off x="10653486" y="6356350"/>
            <a:ext cx="700314" cy="365125"/>
          </a:xfrm>
        </p:spPr>
        <p:txBody>
          <a:bodyPr/>
          <a:lstStyle/>
          <a:p>
            <a:r>
              <a:rPr lang="en-US" dirty="0" smtClean="0"/>
              <a:t>61</a:t>
            </a:r>
            <a:endParaRPr lang="th-TH" dirty="0"/>
          </a:p>
        </p:txBody>
      </p:sp>
    </p:spTree>
    <p:extLst>
      <p:ext uri="{BB962C8B-B14F-4D97-AF65-F5344CB8AC3E}">
        <p14:creationId xmlns:p14="http://schemas.microsoft.com/office/powerpoint/2010/main" val="4150125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23"/>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50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50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1" fill="hold" nodeType="clickEffect">
                                  <p:stCondLst>
                                    <p:cond delay="0"/>
                                  </p:stCondLst>
                                  <p:childTnLst>
                                    <p:anim calcmode="lin" valueType="num">
                                      <p:cBhvr additive="base">
                                        <p:cTn id="24" dur="500"/>
                                        <p:tgtEl>
                                          <p:spTgt spid="4"/>
                                        </p:tgtEl>
                                        <p:attrNameLst>
                                          <p:attrName>ppt_x</p:attrName>
                                        </p:attrNameLst>
                                      </p:cBhvr>
                                      <p:tavLst>
                                        <p:tav tm="0">
                                          <p:val>
                                            <p:strVal val="ppt_x"/>
                                          </p:val>
                                        </p:tav>
                                        <p:tav tm="100000">
                                          <p:val>
                                            <p:strVal val="ppt_x"/>
                                          </p:val>
                                        </p:tav>
                                      </p:tavLst>
                                    </p:anim>
                                    <p:anim calcmode="lin" valueType="num">
                                      <p:cBhvr additive="base">
                                        <p:cTn id="25" dur="500"/>
                                        <p:tgtEl>
                                          <p:spTgt spid="4"/>
                                        </p:tgtEl>
                                        <p:attrNameLst>
                                          <p:attrName>ppt_y</p:attrName>
                                        </p:attrNameLst>
                                      </p:cBhvr>
                                      <p:tavLst>
                                        <p:tav tm="0">
                                          <p:val>
                                            <p:strVal val="ppt_y"/>
                                          </p:val>
                                        </p:tav>
                                        <p:tav tm="100000">
                                          <p:val>
                                            <p:strVal val="0-ppt_h/2"/>
                                          </p:val>
                                        </p:tav>
                                      </p:tavLst>
                                    </p:anim>
                                    <p:set>
                                      <p:cBhvr>
                                        <p:cTn id="26" dur="1" fill="hold">
                                          <p:stCondLst>
                                            <p:cond delay="499"/>
                                          </p:stCondLst>
                                        </p:cTn>
                                        <p:tgtEl>
                                          <p:spTgt spid="4"/>
                                        </p:tgtEl>
                                        <p:attrNameLst>
                                          <p:attrName>style.visibility</p:attrName>
                                        </p:attrNameLst>
                                      </p:cBhvr>
                                      <p:to>
                                        <p:strVal val="hidden"/>
                                      </p:to>
                                    </p:set>
                                  </p:childTnLst>
                                </p:cTn>
                              </p:par>
                              <p:par>
                                <p:cTn id="27" presetID="2" presetClass="exit" presetSubtype="1" fill="hold" grpId="1" nodeType="withEffect">
                                  <p:stCondLst>
                                    <p:cond delay="0"/>
                                  </p:stCondLst>
                                  <p:childTnLst>
                                    <p:anim calcmode="lin" valueType="num">
                                      <p:cBhvr additive="base">
                                        <p:cTn id="28" dur="500"/>
                                        <p:tgtEl>
                                          <p:spTgt spid="22"/>
                                        </p:tgtEl>
                                        <p:attrNameLst>
                                          <p:attrName>ppt_x</p:attrName>
                                        </p:attrNameLst>
                                      </p:cBhvr>
                                      <p:tavLst>
                                        <p:tav tm="0">
                                          <p:val>
                                            <p:strVal val="ppt_x"/>
                                          </p:val>
                                        </p:tav>
                                        <p:tav tm="100000">
                                          <p:val>
                                            <p:strVal val="ppt_x"/>
                                          </p:val>
                                        </p:tav>
                                      </p:tavLst>
                                    </p:anim>
                                    <p:anim calcmode="lin" valueType="num">
                                      <p:cBhvr additive="base">
                                        <p:cTn id="29" dur="500"/>
                                        <p:tgtEl>
                                          <p:spTgt spid="22"/>
                                        </p:tgtEl>
                                        <p:attrNameLst>
                                          <p:attrName>ppt_y</p:attrName>
                                        </p:attrNameLst>
                                      </p:cBhvr>
                                      <p:tavLst>
                                        <p:tav tm="0">
                                          <p:val>
                                            <p:strVal val="ppt_y"/>
                                          </p:val>
                                        </p:tav>
                                        <p:tav tm="100000">
                                          <p:val>
                                            <p:strVal val="0-ppt_h/2"/>
                                          </p:val>
                                        </p:tav>
                                      </p:tavLst>
                                    </p:anim>
                                    <p:set>
                                      <p:cBhvr>
                                        <p:cTn id="30" dur="1" fill="hold">
                                          <p:stCondLst>
                                            <p:cond delay="499"/>
                                          </p:stCondLst>
                                        </p:cTn>
                                        <p:tgtEl>
                                          <p:spTgt spid="22"/>
                                        </p:tgtEl>
                                        <p:attrNameLst>
                                          <p:attrName>style.visibility</p:attrName>
                                        </p:attrNameLst>
                                      </p:cBhvr>
                                      <p:to>
                                        <p:strVal val="hidden"/>
                                      </p:to>
                                    </p:set>
                                  </p:childTnLst>
                                </p:cTn>
                              </p:par>
                              <p:par>
                                <p:cTn id="31" presetID="2" presetClass="exit" presetSubtype="1" fill="hold" grpId="1" nodeType="withEffect">
                                  <p:stCondLst>
                                    <p:cond delay="0"/>
                                  </p:stCondLst>
                                  <p:childTnLst>
                                    <p:anim calcmode="lin" valueType="num">
                                      <p:cBhvr additive="base">
                                        <p:cTn id="32" dur="500"/>
                                        <p:tgtEl>
                                          <p:spTgt spid="23"/>
                                        </p:tgtEl>
                                        <p:attrNameLst>
                                          <p:attrName>ppt_x</p:attrName>
                                        </p:attrNameLst>
                                      </p:cBhvr>
                                      <p:tavLst>
                                        <p:tav tm="0">
                                          <p:val>
                                            <p:strVal val="ppt_x"/>
                                          </p:val>
                                        </p:tav>
                                        <p:tav tm="100000">
                                          <p:val>
                                            <p:strVal val="ppt_x"/>
                                          </p:val>
                                        </p:tav>
                                      </p:tavLst>
                                    </p:anim>
                                    <p:anim calcmode="lin" valueType="num">
                                      <p:cBhvr additive="base">
                                        <p:cTn id="33" dur="500"/>
                                        <p:tgtEl>
                                          <p:spTgt spid="23"/>
                                        </p:tgtEl>
                                        <p:attrNameLst>
                                          <p:attrName>ppt_y</p:attrName>
                                        </p:attrNameLst>
                                      </p:cBhvr>
                                      <p:tavLst>
                                        <p:tav tm="0">
                                          <p:val>
                                            <p:strVal val="ppt_y"/>
                                          </p:val>
                                        </p:tav>
                                        <p:tav tm="100000">
                                          <p:val>
                                            <p:strVal val="0-ppt_h/2"/>
                                          </p:val>
                                        </p:tav>
                                      </p:tavLst>
                                    </p:anim>
                                    <p:set>
                                      <p:cBhvr>
                                        <p:cTn id="34" dur="1" fill="hold">
                                          <p:stCondLst>
                                            <p:cond delay="499"/>
                                          </p:stCondLst>
                                        </p:cTn>
                                        <p:tgtEl>
                                          <p:spTgt spid="23"/>
                                        </p:tgtEl>
                                        <p:attrNameLst>
                                          <p:attrName>style.visibility</p:attrName>
                                        </p:attrNameLst>
                                      </p:cBhvr>
                                      <p:to>
                                        <p:strVal val="hidden"/>
                                      </p:to>
                                    </p:set>
                                  </p:childTnLst>
                                </p:cTn>
                              </p:par>
                              <p:par>
                                <p:cTn id="35" presetID="2" presetClass="exit" presetSubtype="1" fill="hold" grpId="1" nodeType="withEffect">
                                  <p:stCondLst>
                                    <p:cond delay="0"/>
                                  </p:stCondLst>
                                  <p:childTnLst>
                                    <p:anim calcmode="lin" valueType="num">
                                      <p:cBhvr additive="base">
                                        <p:cTn id="36" dur="500"/>
                                        <p:tgtEl>
                                          <p:spTgt spid="25"/>
                                        </p:tgtEl>
                                        <p:attrNameLst>
                                          <p:attrName>ppt_x</p:attrName>
                                        </p:attrNameLst>
                                      </p:cBhvr>
                                      <p:tavLst>
                                        <p:tav tm="0">
                                          <p:val>
                                            <p:strVal val="ppt_x"/>
                                          </p:val>
                                        </p:tav>
                                        <p:tav tm="100000">
                                          <p:val>
                                            <p:strVal val="ppt_x"/>
                                          </p:val>
                                        </p:tav>
                                      </p:tavLst>
                                    </p:anim>
                                    <p:anim calcmode="lin" valueType="num">
                                      <p:cBhvr additive="base">
                                        <p:cTn id="37" dur="500"/>
                                        <p:tgtEl>
                                          <p:spTgt spid="25"/>
                                        </p:tgtEl>
                                        <p:attrNameLst>
                                          <p:attrName>ppt_y</p:attrName>
                                        </p:attrNameLst>
                                      </p:cBhvr>
                                      <p:tavLst>
                                        <p:tav tm="0">
                                          <p:val>
                                            <p:strVal val="ppt_y"/>
                                          </p:val>
                                        </p:tav>
                                        <p:tav tm="100000">
                                          <p:val>
                                            <p:strVal val="0-ppt_h/2"/>
                                          </p:val>
                                        </p:tav>
                                      </p:tavLst>
                                    </p:anim>
                                    <p:set>
                                      <p:cBhvr>
                                        <p:cTn id="38" dur="1" fill="hold">
                                          <p:stCondLst>
                                            <p:cond delay="499"/>
                                          </p:stCondLst>
                                        </p:cTn>
                                        <p:tgtEl>
                                          <p:spTgt spid="25"/>
                                        </p:tgtEl>
                                        <p:attrNameLst>
                                          <p:attrName>style.visibility</p:attrName>
                                        </p:attrNameLst>
                                      </p:cBhvr>
                                      <p:to>
                                        <p:strVal val="hidden"/>
                                      </p:to>
                                    </p:set>
                                  </p:childTnLst>
                                </p:cTn>
                              </p:par>
                              <p:par>
                                <p:cTn id="39" presetID="2" presetClass="exit" presetSubtype="1" fill="hold" grpId="1" nodeType="withEffect">
                                  <p:stCondLst>
                                    <p:cond delay="0"/>
                                  </p:stCondLst>
                                  <p:childTnLst>
                                    <p:anim calcmode="lin" valueType="num">
                                      <p:cBhvr additive="base">
                                        <p:cTn id="40" dur="500"/>
                                        <p:tgtEl>
                                          <p:spTgt spid="27"/>
                                        </p:tgtEl>
                                        <p:attrNameLst>
                                          <p:attrName>ppt_x</p:attrName>
                                        </p:attrNameLst>
                                      </p:cBhvr>
                                      <p:tavLst>
                                        <p:tav tm="0">
                                          <p:val>
                                            <p:strVal val="ppt_x"/>
                                          </p:val>
                                        </p:tav>
                                        <p:tav tm="100000">
                                          <p:val>
                                            <p:strVal val="ppt_x"/>
                                          </p:val>
                                        </p:tav>
                                      </p:tavLst>
                                    </p:anim>
                                    <p:anim calcmode="lin" valueType="num">
                                      <p:cBhvr additive="base">
                                        <p:cTn id="41" dur="500"/>
                                        <p:tgtEl>
                                          <p:spTgt spid="27"/>
                                        </p:tgtEl>
                                        <p:attrNameLst>
                                          <p:attrName>ppt_y</p:attrName>
                                        </p:attrNameLst>
                                      </p:cBhvr>
                                      <p:tavLst>
                                        <p:tav tm="0">
                                          <p:val>
                                            <p:strVal val="ppt_y"/>
                                          </p:val>
                                        </p:tav>
                                        <p:tav tm="100000">
                                          <p:val>
                                            <p:strVal val="0-ppt_h/2"/>
                                          </p:val>
                                        </p:tav>
                                      </p:tavLst>
                                    </p:anim>
                                    <p:set>
                                      <p:cBhvr>
                                        <p:cTn id="42" dur="1" fill="hold">
                                          <p:stCondLst>
                                            <p:cond delay="499"/>
                                          </p:stCondLst>
                                        </p:cTn>
                                        <p:tgtEl>
                                          <p:spTgt spid="27"/>
                                        </p:tgtEl>
                                        <p:attrNameLst>
                                          <p:attrName>style.visibility</p:attrName>
                                        </p:attrNameLst>
                                      </p:cBhvr>
                                      <p:to>
                                        <p:strVal val="hidden"/>
                                      </p:to>
                                    </p:set>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par>
                          <p:cTn id="51" fill="hold">
                            <p:stCondLst>
                              <p:cond delay="1000"/>
                            </p:stCondLst>
                            <p:childTnLst>
                              <p:par>
                                <p:cTn id="52" presetID="1" presetClass="entr" presetSubtype="0" fill="hold" grpId="0" nodeType="afterEffect">
                                  <p:stCondLst>
                                    <p:cond delay="500"/>
                                  </p:stCondLst>
                                  <p:childTnLst>
                                    <p:set>
                                      <p:cBhvr>
                                        <p:cTn id="53" dur="1" fill="hold">
                                          <p:stCondLst>
                                            <p:cond delay="0"/>
                                          </p:stCondLst>
                                        </p:cTn>
                                        <p:tgtEl>
                                          <p:spTgt spid="24"/>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grpId="0" nodeType="afterEffect">
                                  <p:stCondLst>
                                    <p:cond delay="500"/>
                                  </p:stCondLst>
                                  <p:childTnLst>
                                    <p:set>
                                      <p:cBhvr>
                                        <p:cTn id="56" dur="1" fill="hold">
                                          <p:stCondLst>
                                            <p:cond delay="0"/>
                                          </p:stCondLst>
                                        </p:cTn>
                                        <p:tgtEl>
                                          <p:spTgt spid="26"/>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xit" presetSubtype="1" fill="hold" nodeType="clickEffect">
                                  <p:stCondLst>
                                    <p:cond delay="0"/>
                                  </p:stCondLst>
                                  <p:childTnLst>
                                    <p:anim calcmode="lin" valueType="num">
                                      <p:cBhvr additive="base">
                                        <p:cTn id="63" dur="500"/>
                                        <p:tgtEl>
                                          <p:spTgt spid="17"/>
                                        </p:tgtEl>
                                        <p:attrNameLst>
                                          <p:attrName>ppt_x</p:attrName>
                                        </p:attrNameLst>
                                      </p:cBhvr>
                                      <p:tavLst>
                                        <p:tav tm="0">
                                          <p:val>
                                            <p:strVal val="ppt_x"/>
                                          </p:val>
                                        </p:tav>
                                        <p:tav tm="100000">
                                          <p:val>
                                            <p:strVal val="ppt_x"/>
                                          </p:val>
                                        </p:tav>
                                      </p:tavLst>
                                    </p:anim>
                                    <p:anim calcmode="lin" valueType="num">
                                      <p:cBhvr additive="base">
                                        <p:cTn id="64" dur="500"/>
                                        <p:tgtEl>
                                          <p:spTgt spid="17"/>
                                        </p:tgtEl>
                                        <p:attrNameLst>
                                          <p:attrName>ppt_y</p:attrName>
                                        </p:attrNameLst>
                                      </p:cBhvr>
                                      <p:tavLst>
                                        <p:tav tm="0">
                                          <p:val>
                                            <p:strVal val="ppt_y"/>
                                          </p:val>
                                        </p:tav>
                                        <p:tav tm="100000">
                                          <p:val>
                                            <p:strVal val="0-ppt_h/2"/>
                                          </p:val>
                                        </p:tav>
                                      </p:tavLst>
                                    </p:anim>
                                    <p:set>
                                      <p:cBhvr>
                                        <p:cTn id="65" dur="1" fill="hold">
                                          <p:stCondLst>
                                            <p:cond delay="499"/>
                                          </p:stCondLst>
                                        </p:cTn>
                                        <p:tgtEl>
                                          <p:spTgt spid="17"/>
                                        </p:tgtEl>
                                        <p:attrNameLst>
                                          <p:attrName>style.visibility</p:attrName>
                                        </p:attrNameLst>
                                      </p:cBhvr>
                                      <p:to>
                                        <p:strVal val="hidden"/>
                                      </p:to>
                                    </p:set>
                                  </p:childTnLst>
                                </p:cTn>
                              </p:par>
                              <p:par>
                                <p:cTn id="66" presetID="2" presetClass="exit" presetSubtype="1" fill="hold" grpId="1" nodeType="withEffect">
                                  <p:stCondLst>
                                    <p:cond delay="0"/>
                                  </p:stCondLst>
                                  <p:childTnLst>
                                    <p:anim calcmode="lin" valueType="num">
                                      <p:cBhvr additive="base">
                                        <p:cTn id="67" dur="500"/>
                                        <p:tgtEl>
                                          <p:spTgt spid="21"/>
                                        </p:tgtEl>
                                        <p:attrNameLst>
                                          <p:attrName>ppt_x</p:attrName>
                                        </p:attrNameLst>
                                      </p:cBhvr>
                                      <p:tavLst>
                                        <p:tav tm="0">
                                          <p:val>
                                            <p:strVal val="ppt_x"/>
                                          </p:val>
                                        </p:tav>
                                        <p:tav tm="100000">
                                          <p:val>
                                            <p:strVal val="ppt_x"/>
                                          </p:val>
                                        </p:tav>
                                      </p:tavLst>
                                    </p:anim>
                                    <p:anim calcmode="lin" valueType="num">
                                      <p:cBhvr additive="base">
                                        <p:cTn id="68" dur="500"/>
                                        <p:tgtEl>
                                          <p:spTgt spid="21"/>
                                        </p:tgtEl>
                                        <p:attrNameLst>
                                          <p:attrName>ppt_y</p:attrName>
                                        </p:attrNameLst>
                                      </p:cBhvr>
                                      <p:tavLst>
                                        <p:tav tm="0">
                                          <p:val>
                                            <p:strVal val="ppt_y"/>
                                          </p:val>
                                        </p:tav>
                                        <p:tav tm="100000">
                                          <p:val>
                                            <p:strVal val="0-ppt_h/2"/>
                                          </p:val>
                                        </p:tav>
                                      </p:tavLst>
                                    </p:anim>
                                    <p:set>
                                      <p:cBhvr>
                                        <p:cTn id="69" dur="1" fill="hold">
                                          <p:stCondLst>
                                            <p:cond delay="499"/>
                                          </p:stCondLst>
                                        </p:cTn>
                                        <p:tgtEl>
                                          <p:spTgt spid="21"/>
                                        </p:tgtEl>
                                        <p:attrNameLst>
                                          <p:attrName>style.visibility</p:attrName>
                                        </p:attrNameLst>
                                      </p:cBhvr>
                                      <p:to>
                                        <p:strVal val="hidden"/>
                                      </p:to>
                                    </p:set>
                                  </p:childTnLst>
                                </p:cTn>
                              </p:par>
                              <p:par>
                                <p:cTn id="70" presetID="2" presetClass="exit" presetSubtype="1" fill="hold" grpId="1" nodeType="withEffect">
                                  <p:stCondLst>
                                    <p:cond delay="0"/>
                                  </p:stCondLst>
                                  <p:childTnLst>
                                    <p:anim calcmode="lin" valueType="num">
                                      <p:cBhvr additive="base">
                                        <p:cTn id="71" dur="500"/>
                                        <p:tgtEl>
                                          <p:spTgt spid="24"/>
                                        </p:tgtEl>
                                        <p:attrNameLst>
                                          <p:attrName>ppt_x</p:attrName>
                                        </p:attrNameLst>
                                      </p:cBhvr>
                                      <p:tavLst>
                                        <p:tav tm="0">
                                          <p:val>
                                            <p:strVal val="ppt_x"/>
                                          </p:val>
                                        </p:tav>
                                        <p:tav tm="100000">
                                          <p:val>
                                            <p:strVal val="ppt_x"/>
                                          </p:val>
                                        </p:tav>
                                      </p:tavLst>
                                    </p:anim>
                                    <p:anim calcmode="lin" valueType="num">
                                      <p:cBhvr additive="base">
                                        <p:cTn id="72" dur="500"/>
                                        <p:tgtEl>
                                          <p:spTgt spid="24"/>
                                        </p:tgtEl>
                                        <p:attrNameLst>
                                          <p:attrName>ppt_y</p:attrName>
                                        </p:attrNameLst>
                                      </p:cBhvr>
                                      <p:tavLst>
                                        <p:tav tm="0">
                                          <p:val>
                                            <p:strVal val="ppt_y"/>
                                          </p:val>
                                        </p:tav>
                                        <p:tav tm="100000">
                                          <p:val>
                                            <p:strVal val="0-ppt_h/2"/>
                                          </p:val>
                                        </p:tav>
                                      </p:tavLst>
                                    </p:anim>
                                    <p:set>
                                      <p:cBhvr>
                                        <p:cTn id="73" dur="1" fill="hold">
                                          <p:stCondLst>
                                            <p:cond delay="499"/>
                                          </p:stCondLst>
                                        </p:cTn>
                                        <p:tgtEl>
                                          <p:spTgt spid="24"/>
                                        </p:tgtEl>
                                        <p:attrNameLst>
                                          <p:attrName>style.visibility</p:attrName>
                                        </p:attrNameLst>
                                      </p:cBhvr>
                                      <p:to>
                                        <p:strVal val="hidden"/>
                                      </p:to>
                                    </p:set>
                                  </p:childTnLst>
                                </p:cTn>
                              </p:par>
                              <p:par>
                                <p:cTn id="74" presetID="2" presetClass="exit" presetSubtype="1" fill="hold" grpId="1" nodeType="withEffect">
                                  <p:stCondLst>
                                    <p:cond delay="0"/>
                                  </p:stCondLst>
                                  <p:childTnLst>
                                    <p:anim calcmode="lin" valueType="num">
                                      <p:cBhvr additive="base">
                                        <p:cTn id="75" dur="500"/>
                                        <p:tgtEl>
                                          <p:spTgt spid="26"/>
                                        </p:tgtEl>
                                        <p:attrNameLst>
                                          <p:attrName>ppt_x</p:attrName>
                                        </p:attrNameLst>
                                      </p:cBhvr>
                                      <p:tavLst>
                                        <p:tav tm="0">
                                          <p:val>
                                            <p:strVal val="ppt_x"/>
                                          </p:val>
                                        </p:tav>
                                        <p:tav tm="100000">
                                          <p:val>
                                            <p:strVal val="ppt_x"/>
                                          </p:val>
                                        </p:tav>
                                      </p:tavLst>
                                    </p:anim>
                                    <p:anim calcmode="lin" valueType="num">
                                      <p:cBhvr additive="base">
                                        <p:cTn id="76" dur="500"/>
                                        <p:tgtEl>
                                          <p:spTgt spid="26"/>
                                        </p:tgtEl>
                                        <p:attrNameLst>
                                          <p:attrName>ppt_y</p:attrName>
                                        </p:attrNameLst>
                                      </p:cBhvr>
                                      <p:tavLst>
                                        <p:tav tm="0">
                                          <p:val>
                                            <p:strVal val="ppt_y"/>
                                          </p:val>
                                        </p:tav>
                                        <p:tav tm="100000">
                                          <p:val>
                                            <p:strVal val="0-ppt_h/2"/>
                                          </p:val>
                                        </p:tav>
                                      </p:tavLst>
                                    </p:anim>
                                    <p:set>
                                      <p:cBhvr>
                                        <p:cTn id="77" dur="1" fill="hold">
                                          <p:stCondLst>
                                            <p:cond delay="499"/>
                                          </p:stCondLst>
                                        </p:cTn>
                                        <p:tgtEl>
                                          <p:spTgt spid="26"/>
                                        </p:tgtEl>
                                        <p:attrNameLst>
                                          <p:attrName>style.visibility</p:attrName>
                                        </p:attrNameLst>
                                      </p:cBhvr>
                                      <p:to>
                                        <p:strVal val="hidden"/>
                                      </p:to>
                                    </p:set>
                                  </p:childTnLst>
                                </p:cTn>
                              </p:par>
                              <p:par>
                                <p:cTn id="78" presetID="2" presetClass="exit" presetSubtype="1" fill="hold" grpId="1" nodeType="withEffect">
                                  <p:stCondLst>
                                    <p:cond delay="0"/>
                                  </p:stCondLst>
                                  <p:childTnLst>
                                    <p:anim calcmode="lin" valueType="num">
                                      <p:cBhvr additive="base">
                                        <p:cTn id="79" dur="500"/>
                                        <p:tgtEl>
                                          <p:spTgt spid="28"/>
                                        </p:tgtEl>
                                        <p:attrNameLst>
                                          <p:attrName>ppt_x</p:attrName>
                                        </p:attrNameLst>
                                      </p:cBhvr>
                                      <p:tavLst>
                                        <p:tav tm="0">
                                          <p:val>
                                            <p:strVal val="ppt_x"/>
                                          </p:val>
                                        </p:tav>
                                        <p:tav tm="100000">
                                          <p:val>
                                            <p:strVal val="ppt_x"/>
                                          </p:val>
                                        </p:tav>
                                      </p:tavLst>
                                    </p:anim>
                                    <p:anim calcmode="lin" valueType="num">
                                      <p:cBhvr additive="base">
                                        <p:cTn id="80" dur="500"/>
                                        <p:tgtEl>
                                          <p:spTgt spid="28"/>
                                        </p:tgtEl>
                                        <p:attrNameLst>
                                          <p:attrName>ppt_y</p:attrName>
                                        </p:attrNameLst>
                                      </p:cBhvr>
                                      <p:tavLst>
                                        <p:tav tm="0">
                                          <p:val>
                                            <p:strVal val="ppt_y"/>
                                          </p:val>
                                        </p:tav>
                                        <p:tav tm="100000">
                                          <p:val>
                                            <p:strVal val="0-ppt_h/2"/>
                                          </p:val>
                                        </p:tav>
                                      </p:tavLst>
                                    </p:anim>
                                    <p:set>
                                      <p:cBhvr>
                                        <p:cTn id="81" dur="1" fill="hold">
                                          <p:stCondLst>
                                            <p:cond delay="499"/>
                                          </p:stCondLst>
                                        </p:cTn>
                                        <p:tgtEl>
                                          <p:spTgt spid="28"/>
                                        </p:tgtEl>
                                        <p:attrNameLst>
                                          <p:attrName>style.visibility</p:attrName>
                                        </p:attrNameLst>
                                      </p:cBhvr>
                                      <p:to>
                                        <p:strVal val="hidden"/>
                                      </p:to>
                                    </p:set>
                                  </p:childTnLst>
                                </p:cTn>
                              </p:par>
                            </p:childTnLst>
                          </p:cTn>
                        </p:par>
                        <p:par>
                          <p:cTn id="82" fill="hold">
                            <p:stCondLst>
                              <p:cond delay="500"/>
                            </p:stCondLst>
                            <p:childTnLst>
                              <p:par>
                                <p:cTn id="83" presetID="2" presetClass="entr" presetSubtype="4"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ppt_x"/>
                                          </p:val>
                                        </p:tav>
                                        <p:tav tm="100000">
                                          <p:val>
                                            <p:strVal val="#ppt_x"/>
                                          </p:val>
                                        </p:tav>
                                      </p:tavLst>
                                    </p:anim>
                                    <p:anim calcmode="lin" valueType="num">
                                      <p:cBhvr additive="base">
                                        <p:cTn id="86" dur="500" fill="hold"/>
                                        <p:tgtEl>
                                          <p:spTgt spid="29"/>
                                        </p:tgtEl>
                                        <p:attrNameLst>
                                          <p:attrName>ppt_y</p:attrName>
                                        </p:attrNameLst>
                                      </p:cBhvr>
                                      <p:tavLst>
                                        <p:tav tm="0">
                                          <p:val>
                                            <p:strVal val="1+#ppt_h/2"/>
                                          </p:val>
                                        </p:tav>
                                        <p:tav tm="100000">
                                          <p:val>
                                            <p:strVal val="#ppt_y"/>
                                          </p:val>
                                        </p:tav>
                                      </p:tavLst>
                                    </p:anim>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childTnLst>
                                </p:cTn>
                              </p:par>
                            </p:childTnLst>
                          </p:cTn>
                        </p:par>
                        <p:par>
                          <p:cTn id="90" fill="hold">
                            <p:stCondLst>
                              <p:cond delay="1000"/>
                            </p:stCondLst>
                            <p:childTnLst>
                              <p:par>
                                <p:cTn id="91" presetID="1" presetClass="entr" presetSubtype="0" fill="hold" grpId="0" nodeType="afterEffect">
                                  <p:stCondLst>
                                    <p:cond delay="500"/>
                                  </p:stCondLst>
                                  <p:childTnLst>
                                    <p:set>
                                      <p:cBhvr>
                                        <p:cTn id="92" dur="1" fill="hold">
                                          <p:stCondLst>
                                            <p:cond delay="0"/>
                                          </p:stCondLst>
                                        </p:cTn>
                                        <p:tgtEl>
                                          <p:spTgt spid="34"/>
                                        </p:tgtEl>
                                        <p:attrNameLst>
                                          <p:attrName>style.visibility</p:attrName>
                                        </p:attrNameLst>
                                      </p:cBhvr>
                                      <p:to>
                                        <p:strVal val="visible"/>
                                      </p:to>
                                    </p:set>
                                  </p:childTnLst>
                                </p:cTn>
                              </p:par>
                            </p:childTnLst>
                          </p:cTn>
                        </p:par>
                        <p:par>
                          <p:cTn id="93" fill="hold">
                            <p:stCondLst>
                              <p:cond delay="1500"/>
                            </p:stCondLst>
                            <p:childTnLst>
                              <p:par>
                                <p:cTn id="94" presetID="1" presetClass="entr" presetSubtype="0" fill="hold" grpId="0" nodeType="afterEffect">
                                  <p:stCondLst>
                                    <p:cond delay="500"/>
                                  </p:stCondLst>
                                  <p:childTnLst>
                                    <p:set>
                                      <p:cBhvr>
                                        <p:cTn id="95" dur="1" fill="hold">
                                          <p:stCondLst>
                                            <p:cond delay="0"/>
                                          </p:stCondLst>
                                        </p:cTn>
                                        <p:tgtEl>
                                          <p:spTgt spid="35"/>
                                        </p:tgtEl>
                                        <p:attrNameLst>
                                          <p:attrName>style.visibility</p:attrName>
                                        </p:attrNameLst>
                                      </p:cBhvr>
                                      <p:to>
                                        <p:strVal val="visible"/>
                                      </p:to>
                                    </p:set>
                                  </p:childTnLst>
                                </p:cTn>
                              </p:par>
                            </p:childTnLst>
                          </p:cTn>
                        </p:par>
                        <p:par>
                          <p:cTn id="96" fill="hold">
                            <p:stCondLst>
                              <p:cond delay="2000"/>
                            </p:stCondLst>
                            <p:childTnLst>
                              <p:par>
                                <p:cTn id="97" presetID="1" presetClass="entr" presetSubtype="0" fill="hold" grpId="0" nodeType="afterEffect">
                                  <p:stCondLst>
                                    <p:cond delay="500"/>
                                  </p:stCondLst>
                                  <p:childTnLst>
                                    <p:set>
                                      <p:cBhvr>
                                        <p:cTn id="98" dur="1" fill="hold">
                                          <p:stCondLst>
                                            <p:cond delay="0"/>
                                          </p:stCondLst>
                                        </p:cTn>
                                        <p:tgtEl>
                                          <p:spTgt spid="3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xit" presetSubtype="1" fill="hold" nodeType="clickEffect">
                                  <p:stCondLst>
                                    <p:cond delay="0"/>
                                  </p:stCondLst>
                                  <p:childTnLst>
                                    <p:anim calcmode="lin" valueType="num">
                                      <p:cBhvr additive="base">
                                        <p:cTn id="102" dur="500"/>
                                        <p:tgtEl>
                                          <p:spTgt spid="29"/>
                                        </p:tgtEl>
                                        <p:attrNameLst>
                                          <p:attrName>ppt_x</p:attrName>
                                        </p:attrNameLst>
                                      </p:cBhvr>
                                      <p:tavLst>
                                        <p:tav tm="0">
                                          <p:val>
                                            <p:strVal val="ppt_x"/>
                                          </p:val>
                                        </p:tav>
                                        <p:tav tm="100000">
                                          <p:val>
                                            <p:strVal val="ppt_x"/>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1" fill="hold" grpId="1" nodeType="withEffect">
                                  <p:stCondLst>
                                    <p:cond delay="0"/>
                                  </p:stCondLst>
                                  <p:childTnLst>
                                    <p:anim calcmode="lin" valueType="num">
                                      <p:cBhvr additive="base">
                                        <p:cTn id="106" dur="500"/>
                                        <p:tgtEl>
                                          <p:spTgt spid="33"/>
                                        </p:tgtEl>
                                        <p:attrNameLst>
                                          <p:attrName>ppt_x</p:attrName>
                                        </p:attrNameLst>
                                      </p:cBhvr>
                                      <p:tavLst>
                                        <p:tav tm="0">
                                          <p:val>
                                            <p:strVal val="ppt_x"/>
                                          </p:val>
                                        </p:tav>
                                        <p:tav tm="100000">
                                          <p:val>
                                            <p:strVal val="ppt_x"/>
                                          </p:val>
                                        </p:tav>
                                      </p:tavLst>
                                    </p:anim>
                                    <p:anim calcmode="lin" valueType="num">
                                      <p:cBhvr additive="base">
                                        <p:cTn id="107" dur="500"/>
                                        <p:tgtEl>
                                          <p:spTgt spid="33"/>
                                        </p:tgtEl>
                                        <p:attrNameLst>
                                          <p:attrName>ppt_y</p:attrName>
                                        </p:attrNameLst>
                                      </p:cBhvr>
                                      <p:tavLst>
                                        <p:tav tm="0">
                                          <p:val>
                                            <p:strVal val="ppt_y"/>
                                          </p:val>
                                        </p:tav>
                                        <p:tav tm="100000">
                                          <p:val>
                                            <p:strVal val="0-ppt_h/2"/>
                                          </p:val>
                                        </p:tav>
                                      </p:tavLst>
                                    </p:anim>
                                    <p:set>
                                      <p:cBhvr>
                                        <p:cTn id="108" dur="1" fill="hold">
                                          <p:stCondLst>
                                            <p:cond delay="499"/>
                                          </p:stCondLst>
                                        </p:cTn>
                                        <p:tgtEl>
                                          <p:spTgt spid="33"/>
                                        </p:tgtEl>
                                        <p:attrNameLst>
                                          <p:attrName>style.visibility</p:attrName>
                                        </p:attrNameLst>
                                      </p:cBhvr>
                                      <p:to>
                                        <p:strVal val="hidden"/>
                                      </p:to>
                                    </p:set>
                                  </p:childTnLst>
                                </p:cTn>
                              </p:par>
                              <p:par>
                                <p:cTn id="109" presetID="2" presetClass="exit" presetSubtype="1" fill="hold" grpId="1" nodeType="withEffect">
                                  <p:stCondLst>
                                    <p:cond delay="0"/>
                                  </p:stCondLst>
                                  <p:childTnLst>
                                    <p:anim calcmode="lin" valueType="num">
                                      <p:cBhvr additive="base">
                                        <p:cTn id="110" dur="500"/>
                                        <p:tgtEl>
                                          <p:spTgt spid="34"/>
                                        </p:tgtEl>
                                        <p:attrNameLst>
                                          <p:attrName>ppt_x</p:attrName>
                                        </p:attrNameLst>
                                      </p:cBhvr>
                                      <p:tavLst>
                                        <p:tav tm="0">
                                          <p:val>
                                            <p:strVal val="ppt_x"/>
                                          </p:val>
                                        </p:tav>
                                        <p:tav tm="100000">
                                          <p:val>
                                            <p:strVal val="ppt_x"/>
                                          </p:val>
                                        </p:tav>
                                      </p:tavLst>
                                    </p:anim>
                                    <p:anim calcmode="lin" valueType="num">
                                      <p:cBhvr additive="base">
                                        <p:cTn id="111" dur="500"/>
                                        <p:tgtEl>
                                          <p:spTgt spid="34"/>
                                        </p:tgtEl>
                                        <p:attrNameLst>
                                          <p:attrName>ppt_y</p:attrName>
                                        </p:attrNameLst>
                                      </p:cBhvr>
                                      <p:tavLst>
                                        <p:tav tm="0">
                                          <p:val>
                                            <p:strVal val="ppt_y"/>
                                          </p:val>
                                        </p:tav>
                                        <p:tav tm="100000">
                                          <p:val>
                                            <p:strVal val="0-ppt_h/2"/>
                                          </p:val>
                                        </p:tav>
                                      </p:tavLst>
                                    </p:anim>
                                    <p:set>
                                      <p:cBhvr>
                                        <p:cTn id="112" dur="1" fill="hold">
                                          <p:stCondLst>
                                            <p:cond delay="499"/>
                                          </p:stCondLst>
                                        </p:cTn>
                                        <p:tgtEl>
                                          <p:spTgt spid="34"/>
                                        </p:tgtEl>
                                        <p:attrNameLst>
                                          <p:attrName>style.visibility</p:attrName>
                                        </p:attrNameLst>
                                      </p:cBhvr>
                                      <p:to>
                                        <p:strVal val="hidden"/>
                                      </p:to>
                                    </p:set>
                                  </p:childTnLst>
                                </p:cTn>
                              </p:par>
                              <p:par>
                                <p:cTn id="113" presetID="2" presetClass="exit" presetSubtype="1" fill="hold" grpId="1" nodeType="withEffect">
                                  <p:stCondLst>
                                    <p:cond delay="0"/>
                                  </p:stCondLst>
                                  <p:childTnLst>
                                    <p:anim calcmode="lin" valueType="num">
                                      <p:cBhvr additive="base">
                                        <p:cTn id="114" dur="500"/>
                                        <p:tgtEl>
                                          <p:spTgt spid="35"/>
                                        </p:tgtEl>
                                        <p:attrNameLst>
                                          <p:attrName>ppt_x</p:attrName>
                                        </p:attrNameLst>
                                      </p:cBhvr>
                                      <p:tavLst>
                                        <p:tav tm="0">
                                          <p:val>
                                            <p:strVal val="ppt_x"/>
                                          </p:val>
                                        </p:tav>
                                        <p:tav tm="100000">
                                          <p:val>
                                            <p:strVal val="ppt_x"/>
                                          </p:val>
                                        </p:tav>
                                      </p:tavLst>
                                    </p:anim>
                                    <p:anim calcmode="lin" valueType="num">
                                      <p:cBhvr additive="base">
                                        <p:cTn id="115" dur="500"/>
                                        <p:tgtEl>
                                          <p:spTgt spid="35"/>
                                        </p:tgtEl>
                                        <p:attrNameLst>
                                          <p:attrName>ppt_y</p:attrName>
                                        </p:attrNameLst>
                                      </p:cBhvr>
                                      <p:tavLst>
                                        <p:tav tm="0">
                                          <p:val>
                                            <p:strVal val="ppt_y"/>
                                          </p:val>
                                        </p:tav>
                                        <p:tav tm="100000">
                                          <p:val>
                                            <p:strVal val="0-ppt_h/2"/>
                                          </p:val>
                                        </p:tav>
                                      </p:tavLst>
                                    </p:anim>
                                    <p:set>
                                      <p:cBhvr>
                                        <p:cTn id="116" dur="1" fill="hold">
                                          <p:stCondLst>
                                            <p:cond delay="499"/>
                                          </p:stCondLst>
                                        </p:cTn>
                                        <p:tgtEl>
                                          <p:spTgt spid="35"/>
                                        </p:tgtEl>
                                        <p:attrNameLst>
                                          <p:attrName>style.visibility</p:attrName>
                                        </p:attrNameLst>
                                      </p:cBhvr>
                                      <p:to>
                                        <p:strVal val="hidden"/>
                                      </p:to>
                                    </p:set>
                                  </p:childTnLst>
                                </p:cTn>
                              </p:par>
                              <p:par>
                                <p:cTn id="117" presetID="2" presetClass="exit" presetSubtype="1" fill="hold" grpId="1" nodeType="withEffect">
                                  <p:stCondLst>
                                    <p:cond delay="0"/>
                                  </p:stCondLst>
                                  <p:childTnLst>
                                    <p:anim calcmode="lin" valueType="num">
                                      <p:cBhvr additive="base">
                                        <p:cTn id="118" dur="500"/>
                                        <p:tgtEl>
                                          <p:spTgt spid="36"/>
                                        </p:tgtEl>
                                        <p:attrNameLst>
                                          <p:attrName>ppt_x</p:attrName>
                                        </p:attrNameLst>
                                      </p:cBhvr>
                                      <p:tavLst>
                                        <p:tav tm="0">
                                          <p:val>
                                            <p:strVal val="ppt_x"/>
                                          </p:val>
                                        </p:tav>
                                        <p:tav tm="100000">
                                          <p:val>
                                            <p:strVal val="ppt_x"/>
                                          </p:val>
                                        </p:tav>
                                      </p:tavLst>
                                    </p:anim>
                                    <p:anim calcmode="lin" valueType="num">
                                      <p:cBhvr additive="base">
                                        <p:cTn id="119" dur="500"/>
                                        <p:tgtEl>
                                          <p:spTgt spid="36"/>
                                        </p:tgtEl>
                                        <p:attrNameLst>
                                          <p:attrName>ppt_y</p:attrName>
                                        </p:attrNameLst>
                                      </p:cBhvr>
                                      <p:tavLst>
                                        <p:tav tm="0">
                                          <p:val>
                                            <p:strVal val="ppt_y"/>
                                          </p:val>
                                        </p:tav>
                                        <p:tav tm="100000">
                                          <p:val>
                                            <p:strVal val="0-ppt_h/2"/>
                                          </p:val>
                                        </p:tav>
                                      </p:tavLst>
                                    </p:anim>
                                    <p:set>
                                      <p:cBhvr>
                                        <p:cTn id="120" dur="1" fill="hold">
                                          <p:stCondLst>
                                            <p:cond delay="499"/>
                                          </p:stCondLst>
                                        </p:cTn>
                                        <p:tgtEl>
                                          <p:spTgt spid="36"/>
                                        </p:tgtEl>
                                        <p:attrNameLst>
                                          <p:attrName>style.visibility</p:attrName>
                                        </p:attrNameLst>
                                      </p:cBhvr>
                                      <p:to>
                                        <p:strVal val="hidden"/>
                                      </p:to>
                                    </p:set>
                                  </p:childTnLst>
                                </p:cTn>
                              </p:par>
                            </p:childTnLst>
                          </p:cTn>
                        </p:par>
                        <p:par>
                          <p:cTn id="121" fill="hold">
                            <p:stCondLst>
                              <p:cond delay="500"/>
                            </p:stCondLst>
                            <p:childTnLst>
                              <p:par>
                                <p:cTn id="122" presetID="2" presetClass="entr" presetSubtype="4" fill="hold" nodeType="afterEffect">
                                  <p:stCondLst>
                                    <p:cond delay="0"/>
                                  </p:stCondLst>
                                  <p:childTnLst>
                                    <p:set>
                                      <p:cBhvr>
                                        <p:cTn id="123" dur="1" fill="hold">
                                          <p:stCondLst>
                                            <p:cond delay="0"/>
                                          </p:stCondLst>
                                        </p:cTn>
                                        <p:tgtEl>
                                          <p:spTgt spid="37"/>
                                        </p:tgtEl>
                                        <p:attrNameLst>
                                          <p:attrName>style.visibility</p:attrName>
                                        </p:attrNameLst>
                                      </p:cBhvr>
                                      <p:to>
                                        <p:strVal val="visible"/>
                                      </p:to>
                                    </p:set>
                                    <p:anim calcmode="lin" valueType="num">
                                      <p:cBhvr additive="base">
                                        <p:cTn id="124" dur="500" fill="hold"/>
                                        <p:tgtEl>
                                          <p:spTgt spid="37"/>
                                        </p:tgtEl>
                                        <p:attrNameLst>
                                          <p:attrName>ppt_x</p:attrName>
                                        </p:attrNameLst>
                                      </p:cBhvr>
                                      <p:tavLst>
                                        <p:tav tm="0">
                                          <p:val>
                                            <p:strVal val="#ppt_x"/>
                                          </p:val>
                                        </p:tav>
                                        <p:tav tm="100000">
                                          <p:val>
                                            <p:strVal val="#ppt_x"/>
                                          </p:val>
                                        </p:tav>
                                      </p:tavLst>
                                    </p:anim>
                                    <p:anim calcmode="lin" valueType="num">
                                      <p:cBhvr additive="base">
                                        <p:cTn id="125" dur="500" fill="hold"/>
                                        <p:tgtEl>
                                          <p:spTgt spid="37"/>
                                        </p:tgtEl>
                                        <p:attrNameLst>
                                          <p:attrName>ppt_y</p:attrName>
                                        </p:attrNameLst>
                                      </p:cBhvr>
                                      <p:tavLst>
                                        <p:tav tm="0">
                                          <p:val>
                                            <p:strVal val="1+#ppt_h/2"/>
                                          </p:val>
                                        </p:tav>
                                        <p:tav tm="100000">
                                          <p:val>
                                            <p:strVal val="#ppt_y"/>
                                          </p:val>
                                        </p:tav>
                                      </p:tavLst>
                                    </p:anim>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41"/>
                                        </p:tgtEl>
                                        <p:attrNameLst>
                                          <p:attrName>style.visibility</p:attrName>
                                        </p:attrNameLst>
                                      </p:cBhvr>
                                      <p:to>
                                        <p:strVal val="visible"/>
                                      </p:to>
                                    </p:set>
                                  </p:childTnLst>
                                </p:cTn>
                              </p:par>
                            </p:childTnLst>
                          </p:cTn>
                        </p:par>
                        <p:par>
                          <p:cTn id="129" fill="hold">
                            <p:stCondLst>
                              <p:cond delay="1000"/>
                            </p:stCondLst>
                            <p:childTnLst>
                              <p:par>
                                <p:cTn id="130" presetID="1" presetClass="entr" presetSubtype="0" fill="hold" grpId="0" nodeType="afterEffect">
                                  <p:stCondLst>
                                    <p:cond delay="500"/>
                                  </p:stCondLst>
                                  <p:childTnLst>
                                    <p:set>
                                      <p:cBhvr>
                                        <p:cTn id="131" dur="1" fill="hold">
                                          <p:stCondLst>
                                            <p:cond delay="0"/>
                                          </p:stCondLst>
                                        </p:cTn>
                                        <p:tgtEl>
                                          <p:spTgt spid="42"/>
                                        </p:tgtEl>
                                        <p:attrNameLst>
                                          <p:attrName>style.visibility</p:attrName>
                                        </p:attrNameLst>
                                      </p:cBhvr>
                                      <p:to>
                                        <p:strVal val="visible"/>
                                      </p:to>
                                    </p:set>
                                  </p:childTnLst>
                                </p:cTn>
                              </p:par>
                            </p:childTnLst>
                          </p:cTn>
                        </p:par>
                        <p:par>
                          <p:cTn id="132" fill="hold">
                            <p:stCondLst>
                              <p:cond delay="1500"/>
                            </p:stCondLst>
                            <p:childTnLst>
                              <p:par>
                                <p:cTn id="133" presetID="1" presetClass="entr" presetSubtype="0" fill="hold" grpId="0" nodeType="afterEffect">
                                  <p:stCondLst>
                                    <p:cond delay="500"/>
                                  </p:stCondLst>
                                  <p:childTnLst>
                                    <p:set>
                                      <p:cBhvr>
                                        <p:cTn id="134" dur="1" fill="hold">
                                          <p:stCondLst>
                                            <p:cond delay="0"/>
                                          </p:stCondLst>
                                        </p:cTn>
                                        <p:tgtEl>
                                          <p:spTgt spid="43"/>
                                        </p:tgtEl>
                                        <p:attrNameLst>
                                          <p:attrName>style.visibility</p:attrName>
                                        </p:attrNameLst>
                                      </p:cBhvr>
                                      <p:to>
                                        <p:strVal val="visible"/>
                                      </p:to>
                                    </p:set>
                                  </p:childTnLst>
                                </p:cTn>
                              </p:par>
                            </p:childTnLst>
                          </p:cTn>
                        </p:par>
                        <p:par>
                          <p:cTn id="135" fill="hold">
                            <p:stCondLst>
                              <p:cond delay="2000"/>
                            </p:stCondLst>
                            <p:childTnLst>
                              <p:par>
                                <p:cTn id="136" presetID="1" presetClass="entr" presetSubtype="0" fill="hold" grpId="0" nodeType="afterEffect">
                                  <p:stCondLst>
                                    <p:cond delay="500"/>
                                  </p:stCondLst>
                                  <p:childTnLst>
                                    <p:set>
                                      <p:cBhvr>
                                        <p:cTn id="137" dur="1" fill="hold">
                                          <p:stCondLst>
                                            <p:cond delay="0"/>
                                          </p:stCondLst>
                                        </p:cTn>
                                        <p:tgtEl>
                                          <p:spTgt spid="44"/>
                                        </p:tgtEl>
                                        <p:attrNameLst>
                                          <p:attrName>style.visibility</p:attrName>
                                        </p:attrNameLst>
                                      </p:cBhvr>
                                      <p:to>
                                        <p:strVal val="visible"/>
                                      </p:to>
                                    </p:set>
                                  </p:childTnLst>
                                </p:cTn>
                              </p:par>
                            </p:childTnLst>
                          </p:cTn>
                        </p:par>
                        <p:par>
                          <p:cTn id="138" fill="hold">
                            <p:stCondLst>
                              <p:cond delay="2500"/>
                            </p:stCondLst>
                            <p:childTnLst>
                              <p:par>
                                <p:cTn id="139" presetID="1" presetClass="entr" presetSubtype="0" fill="hold" grpId="0" nodeType="afterEffect">
                                  <p:stCondLst>
                                    <p:cond delay="500"/>
                                  </p:stCondLst>
                                  <p:childTnLst>
                                    <p:set>
                                      <p:cBhvr>
                                        <p:cTn id="140" dur="1" fill="hold">
                                          <p:stCondLst>
                                            <p:cond delay="0"/>
                                          </p:stCondLst>
                                        </p:cTn>
                                        <p:tgtEl>
                                          <p:spTgt spid="5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 presetClass="exit" presetSubtype="1" fill="hold" nodeType="clickEffect">
                                  <p:stCondLst>
                                    <p:cond delay="0"/>
                                  </p:stCondLst>
                                  <p:childTnLst>
                                    <p:anim calcmode="lin" valueType="num">
                                      <p:cBhvr additive="base">
                                        <p:cTn id="144" dur="500"/>
                                        <p:tgtEl>
                                          <p:spTgt spid="37"/>
                                        </p:tgtEl>
                                        <p:attrNameLst>
                                          <p:attrName>ppt_x</p:attrName>
                                        </p:attrNameLst>
                                      </p:cBhvr>
                                      <p:tavLst>
                                        <p:tav tm="0">
                                          <p:val>
                                            <p:strVal val="ppt_x"/>
                                          </p:val>
                                        </p:tav>
                                        <p:tav tm="100000">
                                          <p:val>
                                            <p:strVal val="ppt_x"/>
                                          </p:val>
                                        </p:tav>
                                      </p:tavLst>
                                    </p:anim>
                                    <p:anim calcmode="lin" valueType="num">
                                      <p:cBhvr additive="base">
                                        <p:cTn id="145" dur="500"/>
                                        <p:tgtEl>
                                          <p:spTgt spid="37"/>
                                        </p:tgtEl>
                                        <p:attrNameLst>
                                          <p:attrName>ppt_y</p:attrName>
                                        </p:attrNameLst>
                                      </p:cBhvr>
                                      <p:tavLst>
                                        <p:tav tm="0">
                                          <p:val>
                                            <p:strVal val="ppt_y"/>
                                          </p:val>
                                        </p:tav>
                                        <p:tav tm="100000">
                                          <p:val>
                                            <p:strVal val="0-ppt_h/2"/>
                                          </p:val>
                                        </p:tav>
                                      </p:tavLst>
                                    </p:anim>
                                    <p:set>
                                      <p:cBhvr>
                                        <p:cTn id="146" dur="1" fill="hold">
                                          <p:stCondLst>
                                            <p:cond delay="499"/>
                                          </p:stCondLst>
                                        </p:cTn>
                                        <p:tgtEl>
                                          <p:spTgt spid="37"/>
                                        </p:tgtEl>
                                        <p:attrNameLst>
                                          <p:attrName>style.visibility</p:attrName>
                                        </p:attrNameLst>
                                      </p:cBhvr>
                                      <p:to>
                                        <p:strVal val="hidden"/>
                                      </p:to>
                                    </p:set>
                                  </p:childTnLst>
                                </p:cTn>
                              </p:par>
                              <p:par>
                                <p:cTn id="147" presetID="2" presetClass="exit" presetSubtype="1" fill="hold" grpId="1" nodeType="withEffect">
                                  <p:stCondLst>
                                    <p:cond delay="0"/>
                                  </p:stCondLst>
                                  <p:childTnLst>
                                    <p:anim calcmode="lin" valueType="num">
                                      <p:cBhvr additive="base">
                                        <p:cTn id="148" dur="500"/>
                                        <p:tgtEl>
                                          <p:spTgt spid="41"/>
                                        </p:tgtEl>
                                        <p:attrNameLst>
                                          <p:attrName>ppt_x</p:attrName>
                                        </p:attrNameLst>
                                      </p:cBhvr>
                                      <p:tavLst>
                                        <p:tav tm="0">
                                          <p:val>
                                            <p:strVal val="ppt_x"/>
                                          </p:val>
                                        </p:tav>
                                        <p:tav tm="100000">
                                          <p:val>
                                            <p:strVal val="ppt_x"/>
                                          </p:val>
                                        </p:tav>
                                      </p:tavLst>
                                    </p:anim>
                                    <p:anim calcmode="lin" valueType="num">
                                      <p:cBhvr additive="base">
                                        <p:cTn id="149" dur="500"/>
                                        <p:tgtEl>
                                          <p:spTgt spid="41"/>
                                        </p:tgtEl>
                                        <p:attrNameLst>
                                          <p:attrName>ppt_y</p:attrName>
                                        </p:attrNameLst>
                                      </p:cBhvr>
                                      <p:tavLst>
                                        <p:tav tm="0">
                                          <p:val>
                                            <p:strVal val="ppt_y"/>
                                          </p:val>
                                        </p:tav>
                                        <p:tav tm="100000">
                                          <p:val>
                                            <p:strVal val="0-ppt_h/2"/>
                                          </p:val>
                                        </p:tav>
                                      </p:tavLst>
                                    </p:anim>
                                    <p:set>
                                      <p:cBhvr>
                                        <p:cTn id="150" dur="1" fill="hold">
                                          <p:stCondLst>
                                            <p:cond delay="499"/>
                                          </p:stCondLst>
                                        </p:cTn>
                                        <p:tgtEl>
                                          <p:spTgt spid="4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500"/>
                                        <p:tgtEl>
                                          <p:spTgt spid="42"/>
                                        </p:tgtEl>
                                        <p:attrNameLst>
                                          <p:attrName>ppt_x</p:attrName>
                                        </p:attrNameLst>
                                      </p:cBhvr>
                                      <p:tavLst>
                                        <p:tav tm="0">
                                          <p:val>
                                            <p:strVal val="ppt_x"/>
                                          </p:val>
                                        </p:tav>
                                        <p:tav tm="100000">
                                          <p:val>
                                            <p:strVal val="ppt_x"/>
                                          </p:val>
                                        </p:tav>
                                      </p:tavLst>
                                    </p:anim>
                                    <p:anim calcmode="lin" valueType="num">
                                      <p:cBhvr additive="base">
                                        <p:cTn id="153" dur="500"/>
                                        <p:tgtEl>
                                          <p:spTgt spid="42"/>
                                        </p:tgtEl>
                                        <p:attrNameLst>
                                          <p:attrName>ppt_y</p:attrName>
                                        </p:attrNameLst>
                                      </p:cBhvr>
                                      <p:tavLst>
                                        <p:tav tm="0">
                                          <p:val>
                                            <p:strVal val="ppt_y"/>
                                          </p:val>
                                        </p:tav>
                                        <p:tav tm="100000">
                                          <p:val>
                                            <p:strVal val="0-ppt_h/2"/>
                                          </p:val>
                                        </p:tav>
                                      </p:tavLst>
                                    </p:anim>
                                    <p:set>
                                      <p:cBhvr>
                                        <p:cTn id="154" dur="1" fill="hold">
                                          <p:stCondLst>
                                            <p:cond delay="499"/>
                                          </p:stCondLst>
                                        </p:cTn>
                                        <p:tgtEl>
                                          <p:spTgt spid="42"/>
                                        </p:tgtEl>
                                        <p:attrNameLst>
                                          <p:attrName>style.visibility</p:attrName>
                                        </p:attrNameLst>
                                      </p:cBhvr>
                                      <p:to>
                                        <p:strVal val="hidden"/>
                                      </p:to>
                                    </p:set>
                                  </p:childTnLst>
                                </p:cTn>
                              </p:par>
                              <p:par>
                                <p:cTn id="155" presetID="2" presetClass="exit" presetSubtype="1" fill="hold" grpId="1" nodeType="withEffect">
                                  <p:stCondLst>
                                    <p:cond delay="0"/>
                                  </p:stCondLst>
                                  <p:childTnLst>
                                    <p:anim calcmode="lin" valueType="num">
                                      <p:cBhvr additive="base">
                                        <p:cTn id="156" dur="500"/>
                                        <p:tgtEl>
                                          <p:spTgt spid="43"/>
                                        </p:tgtEl>
                                        <p:attrNameLst>
                                          <p:attrName>ppt_x</p:attrName>
                                        </p:attrNameLst>
                                      </p:cBhvr>
                                      <p:tavLst>
                                        <p:tav tm="0">
                                          <p:val>
                                            <p:strVal val="ppt_x"/>
                                          </p:val>
                                        </p:tav>
                                        <p:tav tm="100000">
                                          <p:val>
                                            <p:strVal val="ppt_x"/>
                                          </p:val>
                                        </p:tav>
                                      </p:tavLst>
                                    </p:anim>
                                    <p:anim calcmode="lin" valueType="num">
                                      <p:cBhvr additive="base">
                                        <p:cTn id="157" dur="500"/>
                                        <p:tgtEl>
                                          <p:spTgt spid="43"/>
                                        </p:tgtEl>
                                        <p:attrNameLst>
                                          <p:attrName>ppt_y</p:attrName>
                                        </p:attrNameLst>
                                      </p:cBhvr>
                                      <p:tavLst>
                                        <p:tav tm="0">
                                          <p:val>
                                            <p:strVal val="ppt_y"/>
                                          </p:val>
                                        </p:tav>
                                        <p:tav tm="100000">
                                          <p:val>
                                            <p:strVal val="0-ppt_h/2"/>
                                          </p:val>
                                        </p:tav>
                                      </p:tavLst>
                                    </p:anim>
                                    <p:set>
                                      <p:cBhvr>
                                        <p:cTn id="158" dur="1" fill="hold">
                                          <p:stCondLst>
                                            <p:cond delay="499"/>
                                          </p:stCondLst>
                                        </p:cTn>
                                        <p:tgtEl>
                                          <p:spTgt spid="43"/>
                                        </p:tgtEl>
                                        <p:attrNameLst>
                                          <p:attrName>style.visibility</p:attrName>
                                        </p:attrNameLst>
                                      </p:cBhvr>
                                      <p:to>
                                        <p:strVal val="hidden"/>
                                      </p:to>
                                    </p:set>
                                  </p:childTnLst>
                                </p:cTn>
                              </p:par>
                              <p:par>
                                <p:cTn id="159" presetID="2" presetClass="exit" presetSubtype="1" fill="hold" grpId="1" nodeType="withEffect">
                                  <p:stCondLst>
                                    <p:cond delay="0"/>
                                  </p:stCondLst>
                                  <p:childTnLst>
                                    <p:anim calcmode="lin" valueType="num">
                                      <p:cBhvr additive="base">
                                        <p:cTn id="160" dur="500"/>
                                        <p:tgtEl>
                                          <p:spTgt spid="44"/>
                                        </p:tgtEl>
                                        <p:attrNameLst>
                                          <p:attrName>ppt_x</p:attrName>
                                        </p:attrNameLst>
                                      </p:cBhvr>
                                      <p:tavLst>
                                        <p:tav tm="0">
                                          <p:val>
                                            <p:strVal val="ppt_x"/>
                                          </p:val>
                                        </p:tav>
                                        <p:tav tm="100000">
                                          <p:val>
                                            <p:strVal val="ppt_x"/>
                                          </p:val>
                                        </p:tav>
                                      </p:tavLst>
                                    </p:anim>
                                    <p:anim calcmode="lin" valueType="num">
                                      <p:cBhvr additive="base">
                                        <p:cTn id="161" dur="500"/>
                                        <p:tgtEl>
                                          <p:spTgt spid="44"/>
                                        </p:tgtEl>
                                        <p:attrNameLst>
                                          <p:attrName>ppt_y</p:attrName>
                                        </p:attrNameLst>
                                      </p:cBhvr>
                                      <p:tavLst>
                                        <p:tav tm="0">
                                          <p:val>
                                            <p:strVal val="ppt_y"/>
                                          </p:val>
                                        </p:tav>
                                        <p:tav tm="100000">
                                          <p:val>
                                            <p:strVal val="0-ppt_h/2"/>
                                          </p:val>
                                        </p:tav>
                                      </p:tavLst>
                                    </p:anim>
                                    <p:set>
                                      <p:cBhvr>
                                        <p:cTn id="162" dur="1" fill="hold">
                                          <p:stCondLst>
                                            <p:cond delay="499"/>
                                          </p:stCondLst>
                                        </p:cTn>
                                        <p:tgtEl>
                                          <p:spTgt spid="44"/>
                                        </p:tgtEl>
                                        <p:attrNameLst>
                                          <p:attrName>style.visibility</p:attrName>
                                        </p:attrNameLst>
                                      </p:cBhvr>
                                      <p:to>
                                        <p:strVal val="hidden"/>
                                      </p:to>
                                    </p:set>
                                  </p:childTnLst>
                                </p:cTn>
                              </p:par>
                            </p:childTnLst>
                          </p:cTn>
                        </p:par>
                        <p:par>
                          <p:cTn id="163" fill="hold">
                            <p:stCondLst>
                              <p:cond delay="500"/>
                            </p:stCondLst>
                            <p:childTnLst>
                              <p:par>
                                <p:cTn id="164" presetID="2" presetClass="entr" presetSubtype="4" fill="hold" nodeType="afterEffect">
                                  <p:stCondLst>
                                    <p:cond delay="0"/>
                                  </p:stCondLst>
                                  <p:childTnLst>
                                    <p:set>
                                      <p:cBhvr>
                                        <p:cTn id="165" dur="1" fill="hold">
                                          <p:stCondLst>
                                            <p:cond delay="0"/>
                                          </p:stCondLst>
                                        </p:cTn>
                                        <p:tgtEl>
                                          <p:spTgt spid="55"/>
                                        </p:tgtEl>
                                        <p:attrNameLst>
                                          <p:attrName>style.visibility</p:attrName>
                                        </p:attrNameLst>
                                      </p:cBhvr>
                                      <p:to>
                                        <p:strVal val="visible"/>
                                      </p:to>
                                    </p:set>
                                    <p:anim calcmode="lin" valueType="num">
                                      <p:cBhvr additive="base">
                                        <p:cTn id="166" dur="500" fill="hold"/>
                                        <p:tgtEl>
                                          <p:spTgt spid="55"/>
                                        </p:tgtEl>
                                        <p:attrNameLst>
                                          <p:attrName>ppt_x</p:attrName>
                                        </p:attrNameLst>
                                      </p:cBhvr>
                                      <p:tavLst>
                                        <p:tav tm="0">
                                          <p:val>
                                            <p:strVal val="#ppt_x"/>
                                          </p:val>
                                        </p:tav>
                                        <p:tav tm="100000">
                                          <p:val>
                                            <p:strVal val="#ppt_x"/>
                                          </p:val>
                                        </p:tav>
                                      </p:tavLst>
                                    </p:anim>
                                    <p:anim calcmode="lin" valueType="num">
                                      <p:cBhvr additive="base">
                                        <p:cTn id="167" dur="500" fill="hold"/>
                                        <p:tgtEl>
                                          <p:spTgt spid="55"/>
                                        </p:tgtEl>
                                        <p:attrNameLst>
                                          <p:attrName>ppt_y</p:attrName>
                                        </p:attrNameLst>
                                      </p:cBhvr>
                                      <p:tavLst>
                                        <p:tav tm="0">
                                          <p:val>
                                            <p:strVal val="1+#ppt_h/2"/>
                                          </p:val>
                                        </p:tav>
                                        <p:tav tm="100000">
                                          <p:val>
                                            <p:strVal val="#ppt_y"/>
                                          </p:val>
                                        </p:tav>
                                      </p:tavLst>
                                    </p:anim>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59"/>
                                        </p:tgtEl>
                                        <p:attrNameLst>
                                          <p:attrName>style.visibility</p:attrName>
                                        </p:attrNameLst>
                                      </p:cBhvr>
                                      <p:to>
                                        <p:strVal val="visible"/>
                                      </p:to>
                                    </p:set>
                                  </p:childTnLst>
                                </p:cTn>
                              </p:par>
                            </p:childTnLst>
                          </p:cTn>
                        </p:par>
                        <p:par>
                          <p:cTn id="171" fill="hold">
                            <p:stCondLst>
                              <p:cond delay="1000"/>
                            </p:stCondLst>
                            <p:childTnLst>
                              <p:par>
                                <p:cTn id="172" presetID="1" presetClass="entr" presetSubtype="0" fill="hold" grpId="0" nodeType="afterEffect">
                                  <p:stCondLst>
                                    <p:cond delay="500"/>
                                  </p:stCondLst>
                                  <p:childTnLst>
                                    <p:set>
                                      <p:cBhvr>
                                        <p:cTn id="173" dur="1" fill="hold">
                                          <p:stCondLst>
                                            <p:cond delay="0"/>
                                          </p:stCondLst>
                                        </p:cTn>
                                        <p:tgtEl>
                                          <p:spTgt spid="60"/>
                                        </p:tgtEl>
                                        <p:attrNameLst>
                                          <p:attrName>style.visibility</p:attrName>
                                        </p:attrNameLst>
                                      </p:cBhvr>
                                      <p:to>
                                        <p:strVal val="visible"/>
                                      </p:to>
                                    </p:set>
                                  </p:childTnLst>
                                </p:cTn>
                              </p:par>
                            </p:childTnLst>
                          </p:cTn>
                        </p:par>
                        <p:par>
                          <p:cTn id="174" fill="hold">
                            <p:stCondLst>
                              <p:cond delay="1500"/>
                            </p:stCondLst>
                            <p:childTnLst>
                              <p:par>
                                <p:cTn id="175" presetID="1" presetClass="entr" presetSubtype="0" fill="hold" grpId="0" nodeType="afterEffect">
                                  <p:stCondLst>
                                    <p:cond delay="500"/>
                                  </p:stCondLst>
                                  <p:childTnLst>
                                    <p:set>
                                      <p:cBhvr>
                                        <p:cTn id="176" dur="1" fill="hold">
                                          <p:stCondLst>
                                            <p:cond delay="0"/>
                                          </p:stCondLst>
                                        </p:cTn>
                                        <p:tgtEl>
                                          <p:spTgt spid="61"/>
                                        </p:tgtEl>
                                        <p:attrNameLst>
                                          <p:attrName>style.visibility</p:attrName>
                                        </p:attrNameLst>
                                      </p:cBhvr>
                                      <p:to>
                                        <p:strVal val="visible"/>
                                      </p:to>
                                    </p:set>
                                  </p:childTnLst>
                                </p:cTn>
                              </p:par>
                            </p:childTnLst>
                          </p:cTn>
                        </p:par>
                        <p:par>
                          <p:cTn id="177" fill="hold">
                            <p:stCondLst>
                              <p:cond delay="2000"/>
                            </p:stCondLst>
                            <p:childTnLst>
                              <p:par>
                                <p:cTn id="178" presetID="1" presetClass="entr" presetSubtype="0" fill="hold" grpId="0" nodeType="afterEffect">
                                  <p:stCondLst>
                                    <p:cond delay="500"/>
                                  </p:stCondLst>
                                  <p:childTnLst>
                                    <p:set>
                                      <p:cBhvr>
                                        <p:cTn id="179" dur="1" fill="hold">
                                          <p:stCondLst>
                                            <p:cond delay="0"/>
                                          </p:stCondLst>
                                        </p:cTn>
                                        <p:tgtEl>
                                          <p:spTgt spid="63"/>
                                        </p:tgtEl>
                                        <p:attrNameLst>
                                          <p:attrName>style.visibility</p:attrName>
                                        </p:attrNameLst>
                                      </p:cBhvr>
                                      <p:to>
                                        <p:strVal val="visible"/>
                                      </p:to>
                                    </p:set>
                                  </p:childTnLst>
                                </p:cTn>
                              </p:par>
                            </p:childTnLst>
                          </p:cTn>
                        </p:par>
                        <p:par>
                          <p:cTn id="180" fill="hold">
                            <p:stCondLst>
                              <p:cond delay="2500"/>
                            </p:stCondLst>
                            <p:childTnLst>
                              <p:par>
                                <p:cTn id="181" presetID="1" presetClass="entr" presetSubtype="0" fill="hold" grpId="0" nodeType="afterEffect">
                                  <p:stCondLst>
                                    <p:cond delay="500"/>
                                  </p:stCondLst>
                                  <p:childTnLst>
                                    <p:set>
                                      <p:cBhvr>
                                        <p:cTn id="182" dur="1" fill="hold">
                                          <p:stCondLst>
                                            <p:cond delay="0"/>
                                          </p:stCondLst>
                                        </p:cTn>
                                        <p:tgtEl>
                                          <p:spTgt spid="62"/>
                                        </p:tgtEl>
                                        <p:attrNameLst>
                                          <p:attrName>style.visibility</p:attrName>
                                        </p:attrNameLst>
                                      </p:cBhvr>
                                      <p:to>
                                        <p:strVal val="visible"/>
                                      </p:to>
                                    </p:set>
                                  </p:childTnLst>
                                </p:cTn>
                              </p:par>
                            </p:childTnLst>
                          </p:cTn>
                        </p:par>
                        <p:par>
                          <p:cTn id="183" fill="hold">
                            <p:stCondLst>
                              <p:cond delay="3000"/>
                            </p:stCondLst>
                            <p:childTnLst>
                              <p:par>
                                <p:cTn id="184" presetID="1" presetClass="entr" presetSubtype="0" fill="hold" grpId="0" nodeType="afterEffect">
                                  <p:stCondLst>
                                    <p:cond delay="500"/>
                                  </p:stCondLst>
                                  <p:childTnLst>
                                    <p:set>
                                      <p:cBhvr>
                                        <p:cTn id="185" dur="1" fill="hold">
                                          <p:stCondLst>
                                            <p:cond delay="0"/>
                                          </p:stCondLst>
                                        </p:cTn>
                                        <p:tgtEl>
                                          <p:spTgt spid="54"/>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2" presetClass="exit" presetSubtype="1" fill="hold" nodeType="clickEffect">
                                  <p:stCondLst>
                                    <p:cond delay="0"/>
                                  </p:stCondLst>
                                  <p:childTnLst>
                                    <p:anim calcmode="lin" valueType="num">
                                      <p:cBhvr additive="base">
                                        <p:cTn id="189" dur="500"/>
                                        <p:tgtEl>
                                          <p:spTgt spid="55"/>
                                        </p:tgtEl>
                                        <p:attrNameLst>
                                          <p:attrName>ppt_x</p:attrName>
                                        </p:attrNameLst>
                                      </p:cBhvr>
                                      <p:tavLst>
                                        <p:tav tm="0">
                                          <p:val>
                                            <p:strVal val="ppt_x"/>
                                          </p:val>
                                        </p:tav>
                                        <p:tav tm="100000">
                                          <p:val>
                                            <p:strVal val="ppt_x"/>
                                          </p:val>
                                        </p:tav>
                                      </p:tavLst>
                                    </p:anim>
                                    <p:anim calcmode="lin" valueType="num">
                                      <p:cBhvr additive="base">
                                        <p:cTn id="190" dur="500"/>
                                        <p:tgtEl>
                                          <p:spTgt spid="55"/>
                                        </p:tgtEl>
                                        <p:attrNameLst>
                                          <p:attrName>ppt_y</p:attrName>
                                        </p:attrNameLst>
                                      </p:cBhvr>
                                      <p:tavLst>
                                        <p:tav tm="0">
                                          <p:val>
                                            <p:strVal val="ppt_y"/>
                                          </p:val>
                                        </p:tav>
                                        <p:tav tm="100000">
                                          <p:val>
                                            <p:strVal val="0-ppt_h/2"/>
                                          </p:val>
                                        </p:tav>
                                      </p:tavLst>
                                    </p:anim>
                                    <p:set>
                                      <p:cBhvr>
                                        <p:cTn id="191" dur="1" fill="hold">
                                          <p:stCondLst>
                                            <p:cond delay="499"/>
                                          </p:stCondLst>
                                        </p:cTn>
                                        <p:tgtEl>
                                          <p:spTgt spid="55"/>
                                        </p:tgtEl>
                                        <p:attrNameLst>
                                          <p:attrName>style.visibility</p:attrName>
                                        </p:attrNameLst>
                                      </p:cBhvr>
                                      <p:to>
                                        <p:strVal val="hidden"/>
                                      </p:to>
                                    </p:set>
                                  </p:childTnLst>
                                </p:cTn>
                              </p:par>
                              <p:par>
                                <p:cTn id="192" presetID="2" presetClass="exit" presetSubtype="1" fill="hold" grpId="1" nodeType="withEffect">
                                  <p:stCondLst>
                                    <p:cond delay="0"/>
                                  </p:stCondLst>
                                  <p:childTnLst>
                                    <p:anim calcmode="lin" valueType="num">
                                      <p:cBhvr additive="base">
                                        <p:cTn id="193" dur="500"/>
                                        <p:tgtEl>
                                          <p:spTgt spid="59"/>
                                        </p:tgtEl>
                                        <p:attrNameLst>
                                          <p:attrName>ppt_x</p:attrName>
                                        </p:attrNameLst>
                                      </p:cBhvr>
                                      <p:tavLst>
                                        <p:tav tm="0">
                                          <p:val>
                                            <p:strVal val="ppt_x"/>
                                          </p:val>
                                        </p:tav>
                                        <p:tav tm="100000">
                                          <p:val>
                                            <p:strVal val="ppt_x"/>
                                          </p:val>
                                        </p:tav>
                                      </p:tavLst>
                                    </p:anim>
                                    <p:anim calcmode="lin" valueType="num">
                                      <p:cBhvr additive="base">
                                        <p:cTn id="194" dur="500"/>
                                        <p:tgtEl>
                                          <p:spTgt spid="59"/>
                                        </p:tgtEl>
                                        <p:attrNameLst>
                                          <p:attrName>ppt_y</p:attrName>
                                        </p:attrNameLst>
                                      </p:cBhvr>
                                      <p:tavLst>
                                        <p:tav tm="0">
                                          <p:val>
                                            <p:strVal val="ppt_y"/>
                                          </p:val>
                                        </p:tav>
                                        <p:tav tm="100000">
                                          <p:val>
                                            <p:strVal val="0-ppt_h/2"/>
                                          </p:val>
                                        </p:tav>
                                      </p:tavLst>
                                    </p:anim>
                                    <p:set>
                                      <p:cBhvr>
                                        <p:cTn id="195" dur="1" fill="hold">
                                          <p:stCondLst>
                                            <p:cond delay="499"/>
                                          </p:stCondLst>
                                        </p:cTn>
                                        <p:tgtEl>
                                          <p:spTgt spid="59"/>
                                        </p:tgtEl>
                                        <p:attrNameLst>
                                          <p:attrName>style.visibility</p:attrName>
                                        </p:attrNameLst>
                                      </p:cBhvr>
                                      <p:to>
                                        <p:strVal val="hidden"/>
                                      </p:to>
                                    </p:set>
                                  </p:childTnLst>
                                </p:cTn>
                              </p:par>
                              <p:par>
                                <p:cTn id="196" presetID="2" presetClass="exit" presetSubtype="1" fill="hold" grpId="1" nodeType="withEffect">
                                  <p:stCondLst>
                                    <p:cond delay="0"/>
                                  </p:stCondLst>
                                  <p:childTnLst>
                                    <p:anim calcmode="lin" valueType="num">
                                      <p:cBhvr additive="base">
                                        <p:cTn id="197" dur="500"/>
                                        <p:tgtEl>
                                          <p:spTgt spid="60"/>
                                        </p:tgtEl>
                                        <p:attrNameLst>
                                          <p:attrName>ppt_x</p:attrName>
                                        </p:attrNameLst>
                                      </p:cBhvr>
                                      <p:tavLst>
                                        <p:tav tm="0">
                                          <p:val>
                                            <p:strVal val="ppt_x"/>
                                          </p:val>
                                        </p:tav>
                                        <p:tav tm="100000">
                                          <p:val>
                                            <p:strVal val="ppt_x"/>
                                          </p:val>
                                        </p:tav>
                                      </p:tavLst>
                                    </p:anim>
                                    <p:anim calcmode="lin" valueType="num">
                                      <p:cBhvr additive="base">
                                        <p:cTn id="198" dur="500"/>
                                        <p:tgtEl>
                                          <p:spTgt spid="60"/>
                                        </p:tgtEl>
                                        <p:attrNameLst>
                                          <p:attrName>ppt_y</p:attrName>
                                        </p:attrNameLst>
                                      </p:cBhvr>
                                      <p:tavLst>
                                        <p:tav tm="0">
                                          <p:val>
                                            <p:strVal val="ppt_y"/>
                                          </p:val>
                                        </p:tav>
                                        <p:tav tm="100000">
                                          <p:val>
                                            <p:strVal val="0-ppt_h/2"/>
                                          </p:val>
                                        </p:tav>
                                      </p:tavLst>
                                    </p:anim>
                                    <p:set>
                                      <p:cBhvr>
                                        <p:cTn id="199" dur="1" fill="hold">
                                          <p:stCondLst>
                                            <p:cond delay="499"/>
                                          </p:stCondLst>
                                        </p:cTn>
                                        <p:tgtEl>
                                          <p:spTgt spid="60"/>
                                        </p:tgtEl>
                                        <p:attrNameLst>
                                          <p:attrName>style.visibility</p:attrName>
                                        </p:attrNameLst>
                                      </p:cBhvr>
                                      <p:to>
                                        <p:strVal val="hidden"/>
                                      </p:to>
                                    </p:set>
                                  </p:childTnLst>
                                </p:cTn>
                              </p:par>
                              <p:par>
                                <p:cTn id="200" presetID="2" presetClass="exit" presetSubtype="1" fill="hold" grpId="1" nodeType="withEffect">
                                  <p:stCondLst>
                                    <p:cond delay="0"/>
                                  </p:stCondLst>
                                  <p:childTnLst>
                                    <p:anim calcmode="lin" valueType="num">
                                      <p:cBhvr additive="base">
                                        <p:cTn id="201" dur="500"/>
                                        <p:tgtEl>
                                          <p:spTgt spid="61"/>
                                        </p:tgtEl>
                                        <p:attrNameLst>
                                          <p:attrName>ppt_x</p:attrName>
                                        </p:attrNameLst>
                                      </p:cBhvr>
                                      <p:tavLst>
                                        <p:tav tm="0">
                                          <p:val>
                                            <p:strVal val="ppt_x"/>
                                          </p:val>
                                        </p:tav>
                                        <p:tav tm="100000">
                                          <p:val>
                                            <p:strVal val="ppt_x"/>
                                          </p:val>
                                        </p:tav>
                                      </p:tavLst>
                                    </p:anim>
                                    <p:anim calcmode="lin" valueType="num">
                                      <p:cBhvr additive="base">
                                        <p:cTn id="202" dur="500"/>
                                        <p:tgtEl>
                                          <p:spTgt spid="61"/>
                                        </p:tgtEl>
                                        <p:attrNameLst>
                                          <p:attrName>ppt_y</p:attrName>
                                        </p:attrNameLst>
                                      </p:cBhvr>
                                      <p:tavLst>
                                        <p:tav tm="0">
                                          <p:val>
                                            <p:strVal val="ppt_y"/>
                                          </p:val>
                                        </p:tav>
                                        <p:tav tm="100000">
                                          <p:val>
                                            <p:strVal val="0-ppt_h/2"/>
                                          </p:val>
                                        </p:tav>
                                      </p:tavLst>
                                    </p:anim>
                                    <p:set>
                                      <p:cBhvr>
                                        <p:cTn id="203" dur="1" fill="hold">
                                          <p:stCondLst>
                                            <p:cond delay="499"/>
                                          </p:stCondLst>
                                        </p:cTn>
                                        <p:tgtEl>
                                          <p:spTgt spid="61"/>
                                        </p:tgtEl>
                                        <p:attrNameLst>
                                          <p:attrName>style.visibility</p:attrName>
                                        </p:attrNameLst>
                                      </p:cBhvr>
                                      <p:to>
                                        <p:strVal val="hidden"/>
                                      </p:to>
                                    </p:set>
                                  </p:childTnLst>
                                </p:cTn>
                              </p:par>
                              <p:par>
                                <p:cTn id="204" presetID="2" presetClass="exit" presetSubtype="1" fill="hold" grpId="1" nodeType="withEffect">
                                  <p:stCondLst>
                                    <p:cond delay="0"/>
                                  </p:stCondLst>
                                  <p:childTnLst>
                                    <p:anim calcmode="lin" valueType="num">
                                      <p:cBhvr additive="base">
                                        <p:cTn id="205" dur="500"/>
                                        <p:tgtEl>
                                          <p:spTgt spid="62"/>
                                        </p:tgtEl>
                                        <p:attrNameLst>
                                          <p:attrName>ppt_x</p:attrName>
                                        </p:attrNameLst>
                                      </p:cBhvr>
                                      <p:tavLst>
                                        <p:tav tm="0">
                                          <p:val>
                                            <p:strVal val="ppt_x"/>
                                          </p:val>
                                        </p:tav>
                                        <p:tav tm="100000">
                                          <p:val>
                                            <p:strVal val="ppt_x"/>
                                          </p:val>
                                        </p:tav>
                                      </p:tavLst>
                                    </p:anim>
                                    <p:anim calcmode="lin" valueType="num">
                                      <p:cBhvr additive="base">
                                        <p:cTn id="206" dur="500"/>
                                        <p:tgtEl>
                                          <p:spTgt spid="62"/>
                                        </p:tgtEl>
                                        <p:attrNameLst>
                                          <p:attrName>ppt_y</p:attrName>
                                        </p:attrNameLst>
                                      </p:cBhvr>
                                      <p:tavLst>
                                        <p:tav tm="0">
                                          <p:val>
                                            <p:strVal val="ppt_y"/>
                                          </p:val>
                                        </p:tav>
                                        <p:tav tm="100000">
                                          <p:val>
                                            <p:strVal val="0-ppt_h/2"/>
                                          </p:val>
                                        </p:tav>
                                      </p:tavLst>
                                    </p:anim>
                                    <p:set>
                                      <p:cBhvr>
                                        <p:cTn id="207" dur="1" fill="hold">
                                          <p:stCondLst>
                                            <p:cond delay="499"/>
                                          </p:stCondLst>
                                        </p:cTn>
                                        <p:tgtEl>
                                          <p:spTgt spid="62"/>
                                        </p:tgtEl>
                                        <p:attrNameLst>
                                          <p:attrName>style.visibility</p:attrName>
                                        </p:attrNameLst>
                                      </p:cBhvr>
                                      <p:to>
                                        <p:strVal val="hidden"/>
                                      </p:to>
                                    </p:set>
                                  </p:childTnLst>
                                </p:cTn>
                              </p:par>
                              <p:par>
                                <p:cTn id="208" presetID="2" presetClass="exit" presetSubtype="1" fill="hold" grpId="1" nodeType="withEffect">
                                  <p:stCondLst>
                                    <p:cond delay="0"/>
                                  </p:stCondLst>
                                  <p:childTnLst>
                                    <p:anim calcmode="lin" valueType="num">
                                      <p:cBhvr additive="base">
                                        <p:cTn id="209" dur="500"/>
                                        <p:tgtEl>
                                          <p:spTgt spid="63"/>
                                        </p:tgtEl>
                                        <p:attrNameLst>
                                          <p:attrName>ppt_x</p:attrName>
                                        </p:attrNameLst>
                                      </p:cBhvr>
                                      <p:tavLst>
                                        <p:tav tm="0">
                                          <p:val>
                                            <p:strVal val="ppt_x"/>
                                          </p:val>
                                        </p:tav>
                                        <p:tav tm="100000">
                                          <p:val>
                                            <p:strVal val="ppt_x"/>
                                          </p:val>
                                        </p:tav>
                                      </p:tavLst>
                                    </p:anim>
                                    <p:anim calcmode="lin" valueType="num">
                                      <p:cBhvr additive="base">
                                        <p:cTn id="210" dur="500"/>
                                        <p:tgtEl>
                                          <p:spTgt spid="63"/>
                                        </p:tgtEl>
                                        <p:attrNameLst>
                                          <p:attrName>ppt_y</p:attrName>
                                        </p:attrNameLst>
                                      </p:cBhvr>
                                      <p:tavLst>
                                        <p:tav tm="0">
                                          <p:val>
                                            <p:strVal val="ppt_y"/>
                                          </p:val>
                                        </p:tav>
                                        <p:tav tm="100000">
                                          <p:val>
                                            <p:strVal val="0-ppt_h/2"/>
                                          </p:val>
                                        </p:tav>
                                      </p:tavLst>
                                    </p:anim>
                                    <p:set>
                                      <p:cBhvr>
                                        <p:cTn id="211"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5" grpId="0"/>
      <p:bldP spid="25" grpId="1"/>
      <p:bldP spid="27" grpId="0"/>
      <p:bldP spid="27" grpId="1"/>
      <p:bldP spid="21" grpId="0"/>
      <p:bldP spid="21" grpId="1"/>
      <p:bldP spid="24" grpId="0"/>
      <p:bldP spid="24" grpId="1"/>
      <p:bldP spid="26" grpId="0"/>
      <p:bldP spid="26" grpId="1"/>
      <p:bldP spid="28" grpId="0"/>
      <p:bldP spid="28" grpId="1"/>
      <p:bldP spid="33" grpId="0"/>
      <p:bldP spid="33" grpId="1"/>
      <p:bldP spid="34" grpId="0"/>
      <p:bldP spid="34" grpId="1"/>
      <p:bldP spid="35" grpId="0"/>
      <p:bldP spid="35" grpId="1"/>
      <p:bldP spid="36" grpId="0"/>
      <p:bldP spid="36" grpId="1"/>
      <p:bldP spid="41" grpId="0"/>
      <p:bldP spid="41" grpId="1"/>
      <p:bldP spid="42" grpId="0"/>
      <p:bldP spid="42" grpId="1"/>
      <p:bldP spid="43" grpId="0"/>
      <p:bldP spid="43" grpId="1"/>
      <p:bldP spid="44" grpId="0"/>
      <p:bldP spid="44" grpId="1"/>
      <p:bldP spid="53" grpId="0"/>
      <p:bldP spid="54" grpId="0"/>
      <p:bldP spid="59" grpId="0"/>
      <p:bldP spid="59" grpId="1"/>
      <p:bldP spid="60" grpId="0"/>
      <p:bldP spid="60" grpId="1"/>
      <p:bldP spid="61" grpId="0"/>
      <p:bldP spid="61" grpId="1"/>
      <p:bldP spid="62" grpId="0"/>
      <p:bldP spid="62" grpId="1"/>
      <p:bldP spid="63" grpId="0"/>
      <p:bldP spid="63"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contribution</a:t>
            </a:r>
            <a:endParaRPr lang="th-TH" dirty="0"/>
          </a:p>
        </p:txBody>
      </p:sp>
      <p:sp>
        <p:nvSpPr>
          <p:cNvPr id="3" name="Content Placeholder 2"/>
          <p:cNvSpPr>
            <a:spLocks noGrp="1"/>
          </p:cNvSpPr>
          <p:nvPr>
            <p:ph idx="1"/>
          </p:nvPr>
        </p:nvSpPr>
        <p:spPr/>
        <p:txBody>
          <a:bodyPr/>
          <a:lstStyle/>
          <a:p>
            <a:r>
              <a:rPr lang="en-US" dirty="0" smtClean="0">
                <a:solidFill>
                  <a:schemeClr val="bg1">
                    <a:lumMod val="50000"/>
                  </a:schemeClr>
                </a:solidFill>
              </a:rPr>
              <a:t>Design Blockchain environment that focus on allow health document sharing between different enterprises through compliance of IHE </a:t>
            </a:r>
            <a:r>
              <a:rPr lang="en-US" dirty="0" err="1" smtClean="0">
                <a:solidFill>
                  <a:schemeClr val="bg1">
                    <a:lumMod val="50000"/>
                  </a:schemeClr>
                </a:solidFill>
              </a:rPr>
              <a:t>XDS.b</a:t>
            </a:r>
            <a:r>
              <a:rPr lang="en-US" dirty="0" smtClean="0">
                <a:solidFill>
                  <a:schemeClr val="bg1">
                    <a:lumMod val="50000"/>
                  </a:schemeClr>
                </a:solidFill>
              </a:rPr>
              <a:t> profile</a:t>
            </a:r>
          </a:p>
          <a:p>
            <a:r>
              <a:rPr lang="en-US" dirty="0">
                <a:solidFill>
                  <a:schemeClr val="bg1">
                    <a:lumMod val="50000"/>
                  </a:schemeClr>
                </a:solidFill>
              </a:rPr>
              <a:t>Design software that act as a middle between </a:t>
            </a:r>
            <a:r>
              <a:rPr lang="en-US" dirty="0" err="1">
                <a:solidFill>
                  <a:schemeClr val="bg1">
                    <a:lumMod val="50000"/>
                  </a:schemeClr>
                </a:solidFill>
              </a:rPr>
              <a:t>XDS.b</a:t>
            </a:r>
            <a:r>
              <a:rPr lang="en-US" dirty="0">
                <a:solidFill>
                  <a:schemeClr val="bg1">
                    <a:lumMod val="50000"/>
                  </a:schemeClr>
                </a:solidFill>
              </a:rPr>
              <a:t> profile process and </a:t>
            </a:r>
            <a:r>
              <a:rPr lang="en-US" dirty="0" smtClean="0">
                <a:solidFill>
                  <a:schemeClr val="bg1">
                    <a:lumMod val="50000"/>
                  </a:schemeClr>
                </a:solidFill>
              </a:rPr>
              <a:t>Blockchain</a:t>
            </a:r>
          </a:p>
          <a:p>
            <a:r>
              <a:rPr lang="en-US" dirty="0" smtClean="0">
                <a:solidFill>
                  <a:schemeClr val="bg1">
                    <a:lumMod val="50000"/>
                  </a:schemeClr>
                </a:solidFill>
              </a:rPr>
              <a:t>Design Blockchain smart contract that integrate Blockchain into </a:t>
            </a:r>
            <a:r>
              <a:rPr lang="en-US" dirty="0" err="1" smtClean="0">
                <a:solidFill>
                  <a:schemeClr val="bg1">
                    <a:lumMod val="50000"/>
                  </a:schemeClr>
                </a:solidFill>
              </a:rPr>
              <a:t>XDS.b</a:t>
            </a:r>
            <a:r>
              <a:rPr lang="en-US" dirty="0" smtClean="0">
                <a:solidFill>
                  <a:schemeClr val="bg1">
                    <a:lumMod val="50000"/>
                  </a:schemeClr>
                </a:solidFill>
              </a:rPr>
              <a:t> profile process flow</a:t>
            </a:r>
          </a:p>
          <a:p>
            <a:r>
              <a:rPr lang="en-US" dirty="0" smtClean="0">
                <a:solidFill>
                  <a:schemeClr val="bg1">
                    <a:lumMod val="50000"/>
                  </a:schemeClr>
                </a:solidFill>
              </a:rPr>
              <a:t>Design search algorithm for document registry published on Blockchain</a:t>
            </a:r>
          </a:p>
          <a:p>
            <a:r>
              <a:rPr lang="en-US" dirty="0" smtClean="0"/>
              <a:t>Propose additional smart contract function as audit trail for exchanged health document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62</a:t>
            </a:fld>
            <a:endParaRPr lang="th-TH"/>
          </a:p>
        </p:txBody>
      </p:sp>
    </p:spTree>
    <p:extLst>
      <p:ext uri="{BB962C8B-B14F-4D97-AF65-F5344CB8AC3E}">
        <p14:creationId xmlns:p14="http://schemas.microsoft.com/office/powerpoint/2010/main" val="35014828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Additional to feature related to XDS Document registry, we propose the feature that record activity of document retrieval into Blockchain which enable audit trail for health document tracking</a:t>
            </a:r>
          </a:p>
          <a:p>
            <a:pPr lvl="1"/>
            <a:r>
              <a:rPr lang="en-US" dirty="0" smtClean="0"/>
              <a:t>This feature also allow substitution of document after cyber-incidents.</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63</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5400" dirty="0" smtClean="0"/>
              <a:t>Method – Document Retrieval Audit on Blockchain</a:t>
            </a:r>
            <a:endParaRPr lang="th-TH" sz="5400" dirty="0">
              <a:cs typeface="+mn-cs"/>
            </a:endParaRPr>
          </a:p>
        </p:txBody>
      </p:sp>
    </p:spTree>
    <p:extLst>
      <p:ext uri="{BB962C8B-B14F-4D97-AF65-F5344CB8AC3E}">
        <p14:creationId xmlns:p14="http://schemas.microsoft.com/office/powerpoint/2010/main" val="23981819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7200" dirty="0" smtClean="0">
                <a:solidFill>
                  <a:schemeClr val="bg1"/>
                </a:solidFill>
              </a:rPr>
              <a:t>Current Status</a:t>
            </a:r>
            <a:endParaRPr lang="th-TH" sz="7200" dirty="0">
              <a:solidFill>
                <a:schemeClr val="bg1"/>
              </a:solidFill>
            </a:endParaRPr>
          </a:p>
        </p:txBody>
      </p:sp>
      <p:sp>
        <p:nvSpPr>
          <p:cNvPr id="6" name="Text Placeholder 5"/>
          <p:cNvSpPr>
            <a:spLocks noGrp="1"/>
          </p:cNvSpPr>
          <p:nvPr>
            <p:ph type="body" idx="1"/>
          </p:nvPr>
        </p:nvSpPr>
        <p:spPr/>
        <p:txBody>
          <a:bodyPr/>
          <a:lstStyle/>
          <a:p>
            <a:endParaRPr lang="th-TH"/>
          </a:p>
        </p:txBody>
      </p:sp>
      <p:sp>
        <p:nvSpPr>
          <p:cNvPr id="3" name="Slide Number Placeholder 2"/>
          <p:cNvSpPr>
            <a:spLocks noGrp="1"/>
          </p:cNvSpPr>
          <p:nvPr>
            <p:ph type="sldNum" sz="quarter" idx="12"/>
          </p:nvPr>
        </p:nvSpPr>
        <p:spPr/>
        <p:txBody>
          <a:bodyPr/>
          <a:lstStyle/>
          <a:p>
            <a:fld id="{E60467EA-7CED-4417-B7B8-B769BDC20388}" type="slidenum">
              <a:rPr lang="th-TH" smtClean="0"/>
              <a:t>64</a:t>
            </a:fld>
            <a:endParaRPr lang="th-TH"/>
          </a:p>
        </p:txBody>
      </p:sp>
    </p:spTree>
    <p:extLst>
      <p:ext uri="{BB962C8B-B14F-4D97-AF65-F5344CB8AC3E}">
        <p14:creationId xmlns:p14="http://schemas.microsoft.com/office/powerpoint/2010/main" val="18181123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Current Status</a:t>
            </a:r>
            <a:endParaRPr lang="th-TH" sz="5400" dirty="0">
              <a:cs typeface="+mn-cs"/>
            </a:endParaRPr>
          </a:p>
        </p:txBody>
      </p:sp>
      <p:sp>
        <p:nvSpPr>
          <p:cNvPr id="3" name="Content Placeholder 2"/>
          <p:cNvSpPr>
            <a:spLocks noGrp="1"/>
          </p:cNvSpPr>
          <p:nvPr>
            <p:ph idx="1"/>
          </p:nvPr>
        </p:nvSpPr>
        <p:spPr/>
        <p:txBody>
          <a:bodyPr/>
          <a:lstStyle/>
          <a:p>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65</a:t>
            </a:fld>
            <a:endParaRPr lang="th-TH"/>
          </a:p>
        </p:txBody>
      </p:sp>
    </p:spTree>
    <p:extLst>
      <p:ext uri="{BB962C8B-B14F-4D97-AF65-F5344CB8AC3E}">
        <p14:creationId xmlns:p14="http://schemas.microsoft.com/office/powerpoint/2010/main" val="813472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Motivation</a:t>
            </a:r>
            <a:endParaRPr lang="th-TH" sz="4900" dirty="0">
              <a:cs typeface="+mn-cs"/>
            </a:endParaRPr>
          </a:p>
        </p:txBody>
      </p:sp>
      <p:sp>
        <p:nvSpPr>
          <p:cNvPr id="3" name="Content Placeholder 2"/>
          <p:cNvSpPr>
            <a:spLocks noGrp="1"/>
          </p:cNvSpPr>
          <p:nvPr>
            <p:ph idx="1"/>
          </p:nvPr>
        </p:nvSpPr>
        <p:spPr/>
        <p:txBody>
          <a:bodyPr>
            <a:normAutofit/>
          </a:bodyPr>
          <a:lstStyle/>
          <a:p>
            <a:r>
              <a:rPr lang="en-US" sz="3200" dirty="0"/>
              <a:t>Health Information Sharing and Interoperability</a:t>
            </a:r>
          </a:p>
          <a:p>
            <a:pPr lvl="1"/>
            <a:r>
              <a:rPr lang="en-US" sz="2800" dirty="0" smtClean="0"/>
              <a:t>&lt;Example case&gt;</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7</a:t>
            </a:fld>
            <a:endParaRPr lang="th-TH"/>
          </a:p>
        </p:txBody>
      </p:sp>
    </p:spTree>
    <p:extLst>
      <p:ext uri="{BB962C8B-B14F-4D97-AF65-F5344CB8AC3E}">
        <p14:creationId xmlns:p14="http://schemas.microsoft.com/office/powerpoint/2010/main" val="569064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a:t>Integrating Healthcare Enterprise (IHE)</a:t>
            </a:r>
          </a:p>
          <a:p>
            <a:pPr lvl="1"/>
            <a:r>
              <a:rPr lang="en-US" sz="2800" dirty="0" smtClean="0"/>
              <a:t>As respond to Health Information Sharing issue and Interoperability, there found initiative to standardize health informatics.</a:t>
            </a:r>
          </a:p>
          <a:p>
            <a:pPr lvl="1"/>
            <a:r>
              <a:rPr lang="en-US" sz="2800" dirty="0" smtClean="0"/>
              <a:t>IHE is one of well-known initiative who provide materials for healthcare organization for developing their system to meet requirement in healthcare operation.</a:t>
            </a:r>
            <a:endParaRPr lang="th-TH" sz="2800" dirty="0"/>
          </a:p>
        </p:txBody>
      </p:sp>
      <p:sp>
        <p:nvSpPr>
          <p:cNvPr id="5" name="Title 1"/>
          <p:cNvSpPr>
            <a:spLocks noGrp="1"/>
          </p:cNvSpPr>
          <p:nvPr>
            <p:ph type="title"/>
          </p:nvPr>
        </p:nvSpPr>
        <p:spPr>
          <a:xfrm>
            <a:off x="838200" y="365125"/>
            <a:ext cx="10515600" cy="1325563"/>
          </a:xfrm>
        </p:spPr>
        <p:txBody>
          <a:bodyPr>
            <a:normAutofit/>
          </a:bodyPr>
          <a:lstStyle/>
          <a:p>
            <a:r>
              <a:rPr lang="en-US" dirty="0" smtClean="0">
                <a:cs typeface="+mn-cs"/>
              </a:rPr>
              <a:t>Existing Standard</a:t>
            </a:r>
            <a:endParaRPr lang="th-TH" sz="4900" dirty="0">
              <a:cs typeface="+mn-cs"/>
            </a:endParaRPr>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8</a:t>
            </a:fld>
            <a:endParaRPr lang="th-TH"/>
          </a:p>
        </p:txBody>
      </p:sp>
    </p:spTree>
    <p:extLst>
      <p:ext uri="{BB962C8B-B14F-4D97-AF65-F5344CB8AC3E}">
        <p14:creationId xmlns:p14="http://schemas.microsoft.com/office/powerpoint/2010/main" val="358736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a:t>Cross-Enterprise Document Sharing (</a:t>
            </a:r>
            <a:r>
              <a:rPr lang="en-US" sz="3200" dirty="0" err="1"/>
              <a:t>XDS.b</a:t>
            </a:r>
            <a:r>
              <a:rPr lang="en-US" sz="3200" dirty="0"/>
              <a:t>) Profile</a:t>
            </a:r>
          </a:p>
          <a:p>
            <a:pPr lvl="1"/>
            <a:r>
              <a:rPr lang="en-US" sz="2800" dirty="0" smtClean="0"/>
              <a:t>For addressing issue regard sharing of health document between different organizations, IHE provide Cross-Enterprise Document Sharing (</a:t>
            </a:r>
            <a:r>
              <a:rPr lang="en-US" sz="2800" dirty="0" err="1" smtClean="0"/>
              <a:t>XDS.b</a:t>
            </a:r>
            <a:r>
              <a:rPr lang="en-US" sz="2800" dirty="0" smtClean="0"/>
              <a:t>) Profile</a:t>
            </a:r>
          </a:p>
          <a:p>
            <a:pPr lvl="1"/>
            <a:r>
              <a:rPr lang="en-US" sz="2800" dirty="0" err="1" smtClean="0"/>
              <a:t>XDS.b</a:t>
            </a:r>
            <a:r>
              <a:rPr lang="en-US" sz="2800" dirty="0" smtClean="0"/>
              <a:t> Profile define actors scheme and transaction format that needed for enable health document sharing between different healthcare organizations.</a:t>
            </a:r>
          </a:p>
          <a:p>
            <a:pPr lvl="1"/>
            <a:r>
              <a:rPr lang="en-US" sz="2800" dirty="0" smtClean="0"/>
              <a:t>It ensure that any organization implement their system following the profile can systemically exchange document and communicate with each other.</a:t>
            </a:r>
          </a:p>
          <a:p>
            <a:pPr lvl="1"/>
            <a:r>
              <a:rPr lang="en-US" sz="2800" dirty="0" smtClean="0"/>
              <a:t>However, </a:t>
            </a:r>
            <a:r>
              <a:rPr lang="en-US" sz="2800" dirty="0" err="1" smtClean="0"/>
              <a:t>XDS.b</a:t>
            </a:r>
            <a:r>
              <a:rPr lang="en-US" sz="2800" dirty="0" smtClean="0"/>
              <a:t> mainly rely on trust and policy between each parties within XDS Affinity Domain in term of security. There is an open issue for addressing security of </a:t>
            </a:r>
            <a:r>
              <a:rPr lang="en-US" sz="2800" dirty="0" err="1" smtClean="0"/>
              <a:t>XDS.b</a:t>
            </a:r>
            <a:r>
              <a:rPr lang="en-US" sz="2800" dirty="0" smtClean="0"/>
              <a:t> Profile</a:t>
            </a:r>
          </a:p>
        </p:txBody>
      </p:sp>
      <p:sp>
        <p:nvSpPr>
          <p:cNvPr id="5" name="Title 1"/>
          <p:cNvSpPr>
            <a:spLocks noGrp="1"/>
          </p:cNvSpPr>
          <p:nvPr>
            <p:ph type="title"/>
          </p:nvPr>
        </p:nvSpPr>
        <p:spPr>
          <a:xfrm>
            <a:off x="838200" y="365125"/>
            <a:ext cx="10515600" cy="1325563"/>
          </a:xfrm>
        </p:spPr>
        <p:txBody>
          <a:bodyPr>
            <a:normAutofit/>
          </a:bodyPr>
          <a:lstStyle/>
          <a:p>
            <a:r>
              <a:rPr lang="en-US" dirty="0" smtClean="0">
                <a:cs typeface="+mn-cs"/>
              </a:rPr>
              <a:t>Existing Standard</a:t>
            </a:r>
            <a:endParaRPr lang="th-TH" dirty="0">
              <a:cs typeface="+mn-cs"/>
            </a:endParaRPr>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9</a:t>
            </a:fld>
            <a:endParaRPr lang="th-TH"/>
          </a:p>
        </p:txBody>
      </p:sp>
    </p:spTree>
    <p:extLst>
      <p:ext uri="{BB962C8B-B14F-4D97-AF65-F5344CB8AC3E}">
        <p14:creationId xmlns:p14="http://schemas.microsoft.com/office/powerpoint/2010/main" val="1920593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rdia New">
      <a:majorFont>
        <a:latin typeface="Cordia New"/>
        <a:ea typeface=""/>
        <a:cs typeface="Cordia New"/>
      </a:majorFont>
      <a:minorFont>
        <a:latin typeface="Cordia New"/>
        <a:ea typeface=""/>
        <a:cs typeface="Cordia New"/>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4560</TotalTime>
  <Words>4121</Words>
  <Application>Microsoft Office PowerPoint</Application>
  <PresentationFormat>Widescreen</PresentationFormat>
  <Paragraphs>571</Paragraphs>
  <Slides>65</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Cordia New</vt:lpstr>
      <vt:lpstr>Times New Roman</vt:lpstr>
      <vt:lpstr>Wingdings</vt:lpstr>
      <vt:lpstr>Office Theme</vt:lpstr>
      <vt:lpstr>Implementing Cross-Enterprise Document Sharing (XDS) based on Blockchain Technology</vt:lpstr>
      <vt:lpstr>Content</vt:lpstr>
      <vt:lpstr>Introduction and Literature Review</vt:lpstr>
      <vt:lpstr>Background</vt:lpstr>
      <vt:lpstr>Motivation</vt:lpstr>
      <vt:lpstr>Motivation</vt:lpstr>
      <vt:lpstr>Motivation</vt:lpstr>
      <vt:lpstr>Existing Standard</vt:lpstr>
      <vt:lpstr>Existing Standard</vt:lpstr>
      <vt:lpstr>Existing Standard</vt:lpstr>
      <vt:lpstr>Existing Standard</vt:lpstr>
      <vt:lpstr>Existing Standard</vt:lpstr>
      <vt:lpstr>Existing Standard</vt:lpstr>
      <vt:lpstr>Emerging Cyber-threats Threatening Healthcare Industry</vt:lpstr>
      <vt:lpstr>Emerging Cyber-threats Threatening Healthcare Industry</vt:lpstr>
      <vt:lpstr>Emerging Cyber-threats Threatening Healthcare Industry</vt:lpstr>
      <vt:lpstr>Emerging Cyber-threats Threatening Healthcare Industry</vt:lpstr>
      <vt:lpstr>Emerging Cyber-threats Threatening Healthcare Industry</vt:lpstr>
      <vt:lpstr>Decentralization of data</vt:lpstr>
      <vt:lpstr>Blockchain</vt:lpstr>
      <vt:lpstr>Blockchain</vt:lpstr>
      <vt:lpstr>Blockchain</vt:lpstr>
      <vt:lpstr>Blockchain</vt:lpstr>
      <vt:lpstr>Blockchain</vt:lpstr>
      <vt:lpstr>Blockchain</vt:lpstr>
      <vt:lpstr>Implementing Cross-Enterprise Document Sharing (XDS) based on Blockchain Technology</vt:lpstr>
      <vt:lpstr>Problem Statement</vt:lpstr>
      <vt:lpstr>Objective</vt:lpstr>
      <vt:lpstr>Scope of Project</vt:lpstr>
      <vt:lpstr>Method</vt:lpstr>
      <vt:lpstr>What is our contribution</vt:lpstr>
      <vt:lpstr>XDS.b Process Flow</vt:lpstr>
      <vt:lpstr>Method</vt:lpstr>
      <vt:lpstr>Method</vt:lpstr>
      <vt:lpstr>What is our contribution</vt:lpstr>
      <vt:lpstr>Method – Understanding Blockchain</vt:lpstr>
      <vt:lpstr>Method – Understanding Blockchain</vt:lpstr>
      <vt:lpstr>Method – Understanding Blockchain</vt:lpstr>
      <vt:lpstr>Method – Blockchain design for implementation</vt:lpstr>
      <vt:lpstr>Method – Blockchain platform</vt:lpstr>
      <vt:lpstr>Method - Select consensus for XDS Blockchain</vt:lpstr>
      <vt:lpstr>Method - Select consensus for XDS Blockchain</vt:lpstr>
      <vt:lpstr>Method - Select consensus for XDS Blockchain</vt:lpstr>
      <vt:lpstr>What is our contribution</vt:lpstr>
      <vt:lpstr>Method – Understanding XDS Data structure</vt:lpstr>
      <vt:lpstr>Method – Understanding XDS Data structure</vt:lpstr>
      <vt:lpstr>Method – Understanding XDS Data structure</vt:lpstr>
      <vt:lpstr>Method – Understanding XDS Data structure</vt:lpstr>
      <vt:lpstr>Method</vt:lpstr>
      <vt:lpstr>Method</vt:lpstr>
      <vt:lpstr>Method – Encrypt Protected Health Information (PHI)</vt:lpstr>
      <vt:lpstr>Method – Encrypt Protected Health Information (PHI)</vt:lpstr>
      <vt:lpstr>Method</vt:lpstr>
      <vt:lpstr>What is our contribution</vt:lpstr>
      <vt:lpstr>Method</vt:lpstr>
      <vt:lpstr>Method</vt:lpstr>
      <vt:lpstr>Method</vt:lpstr>
      <vt:lpstr>What is our contribution</vt:lpstr>
      <vt:lpstr>Method – Transaction search</vt:lpstr>
      <vt:lpstr>Search Document Registry Entry</vt:lpstr>
      <vt:lpstr>Search Document Registry Entry</vt:lpstr>
      <vt:lpstr>What is our contribution</vt:lpstr>
      <vt:lpstr>Method – Document Retrieval Audit on Blockchain</vt:lpstr>
      <vt:lpstr>Current Status</vt:lpstr>
      <vt:lpstr>Current Status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Cross-Enterprise Document Sharing (XDS) based on Blockchain Technology</dc:title>
  <dc:creator>admin</dc:creator>
  <cp:lastModifiedBy>admin</cp:lastModifiedBy>
  <cp:revision>351</cp:revision>
  <dcterms:created xsi:type="dcterms:W3CDTF">2019-04-13T23:07:48Z</dcterms:created>
  <dcterms:modified xsi:type="dcterms:W3CDTF">2019-04-28T23:26:15Z</dcterms:modified>
</cp:coreProperties>
</file>