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72" r:id="rId5"/>
    <p:sldId id="279" r:id="rId6"/>
    <p:sldId id="276" r:id="rId7"/>
    <p:sldId id="277" r:id="rId8"/>
    <p:sldId id="269" r:id="rId9"/>
    <p:sldId id="267" r:id="rId10"/>
    <p:sldId id="261" r:id="rId11"/>
    <p:sldId id="258" r:id="rId12"/>
    <p:sldId id="259" r:id="rId13"/>
    <p:sldId id="264" r:id="rId14"/>
    <p:sldId id="262" r:id="rId15"/>
    <p:sldId id="265" r:id="rId16"/>
    <p:sldId id="266" r:id="rId17"/>
    <p:sldId id="263" r:id="rId18"/>
    <p:sldId id="271" r:id="rId19"/>
    <p:sldId id="270" r:id="rId20"/>
    <p:sldId id="280" r:id="rId21"/>
    <p:sldId id="28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01" r:id="rId41"/>
    <p:sldId id="308" r:id="rId42"/>
    <p:sldId id="310" r:id="rId43"/>
    <p:sldId id="300" r:id="rId44"/>
    <p:sldId id="311" r:id="rId45"/>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FFC000"/>
    <a:srgbClr val="C5E0B4"/>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10339765-8066-42F0-8787-1FD46498CEDE}" type="datetimeFigureOut">
              <a:rPr lang="th-TH" smtClean="0"/>
              <a:t>15/01/62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86504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10339765-8066-42F0-8787-1FD46498CEDE}" type="datetimeFigureOut">
              <a:rPr lang="th-TH" smtClean="0"/>
              <a:t>15/01/62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163935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10339765-8066-42F0-8787-1FD46498CEDE}" type="datetimeFigureOut">
              <a:rPr lang="th-TH" smtClean="0"/>
              <a:t>15/01/62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29919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10339765-8066-42F0-8787-1FD46498CEDE}" type="datetimeFigureOut">
              <a:rPr lang="th-TH" smtClean="0"/>
              <a:t>15/01/62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381534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39765-8066-42F0-8787-1FD46498CEDE}" type="datetimeFigureOut">
              <a:rPr lang="th-TH" smtClean="0"/>
              <a:t>15/01/62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67492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10339765-8066-42F0-8787-1FD46498CEDE}" type="datetimeFigureOut">
              <a:rPr lang="th-TH" smtClean="0"/>
              <a:t>15/01/62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333419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10339765-8066-42F0-8787-1FD46498CEDE}" type="datetimeFigureOut">
              <a:rPr lang="th-TH" smtClean="0"/>
              <a:t>15/01/62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205589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10339765-8066-42F0-8787-1FD46498CEDE}" type="datetimeFigureOut">
              <a:rPr lang="th-TH" smtClean="0"/>
              <a:t>15/01/62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238270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39765-8066-42F0-8787-1FD46498CEDE}" type="datetimeFigureOut">
              <a:rPr lang="th-TH" smtClean="0"/>
              <a:t>15/01/62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339558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39765-8066-42F0-8787-1FD46498CEDE}" type="datetimeFigureOut">
              <a:rPr lang="th-TH" smtClean="0"/>
              <a:t>15/01/62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131393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39765-8066-42F0-8787-1FD46498CEDE}" type="datetimeFigureOut">
              <a:rPr lang="th-TH" smtClean="0"/>
              <a:t>15/01/62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4477AD39-879F-408C-B12C-3D000C905EC4}" type="slidenum">
              <a:rPr lang="th-TH" smtClean="0"/>
              <a:t>‹#›</a:t>
            </a:fld>
            <a:endParaRPr lang="th-TH"/>
          </a:p>
        </p:txBody>
      </p:sp>
    </p:spTree>
    <p:extLst>
      <p:ext uri="{BB962C8B-B14F-4D97-AF65-F5344CB8AC3E}">
        <p14:creationId xmlns:p14="http://schemas.microsoft.com/office/powerpoint/2010/main" val="59241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39765-8066-42F0-8787-1FD46498CEDE}" type="datetimeFigureOut">
              <a:rPr lang="th-TH" smtClean="0"/>
              <a:t>15/01/62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7AD39-879F-408C-B12C-3D000C905EC4}" type="slidenum">
              <a:rPr lang="th-TH" smtClean="0"/>
              <a:t>‹#›</a:t>
            </a:fld>
            <a:endParaRPr lang="th-TH"/>
          </a:p>
        </p:txBody>
      </p:sp>
    </p:spTree>
    <p:extLst>
      <p:ext uri="{BB962C8B-B14F-4D97-AF65-F5344CB8AC3E}">
        <p14:creationId xmlns:p14="http://schemas.microsoft.com/office/powerpoint/2010/main" val="1243138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XDS.b</a:t>
            </a:r>
            <a:r>
              <a:rPr lang="en-US" dirty="0" smtClean="0"/>
              <a:t> + Blockchain</a:t>
            </a:r>
            <a:endParaRPr lang="th-TH" dirty="0"/>
          </a:p>
        </p:txBody>
      </p:sp>
      <p:sp>
        <p:nvSpPr>
          <p:cNvPr id="3" name="Subtitle 2"/>
          <p:cNvSpPr>
            <a:spLocks noGrp="1"/>
          </p:cNvSpPr>
          <p:nvPr>
            <p:ph type="subTitle" idx="1"/>
          </p:nvPr>
        </p:nvSpPr>
        <p:spPr/>
        <p:txBody>
          <a:bodyPr/>
          <a:lstStyle/>
          <a:p>
            <a:r>
              <a:rPr lang="en-US" dirty="0" err="1" smtClean="0"/>
              <a:t>Petnathean</a:t>
            </a:r>
            <a:r>
              <a:rPr lang="en-US" dirty="0" smtClean="0"/>
              <a:t> </a:t>
            </a:r>
            <a:r>
              <a:rPr lang="en-US" dirty="0" err="1" smtClean="0"/>
              <a:t>Julled</a:t>
            </a:r>
            <a:endParaRPr lang="th-TH" dirty="0"/>
          </a:p>
        </p:txBody>
      </p:sp>
    </p:spTree>
    <p:extLst>
      <p:ext uri="{BB962C8B-B14F-4D97-AF65-F5344CB8AC3E}">
        <p14:creationId xmlns:p14="http://schemas.microsoft.com/office/powerpoint/2010/main" val="53241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ตัวอย่างการทำงานของ </a:t>
            </a:r>
            <a:r>
              <a:rPr lang="en-US" dirty="0" smtClean="0"/>
              <a:t>Document Registry</a:t>
            </a:r>
            <a:endParaRPr lang="th-TH" dirty="0"/>
          </a:p>
        </p:txBody>
      </p:sp>
      <p:sp>
        <p:nvSpPr>
          <p:cNvPr id="3" name="Content Placeholder 2"/>
          <p:cNvSpPr>
            <a:spLocks noGrp="1"/>
          </p:cNvSpPr>
          <p:nvPr>
            <p:ph idx="1"/>
          </p:nvPr>
        </p:nvSpPr>
        <p:spPr/>
        <p:txBody>
          <a:bodyPr/>
          <a:lstStyle/>
          <a:p>
            <a:r>
              <a:rPr lang="en-US" dirty="0" err="1" smtClean="0"/>
              <a:t>Mr.Bob</a:t>
            </a:r>
            <a:r>
              <a:rPr lang="en-US" dirty="0" smtClean="0"/>
              <a:t> </a:t>
            </a:r>
            <a:r>
              <a:rPr lang="th-TH" dirty="0"/>
              <a:t>รู้สึก</a:t>
            </a:r>
            <a:r>
              <a:rPr lang="th-TH" dirty="0" smtClean="0"/>
              <a:t>ปวดตามตัว </a:t>
            </a:r>
            <a:r>
              <a:rPr lang="th-TH" dirty="0"/>
              <a:t>จึงไป รพ.</a:t>
            </a:r>
            <a:r>
              <a:rPr lang="en-US" dirty="0"/>
              <a:t>A </a:t>
            </a:r>
            <a:r>
              <a:rPr lang="th-TH" dirty="0"/>
              <a:t>แล้วทำการตรวจ </a:t>
            </a:r>
            <a:r>
              <a:rPr lang="en-US" dirty="0"/>
              <a:t>X-ray </a:t>
            </a:r>
            <a:r>
              <a:rPr lang="th-TH" dirty="0"/>
              <a:t>แล้วหมอวินิจฉัยว่าปวดกล้ามเนื้อธรรมดา เดี๋ยวหาย วันต่อมา </a:t>
            </a:r>
            <a:r>
              <a:rPr lang="en-US" dirty="0" err="1"/>
              <a:t>Mr.Bob</a:t>
            </a:r>
            <a:r>
              <a:rPr lang="en-US" dirty="0"/>
              <a:t> </a:t>
            </a:r>
            <a:r>
              <a:rPr lang="th-TH" dirty="0"/>
              <a:t>ยังปวดอยู่ ไม่มั่นใจเลยไป รพ.</a:t>
            </a:r>
            <a:r>
              <a:rPr lang="en-US" dirty="0"/>
              <a:t>B </a:t>
            </a:r>
            <a:r>
              <a:rPr lang="th-TH" dirty="0"/>
              <a:t>หมอมองว่าต้องตรวจ </a:t>
            </a:r>
            <a:r>
              <a:rPr lang="en-US" dirty="0"/>
              <a:t>X-ray </a:t>
            </a:r>
            <a:r>
              <a:rPr lang="th-TH" dirty="0"/>
              <a:t>แต่ว่า การตรวจ </a:t>
            </a:r>
            <a:r>
              <a:rPr lang="en-US" dirty="0"/>
              <a:t>X-ray </a:t>
            </a:r>
            <a:r>
              <a:rPr lang="th-TH" dirty="0"/>
              <a:t>บ่อยๆอาจส่งผลต่อสุขภาพคนไข้ รพ.</a:t>
            </a:r>
            <a:r>
              <a:rPr lang="en-US" dirty="0"/>
              <a:t>B </a:t>
            </a:r>
            <a:r>
              <a:rPr lang="th-TH" dirty="0"/>
              <a:t>จึงอยากรู้ว่า ในช่วงระยะเวลาใกล้ๆนี้ </a:t>
            </a:r>
            <a:r>
              <a:rPr lang="en-US" dirty="0" err="1"/>
              <a:t>Mr.Bob</a:t>
            </a:r>
            <a:r>
              <a:rPr lang="en-US" dirty="0"/>
              <a:t> </a:t>
            </a:r>
            <a:r>
              <a:rPr lang="th-TH" dirty="0"/>
              <a:t>เคยตรวจ </a:t>
            </a:r>
            <a:r>
              <a:rPr lang="en-US" dirty="0"/>
              <a:t>X-ray </a:t>
            </a:r>
            <a:r>
              <a:rPr lang="th-TH" dirty="0"/>
              <a:t>ที่</a:t>
            </a:r>
            <a:r>
              <a:rPr lang="th-TH" dirty="0" err="1"/>
              <a:t>ไหนมั้ย</a:t>
            </a:r>
            <a:r>
              <a:rPr lang="th-TH" dirty="0"/>
              <a:t> ก็ไปดูใน </a:t>
            </a:r>
            <a:r>
              <a:rPr lang="en-US" dirty="0"/>
              <a:t>Document Registry </a:t>
            </a:r>
            <a:r>
              <a:rPr lang="th-TH" dirty="0"/>
              <a:t>แล้วพบว่า </a:t>
            </a:r>
            <a:r>
              <a:rPr lang="en-US" dirty="0" err="1"/>
              <a:t>Mr.Bob</a:t>
            </a:r>
            <a:r>
              <a:rPr lang="en-US" dirty="0"/>
              <a:t> </a:t>
            </a:r>
            <a:r>
              <a:rPr lang="th-TH" dirty="0"/>
              <a:t>เคยไป รพ.</a:t>
            </a:r>
            <a:r>
              <a:rPr lang="en-US" dirty="0"/>
              <a:t>A </a:t>
            </a:r>
            <a:r>
              <a:rPr lang="th-TH" dirty="0"/>
              <a:t>มาแล้ว และเคยตรวจ </a:t>
            </a:r>
            <a:r>
              <a:rPr lang="en-US" dirty="0"/>
              <a:t>X-ray </a:t>
            </a:r>
            <a:r>
              <a:rPr lang="th-TH" dirty="0"/>
              <a:t>ไว้ ใช้ได้เหมือนกัน </a:t>
            </a:r>
            <a:r>
              <a:rPr lang="th-TH" dirty="0" smtClean="0"/>
              <a:t>ข้อมูลชุดนี้ถูกบันทึกไว้ที่ </a:t>
            </a:r>
            <a:r>
              <a:rPr lang="en-US" dirty="0" smtClean="0"/>
              <a:t>Document Repository </a:t>
            </a:r>
            <a:r>
              <a:rPr lang="th-TH" dirty="0" smtClean="0"/>
              <a:t>ของ รพ.</a:t>
            </a:r>
            <a:r>
              <a:rPr lang="en-US" dirty="0" smtClean="0"/>
              <a:t>A</a:t>
            </a:r>
            <a:endParaRPr lang="th-TH" dirty="0" smtClean="0"/>
          </a:p>
          <a:p>
            <a:r>
              <a:rPr lang="th-TH" dirty="0" smtClean="0"/>
              <a:t>รพ.</a:t>
            </a:r>
            <a:r>
              <a:rPr lang="en-US" dirty="0"/>
              <a:t>B </a:t>
            </a:r>
            <a:r>
              <a:rPr lang="th-TH" dirty="0" smtClean="0"/>
              <a:t>จึงทำ</a:t>
            </a:r>
            <a:r>
              <a:rPr lang="th-TH" dirty="0"/>
              <a:t>การขอไฟล์</a:t>
            </a:r>
            <a:r>
              <a:rPr lang="th-TH" dirty="0" smtClean="0"/>
              <a:t>จาก </a:t>
            </a:r>
            <a:r>
              <a:rPr lang="en-US" dirty="0" smtClean="0"/>
              <a:t>Document Repository</a:t>
            </a:r>
            <a:r>
              <a:rPr lang="th-TH" dirty="0" smtClean="0"/>
              <a:t> ที่ </a:t>
            </a:r>
            <a:r>
              <a:rPr lang="th-TH" dirty="0"/>
              <a:t>รพ.</a:t>
            </a:r>
            <a:r>
              <a:rPr lang="en-US" dirty="0"/>
              <a:t>A </a:t>
            </a:r>
            <a:r>
              <a:rPr lang="th-TH" dirty="0"/>
              <a:t>ไป </a:t>
            </a:r>
            <a:r>
              <a:rPr lang="th-TH" dirty="0" smtClean="0"/>
              <a:t>เพื่อใช้ในการรักษา </a:t>
            </a:r>
            <a:r>
              <a:rPr lang="en-US" dirty="0" err="1" smtClean="0"/>
              <a:t>Mr.Bob</a:t>
            </a:r>
            <a:endParaRPr lang="th-TH" dirty="0"/>
          </a:p>
        </p:txBody>
      </p:sp>
    </p:spTree>
    <p:extLst>
      <p:ext uri="{BB962C8B-B14F-4D97-AF65-F5344CB8AC3E}">
        <p14:creationId xmlns:p14="http://schemas.microsoft.com/office/powerpoint/2010/main" val="4263151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8052" t="1741" r="7353" b="4487"/>
          <a:stretch/>
        </p:blipFill>
        <p:spPr>
          <a:xfrm>
            <a:off x="1062317" y="309282"/>
            <a:ext cx="10313894" cy="6427694"/>
          </a:xfrm>
          <a:prstGeom prst="rect">
            <a:avLst/>
          </a:prstGeom>
        </p:spPr>
      </p:pic>
    </p:spTree>
    <p:extLst>
      <p:ext uri="{BB962C8B-B14F-4D97-AF65-F5344CB8AC3E}">
        <p14:creationId xmlns:p14="http://schemas.microsoft.com/office/powerpoint/2010/main" val="3755394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องค์ประกอบ </a:t>
            </a:r>
            <a:r>
              <a:rPr lang="en-US" dirty="0" smtClean="0"/>
              <a:t>Blockchain </a:t>
            </a:r>
            <a:r>
              <a:rPr lang="th-TH" dirty="0" smtClean="0"/>
              <a:t>ที่คิดไว้</a:t>
            </a:r>
            <a:endParaRPr lang="th-TH" dirty="0"/>
          </a:p>
        </p:txBody>
      </p:sp>
      <p:sp>
        <p:nvSpPr>
          <p:cNvPr id="3" name="Content Placeholder 2"/>
          <p:cNvSpPr>
            <a:spLocks noGrp="1"/>
          </p:cNvSpPr>
          <p:nvPr>
            <p:ph idx="1"/>
          </p:nvPr>
        </p:nvSpPr>
        <p:spPr>
          <a:xfrm>
            <a:off x="838200" y="1511300"/>
            <a:ext cx="10515600" cy="4665663"/>
          </a:xfrm>
        </p:spPr>
        <p:txBody>
          <a:bodyPr>
            <a:normAutofit/>
          </a:bodyPr>
          <a:lstStyle/>
          <a:p>
            <a:r>
              <a:rPr lang="en-US" dirty="0" smtClean="0"/>
              <a:t>Main Smart Contract</a:t>
            </a:r>
          </a:p>
          <a:p>
            <a:pPr lvl="1"/>
            <a:r>
              <a:rPr lang="en-US" dirty="0" smtClean="0"/>
              <a:t>Smart contract </a:t>
            </a:r>
            <a:r>
              <a:rPr lang="th-TH" dirty="0" smtClean="0"/>
              <a:t>บันทึก </a:t>
            </a:r>
            <a:r>
              <a:rPr lang="en-US" dirty="0" smtClean="0"/>
              <a:t>registry (</a:t>
            </a:r>
            <a:r>
              <a:rPr lang="th-TH" dirty="0" smtClean="0"/>
              <a:t>พร้อม </a:t>
            </a:r>
            <a:r>
              <a:rPr lang="en-US" dirty="0" smtClean="0"/>
              <a:t>query receptor)</a:t>
            </a:r>
          </a:p>
          <a:p>
            <a:pPr lvl="2"/>
            <a:r>
              <a:rPr lang="th-TH" dirty="0" smtClean="0"/>
              <a:t>บันทึกข้อมูล </a:t>
            </a:r>
            <a:r>
              <a:rPr lang="en-US" dirty="0" smtClean="0"/>
              <a:t>metadata </a:t>
            </a:r>
            <a:r>
              <a:rPr lang="th-TH" dirty="0" smtClean="0"/>
              <a:t>ของ </a:t>
            </a:r>
            <a:r>
              <a:rPr lang="en-US" dirty="0" smtClean="0"/>
              <a:t>document </a:t>
            </a:r>
            <a:r>
              <a:rPr lang="th-TH" dirty="0" smtClean="0"/>
              <a:t>ลงไปบน </a:t>
            </a:r>
            <a:r>
              <a:rPr lang="en-US" dirty="0" smtClean="0"/>
              <a:t>transaction</a:t>
            </a:r>
            <a:endParaRPr lang="th-TH" dirty="0" smtClean="0"/>
          </a:p>
          <a:p>
            <a:pPr lvl="2"/>
            <a:r>
              <a:rPr lang="th-TH" dirty="0" smtClean="0"/>
              <a:t>ต้องตอบสนองต่อ </a:t>
            </a:r>
            <a:r>
              <a:rPr lang="en-US" dirty="0" smtClean="0"/>
              <a:t>search contract </a:t>
            </a:r>
            <a:r>
              <a:rPr lang="th-TH" dirty="0" smtClean="0"/>
              <a:t>ที่ระบุ </a:t>
            </a:r>
            <a:r>
              <a:rPr lang="en-US" dirty="0" smtClean="0"/>
              <a:t>index </a:t>
            </a:r>
            <a:r>
              <a:rPr lang="th-TH" dirty="0" smtClean="0"/>
              <a:t>ตรงกัน</a:t>
            </a:r>
            <a:endParaRPr lang="en-US" dirty="0" smtClean="0"/>
          </a:p>
          <a:p>
            <a:pPr lvl="1"/>
            <a:r>
              <a:rPr lang="en-US" dirty="0" smtClean="0"/>
              <a:t>Smart contract registry query (search contract)</a:t>
            </a:r>
          </a:p>
          <a:p>
            <a:pPr lvl="2"/>
            <a:r>
              <a:rPr lang="en-US" dirty="0" smtClean="0"/>
              <a:t>Search </a:t>
            </a:r>
            <a:r>
              <a:rPr lang="th-TH" dirty="0" smtClean="0"/>
              <a:t>หา </a:t>
            </a:r>
            <a:r>
              <a:rPr lang="en-US" dirty="0" smtClean="0"/>
              <a:t>index </a:t>
            </a:r>
            <a:r>
              <a:rPr lang="th-TH" dirty="0" smtClean="0"/>
              <a:t>ที่ตรงกันแล้ว </a:t>
            </a:r>
            <a:r>
              <a:rPr lang="en-US" dirty="0" smtClean="0"/>
              <a:t>return transaction ID</a:t>
            </a:r>
          </a:p>
          <a:p>
            <a:pPr lvl="2"/>
            <a:r>
              <a:rPr lang="th-TH" dirty="0" smtClean="0"/>
              <a:t>เมื่อได้รับ </a:t>
            </a:r>
            <a:r>
              <a:rPr lang="en-US" dirty="0" smtClean="0"/>
              <a:t>transaction ID </a:t>
            </a:r>
            <a:r>
              <a:rPr lang="th-TH" dirty="0" smtClean="0"/>
              <a:t>ของข้อมูล </a:t>
            </a:r>
            <a:r>
              <a:rPr lang="en-US" dirty="0" smtClean="0"/>
              <a:t>document </a:t>
            </a:r>
            <a:r>
              <a:rPr lang="th-TH" dirty="0" smtClean="0"/>
              <a:t>ที่ต้องการ จึงส่ง </a:t>
            </a:r>
            <a:r>
              <a:rPr lang="en-US" dirty="0" smtClean="0"/>
              <a:t>smart contract </a:t>
            </a:r>
            <a:r>
              <a:rPr lang="th-TH" dirty="0" smtClean="0"/>
              <a:t>มาขอให้ </a:t>
            </a:r>
            <a:r>
              <a:rPr lang="en-US" dirty="0" smtClean="0"/>
              <a:t>return </a:t>
            </a:r>
            <a:r>
              <a:rPr lang="th-TH" dirty="0" smtClean="0"/>
              <a:t>ข้อมูลใน </a:t>
            </a:r>
            <a:r>
              <a:rPr lang="en-US" dirty="0" smtClean="0"/>
              <a:t>transaction </a:t>
            </a:r>
            <a:r>
              <a:rPr lang="th-TH" dirty="0" smtClean="0"/>
              <a:t>นั้นๆ เพื่อนำไปใช้สำหรับ </a:t>
            </a:r>
            <a:r>
              <a:rPr lang="en-US" dirty="0" smtClean="0"/>
              <a:t>Document Retrieval </a:t>
            </a:r>
            <a:r>
              <a:rPr lang="th-TH" dirty="0" smtClean="0"/>
              <a:t>จากที่เก็บต่อไป</a:t>
            </a:r>
            <a:endParaRPr lang="en-US" dirty="0" smtClean="0"/>
          </a:p>
          <a:p>
            <a:endParaRPr lang="th-TH" dirty="0"/>
          </a:p>
        </p:txBody>
      </p:sp>
    </p:spTree>
    <p:extLst>
      <p:ext uri="{BB962C8B-B14F-4D97-AF65-F5344CB8AC3E}">
        <p14:creationId xmlns:p14="http://schemas.microsoft.com/office/powerpoint/2010/main" val="1459834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8698" t="40370" r="39949" b="32037"/>
          <a:stretch/>
        </p:blipFill>
        <p:spPr>
          <a:xfrm>
            <a:off x="2675523" y="1905000"/>
            <a:ext cx="6849477" cy="3556000"/>
          </a:xfrm>
          <a:prstGeom prst="rect">
            <a:avLst/>
          </a:prstGeom>
        </p:spPr>
      </p:pic>
      <p:sp>
        <p:nvSpPr>
          <p:cNvPr id="5" name="Title 1"/>
          <p:cNvSpPr>
            <a:spLocks noGrp="1"/>
          </p:cNvSpPr>
          <p:nvPr>
            <p:ph type="title"/>
          </p:nvPr>
        </p:nvSpPr>
        <p:spPr>
          <a:xfrm>
            <a:off x="838200" y="365125"/>
            <a:ext cx="10515600" cy="1325563"/>
          </a:xfrm>
        </p:spPr>
        <p:txBody>
          <a:bodyPr/>
          <a:lstStyle/>
          <a:p>
            <a:r>
              <a:rPr lang="en-US" dirty="0" smtClean="0"/>
              <a:t>Index </a:t>
            </a:r>
            <a:r>
              <a:rPr lang="th-TH" dirty="0" smtClean="0"/>
              <a:t>สำหรับที่ใช้กับ </a:t>
            </a:r>
            <a:r>
              <a:rPr lang="en-US" dirty="0" smtClean="0"/>
              <a:t>search contract</a:t>
            </a:r>
            <a:endParaRPr lang="th-TH" dirty="0"/>
          </a:p>
        </p:txBody>
      </p:sp>
    </p:spTree>
    <p:extLst>
      <p:ext uri="{BB962C8B-B14F-4D97-AF65-F5344CB8AC3E}">
        <p14:creationId xmlns:p14="http://schemas.microsoft.com/office/powerpoint/2010/main" val="125538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45" y="241050"/>
            <a:ext cx="9063844" cy="5651750"/>
          </a:xfrm>
          <a:prstGeom prst="rect">
            <a:avLst/>
          </a:prstGeom>
        </p:spPr>
      </p:pic>
      <p:sp>
        <p:nvSpPr>
          <p:cNvPr id="3" name="Content Placeholder 2"/>
          <p:cNvSpPr>
            <a:spLocks noGrp="1"/>
          </p:cNvSpPr>
          <p:nvPr>
            <p:ph idx="1"/>
          </p:nvPr>
        </p:nvSpPr>
        <p:spPr>
          <a:xfrm>
            <a:off x="5410200" y="2908300"/>
            <a:ext cx="5461000" cy="3116263"/>
          </a:xfrm>
        </p:spPr>
        <p:txBody>
          <a:bodyPr>
            <a:normAutofit fontScale="70000" lnSpcReduction="20000"/>
          </a:bodyPr>
          <a:lstStyle/>
          <a:p>
            <a:r>
              <a:rPr lang="th-TH" dirty="0" smtClean="0"/>
              <a:t>ฝั่ง </a:t>
            </a:r>
            <a:r>
              <a:rPr lang="en-US" dirty="0" smtClean="0"/>
              <a:t>transaction </a:t>
            </a:r>
            <a:r>
              <a:rPr lang="th-TH" dirty="0" smtClean="0"/>
              <a:t>ที่เก็บ </a:t>
            </a:r>
            <a:r>
              <a:rPr lang="en-US" dirty="0" smtClean="0"/>
              <a:t>meta data </a:t>
            </a:r>
            <a:r>
              <a:rPr lang="th-TH" dirty="0" smtClean="0"/>
              <a:t>ของ </a:t>
            </a:r>
            <a:r>
              <a:rPr lang="en-US" dirty="0" smtClean="0"/>
              <a:t>document </a:t>
            </a:r>
            <a:r>
              <a:rPr lang="th-TH" dirty="0" smtClean="0"/>
              <a:t>ถูกโปรแกรมไว้ให้ตอบสนองต่อ </a:t>
            </a:r>
            <a:r>
              <a:rPr lang="en-US" dirty="0" smtClean="0"/>
              <a:t>search contract </a:t>
            </a:r>
            <a:r>
              <a:rPr lang="th-TH" dirty="0" smtClean="0"/>
              <a:t>ที่ระบุ </a:t>
            </a:r>
            <a:r>
              <a:rPr lang="en-US" dirty="0" smtClean="0"/>
              <a:t>index </a:t>
            </a:r>
            <a:r>
              <a:rPr lang="th-TH" dirty="0" smtClean="0"/>
              <a:t>ตรงกับตนเท่านั้น</a:t>
            </a:r>
          </a:p>
          <a:p>
            <a:r>
              <a:rPr lang="th-TH" dirty="0" smtClean="0"/>
              <a:t>ฝั่ง </a:t>
            </a:r>
            <a:r>
              <a:rPr lang="en-US" dirty="0" smtClean="0"/>
              <a:t>search contract </a:t>
            </a:r>
            <a:r>
              <a:rPr lang="th-TH" dirty="0" smtClean="0"/>
              <a:t>ต้องระบุ </a:t>
            </a:r>
            <a:r>
              <a:rPr lang="en-US" dirty="0" smtClean="0"/>
              <a:t>index </a:t>
            </a:r>
            <a:r>
              <a:rPr lang="th-TH" dirty="0" smtClean="0"/>
              <a:t>ที่ตรงกัน เพื่อหา</a:t>
            </a:r>
          </a:p>
          <a:p>
            <a:r>
              <a:rPr lang="th-TH" dirty="0" smtClean="0"/>
              <a:t>อาจจะไม่จำเป็นต้องตรง</a:t>
            </a:r>
            <a:r>
              <a:rPr lang="th-TH" dirty="0" err="1" smtClean="0"/>
              <a:t>เป้ะ</a:t>
            </a:r>
            <a:r>
              <a:rPr lang="th-TH" dirty="0" smtClean="0"/>
              <a:t>ทุก </a:t>
            </a:r>
            <a:r>
              <a:rPr lang="en-US" dirty="0" smtClean="0"/>
              <a:t>index </a:t>
            </a:r>
            <a:r>
              <a:rPr lang="th-TH" dirty="0" smtClean="0"/>
              <a:t>แค่อาจจะต้องมีอย่างใดอย่างหนึ่ง</a:t>
            </a:r>
          </a:p>
          <a:p>
            <a:r>
              <a:rPr lang="th-TH" dirty="0" smtClean="0"/>
              <a:t>เมื่อ </a:t>
            </a:r>
            <a:r>
              <a:rPr lang="en-US" dirty="0" smtClean="0"/>
              <a:t>search </a:t>
            </a:r>
            <a:r>
              <a:rPr lang="th-TH" dirty="0" smtClean="0"/>
              <a:t>ตรงกัน จะ </a:t>
            </a:r>
            <a:r>
              <a:rPr lang="en-US" dirty="0" smtClean="0"/>
              <a:t>return list </a:t>
            </a:r>
            <a:r>
              <a:rPr lang="th-TH" dirty="0" smtClean="0"/>
              <a:t>ของ</a:t>
            </a:r>
            <a:r>
              <a:rPr lang="en-US" dirty="0" smtClean="0"/>
              <a:t> transaction ID </a:t>
            </a:r>
            <a:r>
              <a:rPr lang="th-TH" dirty="0" smtClean="0"/>
              <a:t>ที่พบ</a:t>
            </a:r>
            <a:r>
              <a:rPr lang="en-US" dirty="0" smtClean="0"/>
              <a:t> </a:t>
            </a:r>
            <a:r>
              <a:rPr lang="th-TH" dirty="0" smtClean="0"/>
              <a:t>เพื่อใช้ในการสร้าง </a:t>
            </a:r>
            <a:r>
              <a:rPr lang="en-US" dirty="0" smtClean="0"/>
              <a:t>contract </a:t>
            </a:r>
            <a:r>
              <a:rPr lang="th-TH" dirty="0" smtClean="0"/>
              <a:t>มาร้องขอให้ </a:t>
            </a:r>
            <a:r>
              <a:rPr lang="en-US" dirty="0" smtClean="0"/>
              <a:t>return </a:t>
            </a:r>
            <a:r>
              <a:rPr lang="th-TH" dirty="0" smtClean="0"/>
              <a:t>ข้อมูลภายใน </a:t>
            </a:r>
            <a:r>
              <a:rPr lang="en-US" dirty="0" smtClean="0"/>
              <a:t>transaction </a:t>
            </a:r>
            <a:r>
              <a:rPr lang="th-TH" dirty="0" smtClean="0"/>
              <a:t>ที่ระบุ</a:t>
            </a:r>
          </a:p>
          <a:p>
            <a:r>
              <a:rPr lang="th-TH" dirty="0" smtClean="0"/>
              <a:t>ได้รับแรงบันดาลใจจากระบบ </a:t>
            </a:r>
            <a:r>
              <a:rPr lang="en-US" dirty="0" smtClean="0"/>
              <a:t>cell receptor – antigen </a:t>
            </a:r>
            <a:r>
              <a:rPr lang="th-TH" dirty="0" smtClean="0"/>
              <a:t>ของสิ่งมีชีวิต</a:t>
            </a:r>
            <a:endParaRPr lang="th-TH" dirty="0"/>
          </a:p>
        </p:txBody>
      </p:sp>
    </p:spTree>
    <p:extLst>
      <p:ext uri="{BB962C8B-B14F-4D97-AF65-F5344CB8AC3E}">
        <p14:creationId xmlns:p14="http://schemas.microsoft.com/office/powerpoint/2010/main" val="274659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องค์ประกอบ </a:t>
            </a:r>
            <a:r>
              <a:rPr lang="en-US" dirty="0" smtClean="0"/>
              <a:t>Blockchain </a:t>
            </a:r>
            <a:r>
              <a:rPr lang="th-TH" dirty="0" smtClean="0"/>
              <a:t>ที่คิดไว้</a:t>
            </a:r>
            <a:endParaRPr lang="th-TH" dirty="0"/>
          </a:p>
        </p:txBody>
      </p:sp>
      <p:sp>
        <p:nvSpPr>
          <p:cNvPr id="3" name="Content Placeholder 2"/>
          <p:cNvSpPr>
            <a:spLocks noGrp="1"/>
          </p:cNvSpPr>
          <p:nvPr>
            <p:ph idx="1"/>
          </p:nvPr>
        </p:nvSpPr>
        <p:spPr>
          <a:xfrm>
            <a:off x="838200" y="1511300"/>
            <a:ext cx="10515600" cy="4665663"/>
          </a:xfrm>
        </p:spPr>
        <p:txBody>
          <a:bodyPr>
            <a:normAutofit lnSpcReduction="10000"/>
          </a:bodyPr>
          <a:lstStyle/>
          <a:p>
            <a:r>
              <a:rPr lang="en-US" dirty="0" smtClean="0"/>
              <a:t>Additional Smart Contract</a:t>
            </a:r>
          </a:p>
          <a:p>
            <a:pPr lvl="1"/>
            <a:r>
              <a:rPr lang="en-US" dirty="0" smtClean="0"/>
              <a:t>Document retrieval record</a:t>
            </a:r>
          </a:p>
          <a:p>
            <a:pPr lvl="2"/>
            <a:r>
              <a:rPr lang="th-TH" dirty="0" smtClean="0"/>
              <a:t>เมื่อเกิดการร้องขอการแลกเปลี่ยนข้อมูลเกิดขึ้น ตัว </a:t>
            </a:r>
            <a:r>
              <a:rPr lang="en-US" dirty="0" smtClean="0"/>
              <a:t>Blockchain </a:t>
            </a:r>
            <a:r>
              <a:rPr lang="th-TH" dirty="0" smtClean="0"/>
              <a:t>ควรจะมีส่วนช่วยบันทึกสิ่งที่เกิดขึ้นด้วย เพราะมีโอกาสที่ข้อมูล </a:t>
            </a:r>
            <a:r>
              <a:rPr lang="en-US" dirty="0" smtClean="0"/>
              <a:t>action </a:t>
            </a:r>
            <a:r>
              <a:rPr lang="th-TH" dirty="0" smtClean="0"/>
              <a:t>ดังกล่าวอาจจะมีประโยชน์ เมื่อเกิดเหตุการณ์ไม่คาดฝัน หรือ </a:t>
            </a:r>
            <a:r>
              <a:rPr lang="en-US" dirty="0" smtClean="0"/>
              <a:t>incident </a:t>
            </a:r>
            <a:r>
              <a:rPr lang="th-TH" dirty="0" smtClean="0"/>
              <a:t>บางอย่างขึ้น</a:t>
            </a:r>
          </a:p>
          <a:p>
            <a:pPr lvl="2"/>
            <a:r>
              <a:rPr lang="th-TH" dirty="0" smtClean="0"/>
              <a:t>อาจจะใช้วิธีการทำ </a:t>
            </a:r>
            <a:r>
              <a:rPr lang="en-US" dirty="0" smtClean="0"/>
              <a:t>smart contract </a:t>
            </a:r>
            <a:r>
              <a:rPr lang="th-TH" dirty="0" smtClean="0"/>
              <a:t>มาให้อยู่ในรูปคล้าย </a:t>
            </a:r>
            <a:r>
              <a:rPr lang="en-US" dirty="0" smtClean="0"/>
              <a:t>access point </a:t>
            </a:r>
            <a:r>
              <a:rPr lang="th-TH" dirty="0" smtClean="0"/>
              <a:t>ตรงกลางเพื่อการแลกเปลี่ยนข้อมูล เช่น </a:t>
            </a:r>
            <a:r>
              <a:rPr lang="en-US" dirty="0" smtClean="0"/>
              <a:t>Document Repository generate one-time access URLs </a:t>
            </a:r>
            <a:r>
              <a:rPr lang="th-TH" dirty="0" smtClean="0"/>
              <a:t>แล้วส่งให้ </a:t>
            </a:r>
            <a:r>
              <a:rPr lang="en-US" dirty="0" smtClean="0"/>
              <a:t>Document </a:t>
            </a:r>
            <a:r>
              <a:rPr lang="en-US" dirty="0" err="1" smtClean="0"/>
              <a:t>Cosumer</a:t>
            </a:r>
            <a:r>
              <a:rPr lang="en-US" dirty="0" smtClean="0"/>
              <a:t> </a:t>
            </a:r>
            <a:r>
              <a:rPr lang="th-TH" dirty="0" smtClean="0"/>
              <a:t>ผ่าน </a:t>
            </a:r>
            <a:r>
              <a:rPr lang="en-US" dirty="0" smtClean="0"/>
              <a:t>Smart Contract </a:t>
            </a:r>
            <a:r>
              <a:rPr lang="th-TH" dirty="0" smtClean="0"/>
              <a:t>โดยต้องใช้ </a:t>
            </a:r>
            <a:r>
              <a:rPr lang="en-US" dirty="0" smtClean="0"/>
              <a:t>Symmetrical key </a:t>
            </a:r>
            <a:r>
              <a:rPr lang="th-TH" dirty="0" smtClean="0"/>
              <a:t>ระหว่างกันในการเข้าถึง </a:t>
            </a:r>
            <a:r>
              <a:rPr lang="en-US" dirty="0" smtClean="0"/>
              <a:t>URL </a:t>
            </a:r>
            <a:r>
              <a:rPr lang="th-TH" dirty="0" smtClean="0"/>
              <a:t>นี้ ก็จะแกมบังคับให้การเข้าถึงข้อมูลโดย </a:t>
            </a:r>
            <a:r>
              <a:rPr lang="en-US" dirty="0" smtClean="0"/>
              <a:t>Document Consumer </a:t>
            </a:r>
            <a:r>
              <a:rPr lang="th-TH" dirty="0" smtClean="0"/>
              <a:t>ต้องถูกบันทึกบน </a:t>
            </a:r>
            <a:r>
              <a:rPr lang="en-US" dirty="0" smtClean="0"/>
              <a:t>Blockchain </a:t>
            </a:r>
            <a:r>
              <a:rPr lang="th-TH" dirty="0" smtClean="0"/>
              <a:t>เป็นต้น</a:t>
            </a:r>
            <a:endParaRPr lang="en-US" dirty="0" smtClean="0"/>
          </a:p>
          <a:p>
            <a:pPr lvl="1"/>
            <a:r>
              <a:rPr lang="en-US" dirty="0"/>
              <a:t>Data Access Consent </a:t>
            </a:r>
            <a:r>
              <a:rPr lang="th-TH" dirty="0"/>
              <a:t>โดยผู้ป่วย</a:t>
            </a:r>
            <a:endParaRPr lang="en-US" dirty="0"/>
          </a:p>
          <a:p>
            <a:pPr lvl="2"/>
            <a:r>
              <a:rPr lang="th-TH" dirty="0" smtClean="0"/>
              <a:t>นอกจากปฏิสัมพันธ์ระหว่าง </a:t>
            </a:r>
            <a:r>
              <a:rPr lang="en-US" dirty="0" smtClean="0"/>
              <a:t>Document Registry, Document Repository, </a:t>
            </a:r>
            <a:r>
              <a:rPr lang="th-TH" dirty="0" smtClean="0"/>
              <a:t>และ </a:t>
            </a:r>
            <a:r>
              <a:rPr lang="en-US" dirty="0" smtClean="0"/>
              <a:t>Document Consumer </a:t>
            </a:r>
            <a:r>
              <a:rPr lang="th-TH" dirty="0" smtClean="0"/>
              <a:t>แล้ว ใน </a:t>
            </a:r>
            <a:r>
              <a:rPr lang="en-US" dirty="0" smtClean="0"/>
              <a:t>trend </a:t>
            </a:r>
            <a:r>
              <a:rPr lang="th-TH" dirty="0" smtClean="0"/>
              <a:t>ของ </a:t>
            </a:r>
            <a:r>
              <a:rPr lang="en-US" dirty="0" smtClean="0"/>
              <a:t>healthcare Blockchain </a:t>
            </a:r>
            <a:r>
              <a:rPr lang="th-TH" dirty="0" smtClean="0"/>
              <a:t>ยังมีประเด็นของการทำอย่างไรให้ตัวผู้ป่วยได้รับทราบว่ามีการเข้าถึงข้อมูลของตนด้วย</a:t>
            </a:r>
          </a:p>
          <a:p>
            <a:pPr lvl="2"/>
            <a:r>
              <a:rPr lang="th-TH" dirty="0" smtClean="0"/>
              <a:t>อาจจะปรับเพิ่ม </a:t>
            </a:r>
            <a:r>
              <a:rPr lang="en-US" dirty="0" smtClean="0"/>
              <a:t>smart contract </a:t>
            </a:r>
            <a:r>
              <a:rPr lang="th-TH" dirty="0" smtClean="0"/>
              <a:t>ในส่วนของ </a:t>
            </a:r>
            <a:r>
              <a:rPr lang="en-US" dirty="0" smtClean="0"/>
              <a:t>Document Retrieval </a:t>
            </a:r>
            <a:r>
              <a:rPr lang="th-TH" dirty="0" smtClean="0"/>
              <a:t>ที่จะต้องได้รับ </a:t>
            </a:r>
            <a:r>
              <a:rPr lang="en-US" dirty="0" smtClean="0"/>
              <a:t>consent </a:t>
            </a:r>
            <a:r>
              <a:rPr lang="th-TH" dirty="0" smtClean="0"/>
              <a:t>จากฝั่งผู้ป่วยด้วย จึงจะเข้าถึงได้</a:t>
            </a:r>
          </a:p>
          <a:p>
            <a:pPr lvl="2"/>
            <a:r>
              <a:rPr lang="th-TH" dirty="0" smtClean="0"/>
              <a:t>อย่างไรก็ตาม กรณี</a:t>
            </a:r>
            <a:r>
              <a:rPr lang="th-TH" dirty="0" err="1" smtClean="0"/>
              <a:t>เคส</a:t>
            </a:r>
            <a:r>
              <a:rPr lang="th-TH" dirty="0" smtClean="0"/>
              <a:t>ฉุกเฉิน ที่ผู้ป่วยอาจจะไม่สามารถรับรู้หรือ </a:t>
            </a:r>
            <a:r>
              <a:rPr lang="en-US" dirty="0" smtClean="0"/>
              <a:t>consent </a:t>
            </a:r>
            <a:r>
              <a:rPr lang="th-TH" dirty="0" smtClean="0"/>
              <a:t>ได้ ควรจะถูกมาร์คไว้ว่าเป็นฉุกเฉินเฉพาะ</a:t>
            </a:r>
            <a:r>
              <a:rPr lang="th-TH" dirty="0" err="1" smtClean="0"/>
              <a:t>เคส</a:t>
            </a:r>
            <a:r>
              <a:rPr lang="th-TH" dirty="0" smtClean="0"/>
              <a:t> และมีผลการดำเนินการนอก </a:t>
            </a:r>
            <a:r>
              <a:rPr lang="en-US" dirty="0" smtClean="0"/>
              <a:t>Blockchain </a:t>
            </a:r>
            <a:r>
              <a:rPr lang="th-TH" dirty="0" smtClean="0"/>
              <a:t>แทน เช่น การดำเนินคดีทางกฎหมาย หากพบว่าเป็นการใช้การเข้าถึงฉุกเฉิน ที่ไม่ถูกต้อง</a:t>
            </a:r>
            <a:endParaRPr lang="en-US" dirty="0" smtClean="0"/>
          </a:p>
          <a:p>
            <a:endParaRPr lang="th-TH" dirty="0"/>
          </a:p>
        </p:txBody>
      </p:sp>
    </p:spTree>
    <p:extLst>
      <p:ext uri="{BB962C8B-B14F-4D97-AF65-F5344CB8AC3E}">
        <p14:creationId xmlns:p14="http://schemas.microsoft.com/office/powerpoint/2010/main" val="299839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องค์ประกอบ </a:t>
            </a:r>
            <a:r>
              <a:rPr lang="en-US" dirty="0" smtClean="0"/>
              <a:t>Blockchain </a:t>
            </a:r>
            <a:r>
              <a:rPr lang="th-TH" dirty="0" smtClean="0"/>
              <a:t>ที่คิดไว้</a:t>
            </a:r>
            <a:endParaRPr lang="th-TH" dirty="0"/>
          </a:p>
        </p:txBody>
      </p:sp>
      <p:sp>
        <p:nvSpPr>
          <p:cNvPr id="3" name="Content Placeholder 2"/>
          <p:cNvSpPr>
            <a:spLocks noGrp="1"/>
          </p:cNvSpPr>
          <p:nvPr>
            <p:ph idx="1"/>
          </p:nvPr>
        </p:nvSpPr>
        <p:spPr>
          <a:xfrm>
            <a:off x="838200" y="1511300"/>
            <a:ext cx="10515600" cy="4665663"/>
          </a:xfrm>
        </p:spPr>
        <p:txBody>
          <a:bodyPr>
            <a:normAutofit/>
          </a:bodyPr>
          <a:lstStyle/>
          <a:p>
            <a:r>
              <a:rPr lang="en-US" dirty="0"/>
              <a:t>Additional Smart </a:t>
            </a:r>
            <a:r>
              <a:rPr lang="en-US" dirty="0" smtClean="0"/>
              <a:t>Contract</a:t>
            </a:r>
          </a:p>
          <a:p>
            <a:pPr lvl="1"/>
            <a:r>
              <a:rPr lang="en-US" dirty="0" smtClean="0"/>
              <a:t>Patient Identity Feed</a:t>
            </a:r>
          </a:p>
          <a:p>
            <a:pPr lvl="2"/>
            <a:r>
              <a:rPr lang="th-TH" dirty="0" smtClean="0"/>
              <a:t>โรงพยาบาลที่เข้าร่วมใน </a:t>
            </a:r>
            <a:r>
              <a:rPr lang="en-US" dirty="0" smtClean="0"/>
              <a:t>network </a:t>
            </a:r>
            <a:r>
              <a:rPr lang="th-TH" dirty="0" smtClean="0"/>
              <a:t>จำเป็นที่จะต้องสื่อสารกันด้วย </a:t>
            </a:r>
            <a:r>
              <a:rPr lang="en-US" dirty="0" smtClean="0"/>
              <a:t>patient identity </a:t>
            </a:r>
            <a:r>
              <a:rPr lang="th-TH" dirty="0" smtClean="0"/>
              <a:t>ที่ตรงกัน</a:t>
            </a:r>
          </a:p>
          <a:p>
            <a:pPr lvl="2"/>
            <a:r>
              <a:rPr lang="th-TH" dirty="0" smtClean="0"/>
              <a:t>อาจจะเริ่มด้วยการใช้ </a:t>
            </a:r>
            <a:r>
              <a:rPr lang="en-US" dirty="0" smtClean="0"/>
              <a:t>global ID </a:t>
            </a:r>
            <a:r>
              <a:rPr lang="th-TH" dirty="0" smtClean="0"/>
              <a:t>ที่ช่วยให้ทุกโรงพยาบาลเข้าใจ </a:t>
            </a:r>
            <a:r>
              <a:rPr lang="en-US" dirty="0" smtClean="0"/>
              <a:t>patient ID </a:t>
            </a:r>
            <a:r>
              <a:rPr lang="th-TH" dirty="0" smtClean="0"/>
              <a:t>ตรงกัน</a:t>
            </a:r>
          </a:p>
          <a:p>
            <a:pPr lvl="2"/>
            <a:r>
              <a:rPr lang="en-US" dirty="0" smtClean="0"/>
              <a:t>smart contract </a:t>
            </a:r>
            <a:r>
              <a:rPr lang="th-TH" dirty="0" smtClean="0"/>
              <a:t>อาจจะมีบทบาทในการ </a:t>
            </a:r>
            <a:r>
              <a:rPr lang="en-US" dirty="0" smtClean="0"/>
              <a:t>verify </a:t>
            </a:r>
            <a:r>
              <a:rPr lang="th-TH" dirty="0" smtClean="0"/>
              <a:t>ได้ว่า </a:t>
            </a:r>
            <a:r>
              <a:rPr lang="en-US" dirty="0" smtClean="0"/>
              <a:t>patient ID </a:t>
            </a:r>
            <a:r>
              <a:rPr lang="th-TH" dirty="0" smtClean="0"/>
              <a:t>ที่ใช้ สามารถเข้าใจระหว่างกันได้ทั้งหมด</a:t>
            </a:r>
          </a:p>
          <a:p>
            <a:pPr lvl="2"/>
            <a:r>
              <a:rPr lang="th-TH" dirty="0" smtClean="0"/>
              <a:t>หรืออีก </a:t>
            </a:r>
            <a:r>
              <a:rPr lang="en-US" dirty="0" smtClean="0"/>
              <a:t>approach </a:t>
            </a:r>
            <a:r>
              <a:rPr lang="th-TH" dirty="0" smtClean="0"/>
              <a:t>หนึ่ง คือใช้ </a:t>
            </a:r>
            <a:r>
              <a:rPr lang="en-US" dirty="0" smtClean="0"/>
              <a:t>smart contract </a:t>
            </a:r>
            <a:r>
              <a:rPr lang="th-TH" dirty="0" smtClean="0"/>
              <a:t>เป็นสื่อกลาง </a:t>
            </a:r>
            <a:r>
              <a:rPr lang="en-US" dirty="0" smtClean="0"/>
              <a:t>identify </a:t>
            </a:r>
            <a:r>
              <a:rPr lang="th-TH" dirty="0" smtClean="0"/>
              <a:t>เชื่อมโยง </a:t>
            </a:r>
            <a:r>
              <a:rPr lang="en-US" dirty="0" smtClean="0"/>
              <a:t>ID </a:t>
            </a:r>
            <a:r>
              <a:rPr lang="th-TH" dirty="0" smtClean="0"/>
              <a:t>เข้าด้วยกัน</a:t>
            </a:r>
          </a:p>
          <a:p>
            <a:endParaRPr lang="th-TH" dirty="0"/>
          </a:p>
        </p:txBody>
      </p:sp>
    </p:spTree>
    <p:extLst>
      <p:ext uri="{BB962C8B-B14F-4D97-AF65-F5344CB8AC3E}">
        <p14:creationId xmlns:p14="http://schemas.microsoft.com/office/powerpoint/2010/main" val="375471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requirement</a:t>
            </a:r>
            <a:endParaRPr lang="th-TH" dirty="0"/>
          </a:p>
        </p:txBody>
      </p:sp>
      <p:sp>
        <p:nvSpPr>
          <p:cNvPr id="3" name="Content Placeholder 2"/>
          <p:cNvSpPr>
            <a:spLocks noGrp="1"/>
          </p:cNvSpPr>
          <p:nvPr>
            <p:ph idx="1"/>
          </p:nvPr>
        </p:nvSpPr>
        <p:spPr/>
        <p:txBody>
          <a:bodyPr/>
          <a:lstStyle/>
          <a:p>
            <a:r>
              <a:rPr lang="th-TH" dirty="0" smtClean="0"/>
              <a:t>ต้องการ </a:t>
            </a:r>
            <a:r>
              <a:rPr lang="en-US" dirty="0" smtClean="0"/>
              <a:t>consensus </a:t>
            </a:r>
            <a:r>
              <a:rPr lang="th-TH" dirty="0" smtClean="0"/>
              <a:t>ที่ค่อนข้างรวดเร็วกว่า </a:t>
            </a:r>
            <a:r>
              <a:rPr lang="en-US" dirty="0" smtClean="0"/>
              <a:t>Proof of Work</a:t>
            </a:r>
            <a:r>
              <a:rPr lang="th-TH" dirty="0" smtClean="0"/>
              <a:t> เนื่องจากต้องการลดทรัพยากรที่ต้องใช้กับระบบ และย่นระยะเวลาการ </a:t>
            </a:r>
            <a:r>
              <a:rPr lang="en-US" dirty="0" smtClean="0"/>
              <a:t>publish </a:t>
            </a:r>
            <a:r>
              <a:rPr lang="th-TH" dirty="0" smtClean="0"/>
              <a:t>ให้เหมาะกับงานในโรงพยาบาลให้</a:t>
            </a:r>
            <a:r>
              <a:rPr lang="th-TH" dirty="0" err="1" smtClean="0"/>
              <a:t>ได้มาก</a:t>
            </a:r>
            <a:r>
              <a:rPr lang="th-TH" dirty="0" smtClean="0"/>
              <a:t>ที่สุด</a:t>
            </a:r>
          </a:p>
          <a:p>
            <a:pPr lvl="1"/>
            <a:r>
              <a:rPr lang="th-TH" dirty="0" smtClean="0"/>
              <a:t>อาจจะเป็น </a:t>
            </a:r>
            <a:r>
              <a:rPr lang="en-US" dirty="0" smtClean="0"/>
              <a:t>PBFT </a:t>
            </a:r>
            <a:r>
              <a:rPr lang="th-TH" dirty="0" smtClean="0"/>
              <a:t>หรือ </a:t>
            </a:r>
            <a:r>
              <a:rPr lang="en-US" dirty="0" smtClean="0"/>
              <a:t>Proof of Stake </a:t>
            </a:r>
            <a:r>
              <a:rPr lang="th-TH" dirty="0" smtClean="0"/>
              <a:t>หรือแบบอื่นที่อาจจะเหมาะสมกว่า</a:t>
            </a:r>
          </a:p>
          <a:p>
            <a:r>
              <a:rPr lang="en-US" dirty="0" smtClean="0"/>
              <a:t>Node </a:t>
            </a:r>
            <a:r>
              <a:rPr lang="th-TH" dirty="0" smtClean="0"/>
              <a:t>ที่จะเข้ามาร่วมคือ โรงพยาบาล</a:t>
            </a:r>
            <a:r>
              <a:rPr lang="en-US" dirty="0" smtClean="0"/>
              <a:t>, </a:t>
            </a:r>
            <a:r>
              <a:rPr lang="th-TH" dirty="0" smtClean="0"/>
              <a:t>ผู้ให้บริการทางการแพทย์</a:t>
            </a:r>
            <a:r>
              <a:rPr lang="en-US" dirty="0" smtClean="0"/>
              <a:t>, </a:t>
            </a:r>
            <a:r>
              <a:rPr lang="th-TH" dirty="0" smtClean="0"/>
              <a:t>คลินิก ซึ่งต้องผ่านการยืนยันอะไรบางอย่าง เพื่อเข้ามามีส่วนร่วมใน </a:t>
            </a:r>
            <a:r>
              <a:rPr lang="en-US" dirty="0" smtClean="0"/>
              <a:t>Blockchain network</a:t>
            </a:r>
            <a:endParaRPr lang="th-TH" dirty="0" smtClean="0"/>
          </a:p>
          <a:p>
            <a:r>
              <a:rPr lang="th-TH" dirty="0" smtClean="0"/>
              <a:t>และอาจจะมี </a:t>
            </a:r>
            <a:r>
              <a:rPr lang="en-US" dirty="0" smtClean="0"/>
              <a:t>Wallet Node </a:t>
            </a:r>
            <a:r>
              <a:rPr lang="th-TH" dirty="0" smtClean="0"/>
              <a:t>เป็นผู้ป่วยด้วย เพื่อเข้ามามีบทบาทในส่วนของ </a:t>
            </a:r>
            <a:r>
              <a:rPr lang="en-US" dirty="0" smtClean="0"/>
              <a:t>data consent</a:t>
            </a:r>
            <a:endParaRPr lang="th-TH" dirty="0" smtClean="0"/>
          </a:p>
          <a:p>
            <a:endParaRPr lang="th-TH" dirty="0"/>
          </a:p>
        </p:txBody>
      </p:sp>
    </p:spTree>
    <p:extLst>
      <p:ext uri="{BB962C8B-B14F-4D97-AF65-F5344CB8AC3E}">
        <p14:creationId xmlns:p14="http://schemas.microsoft.com/office/powerpoint/2010/main" val="345309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Interoperability</a:t>
            </a:r>
            <a:endParaRPr lang="th-TH" dirty="0"/>
          </a:p>
        </p:txBody>
      </p:sp>
      <p:sp>
        <p:nvSpPr>
          <p:cNvPr id="3" name="Content Placeholder 2"/>
          <p:cNvSpPr>
            <a:spLocks noGrp="1"/>
          </p:cNvSpPr>
          <p:nvPr>
            <p:ph idx="1"/>
          </p:nvPr>
        </p:nvSpPr>
        <p:spPr/>
        <p:txBody>
          <a:bodyPr>
            <a:normAutofit fontScale="85000" lnSpcReduction="10000"/>
          </a:bodyPr>
          <a:lstStyle/>
          <a:p>
            <a:r>
              <a:rPr lang="th-TH" dirty="0" smtClean="0"/>
              <a:t>ในงานที่ตีพิมพ์โดย </a:t>
            </a:r>
            <a:r>
              <a:rPr lang="en-US" dirty="0" smtClean="0"/>
              <a:t>Mayo Clinic </a:t>
            </a:r>
            <a:r>
              <a:rPr lang="th-TH" dirty="0" smtClean="0"/>
              <a:t>มีการเสนอถึงการใช้สิ่งที่เรียกว่า </a:t>
            </a:r>
            <a:r>
              <a:rPr lang="en-US" dirty="0" smtClean="0"/>
              <a:t>Proof of Interoperability </a:t>
            </a:r>
            <a:r>
              <a:rPr lang="th-TH" dirty="0" smtClean="0"/>
              <a:t>มาแทนที่ </a:t>
            </a:r>
            <a:r>
              <a:rPr lang="en-US" dirty="0" smtClean="0"/>
              <a:t>Proof of Work</a:t>
            </a:r>
          </a:p>
          <a:p>
            <a:r>
              <a:rPr lang="th-TH" dirty="0" smtClean="0"/>
              <a:t>เป้าหมายของแนวคิดนี้คือการลดการใช้ทรัพยากรคอมพิวเตอร์โดยสิ้นเปลือง มาใช้ทำให้มีประโยชน์มากขึ้น</a:t>
            </a:r>
          </a:p>
          <a:p>
            <a:r>
              <a:rPr lang="th-TH" dirty="0" smtClean="0"/>
              <a:t>หลักการสำคัญคือ</a:t>
            </a:r>
          </a:p>
          <a:p>
            <a:pPr marL="914400" lvl="1" indent="-457200">
              <a:buFont typeface="+mj-lt"/>
              <a:buAutoNum type="arabicPeriod"/>
            </a:pPr>
            <a:r>
              <a:rPr lang="th-TH" dirty="0" smtClean="0"/>
              <a:t>ทั้ง </a:t>
            </a:r>
            <a:r>
              <a:rPr lang="en-US" dirty="0" smtClean="0"/>
              <a:t>network </a:t>
            </a:r>
            <a:r>
              <a:rPr lang="th-TH" dirty="0" smtClean="0"/>
              <a:t>จะช่วยกัน </a:t>
            </a:r>
            <a:r>
              <a:rPr lang="en-US" dirty="0" smtClean="0"/>
              <a:t>generate random number </a:t>
            </a:r>
            <a:r>
              <a:rPr lang="th-TH" dirty="0" smtClean="0"/>
              <a:t>ออกมา แล้วส่งไปที่ </a:t>
            </a:r>
            <a:r>
              <a:rPr lang="en-US" dirty="0" smtClean="0"/>
              <a:t>validator </a:t>
            </a:r>
            <a:r>
              <a:rPr lang="th-TH" dirty="0" smtClean="0"/>
              <a:t>รอบปัจจุบัน</a:t>
            </a:r>
          </a:p>
          <a:p>
            <a:pPr marL="914400" lvl="1" indent="-457200">
              <a:buFont typeface="+mj-lt"/>
              <a:buAutoNum type="arabicPeriod"/>
            </a:pPr>
            <a:r>
              <a:rPr lang="en-US" dirty="0" smtClean="0"/>
              <a:t>Node </a:t>
            </a:r>
            <a:r>
              <a:rPr lang="th-TH" dirty="0" smtClean="0"/>
              <a:t>ที่มี </a:t>
            </a:r>
            <a:r>
              <a:rPr lang="en-US" dirty="0" smtClean="0"/>
              <a:t>ID </a:t>
            </a:r>
            <a:r>
              <a:rPr lang="th-TH" dirty="0" smtClean="0"/>
              <a:t>ใกล้เคียงกับ </a:t>
            </a:r>
            <a:r>
              <a:rPr lang="en-US" dirty="0" smtClean="0"/>
              <a:t>generated random number </a:t>
            </a:r>
            <a:r>
              <a:rPr lang="th-TH" dirty="0" smtClean="0"/>
              <a:t>ส่วนใหญ่ที่สุด จะได้รับการ </a:t>
            </a:r>
            <a:r>
              <a:rPr lang="en-US" dirty="0" smtClean="0"/>
              <a:t>elect </a:t>
            </a:r>
            <a:r>
              <a:rPr lang="th-TH" dirty="0" smtClean="0"/>
              <a:t>เป็น </a:t>
            </a:r>
            <a:r>
              <a:rPr lang="en-US" dirty="0" smtClean="0"/>
              <a:t>validator </a:t>
            </a:r>
            <a:r>
              <a:rPr lang="th-TH" dirty="0" smtClean="0"/>
              <a:t>ในรอบของ </a:t>
            </a:r>
            <a:r>
              <a:rPr lang="en-US" dirty="0" smtClean="0"/>
              <a:t>Block </a:t>
            </a:r>
            <a:r>
              <a:rPr lang="th-TH" dirty="0" smtClean="0"/>
              <a:t>ต่อไป</a:t>
            </a:r>
          </a:p>
          <a:p>
            <a:pPr marL="914400" lvl="1" indent="-457200">
              <a:buFont typeface="+mj-lt"/>
              <a:buAutoNum type="arabicPeriod"/>
            </a:pPr>
            <a:r>
              <a:rPr lang="th-TH" dirty="0" smtClean="0"/>
              <a:t>ทุก </a:t>
            </a:r>
            <a:r>
              <a:rPr lang="en-US" dirty="0" smtClean="0"/>
              <a:t>node </a:t>
            </a:r>
            <a:r>
              <a:rPr lang="th-TH" dirty="0" smtClean="0"/>
              <a:t>จะส่ง </a:t>
            </a:r>
            <a:r>
              <a:rPr lang="en-US" dirty="0" smtClean="0"/>
              <a:t>transaction </a:t>
            </a:r>
            <a:r>
              <a:rPr lang="th-TH" dirty="0" smtClean="0"/>
              <a:t>ในรอบปัจจุบันของตนไปที่ </a:t>
            </a:r>
            <a:r>
              <a:rPr lang="en-US" dirty="0" smtClean="0"/>
              <a:t>validator node </a:t>
            </a:r>
            <a:r>
              <a:rPr lang="th-TH" dirty="0" smtClean="0"/>
              <a:t>ที่ถูกเลือก</a:t>
            </a:r>
          </a:p>
          <a:p>
            <a:pPr marL="914400" lvl="1" indent="-457200">
              <a:buFont typeface="+mj-lt"/>
              <a:buAutoNum type="arabicPeriod"/>
            </a:pPr>
            <a:r>
              <a:rPr lang="en-US" dirty="0" smtClean="0"/>
              <a:t>Validator </a:t>
            </a:r>
            <a:r>
              <a:rPr lang="th-TH" dirty="0" smtClean="0"/>
              <a:t>ทำหน้าที่ตรวจสอบว่า </a:t>
            </a:r>
            <a:r>
              <a:rPr lang="en-US" dirty="0" smtClean="0"/>
              <a:t>transaction </a:t>
            </a:r>
            <a:r>
              <a:rPr lang="th-TH" dirty="0" smtClean="0"/>
              <a:t>ที่ถูกส่งมา ทำงานร่วมกับคนอื่นในระบบได้หรือไม่ ถ้าได้ ให้ผ่าน ถ้าไม่ได้ ก็ </a:t>
            </a:r>
            <a:r>
              <a:rPr lang="en-US" dirty="0" smtClean="0"/>
              <a:t>reject</a:t>
            </a:r>
            <a:endParaRPr lang="th-TH" dirty="0" smtClean="0"/>
          </a:p>
          <a:p>
            <a:pPr marL="914400" lvl="1" indent="-457200">
              <a:buFont typeface="+mj-lt"/>
              <a:buAutoNum type="arabicPeriod"/>
            </a:pPr>
            <a:r>
              <a:rPr lang="th-TH" dirty="0" smtClean="0"/>
              <a:t>จากนั้น </a:t>
            </a:r>
            <a:r>
              <a:rPr lang="en-US" dirty="0" smtClean="0"/>
              <a:t>validator call vote </a:t>
            </a:r>
            <a:r>
              <a:rPr lang="th-TH" dirty="0" smtClean="0"/>
              <a:t>หา </a:t>
            </a:r>
            <a:r>
              <a:rPr lang="en-US" dirty="0" smtClean="0"/>
              <a:t>validator </a:t>
            </a:r>
            <a:r>
              <a:rPr lang="th-TH" dirty="0" smtClean="0"/>
              <a:t>รอบต่อไป และบันทึกผลโหวตของรอบปัจจุบันเข้าไปใน </a:t>
            </a:r>
            <a:r>
              <a:rPr lang="en-US" dirty="0" smtClean="0"/>
              <a:t>Blockchain </a:t>
            </a:r>
            <a:r>
              <a:rPr lang="th-TH" dirty="0" smtClean="0"/>
              <a:t>ด้วย</a:t>
            </a:r>
          </a:p>
          <a:p>
            <a:pPr marL="914400" lvl="1" indent="-457200">
              <a:buFont typeface="+mj-lt"/>
              <a:buAutoNum type="arabicPeriod"/>
            </a:pPr>
            <a:r>
              <a:rPr lang="en-US" dirty="0" smtClean="0"/>
              <a:t>Validator </a:t>
            </a:r>
            <a:r>
              <a:rPr lang="th-TH" dirty="0" smtClean="0"/>
              <a:t>ทำการ </a:t>
            </a:r>
            <a:r>
              <a:rPr lang="en-US" dirty="0" smtClean="0"/>
              <a:t>hash Block </a:t>
            </a:r>
            <a:r>
              <a:rPr lang="th-TH" dirty="0" smtClean="0"/>
              <a:t>และ </a:t>
            </a:r>
            <a:r>
              <a:rPr lang="en-US" dirty="0" smtClean="0"/>
              <a:t>publish</a:t>
            </a:r>
            <a:r>
              <a:rPr lang="th-TH" dirty="0" smtClean="0"/>
              <a:t> ไปให้ทุก </a:t>
            </a:r>
            <a:r>
              <a:rPr lang="en-US" dirty="0" smtClean="0"/>
              <a:t>node</a:t>
            </a:r>
            <a:endParaRPr lang="th-TH" dirty="0" smtClean="0"/>
          </a:p>
          <a:p>
            <a:r>
              <a:rPr lang="th-TH" dirty="0" smtClean="0"/>
              <a:t>อย่างไรก็ตาม </a:t>
            </a:r>
            <a:r>
              <a:rPr lang="en-US" dirty="0" smtClean="0"/>
              <a:t>concept </a:t>
            </a:r>
            <a:r>
              <a:rPr lang="th-TH" dirty="0" smtClean="0"/>
              <a:t>นี้ยังเป็นเพียง</a:t>
            </a:r>
            <a:r>
              <a:rPr lang="th-TH" dirty="0" err="1" smtClean="0"/>
              <a:t>ไอเดีย</a:t>
            </a:r>
            <a:r>
              <a:rPr lang="th-TH" dirty="0" smtClean="0"/>
              <a:t>หนึ่งที่ถูกเสนอ ยังไม่ได้รับการทดลองใช้งานจริง</a:t>
            </a:r>
            <a:endParaRPr lang="th-TH" dirty="0"/>
          </a:p>
        </p:txBody>
      </p:sp>
    </p:spTree>
    <p:extLst>
      <p:ext uri="{BB962C8B-B14F-4D97-AF65-F5344CB8AC3E}">
        <p14:creationId xmlns:p14="http://schemas.microsoft.com/office/powerpoint/2010/main" val="3939350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with </a:t>
            </a:r>
            <a:r>
              <a:rPr lang="en-US" dirty="0" err="1" smtClean="0"/>
              <a:t>P’Chakan</a:t>
            </a:r>
            <a:endParaRPr lang="th-TH" dirty="0"/>
          </a:p>
        </p:txBody>
      </p:sp>
      <p:sp>
        <p:nvSpPr>
          <p:cNvPr id="3" name="Content Placeholder 2"/>
          <p:cNvSpPr>
            <a:spLocks noGrp="1"/>
          </p:cNvSpPr>
          <p:nvPr>
            <p:ph idx="1"/>
          </p:nvPr>
        </p:nvSpPr>
        <p:spPr/>
        <p:txBody>
          <a:bodyPr>
            <a:normAutofit fontScale="85000" lnSpcReduction="20000"/>
          </a:bodyPr>
          <a:lstStyle/>
          <a:p>
            <a:r>
              <a:rPr lang="th-TH" dirty="0" smtClean="0"/>
              <a:t>หากมองลงไปในเรื่องของการ </a:t>
            </a:r>
            <a:r>
              <a:rPr lang="en-US" dirty="0" smtClean="0"/>
              <a:t>implement </a:t>
            </a:r>
            <a:endParaRPr lang="th-TH" dirty="0" smtClean="0"/>
          </a:p>
          <a:p>
            <a:pPr lvl="1"/>
            <a:r>
              <a:rPr lang="en-US" dirty="0" smtClean="0"/>
              <a:t>Concept </a:t>
            </a:r>
            <a:r>
              <a:rPr lang="th-TH" dirty="0" smtClean="0"/>
              <a:t>ของ </a:t>
            </a:r>
            <a:r>
              <a:rPr lang="en-US" dirty="0" smtClean="0"/>
              <a:t>Smart Contract </a:t>
            </a:r>
            <a:r>
              <a:rPr lang="th-TH" dirty="0" smtClean="0"/>
              <a:t>ที่กล่าวมา เป็นไปได้หรือไม่</a:t>
            </a:r>
            <a:r>
              <a:rPr lang="en-US" dirty="0" smtClean="0"/>
              <a:t>?</a:t>
            </a:r>
          </a:p>
          <a:p>
            <a:pPr lvl="2"/>
            <a:r>
              <a:rPr lang="en-US" dirty="0" smtClean="0"/>
              <a:t>Concept </a:t>
            </a:r>
            <a:r>
              <a:rPr lang="th-TH" dirty="0" smtClean="0"/>
              <a:t>โดยรวม</a:t>
            </a:r>
            <a:r>
              <a:rPr lang="th-TH" dirty="0" err="1" smtClean="0"/>
              <a:t>โอเค</a:t>
            </a:r>
            <a:r>
              <a:rPr lang="th-TH" dirty="0" smtClean="0"/>
              <a:t>แล้ว คิดมาหลายมุมดี มีความเป็นไปได้</a:t>
            </a:r>
          </a:p>
          <a:p>
            <a:pPr lvl="1"/>
            <a:r>
              <a:rPr lang="en-US" dirty="0" smtClean="0"/>
              <a:t>Blockchain platform </a:t>
            </a:r>
            <a:r>
              <a:rPr lang="th-TH" dirty="0" smtClean="0"/>
              <a:t>ไหนที่เหมาะกับงานนี้</a:t>
            </a:r>
            <a:r>
              <a:rPr lang="en-US" dirty="0" smtClean="0"/>
              <a:t>, Ethereum </a:t>
            </a:r>
            <a:r>
              <a:rPr lang="th-TH" dirty="0" smtClean="0"/>
              <a:t>เหมาะหรือไม่</a:t>
            </a:r>
            <a:r>
              <a:rPr lang="en-US" dirty="0" smtClean="0"/>
              <a:t>?</a:t>
            </a:r>
          </a:p>
          <a:p>
            <a:pPr lvl="2"/>
            <a:r>
              <a:rPr lang="en-US" dirty="0" smtClean="0">
                <a:solidFill>
                  <a:srgbClr val="0070C0"/>
                </a:solidFill>
              </a:rPr>
              <a:t>Ethereum </a:t>
            </a:r>
            <a:r>
              <a:rPr lang="th-TH" dirty="0" smtClean="0">
                <a:solidFill>
                  <a:srgbClr val="0070C0"/>
                </a:solidFill>
              </a:rPr>
              <a:t>อาจจะไม่เหมาะกับงานนี้ เพราะถูกสร้างมาให้เป็น </a:t>
            </a:r>
            <a:r>
              <a:rPr lang="en-US" dirty="0" smtClean="0">
                <a:solidFill>
                  <a:srgbClr val="0070C0"/>
                </a:solidFill>
              </a:rPr>
              <a:t>public Blockchain</a:t>
            </a:r>
          </a:p>
          <a:p>
            <a:pPr lvl="2"/>
            <a:r>
              <a:rPr lang="th-TH" dirty="0" smtClean="0">
                <a:solidFill>
                  <a:srgbClr val="00B050"/>
                </a:solidFill>
              </a:rPr>
              <a:t>อีกด้านหนึ่ง ถ้าพิจารณานำ </a:t>
            </a:r>
            <a:r>
              <a:rPr lang="en-US" dirty="0" smtClean="0">
                <a:solidFill>
                  <a:srgbClr val="00B050"/>
                </a:solidFill>
              </a:rPr>
              <a:t>project NDID </a:t>
            </a:r>
            <a:r>
              <a:rPr lang="th-TH" dirty="0" smtClean="0">
                <a:solidFill>
                  <a:srgbClr val="00B050"/>
                </a:solidFill>
              </a:rPr>
              <a:t>มาปรับใช้ ก็มีความเป็นไปได้</a:t>
            </a:r>
          </a:p>
          <a:p>
            <a:pPr lvl="1"/>
            <a:r>
              <a:rPr lang="th-TH" dirty="0" smtClean="0"/>
              <a:t>มองข้ามอะไรไปหรือไม่</a:t>
            </a:r>
            <a:r>
              <a:rPr lang="en-US" dirty="0" smtClean="0"/>
              <a:t>?</a:t>
            </a:r>
          </a:p>
          <a:p>
            <a:pPr lvl="2"/>
            <a:r>
              <a:rPr lang="th-TH" dirty="0" smtClean="0">
                <a:solidFill>
                  <a:srgbClr val="FF0000"/>
                </a:solidFill>
              </a:rPr>
              <a:t>ใครมีสิทธิ์ </a:t>
            </a:r>
            <a:r>
              <a:rPr lang="en-US" dirty="0" smtClean="0">
                <a:solidFill>
                  <a:srgbClr val="FF0000"/>
                </a:solidFill>
              </a:rPr>
              <a:t>query </a:t>
            </a:r>
            <a:r>
              <a:rPr lang="th-TH" dirty="0" smtClean="0">
                <a:solidFill>
                  <a:srgbClr val="FF0000"/>
                </a:solidFill>
              </a:rPr>
              <a:t>บ้าง และมี </a:t>
            </a:r>
            <a:r>
              <a:rPr lang="en-US" dirty="0" smtClean="0">
                <a:solidFill>
                  <a:srgbClr val="FF0000"/>
                </a:solidFill>
              </a:rPr>
              <a:t>control </a:t>
            </a:r>
            <a:r>
              <a:rPr lang="th-TH" dirty="0" smtClean="0">
                <a:solidFill>
                  <a:srgbClr val="FF0000"/>
                </a:solidFill>
              </a:rPr>
              <a:t>อย่างไร</a:t>
            </a:r>
          </a:p>
          <a:p>
            <a:pPr lvl="1"/>
            <a:r>
              <a:rPr lang="en-US" dirty="0" smtClean="0"/>
              <a:t>Consensus </a:t>
            </a:r>
            <a:r>
              <a:rPr lang="th-TH" dirty="0" smtClean="0"/>
              <a:t>ที่เหมาะสมอาจจะเป็นแบบไหน</a:t>
            </a:r>
            <a:r>
              <a:rPr lang="en-US" dirty="0" smtClean="0"/>
              <a:t>? </a:t>
            </a:r>
            <a:r>
              <a:rPr lang="th-TH" dirty="0" smtClean="0"/>
              <a:t>มีแนะนำไหมครับ </a:t>
            </a:r>
            <a:endParaRPr lang="en-US" dirty="0" smtClean="0"/>
          </a:p>
          <a:p>
            <a:pPr lvl="2"/>
            <a:r>
              <a:rPr lang="en-US" dirty="0" smtClean="0">
                <a:solidFill>
                  <a:srgbClr val="00B050"/>
                </a:solidFill>
              </a:rPr>
              <a:t>PBFT </a:t>
            </a:r>
            <a:r>
              <a:rPr lang="th-TH" dirty="0" smtClean="0">
                <a:solidFill>
                  <a:srgbClr val="00B050"/>
                </a:solidFill>
              </a:rPr>
              <a:t>หรือ </a:t>
            </a:r>
            <a:r>
              <a:rPr lang="en-US" dirty="0" smtClean="0">
                <a:solidFill>
                  <a:srgbClr val="00B050"/>
                </a:solidFill>
              </a:rPr>
              <a:t>Proof of Stake</a:t>
            </a:r>
            <a:endParaRPr lang="th-TH" dirty="0" smtClean="0">
              <a:solidFill>
                <a:srgbClr val="00B050"/>
              </a:solidFill>
            </a:endParaRPr>
          </a:p>
          <a:p>
            <a:pPr lvl="1"/>
            <a:r>
              <a:rPr lang="en-US" dirty="0" smtClean="0"/>
              <a:t>Proof of Interoperability </a:t>
            </a:r>
            <a:r>
              <a:rPr lang="th-TH" dirty="0" smtClean="0"/>
              <a:t>เป็นไปได้แค่ไหน</a:t>
            </a:r>
            <a:r>
              <a:rPr lang="en-US" dirty="0" smtClean="0"/>
              <a:t>?</a:t>
            </a:r>
          </a:p>
          <a:p>
            <a:pPr lvl="2"/>
            <a:r>
              <a:rPr lang="th-TH" dirty="0" smtClean="0"/>
              <a:t>มีการป้องกันเรื่อง </a:t>
            </a:r>
            <a:r>
              <a:rPr lang="en-US" dirty="0" smtClean="0"/>
              <a:t>gen random </a:t>
            </a:r>
            <a:r>
              <a:rPr lang="th-TH" dirty="0" smtClean="0"/>
              <a:t>เข้าข้างตัวเองเพื่อควบคุมผลลัพธ์ในการ </a:t>
            </a:r>
            <a:r>
              <a:rPr lang="en-US" dirty="0" smtClean="0"/>
              <a:t>vote </a:t>
            </a:r>
            <a:r>
              <a:rPr lang="th-TH" dirty="0" smtClean="0"/>
              <a:t>ได้อย่างไร? </a:t>
            </a:r>
            <a:endParaRPr lang="en-US" dirty="0"/>
          </a:p>
          <a:p>
            <a:pPr lvl="2"/>
            <a:r>
              <a:rPr lang="en-US" dirty="0" smtClean="0">
                <a:solidFill>
                  <a:srgbClr val="0070C0"/>
                </a:solidFill>
              </a:rPr>
              <a:t>Proof of Interoperability </a:t>
            </a:r>
            <a:r>
              <a:rPr lang="th-TH" dirty="0" smtClean="0">
                <a:solidFill>
                  <a:srgbClr val="0070C0"/>
                </a:solidFill>
              </a:rPr>
              <a:t>อาจจะยังยากไป สำหรับการนำมาใช้จริง ในงานนี้</a:t>
            </a:r>
            <a:endParaRPr lang="en-US" dirty="0" smtClean="0">
              <a:solidFill>
                <a:srgbClr val="0070C0"/>
              </a:solidFill>
            </a:endParaRPr>
          </a:p>
          <a:p>
            <a:pPr lvl="1"/>
            <a:r>
              <a:rPr lang="en-US" dirty="0" smtClean="0"/>
              <a:t>Concept </a:t>
            </a:r>
            <a:r>
              <a:rPr lang="th-TH" dirty="0" smtClean="0"/>
              <a:t>โดยรวม ยังมีส่วนไหนที่มองว่ายังบกพร่อง หรือเป็นปัญหาอยู่หรือไม่</a:t>
            </a:r>
            <a:r>
              <a:rPr lang="en-US" dirty="0" smtClean="0"/>
              <a:t>?</a:t>
            </a:r>
          </a:p>
          <a:p>
            <a:pPr lvl="2"/>
            <a:r>
              <a:rPr lang="th-TH" dirty="0">
                <a:solidFill>
                  <a:srgbClr val="FF0000"/>
                </a:solidFill>
              </a:rPr>
              <a:t>กรณีฉุกเฉินใครเป็นคนมาร์ค ทำไมต้องอยู่นอกบล็อกเชน </a:t>
            </a:r>
            <a:r>
              <a:rPr lang="th-TH" dirty="0" smtClean="0">
                <a:solidFill>
                  <a:srgbClr val="FF0000"/>
                </a:solidFill>
              </a:rPr>
              <a:t>ใช้ </a:t>
            </a:r>
            <a:r>
              <a:rPr lang="en-US" dirty="0" smtClean="0">
                <a:solidFill>
                  <a:srgbClr val="FF0000"/>
                </a:solidFill>
              </a:rPr>
              <a:t>multi-sign </a:t>
            </a:r>
            <a:r>
              <a:rPr lang="th-TH" dirty="0">
                <a:solidFill>
                  <a:srgbClr val="FF0000"/>
                </a:solidFill>
              </a:rPr>
              <a:t>หรือ </a:t>
            </a:r>
            <a:r>
              <a:rPr lang="en-US" dirty="0">
                <a:solidFill>
                  <a:srgbClr val="FF0000"/>
                </a:solidFill>
              </a:rPr>
              <a:t>threshold scheme </a:t>
            </a:r>
            <a:r>
              <a:rPr lang="th-TH" dirty="0" smtClean="0">
                <a:solidFill>
                  <a:srgbClr val="FF0000"/>
                </a:solidFill>
              </a:rPr>
              <a:t>ช่วย</a:t>
            </a:r>
            <a:r>
              <a:rPr lang="th-TH" dirty="0">
                <a:solidFill>
                  <a:srgbClr val="FF0000"/>
                </a:solidFill>
              </a:rPr>
              <a:t>ได้</a:t>
            </a:r>
            <a:r>
              <a:rPr lang="th-TH" dirty="0" smtClean="0">
                <a:solidFill>
                  <a:srgbClr val="FF0000"/>
                </a:solidFill>
              </a:rPr>
              <a:t>ไหม</a:t>
            </a:r>
            <a:endParaRPr lang="en-US" dirty="0" smtClean="0">
              <a:solidFill>
                <a:srgbClr val="FF0000"/>
              </a:solidFill>
            </a:endParaRPr>
          </a:p>
          <a:p>
            <a:pPr lvl="2"/>
            <a:r>
              <a:rPr lang="en-US" dirty="0">
                <a:solidFill>
                  <a:srgbClr val="FF0000"/>
                </a:solidFill>
              </a:rPr>
              <a:t>consent </a:t>
            </a:r>
            <a:r>
              <a:rPr lang="th-TH" dirty="0">
                <a:solidFill>
                  <a:srgbClr val="FF0000"/>
                </a:solidFill>
              </a:rPr>
              <a:t>ทำอย่างไร จะรู้ได้ไงว่าเป็นคนป่วยตัวจริงให้ </a:t>
            </a:r>
            <a:r>
              <a:rPr lang="en-US" dirty="0">
                <a:solidFill>
                  <a:srgbClr val="FF0000"/>
                </a:solidFill>
              </a:rPr>
              <a:t>consent</a:t>
            </a:r>
            <a:endParaRPr lang="en-US" dirty="0" smtClean="0">
              <a:solidFill>
                <a:srgbClr val="FF0000"/>
              </a:solidFill>
            </a:endParaRPr>
          </a:p>
          <a:p>
            <a:pPr lvl="2"/>
            <a:endParaRPr lang="en-US" dirty="0" smtClean="0"/>
          </a:p>
          <a:p>
            <a:pPr lvl="2"/>
            <a:endParaRPr lang="th-TH" dirty="0"/>
          </a:p>
        </p:txBody>
      </p:sp>
    </p:spTree>
    <p:extLst>
      <p:ext uri="{BB962C8B-B14F-4D97-AF65-F5344CB8AC3E}">
        <p14:creationId xmlns:p14="http://schemas.microsoft.com/office/powerpoint/2010/main" val="163206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a:t>
            </a:r>
            <a:r>
              <a:rPr lang="th-TH" dirty="0" smtClean="0"/>
              <a:t>ของ </a:t>
            </a:r>
            <a:r>
              <a:rPr lang="en-US" dirty="0" smtClean="0"/>
              <a:t>Blockchain</a:t>
            </a:r>
            <a:endParaRPr lang="th-TH" dirty="0"/>
          </a:p>
        </p:txBody>
      </p:sp>
      <p:sp>
        <p:nvSpPr>
          <p:cNvPr id="3" name="Content Placeholder 2"/>
          <p:cNvSpPr>
            <a:spLocks noGrp="1"/>
          </p:cNvSpPr>
          <p:nvPr>
            <p:ph idx="1"/>
          </p:nvPr>
        </p:nvSpPr>
        <p:spPr/>
        <p:txBody>
          <a:bodyPr/>
          <a:lstStyle/>
          <a:p>
            <a:r>
              <a:rPr lang="th-TH" dirty="0"/>
              <a:t>ข้อมูลหลักฐานที่บันทึกแล้วเปลี่ยนไม่ได้ (</a:t>
            </a:r>
            <a:r>
              <a:rPr lang="en-US" dirty="0"/>
              <a:t>Immutable Evidences)</a:t>
            </a:r>
          </a:p>
          <a:p>
            <a:pPr lvl="1"/>
            <a:r>
              <a:rPr lang="th-TH" dirty="0" smtClean="0"/>
              <a:t>บันทึก</a:t>
            </a:r>
            <a:r>
              <a:rPr lang="th-TH" dirty="0"/>
              <a:t>ข้อมูล </a:t>
            </a:r>
            <a:r>
              <a:rPr lang="en-US" dirty="0"/>
              <a:t>audit </a:t>
            </a:r>
            <a:r>
              <a:rPr lang="th-TH" dirty="0"/>
              <a:t>ความเคลื่อนไหว </a:t>
            </a:r>
            <a:r>
              <a:rPr lang="en-US" dirty="0"/>
              <a:t>activity </a:t>
            </a:r>
            <a:r>
              <a:rPr lang="th-TH" dirty="0"/>
              <a:t>การแลกเปลี่ยนข้อมูล</a:t>
            </a:r>
            <a:r>
              <a:rPr lang="th-TH" dirty="0" smtClean="0"/>
              <a:t>ต่างๆ</a:t>
            </a:r>
          </a:p>
          <a:p>
            <a:pPr lvl="1"/>
            <a:r>
              <a:rPr lang="th-TH" dirty="0" smtClean="0"/>
              <a:t>กรณี </a:t>
            </a:r>
            <a:r>
              <a:rPr lang="th-TH" dirty="0"/>
              <a:t>รพ.ใด รพ.หนึ่ง เจอ </a:t>
            </a:r>
            <a:r>
              <a:rPr lang="en-US" dirty="0"/>
              <a:t>incident </a:t>
            </a:r>
            <a:r>
              <a:rPr lang="th-TH" dirty="0"/>
              <a:t>ทำให้ </a:t>
            </a:r>
            <a:r>
              <a:rPr lang="en-US" dirty="0"/>
              <a:t>data </a:t>
            </a:r>
            <a:r>
              <a:rPr lang="th-TH" dirty="0" smtClean="0"/>
              <a:t>หายไป </a:t>
            </a:r>
            <a:r>
              <a:rPr lang="th-TH" dirty="0"/>
              <a:t>ตัว </a:t>
            </a:r>
            <a:r>
              <a:rPr lang="en-US" dirty="0"/>
              <a:t>Blockchain </a:t>
            </a:r>
            <a:r>
              <a:rPr lang="th-TH" dirty="0" smtClean="0"/>
              <a:t>อาจจะมีส่วนช่วย</a:t>
            </a:r>
            <a:r>
              <a:rPr lang="th-TH" dirty="0"/>
              <a:t>บอกได้ว่าอะไรหาย และจะหาทดแทนได้จากที่ไหนใน </a:t>
            </a:r>
            <a:r>
              <a:rPr lang="en-US" dirty="0"/>
              <a:t>network </a:t>
            </a:r>
            <a:r>
              <a:rPr lang="th-TH" dirty="0" smtClean="0"/>
              <a:t>บ้าง หรือจะวางแผน </a:t>
            </a:r>
            <a:r>
              <a:rPr lang="en-US" dirty="0" smtClean="0"/>
              <a:t>damage mitigation </a:t>
            </a:r>
            <a:r>
              <a:rPr lang="th-TH" dirty="0" smtClean="0"/>
              <a:t>ได้อย่างไรบ้าง</a:t>
            </a:r>
          </a:p>
          <a:p>
            <a:r>
              <a:rPr lang="th-TH" dirty="0" smtClean="0"/>
              <a:t>ทำ</a:t>
            </a:r>
            <a:r>
              <a:rPr lang="th-TH" dirty="0"/>
              <a:t>ให้ รพ. เข้าถึงข้อมูลระหว่างกันได้ โดยไม่ต้องผ่านการ </a:t>
            </a:r>
            <a:r>
              <a:rPr lang="en-US" dirty="0"/>
              <a:t>negotiate </a:t>
            </a:r>
            <a:r>
              <a:rPr lang="th-TH" dirty="0"/>
              <a:t>ที่</a:t>
            </a:r>
            <a:r>
              <a:rPr lang="th-TH" dirty="0" smtClean="0"/>
              <a:t>ซับซ้อน</a:t>
            </a:r>
          </a:p>
          <a:p>
            <a:r>
              <a:rPr lang="th-TH" dirty="0" smtClean="0"/>
              <a:t>ลด</a:t>
            </a:r>
            <a:r>
              <a:rPr lang="th-TH" dirty="0"/>
              <a:t>ความเสี่ยงจากปัญหาการพึ่งพา </a:t>
            </a:r>
            <a:r>
              <a:rPr lang="en-US" dirty="0"/>
              <a:t>centralized party </a:t>
            </a:r>
            <a:r>
              <a:rPr lang="th-TH" dirty="0"/>
              <a:t>ในการเป็นสื่อกลางแลกเปลี่ยนข้อมูล และปัญหาการเป็น </a:t>
            </a:r>
            <a:r>
              <a:rPr lang="en-US" dirty="0"/>
              <a:t>single point of </a:t>
            </a:r>
            <a:r>
              <a:rPr lang="en-US" dirty="0" smtClean="0"/>
              <a:t>failure</a:t>
            </a:r>
          </a:p>
        </p:txBody>
      </p:sp>
    </p:spTree>
    <p:extLst>
      <p:ext uri="{BB962C8B-B14F-4D97-AF65-F5344CB8AC3E}">
        <p14:creationId xmlns:p14="http://schemas.microsoft.com/office/powerpoint/2010/main" val="143615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project NDID</a:t>
            </a:r>
            <a:endParaRPr lang="th-TH" dirty="0"/>
          </a:p>
        </p:txBody>
      </p:sp>
      <p:sp>
        <p:nvSpPr>
          <p:cNvPr id="3" name="Content Placeholder 2"/>
          <p:cNvSpPr>
            <a:spLocks noGrp="1"/>
          </p:cNvSpPr>
          <p:nvPr>
            <p:ph idx="1"/>
          </p:nvPr>
        </p:nvSpPr>
        <p:spPr/>
        <p:txBody>
          <a:bodyPr>
            <a:normAutofit fontScale="85000" lnSpcReduction="10000"/>
          </a:bodyPr>
          <a:lstStyle/>
          <a:p>
            <a:r>
              <a:rPr lang="en-US" dirty="0" smtClean="0"/>
              <a:t>From the whitepaper:</a:t>
            </a:r>
          </a:p>
          <a:p>
            <a:pPr lvl="1"/>
            <a:r>
              <a:rPr lang="en-US" dirty="0"/>
              <a:t>The Digital Identity Platform is intended to provide a flexible and highly secured method of self-identification for any Thai citizen personal. The platform must be able to leverage any reliable identity the user currently holds. Examples of reliable identity could be, for example, Citizen Id, Bank Accounts, Passport Number, Tax ID, Biometric Data.</a:t>
            </a:r>
          </a:p>
          <a:p>
            <a:pPr lvl="1"/>
            <a:endParaRPr lang="en-US" dirty="0"/>
          </a:p>
          <a:p>
            <a:pPr lvl="1"/>
            <a:r>
              <a:rPr lang="en-US" dirty="0"/>
              <a:t>The users will interact with a Relying Party (RP) to receive services – offline or online. In order to successfully receive the services, the users are obliged to prove their identities in the form of online or offline identity confirmation with any available Identity Provider (</a:t>
            </a:r>
            <a:r>
              <a:rPr lang="en-US" dirty="0" err="1"/>
              <a:t>IdP</a:t>
            </a:r>
            <a:r>
              <a:rPr lang="en-US" dirty="0"/>
              <a:t>) who hold their identities.</a:t>
            </a:r>
          </a:p>
          <a:p>
            <a:pPr lvl="1"/>
            <a:endParaRPr lang="en-US" dirty="0"/>
          </a:p>
          <a:p>
            <a:pPr lvl="1"/>
            <a:r>
              <a:rPr lang="en-US" dirty="0"/>
              <a:t>An Authoritative Source (AS) is considered as Source of Truth for any information relevant to the users. There are currently multiple Source of Truth entities. Each entity may keep one or multiple classification of user information. The RP can request more user information from AS, if necessary, under the permission granted by the users.</a:t>
            </a:r>
            <a:endParaRPr lang="th-TH" dirty="0"/>
          </a:p>
        </p:txBody>
      </p:sp>
    </p:spTree>
    <p:extLst>
      <p:ext uri="{BB962C8B-B14F-4D97-AF65-F5344CB8AC3E}">
        <p14:creationId xmlns:p14="http://schemas.microsoft.com/office/powerpoint/2010/main" val="226237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on project NDID</a:t>
            </a:r>
            <a:endParaRPr lang="th-TH" dirty="0"/>
          </a:p>
        </p:txBody>
      </p:sp>
      <p:sp>
        <p:nvSpPr>
          <p:cNvPr id="3" name="Content Placeholder 2"/>
          <p:cNvSpPr>
            <a:spLocks noGrp="1"/>
          </p:cNvSpPr>
          <p:nvPr>
            <p:ph idx="1"/>
          </p:nvPr>
        </p:nvSpPr>
        <p:spPr/>
        <p:txBody>
          <a:bodyPr>
            <a:normAutofit/>
          </a:bodyPr>
          <a:lstStyle/>
          <a:p>
            <a:r>
              <a:rPr lang="en-US" dirty="0" smtClean="0"/>
              <a:t>How project NDID can possibly be modified to be used in our work</a:t>
            </a:r>
          </a:p>
          <a:p>
            <a:pPr lvl="1"/>
            <a:r>
              <a:rPr lang="en-US" dirty="0" smtClean="0"/>
              <a:t>Previously, we tried to use Ethereum for our implementation. The problem is that Ethereum was made for public network. Private network only available in Ethereum test net which is buggy and unstable.</a:t>
            </a:r>
          </a:p>
          <a:p>
            <a:pPr lvl="1"/>
            <a:r>
              <a:rPr lang="en-US" dirty="0" smtClean="0"/>
              <a:t>Project NDID was built to be used within known network. So the platform should be more compatible to our work.</a:t>
            </a:r>
          </a:p>
          <a:p>
            <a:pPr lvl="1"/>
            <a:r>
              <a:rPr lang="en-US" dirty="0" smtClean="0"/>
              <a:t>We may need to edit smart contract.</a:t>
            </a:r>
          </a:p>
          <a:p>
            <a:pPr lvl="1"/>
            <a:endParaRPr lang="en-US" dirty="0"/>
          </a:p>
          <a:p>
            <a:pPr lvl="1"/>
            <a:r>
              <a:rPr lang="en-US" dirty="0" smtClean="0"/>
              <a:t>The project seem to based on Docker and JSON-RPC as its backbone </a:t>
            </a:r>
          </a:p>
          <a:p>
            <a:pPr lvl="1"/>
            <a:r>
              <a:rPr lang="en-US" dirty="0" smtClean="0"/>
              <a:t>However, not found yet that where we can modify it to use in our work.</a:t>
            </a:r>
          </a:p>
          <a:p>
            <a:pPr lvl="1"/>
            <a:r>
              <a:rPr lang="en-US" dirty="0" smtClean="0"/>
              <a:t>Now working on it…</a:t>
            </a:r>
          </a:p>
        </p:txBody>
      </p:sp>
    </p:spTree>
    <p:extLst>
      <p:ext uri="{BB962C8B-B14F-4D97-AF65-F5344CB8AC3E}">
        <p14:creationId xmlns:p14="http://schemas.microsoft.com/office/powerpoint/2010/main" val="1520375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Ethereum</a:t>
            </a:r>
            <a:endParaRPr lang="th-TH" dirty="0"/>
          </a:p>
        </p:txBody>
      </p:sp>
      <p:sp>
        <p:nvSpPr>
          <p:cNvPr id="3" name="Content Placeholder 2"/>
          <p:cNvSpPr>
            <a:spLocks noGrp="1"/>
          </p:cNvSpPr>
          <p:nvPr>
            <p:ph idx="1"/>
          </p:nvPr>
        </p:nvSpPr>
        <p:spPr/>
        <p:txBody>
          <a:bodyPr/>
          <a:lstStyle/>
          <a:p>
            <a:r>
              <a:rPr lang="en-US" dirty="0" smtClean="0"/>
              <a:t>Smart Contract based on Solidity.</a:t>
            </a:r>
          </a:p>
          <a:p>
            <a:pPr lvl="1"/>
            <a:r>
              <a:rPr lang="en-US" dirty="0" smtClean="0"/>
              <a:t>Compile using Remix IDE or </a:t>
            </a:r>
            <a:r>
              <a:rPr lang="en-US" dirty="0" err="1" smtClean="0"/>
              <a:t>Solc</a:t>
            </a:r>
            <a:r>
              <a:rPr lang="en-US" dirty="0" smtClean="0"/>
              <a:t> IDE</a:t>
            </a:r>
          </a:p>
          <a:p>
            <a:pPr lvl="1"/>
            <a:r>
              <a:rPr lang="en-US" dirty="0" smtClean="0"/>
              <a:t>Receive EVM bytecode and ABI (Application Binary Interface)</a:t>
            </a:r>
          </a:p>
          <a:p>
            <a:pPr lvl="1"/>
            <a:r>
              <a:rPr lang="en-US" dirty="0" smtClean="0"/>
              <a:t>Received ABI interact with </a:t>
            </a:r>
            <a:r>
              <a:rPr lang="en-US" dirty="0" err="1" smtClean="0"/>
              <a:t>javascript</a:t>
            </a:r>
            <a:r>
              <a:rPr lang="en-US" dirty="0" smtClean="0"/>
              <a:t> code via Web3js API</a:t>
            </a:r>
          </a:p>
          <a:p>
            <a:r>
              <a:rPr lang="en-US" dirty="0" smtClean="0"/>
              <a:t>Ethereum was made to be public Blockchain and compatible with Proof of Work consensus by default</a:t>
            </a:r>
          </a:p>
          <a:p>
            <a:r>
              <a:rPr lang="en-US" dirty="0" smtClean="0"/>
              <a:t>We may create private Blockchain using Ethereum </a:t>
            </a:r>
            <a:r>
              <a:rPr lang="en-US" dirty="0" err="1" smtClean="0"/>
              <a:t>testnet</a:t>
            </a:r>
            <a:r>
              <a:rPr lang="en-US" dirty="0" smtClean="0"/>
              <a:t> but, It can only be used for temporal demonstration.</a:t>
            </a:r>
          </a:p>
          <a:p>
            <a:r>
              <a:rPr lang="en-US" dirty="0" smtClean="0"/>
              <a:t>Private Ethereum Blockchain is not practical in actual case.</a:t>
            </a:r>
            <a:endParaRPr lang="th-TH" dirty="0"/>
          </a:p>
        </p:txBody>
      </p:sp>
    </p:spTree>
    <p:extLst>
      <p:ext uri="{BB962C8B-B14F-4D97-AF65-F5344CB8AC3E}">
        <p14:creationId xmlns:p14="http://schemas.microsoft.com/office/powerpoint/2010/main" val="1551095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558800"/>
            <a:ext cx="10058400" cy="5655088"/>
          </a:xfrm>
          <a:prstGeom prst="rect">
            <a:avLst/>
          </a:prstGeom>
        </p:spPr>
      </p:pic>
      <p:sp>
        <p:nvSpPr>
          <p:cNvPr id="3" name="Rectangle 2"/>
          <p:cNvSpPr/>
          <p:nvPr/>
        </p:nvSpPr>
        <p:spPr>
          <a:xfrm>
            <a:off x="5930900" y="1375775"/>
            <a:ext cx="4940300"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This is ‘</a:t>
            </a:r>
            <a:r>
              <a:rPr lang="en-US" dirty="0" err="1" smtClean="0">
                <a:solidFill>
                  <a:srgbClr val="FF0000"/>
                </a:solidFill>
              </a:rPr>
              <a:t>testrpc</a:t>
            </a:r>
            <a:r>
              <a:rPr lang="en-US" dirty="0" smtClean="0">
                <a:solidFill>
                  <a:srgbClr val="FF0000"/>
                </a:solidFill>
              </a:rPr>
              <a:t>’ which act like- Ethereum Blockchain emulator</a:t>
            </a:r>
          </a:p>
        </p:txBody>
      </p:sp>
      <p:sp>
        <p:nvSpPr>
          <p:cNvPr id="5" name="Rectangle 4"/>
          <p:cNvSpPr/>
          <p:nvPr/>
        </p:nvSpPr>
        <p:spPr>
          <a:xfrm>
            <a:off x="4673600" y="2356262"/>
            <a:ext cx="6464300"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We usually try our new smart contract here</a:t>
            </a:r>
          </a:p>
        </p:txBody>
      </p:sp>
      <p:sp>
        <p:nvSpPr>
          <p:cNvPr id="6" name="Rectangle 5"/>
          <p:cNvSpPr/>
          <p:nvPr/>
        </p:nvSpPr>
        <p:spPr>
          <a:xfrm>
            <a:off x="6286500" y="3147543"/>
            <a:ext cx="4584700" cy="1394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However, there are some different inside that cause smart contract to sometimes work in </a:t>
            </a:r>
            <a:r>
              <a:rPr lang="en-US" sz="2000" dirty="0" err="1" smtClean="0">
                <a:solidFill>
                  <a:srgbClr val="FF0000"/>
                </a:solidFill>
              </a:rPr>
              <a:t>testrpc</a:t>
            </a:r>
            <a:r>
              <a:rPr lang="en-US" sz="2000" dirty="0" smtClean="0">
                <a:solidFill>
                  <a:srgbClr val="FF0000"/>
                </a:solidFill>
              </a:rPr>
              <a:t> but not work in actual chain or otherwise</a:t>
            </a:r>
          </a:p>
        </p:txBody>
      </p:sp>
    </p:spTree>
    <p:extLst>
      <p:ext uri="{BB962C8B-B14F-4D97-AF65-F5344CB8AC3E}">
        <p14:creationId xmlns:p14="http://schemas.microsoft.com/office/powerpoint/2010/main" val="245234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1" y="558800"/>
            <a:ext cx="10058398" cy="5655088"/>
          </a:xfrm>
          <a:prstGeom prst="rect">
            <a:avLst/>
          </a:prstGeom>
        </p:spPr>
      </p:pic>
      <p:sp>
        <p:nvSpPr>
          <p:cNvPr id="3" name="Rectangle 2"/>
          <p:cNvSpPr/>
          <p:nvPr/>
        </p:nvSpPr>
        <p:spPr>
          <a:xfrm>
            <a:off x="850900" y="6186488"/>
            <a:ext cx="9715500"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This is how we connect </a:t>
            </a:r>
            <a:r>
              <a:rPr lang="en-US" dirty="0" err="1" smtClean="0">
                <a:solidFill>
                  <a:srgbClr val="FF0000"/>
                </a:solidFill>
              </a:rPr>
              <a:t>testrpc</a:t>
            </a:r>
            <a:r>
              <a:rPr lang="en-US" dirty="0" smtClean="0">
                <a:solidFill>
                  <a:srgbClr val="FF0000"/>
                </a:solidFill>
              </a:rPr>
              <a:t> to Ethereum UI client called ‘Mist’</a:t>
            </a:r>
          </a:p>
        </p:txBody>
      </p:sp>
    </p:spTree>
    <p:extLst>
      <p:ext uri="{BB962C8B-B14F-4D97-AF65-F5344CB8AC3E}">
        <p14:creationId xmlns:p14="http://schemas.microsoft.com/office/powerpoint/2010/main" val="2528864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1" y="558800"/>
            <a:ext cx="10058398" cy="5655087"/>
          </a:xfrm>
          <a:prstGeom prst="rect">
            <a:avLst/>
          </a:prstGeom>
        </p:spPr>
      </p:pic>
      <p:sp>
        <p:nvSpPr>
          <p:cNvPr id="3" name="Rectangle 2"/>
          <p:cNvSpPr/>
          <p:nvPr/>
        </p:nvSpPr>
        <p:spPr>
          <a:xfrm>
            <a:off x="3822700" y="2714831"/>
            <a:ext cx="6997700"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This is Mist</a:t>
            </a:r>
          </a:p>
          <a:p>
            <a:r>
              <a:rPr lang="en-US" sz="2400" dirty="0" smtClean="0">
                <a:solidFill>
                  <a:srgbClr val="FF0000"/>
                </a:solidFill>
              </a:rPr>
              <a:t>The client tell us what is going on inside the Blockchain</a:t>
            </a:r>
            <a:endParaRPr lang="en-US" sz="2400" dirty="0" smtClean="0">
              <a:solidFill>
                <a:srgbClr val="FF0000"/>
              </a:solidFill>
            </a:endParaRPr>
          </a:p>
        </p:txBody>
      </p:sp>
    </p:spTree>
    <p:extLst>
      <p:ext uri="{BB962C8B-B14F-4D97-AF65-F5344CB8AC3E}">
        <p14:creationId xmlns:p14="http://schemas.microsoft.com/office/powerpoint/2010/main" val="2901805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6" cy="5655087"/>
          </a:xfrm>
          <a:prstGeom prst="rect">
            <a:avLst/>
          </a:prstGeom>
        </p:spPr>
      </p:pic>
      <p:sp>
        <p:nvSpPr>
          <p:cNvPr id="3" name="Rectangle 2"/>
          <p:cNvSpPr/>
          <p:nvPr/>
        </p:nvSpPr>
        <p:spPr>
          <a:xfrm>
            <a:off x="4229098" y="4353131"/>
            <a:ext cx="6908800"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This is </a:t>
            </a:r>
            <a:r>
              <a:rPr lang="en-US" sz="2400" dirty="0" err="1" smtClean="0">
                <a:solidFill>
                  <a:srgbClr val="FF0000"/>
                </a:solidFill>
              </a:rPr>
              <a:t>javascript</a:t>
            </a:r>
            <a:r>
              <a:rPr lang="en-US" sz="2400" dirty="0" smtClean="0">
                <a:solidFill>
                  <a:srgbClr val="FF0000"/>
                </a:solidFill>
              </a:rPr>
              <a:t> code that let us create smart contract on selected Ethereum Blockchain via Web3js API</a:t>
            </a:r>
          </a:p>
        </p:txBody>
      </p:sp>
    </p:spTree>
    <p:extLst>
      <p:ext uri="{BB962C8B-B14F-4D97-AF65-F5344CB8AC3E}">
        <p14:creationId xmlns:p14="http://schemas.microsoft.com/office/powerpoint/2010/main" val="1616909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6" cy="5655087"/>
          </a:xfrm>
          <a:prstGeom prst="rect">
            <a:avLst/>
          </a:prstGeom>
        </p:spPr>
      </p:pic>
      <p:sp>
        <p:nvSpPr>
          <p:cNvPr id="3" name="Rectangle 2"/>
          <p:cNvSpPr/>
          <p:nvPr/>
        </p:nvSpPr>
        <p:spPr>
          <a:xfrm>
            <a:off x="1943099" y="2219531"/>
            <a:ext cx="7213602"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Try execute code that publish message keeper contract</a:t>
            </a:r>
          </a:p>
        </p:txBody>
      </p:sp>
      <p:sp>
        <p:nvSpPr>
          <p:cNvPr id="5" name="Rectangle 4"/>
          <p:cNvSpPr/>
          <p:nvPr/>
        </p:nvSpPr>
        <p:spPr>
          <a:xfrm>
            <a:off x="1943098" y="2891043"/>
            <a:ext cx="8636001" cy="126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This code wait for incoming message on TCP port </a:t>
            </a:r>
          </a:p>
          <a:p>
            <a:r>
              <a:rPr lang="en-US" sz="2400" dirty="0" smtClean="0">
                <a:solidFill>
                  <a:srgbClr val="FF0000"/>
                </a:solidFill>
              </a:rPr>
              <a:t>After received message, it pass the message to message keeper contract and publish it to the Blockchain</a:t>
            </a:r>
          </a:p>
        </p:txBody>
      </p:sp>
      <p:sp>
        <p:nvSpPr>
          <p:cNvPr id="7" name="Rectangle 6"/>
          <p:cNvSpPr/>
          <p:nvPr/>
        </p:nvSpPr>
        <p:spPr>
          <a:xfrm>
            <a:off x="1943098" y="4152901"/>
            <a:ext cx="8902702" cy="126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This code will also tell us what message it published to the Blockchain</a:t>
            </a:r>
          </a:p>
        </p:txBody>
      </p:sp>
    </p:spTree>
    <p:extLst>
      <p:ext uri="{BB962C8B-B14F-4D97-AF65-F5344CB8AC3E}">
        <p14:creationId xmlns:p14="http://schemas.microsoft.com/office/powerpoint/2010/main" val="57047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6" cy="5655087"/>
          </a:xfrm>
          <a:prstGeom prst="rect">
            <a:avLst/>
          </a:prstGeom>
        </p:spPr>
      </p:pic>
      <p:sp>
        <p:nvSpPr>
          <p:cNvPr id="3" name="Rectangle 2"/>
          <p:cNvSpPr/>
          <p:nvPr/>
        </p:nvSpPr>
        <p:spPr>
          <a:xfrm>
            <a:off x="2235196" y="1727201"/>
            <a:ext cx="8585204" cy="126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Sent message via TCP socket</a:t>
            </a:r>
          </a:p>
        </p:txBody>
      </p:sp>
    </p:spTree>
    <p:extLst>
      <p:ext uri="{BB962C8B-B14F-4D97-AF65-F5344CB8AC3E}">
        <p14:creationId xmlns:p14="http://schemas.microsoft.com/office/powerpoint/2010/main" val="1334606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6" cy="5655087"/>
          </a:xfrm>
          <a:prstGeom prst="rect">
            <a:avLst/>
          </a:prstGeom>
        </p:spPr>
      </p:pic>
      <p:sp>
        <p:nvSpPr>
          <p:cNvPr id="2" name="Rectangle 1"/>
          <p:cNvSpPr/>
          <p:nvPr/>
        </p:nvSpPr>
        <p:spPr>
          <a:xfrm>
            <a:off x="1511300" y="2692400"/>
            <a:ext cx="6756400" cy="482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 name="Rectangle 2"/>
          <p:cNvSpPr/>
          <p:nvPr/>
        </p:nvSpPr>
        <p:spPr>
          <a:xfrm>
            <a:off x="1800226" y="3687175"/>
            <a:ext cx="8958262"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Messages didn’t make it to the chain for unknown reason</a:t>
            </a:r>
            <a:endParaRPr lang="th-TH" dirty="0">
              <a:solidFill>
                <a:srgbClr val="FF0000"/>
              </a:solidFill>
            </a:endParaRPr>
          </a:p>
        </p:txBody>
      </p:sp>
      <p:sp>
        <p:nvSpPr>
          <p:cNvPr id="5" name="Rectangle 4"/>
          <p:cNvSpPr/>
          <p:nvPr/>
        </p:nvSpPr>
        <p:spPr>
          <a:xfrm>
            <a:off x="1800226" y="4199350"/>
            <a:ext cx="8958262" cy="671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(It previously work!)</a:t>
            </a:r>
            <a:endParaRPr lang="th-TH" dirty="0">
              <a:solidFill>
                <a:srgbClr val="FF0000"/>
              </a:solidFill>
            </a:endParaRPr>
          </a:p>
        </p:txBody>
      </p:sp>
    </p:spTree>
    <p:extLst>
      <p:ext uri="{BB962C8B-B14F-4D97-AF65-F5344CB8AC3E}">
        <p14:creationId xmlns:p14="http://schemas.microsoft.com/office/powerpoint/2010/main" val="12077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ทำอย่างไร</a:t>
            </a:r>
            <a:r>
              <a:rPr lang="en-US" dirty="0" smtClean="0"/>
              <a:t>?</a:t>
            </a:r>
            <a:endParaRPr lang="th-TH" dirty="0"/>
          </a:p>
        </p:txBody>
      </p:sp>
      <p:sp>
        <p:nvSpPr>
          <p:cNvPr id="3" name="Content Placeholder 2"/>
          <p:cNvSpPr>
            <a:spLocks noGrp="1"/>
          </p:cNvSpPr>
          <p:nvPr>
            <p:ph idx="1"/>
          </p:nvPr>
        </p:nvSpPr>
        <p:spPr/>
        <p:txBody>
          <a:bodyPr/>
          <a:lstStyle/>
          <a:p>
            <a:r>
              <a:rPr lang="th-TH" dirty="0" smtClean="0"/>
              <a:t>ประยุกต์เอา </a:t>
            </a:r>
            <a:r>
              <a:rPr lang="en-US" dirty="0" smtClean="0"/>
              <a:t>Cross-Enterprise Document Sharing Profile (</a:t>
            </a:r>
            <a:r>
              <a:rPr lang="en-US" dirty="0" err="1" smtClean="0"/>
              <a:t>XDS.b</a:t>
            </a:r>
            <a:r>
              <a:rPr lang="en-US" dirty="0" smtClean="0"/>
              <a:t>) </a:t>
            </a:r>
            <a:r>
              <a:rPr lang="th-TH" dirty="0" smtClean="0"/>
              <a:t>ซึ่งตีพิมพ์โดย </a:t>
            </a:r>
            <a:r>
              <a:rPr lang="en-US" dirty="0"/>
              <a:t>IHE (Integrating Healthcare Enterprise) </a:t>
            </a:r>
            <a:r>
              <a:rPr lang="th-TH" dirty="0"/>
              <a:t>ที่เป็นองค์กรที่เน้นใช้มาตรฐานสากลทางการแพทย์ในการเชื่อมต่อโปรแกรมและเครื่องมือทางการแพทย์ เพื่อให้ใช้เวลาน้อยที่สุดในการ</a:t>
            </a:r>
            <a:r>
              <a:rPr lang="th-TH" dirty="0" smtClean="0"/>
              <a:t>เชื่อมต่อ</a:t>
            </a:r>
          </a:p>
          <a:p>
            <a:r>
              <a:rPr lang="th-TH" dirty="0" smtClean="0"/>
              <a:t>นำมาผนวกเข้ากับเทคโนโลยี </a:t>
            </a:r>
            <a:r>
              <a:rPr lang="en-US" dirty="0" smtClean="0"/>
              <a:t>Blockchain </a:t>
            </a:r>
            <a:r>
              <a:rPr lang="th-TH" dirty="0" smtClean="0"/>
              <a:t>เพื่อนำเอาคุณสมบัติ </a:t>
            </a:r>
            <a:r>
              <a:rPr lang="en-US" dirty="0" smtClean="0"/>
              <a:t>immutable, distributed, decentralized </a:t>
            </a:r>
            <a:r>
              <a:rPr lang="th-TH" dirty="0" smtClean="0"/>
              <a:t>มาเสริมศักยภาพของ </a:t>
            </a:r>
            <a:r>
              <a:rPr lang="en-US" dirty="0" smtClean="0"/>
              <a:t>IHE Profile </a:t>
            </a:r>
            <a:r>
              <a:rPr lang="th-TH" dirty="0" smtClean="0"/>
              <a:t>ตัวนี้</a:t>
            </a:r>
          </a:p>
          <a:p>
            <a:endParaRPr lang="th-TH" dirty="0"/>
          </a:p>
        </p:txBody>
      </p:sp>
    </p:spTree>
    <p:extLst>
      <p:ext uri="{BB962C8B-B14F-4D97-AF65-F5344CB8AC3E}">
        <p14:creationId xmlns:p14="http://schemas.microsoft.com/office/powerpoint/2010/main" val="1574576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NDID</a:t>
            </a:r>
            <a:endParaRPr lang="th-TH" dirty="0"/>
          </a:p>
        </p:txBody>
      </p:sp>
      <p:sp>
        <p:nvSpPr>
          <p:cNvPr id="3" name="Content Placeholder 2"/>
          <p:cNvSpPr>
            <a:spLocks noGrp="1"/>
          </p:cNvSpPr>
          <p:nvPr>
            <p:ph idx="1"/>
          </p:nvPr>
        </p:nvSpPr>
        <p:spPr/>
        <p:txBody>
          <a:bodyPr/>
          <a:lstStyle/>
          <a:p>
            <a:r>
              <a:rPr lang="en-US" dirty="0" smtClean="0"/>
              <a:t>Smart Contract based on Go</a:t>
            </a:r>
          </a:p>
          <a:p>
            <a:r>
              <a:rPr lang="en-US" dirty="0" err="1" smtClean="0"/>
              <a:t>Tendermint</a:t>
            </a:r>
            <a:r>
              <a:rPr lang="en-US" dirty="0" smtClean="0"/>
              <a:t> bundled with ABCI app</a:t>
            </a:r>
          </a:p>
          <a:p>
            <a:r>
              <a:rPr lang="en-US" dirty="0" smtClean="0"/>
              <a:t>Appreciated by </a:t>
            </a:r>
            <a:r>
              <a:rPr lang="en-US" dirty="0" err="1" smtClean="0"/>
              <a:t>P’Chakan</a:t>
            </a:r>
            <a:r>
              <a:rPr lang="en-US" dirty="0" smtClean="0"/>
              <a:t> to use this instead of Ethereum</a:t>
            </a:r>
          </a:p>
          <a:p>
            <a:r>
              <a:rPr lang="en-US" dirty="0" smtClean="0"/>
              <a:t>Need to understand how Docker Compose work first, before understand how each component work.</a:t>
            </a:r>
          </a:p>
          <a:p>
            <a:endParaRPr lang="th-TH" dirty="0"/>
          </a:p>
        </p:txBody>
      </p:sp>
    </p:spTree>
    <p:extLst>
      <p:ext uri="{BB962C8B-B14F-4D97-AF65-F5344CB8AC3E}">
        <p14:creationId xmlns:p14="http://schemas.microsoft.com/office/powerpoint/2010/main" val="85336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805" t="16111" r="6810" b="10185"/>
          <a:stretch/>
        </p:blipFill>
        <p:spPr>
          <a:xfrm>
            <a:off x="1155700" y="304799"/>
            <a:ext cx="9906000" cy="6288019"/>
          </a:xfrm>
          <a:prstGeom prst="rect">
            <a:avLst/>
          </a:prstGeom>
        </p:spPr>
      </p:pic>
    </p:spTree>
    <p:extLst>
      <p:ext uri="{BB962C8B-B14F-4D97-AF65-F5344CB8AC3E}">
        <p14:creationId xmlns:p14="http://schemas.microsoft.com/office/powerpoint/2010/main" val="3584172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6" cy="5655086"/>
          </a:xfrm>
          <a:prstGeom prst="rect">
            <a:avLst/>
          </a:prstGeom>
        </p:spPr>
      </p:pic>
      <p:sp>
        <p:nvSpPr>
          <p:cNvPr id="3" name="Rectangle 2"/>
          <p:cNvSpPr/>
          <p:nvPr/>
        </p:nvSpPr>
        <p:spPr>
          <a:xfrm>
            <a:off x="1892298" y="6096001"/>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Initiate ‘smart-contract-master’ with Docker Compose</a:t>
            </a:r>
          </a:p>
        </p:txBody>
      </p:sp>
    </p:spTree>
    <p:extLst>
      <p:ext uri="{BB962C8B-B14F-4D97-AF65-F5344CB8AC3E}">
        <p14:creationId xmlns:p14="http://schemas.microsoft.com/office/powerpoint/2010/main" val="1565953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6" cy="5655086"/>
          </a:xfrm>
          <a:prstGeom prst="rect">
            <a:avLst/>
          </a:prstGeom>
        </p:spPr>
      </p:pic>
      <p:sp>
        <p:nvSpPr>
          <p:cNvPr id="3" name="Rectangle 2"/>
          <p:cNvSpPr/>
          <p:nvPr/>
        </p:nvSpPr>
        <p:spPr>
          <a:xfrm>
            <a:off x="1892298" y="6096001"/>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Initiate ‘</a:t>
            </a:r>
            <a:r>
              <a:rPr lang="en-US" sz="2400" dirty="0" err="1" smtClean="0">
                <a:solidFill>
                  <a:srgbClr val="FF0000"/>
                </a:solidFill>
              </a:rPr>
              <a:t>api</a:t>
            </a:r>
            <a:r>
              <a:rPr lang="en-US" sz="2400" dirty="0" smtClean="0">
                <a:solidFill>
                  <a:srgbClr val="FF0000"/>
                </a:solidFill>
              </a:rPr>
              <a:t>-master’ with Docker Compose</a:t>
            </a:r>
          </a:p>
        </p:txBody>
      </p:sp>
    </p:spTree>
    <p:extLst>
      <p:ext uri="{BB962C8B-B14F-4D97-AF65-F5344CB8AC3E}">
        <p14:creationId xmlns:p14="http://schemas.microsoft.com/office/powerpoint/2010/main" val="426891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5" cy="5655086"/>
          </a:xfrm>
          <a:prstGeom prst="rect">
            <a:avLst/>
          </a:prstGeom>
        </p:spPr>
      </p:pic>
      <p:sp>
        <p:nvSpPr>
          <p:cNvPr id="3" name="Rectangle 2"/>
          <p:cNvSpPr/>
          <p:nvPr/>
        </p:nvSpPr>
        <p:spPr>
          <a:xfrm>
            <a:off x="1892298" y="6096001"/>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Initiate ‘examples-master’ with Docker Compose</a:t>
            </a:r>
          </a:p>
        </p:txBody>
      </p:sp>
    </p:spTree>
    <p:extLst>
      <p:ext uri="{BB962C8B-B14F-4D97-AF65-F5344CB8AC3E}">
        <p14:creationId xmlns:p14="http://schemas.microsoft.com/office/powerpoint/2010/main" val="3396430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5" cy="5655086"/>
          </a:xfrm>
          <a:prstGeom prst="rect">
            <a:avLst/>
          </a:prstGeom>
        </p:spPr>
      </p:pic>
      <p:sp>
        <p:nvSpPr>
          <p:cNvPr id="3" name="Rectangle 2"/>
          <p:cNvSpPr/>
          <p:nvPr/>
        </p:nvSpPr>
        <p:spPr>
          <a:xfrm>
            <a:off x="2235195" y="3386343"/>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Then, we got Identity Provider ready</a:t>
            </a:r>
          </a:p>
        </p:txBody>
      </p:sp>
    </p:spTree>
    <p:extLst>
      <p:ext uri="{BB962C8B-B14F-4D97-AF65-F5344CB8AC3E}">
        <p14:creationId xmlns:p14="http://schemas.microsoft.com/office/powerpoint/2010/main" val="1698105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5" cy="5655086"/>
          </a:xfrm>
          <a:prstGeom prst="rect">
            <a:avLst/>
          </a:prstGeom>
        </p:spPr>
      </p:pic>
      <p:sp>
        <p:nvSpPr>
          <p:cNvPr id="3" name="Rectangle 2"/>
          <p:cNvSpPr/>
          <p:nvPr/>
        </p:nvSpPr>
        <p:spPr>
          <a:xfrm>
            <a:off x="2451095" y="6210301"/>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Relying Party request for something that need </a:t>
            </a:r>
            <a:r>
              <a:rPr lang="en-US" sz="2400" dirty="0" err="1" smtClean="0">
                <a:solidFill>
                  <a:srgbClr val="FF0000"/>
                </a:solidFill>
              </a:rPr>
              <a:t>IdP</a:t>
            </a:r>
            <a:r>
              <a:rPr lang="en-US" sz="2400" dirty="0" smtClean="0">
                <a:solidFill>
                  <a:srgbClr val="FF0000"/>
                </a:solidFill>
              </a:rPr>
              <a:t> consent</a:t>
            </a:r>
          </a:p>
        </p:txBody>
      </p:sp>
    </p:spTree>
    <p:extLst>
      <p:ext uri="{BB962C8B-B14F-4D97-AF65-F5344CB8AC3E}">
        <p14:creationId xmlns:p14="http://schemas.microsoft.com/office/powerpoint/2010/main" val="1632331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5" cy="5655086"/>
          </a:xfrm>
          <a:prstGeom prst="rect">
            <a:avLst/>
          </a:prstGeom>
        </p:spPr>
      </p:pic>
      <p:sp>
        <p:nvSpPr>
          <p:cNvPr id="3" name="Rectangle 2"/>
          <p:cNvSpPr/>
          <p:nvPr/>
        </p:nvSpPr>
        <p:spPr>
          <a:xfrm>
            <a:off x="3111495" y="5566187"/>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Pending for </a:t>
            </a:r>
            <a:r>
              <a:rPr lang="en-US" sz="2400" dirty="0" err="1" smtClean="0">
                <a:solidFill>
                  <a:srgbClr val="FF0000"/>
                </a:solidFill>
              </a:rPr>
              <a:t>IdP</a:t>
            </a:r>
            <a:r>
              <a:rPr lang="en-US" sz="2400" dirty="0" smtClean="0">
                <a:solidFill>
                  <a:srgbClr val="FF0000"/>
                </a:solidFill>
              </a:rPr>
              <a:t> response</a:t>
            </a:r>
          </a:p>
        </p:txBody>
      </p:sp>
    </p:spTree>
    <p:extLst>
      <p:ext uri="{BB962C8B-B14F-4D97-AF65-F5344CB8AC3E}">
        <p14:creationId xmlns:p14="http://schemas.microsoft.com/office/powerpoint/2010/main" val="1545209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5" cy="5655086"/>
          </a:xfrm>
          <a:prstGeom prst="rect">
            <a:avLst/>
          </a:prstGeom>
        </p:spPr>
      </p:pic>
      <p:sp>
        <p:nvSpPr>
          <p:cNvPr id="3" name="Rectangle 2"/>
          <p:cNvSpPr/>
          <p:nvPr/>
        </p:nvSpPr>
        <p:spPr>
          <a:xfrm>
            <a:off x="2590795" y="3589543"/>
            <a:ext cx="8902702"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rgbClr val="FF0000"/>
                </a:solidFill>
              </a:rPr>
              <a:t>IdP</a:t>
            </a:r>
            <a:r>
              <a:rPr lang="en-US" sz="2400" dirty="0" smtClean="0">
                <a:solidFill>
                  <a:srgbClr val="FF0000"/>
                </a:solidFill>
              </a:rPr>
              <a:t> choose to accept or reject</a:t>
            </a:r>
          </a:p>
        </p:txBody>
      </p:sp>
    </p:spTree>
    <p:extLst>
      <p:ext uri="{BB962C8B-B14F-4D97-AF65-F5344CB8AC3E}">
        <p14:creationId xmlns:p14="http://schemas.microsoft.com/office/powerpoint/2010/main" val="2299911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2" y="558800"/>
            <a:ext cx="10058395" cy="5655086"/>
          </a:xfrm>
          <a:prstGeom prst="rect">
            <a:avLst/>
          </a:prstGeom>
        </p:spPr>
      </p:pic>
      <p:sp>
        <p:nvSpPr>
          <p:cNvPr id="3" name="Rectangle 2"/>
          <p:cNvSpPr/>
          <p:nvPr/>
        </p:nvSpPr>
        <p:spPr>
          <a:xfrm>
            <a:off x="7619995" y="4351543"/>
            <a:ext cx="3986016" cy="647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rgbClr val="FF0000"/>
                </a:solidFill>
              </a:rPr>
              <a:t>IdP</a:t>
            </a:r>
            <a:r>
              <a:rPr lang="en-US" sz="2400" dirty="0" smtClean="0">
                <a:solidFill>
                  <a:srgbClr val="FF0000"/>
                </a:solidFill>
              </a:rPr>
              <a:t> accepted</a:t>
            </a:r>
          </a:p>
        </p:txBody>
      </p:sp>
    </p:spTree>
    <p:extLst>
      <p:ext uri="{BB962C8B-B14F-4D97-AF65-F5344CB8AC3E}">
        <p14:creationId xmlns:p14="http://schemas.microsoft.com/office/powerpoint/2010/main" val="177025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th-T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94891725"/>
              </p:ext>
            </p:extLst>
          </p:nvPr>
        </p:nvGraphicFramePr>
        <p:xfrm>
          <a:off x="406398" y="1358899"/>
          <a:ext cx="11391901" cy="4976195"/>
        </p:xfrm>
        <a:graphic>
          <a:graphicData uri="http://schemas.openxmlformats.org/drawingml/2006/table">
            <a:tbl>
              <a:tblPr firstRow="1" bandRow="1">
                <a:tableStyleId>{5C22544A-7EE6-4342-B048-85BDC9FD1C3A}</a:tableStyleId>
              </a:tblPr>
              <a:tblGrid>
                <a:gridCol w="2173817"/>
                <a:gridCol w="2304521"/>
                <a:gridCol w="2304521"/>
                <a:gridCol w="2304521"/>
                <a:gridCol w="2304521"/>
              </a:tblGrid>
              <a:tr h="418269">
                <a:tc>
                  <a:txBody>
                    <a:bodyPr/>
                    <a:lstStyle/>
                    <a:p>
                      <a:r>
                        <a:rPr lang="en-US" sz="2000" dirty="0" smtClean="0"/>
                        <a:t>..</a:t>
                      </a:r>
                      <a:endParaRPr lang="th-TH" sz="2000" dirty="0"/>
                    </a:p>
                  </a:txBody>
                  <a:tcPr/>
                </a:tc>
                <a:tc>
                  <a:txBody>
                    <a:bodyPr/>
                    <a:lstStyle/>
                    <a:p>
                      <a:r>
                        <a:rPr lang="en-US" sz="2000" dirty="0" err="1" smtClean="0"/>
                        <a:t>MedRec</a:t>
                      </a:r>
                      <a:endParaRPr lang="th-TH" sz="2000" dirty="0"/>
                    </a:p>
                  </a:txBody>
                  <a:tcPr/>
                </a:tc>
                <a:tc>
                  <a:txBody>
                    <a:bodyPr/>
                    <a:lstStyle/>
                    <a:p>
                      <a:r>
                        <a:rPr lang="en-US" sz="2000" dirty="0" err="1" smtClean="0"/>
                        <a:t>MayoClinic</a:t>
                      </a:r>
                      <a:endParaRPr lang="th-TH"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Global EHR Idea</a:t>
                      </a:r>
                      <a:endParaRPr lang="th-TH" sz="2000" dirty="0" smtClean="0">
                        <a:latin typeface="+mn-lt"/>
                      </a:endParaRPr>
                    </a:p>
                  </a:txBody>
                  <a:tcPr/>
                </a:tc>
                <a:tc>
                  <a:txBody>
                    <a:bodyPr/>
                    <a:lstStyle/>
                    <a:p>
                      <a:r>
                        <a:rPr lang="en-US" sz="2000" dirty="0" smtClean="0"/>
                        <a:t>Our approach</a:t>
                      </a:r>
                      <a:endParaRPr lang="th-TH" sz="2000" dirty="0"/>
                    </a:p>
                  </a:txBody>
                  <a:tcPr/>
                </a:tc>
              </a:tr>
              <a:tr h="1165428">
                <a:tc>
                  <a:txBody>
                    <a:bodyPr/>
                    <a:lstStyle/>
                    <a:p>
                      <a:r>
                        <a:rPr lang="en-US" sz="1800" dirty="0" smtClean="0"/>
                        <a:t>Blockchain purpose</a:t>
                      </a:r>
                      <a:endParaRPr lang="th-TH" sz="1800" dirty="0"/>
                    </a:p>
                  </a:txBody>
                  <a:tcPr/>
                </a:tc>
                <a:tc>
                  <a:txBody>
                    <a:bodyPr/>
                    <a:lstStyle/>
                    <a:p>
                      <a:r>
                        <a:rPr lang="en-US" sz="1800" dirty="0" smtClean="0"/>
                        <a:t>History tracking</a:t>
                      </a:r>
                      <a:endParaRPr lang="th-TH" sz="1800" dirty="0"/>
                    </a:p>
                  </a:txBody>
                  <a:tcPr/>
                </a:tc>
                <a:tc>
                  <a:txBody>
                    <a:bodyPr/>
                    <a:lstStyle/>
                    <a:p>
                      <a:r>
                        <a:rPr lang="en-US" sz="1800" dirty="0" smtClean="0"/>
                        <a:t>Access point</a:t>
                      </a:r>
                      <a:endParaRPr lang="th-TH" sz="1800" dirty="0"/>
                    </a:p>
                  </a:txBody>
                  <a:tcPr/>
                </a:tc>
                <a:tc>
                  <a:txBody>
                    <a:bodyPr/>
                    <a:lstStyle/>
                    <a:p>
                      <a:r>
                        <a:rPr lang="en-US" sz="1800" dirty="0" smtClean="0">
                          <a:latin typeface="+mn-lt"/>
                        </a:rPr>
                        <a:t>Distributed and secured coordination hub</a:t>
                      </a:r>
                    </a:p>
                    <a:p>
                      <a:r>
                        <a:rPr lang="en-US" sz="1800" dirty="0" smtClean="0">
                          <a:latin typeface="+mn-lt"/>
                        </a:rPr>
                        <a:t>aka global</a:t>
                      </a:r>
                      <a:r>
                        <a:rPr lang="en-US" sz="1800" baseline="0" dirty="0" smtClean="0">
                          <a:latin typeface="+mn-lt"/>
                        </a:rPr>
                        <a:t> scale EHR</a:t>
                      </a:r>
                      <a:endParaRPr lang="th-TH" sz="1800" dirty="0" smtClean="0">
                        <a:latin typeface="+mn-lt"/>
                      </a:endParaRPr>
                    </a:p>
                  </a:txBody>
                  <a:tcPr/>
                </a:tc>
                <a:tc>
                  <a:txBody>
                    <a:bodyPr/>
                    <a:lstStyle/>
                    <a:p>
                      <a:r>
                        <a:rPr lang="en-US" sz="1800" dirty="0" smtClean="0"/>
                        <a:t>History tracking and access point</a:t>
                      </a:r>
                      <a:endParaRPr lang="th-TH" sz="1800" dirty="0"/>
                    </a:p>
                  </a:txBody>
                  <a:tcPr/>
                </a:tc>
              </a:tr>
              <a:tr h="2012512">
                <a:tc>
                  <a:txBody>
                    <a:bodyPr/>
                    <a:lstStyle/>
                    <a:p>
                      <a:r>
                        <a:rPr lang="en-US" sz="1800" dirty="0" smtClean="0"/>
                        <a:t>How?</a:t>
                      </a:r>
                      <a:endParaRPr lang="th-TH"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Record</a:t>
                      </a:r>
                      <a:r>
                        <a:rPr lang="en-US" sz="1800" baseline="0" dirty="0" smtClean="0"/>
                        <a:t> “patient-provider relationship” that about patient care history</a:t>
                      </a:r>
                      <a:endParaRPr lang="th-TH"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Access point</a:t>
                      </a:r>
                      <a:r>
                        <a:rPr lang="en-US" sz="1800" baseline="0" dirty="0" smtClean="0"/>
                        <a:t> for healthcare information sharing between hospital using FHIR URLs</a:t>
                      </a:r>
                      <a:endParaRPr lang="th-TH" sz="1800" dirty="0" smtClean="0"/>
                    </a:p>
                    <a:p>
                      <a:endParaRPr lang="th-TH" sz="1800" dirty="0"/>
                    </a:p>
                  </a:txBody>
                  <a:tcPr/>
                </a:tc>
                <a:tc>
                  <a:txBody>
                    <a:bodyPr/>
                    <a:lstStyle/>
                    <a:p>
                      <a:r>
                        <a:rPr lang="en-US" sz="1800" dirty="0" smtClean="0"/>
                        <a:t>-</a:t>
                      </a:r>
                      <a:endParaRPr lang="th-TH" sz="1800" dirty="0"/>
                    </a:p>
                  </a:txBody>
                  <a:tcPr/>
                </a:tc>
                <a:tc>
                  <a:txBody>
                    <a:bodyPr/>
                    <a:lstStyle/>
                    <a:p>
                      <a:r>
                        <a:rPr lang="en-US" sz="1800" dirty="0" smtClean="0"/>
                        <a:t>Implement IHE </a:t>
                      </a:r>
                      <a:r>
                        <a:rPr lang="en-US" sz="1800" dirty="0" err="1" smtClean="0"/>
                        <a:t>XDS.b</a:t>
                      </a:r>
                      <a:r>
                        <a:rPr lang="en-US" sz="1800" dirty="0" smtClean="0"/>
                        <a:t> Profile which apply Document Registry to Blockchain, allow patient care history sharing between hospital</a:t>
                      </a:r>
                      <a:endParaRPr lang="th-TH" sz="1800" dirty="0"/>
                    </a:p>
                  </a:txBody>
                  <a:tcPr/>
                </a:tc>
              </a:tr>
              <a:tr h="391457">
                <a:tc>
                  <a:txBody>
                    <a:bodyPr/>
                    <a:lstStyle/>
                    <a:p>
                      <a:r>
                        <a:rPr lang="en-US" sz="1800" dirty="0" smtClean="0"/>
                        <a:t>Platform</a:t>
                      </a:r>
                      <a:endParaRPr lang="th-TH" sz="1800" dirty="0"/>
                    </a:p>
                  </a:txBody>
                  <a:tcPr/>
                </a:tc>
                <a:tc>
                  <a:txBody>
                    <a:bodyPr/>
                    <a:lstStyle/>
                    <a:p>
                      <a:r>
                        <a:rPr lang="en-US" sz="1800" dirty="0" smtClean="0"/>
                        <a:t>Ethereum</a:t>
                      </a:r>
                      <a:endParaRPr lang="th-TH" sz="1800" dirty="0"/>
                    </a:p>
                  </a:txBody>
                  <a:tcPr/>
                </a:tc>
                <a:tc>
                  <a:txBody>
                    <a:bodyPr/>
                    <a:lstStyle/>
                    <a:p>
                      <a:r>
                        <a:rPr lang="en-US" sz="1800" dirty="0" smtClean="0"/>
                        <a:t>-</a:t>
                      </a:r>
                      <a:endParaRPr lang="th-TH" sz="1800" dirty="0"/>
                    </a:p>
                  </a:txBody>
                  <a:tcPr/>
                </a:tc>
                <a:tc>
                  <a:txBody>
                    <a:bodyPr/>
                    <a:lstStyle/>
                    <a:p>
                      <a:r>
                        <a:rPr lang="en-US" sz="1800" dirty="0" smtClean="0"/>
                        <a:t>-</a:t>
                      </a:r>
                      <a:endParaRPr lang="th-TH" sz="1800" dirty="0"/>
                    </a:p>
                  </a:txBody>
                  <a:tcPr/>
                </a:tc>
                <a:tc>
                  <a:txBody>
                    <a:bodyPr/>
                    <a:lstStyle/>
                    <a:p>
                      <a:r>
                        <a:rPr lang="en-US" sz="1800" dirty="0" smtClean="0"/>
                        <a:t>(Possibly,</a:t>
                      </a:r>
                      <a:r>
                        <a:rPr lang="en-US" sz="1800" baseline="0" dirty="0" smtClean="0"/>
                        <a:t> NDID)</a:t>
                      </a:r>
                      <a:endParaRPr lang="th-TH" sz="1800" dirty="0"/>
                    </a:p>
                  </a:txBody>
                  <a:tcPr/>
                </a:tc>
              </a:tr>
              <a:tr h="965237">
                <a:tc>
                  <a:txBody>
                    <a:bodyPr/>
                    <a:lstStyle/>
                    <a:p>
                      <a:r>
                        <a:rPr lang="en-US" sz="1800" dirty="0" smtClean="0"/>
                        <a:t>Based on</a:t>
                      </a:r>
                      <a:endParaRPr lang="th-TH" sz="1800" dirty="0"/>
                    </a:p>
                  </a:txBody>
                  <a:tcPr/>
                </a:tc>
                <a:tc>
                  <a:txBody>
                    <a:bodyPr/>
                    <a:lstStyle/>
                    <a:p>
                      <a:r>
                        <a:rPr lang="en-US" sz="1800" dirty="0" smtClean="0"/>
                        <a:t>Symmetrical</a:t>
                      </a:r>
                      <a:r>
                        <a:rPr lang="en-US" sz="1800" baseline="0" dirty="0" smtClean="0"/>
                        <a:t> Cryptographic Key Schematic</a:t>
                      </a:r>
                      <a:endParaRPr lang="th-TH" sz="1800" dirty="0"/>
                    </a:p>
                  </a:txBody>
                  <a:tcPr/>
                </a:tc>
                <a:tc>
                  <a:txBody>
                    <a:bodyPr/>
                    <a:lstStyle/>
                    <a:p>
                      <a:r>
                        <a:rPr lang="en-US" sz="1800" dirty="0" smtClean="0"/>
                        <a:t>Fast</a:t>
                      </a:r>
                      <a:r>
                        <a:rPr lang="en-US" sz="1800" baseline="0" dirty="0" smtClean="0"/>
                        <a:t> Healthcare Interoperability (FHIR)</a:t>
                      </a:r>
                      <a:endParaRPr lang="th-TH" sz="1800" dirty="0"/>
                    </a:p>
                  </a:txBody>
                  <a:tcPr/>
                </a:tc>
                <a:tc>
                  <a:txBody>
                    <a:bodyPr/>
                    <a:lstStyle/>
                    <a:p>
                      <a:r>
                        <a:rPr lang="en-US" sz="1800" dirty="0" smtClean="0"/>
                        <a:t>-</a:t>
                      </a:r>
                      <a:endParaRPr lang="th-TH" sz="1800" dirty="0"/>
                    </a:p>
                  </a:txBody>
                  <a:tcPr/>
                </a:tc>
                <a:tc>
                  <a:txBody>
                    <a:bodyPr/>
                    <a:lstStyle/>
                    <a:p>
                      <a:r>
                        <a:rPr lang="en-US" sz="1800" dirty="0" smtClean="0"/>
                        <a:t>Cross-Enterprise</a:t>
                      </a:r>
                      <a:r>
                        <a:rPr lang="en-US" sz="1800" baseline="0" dirty="0" smtClean="0"/>
                        <a:t> Document Sharing (</a:t>
                      </a:r>
                      <a:r>
                        <a:rPr lang="en-US" sz="1800" baseline="0" dirty="0" err="1" smtClean="0"/>
                        <a:t>XDS.b</a:t>
                      </a:r>
                      <a:r>
                        <a:rPr lang="en-US" sz="1800" baseline="0" dirty="0" smtClean="0"/>
                        <a:t>) from IHE</a:t>
                      </a:r>
                      <a:endParaRPr lang="th-TH" sz="1800" dirty="0"/>
                    </a:p>
                  </a:txBody>
                  <a:tcPr/>
                </a:tc>
              </a:tr>
            </a:tbl>
          </a:graphicData>
        </a:graphic>
      </p:graphicFrame>
    </p:spTree>
    <p:extLst>
      <p:ext uri="{BB962C8B-B14F-4D97-AF65-F5344CB8AC3E}">
        <p14:creationId xmlns:p14="http://schemas.microsoft.com/office/powerpoint/2010/main" val="425751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from </a:t>
            </a:r>
            <a:r>
              <a:rPr lang="en-US" dirty="0" err="1" smtClean="0"/>
              <a:t>Aj.Sand</a:t>
            </a:r>
            <a:endParaRPr lang="th-TH" dirty="0"/>
          </a:p>
        </p:txBody>
      </p:sp>
      <p:sp>
        <p:nvSpPr>
          <p:cNvPr id="3" name="Content Placeholder 2"/>
          <p:cNvSpPr>
            <a:spLocks noGrp="1"/>
          </p:cNvSpPr>
          <p:nvPr>
            <p:ph idx="1"/>
          </p:nvPr>
        </p:nvSpPr>
        <p:spPr/>
        <p:txBody>
          <a:bodyPr>
            <a:normAutofit/>
          </a:bodyPr>
          <a:lstStyle/>
          <a:p>
            <a:r>
              <a:rPr lang="en-US" dirty="0" smtClean="0"/>
              <a:t>Create table that </a:t>
            </a:r>
            <a:r>
              <a:rPr lang="en-US" dirty="0" smtClean="0"/>
              <a:t>give implementation break-down.</a:t>
            </a:r>
            <a:endParaRPr lang="en-US" dirty="0" smtClean="0"/>
          </a:p>
          <a:p>
            <a:pPr lvl="2"/>
            <a:endParaRPr lang="en-US" dirty="0" smtClean="0"/>
          </a:p>
        </p:txBody>
      </p:sp>
    </p:spTree>
    <p:extLst>
      <p:ext uri="{BB962C8B-B14F-4D97-AF65-F5344CB8AC3E}">
        <p14:creationId xmlns:p14="http://schemas.microsoft.com/office/powerpoint/2010/main" val="3546517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break-down</a:t>
            </a:r>
            <a:endParaRPr lang="th-T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3955973"/>
              </p:ext>
            </p:extLst>
          </p:nvPr>
        </p:nvGraphicFramePr>
        <p:xfrm>
          <a:off x="838187" y="1292223"/>
          <a:ext cx="10515613" cy="5290285"/>
        </p:xfrm>
        <a:graphic>
          <a:graphicData uri="http://schemas.openxmlformats.org/drawingml/2006/table">
            <a:tbl>
              <a:tblPr firstRow="1" bandRow="1">
                <a:tableStyleId>{5C22544A-7EE6-4342-B048-85BDC9FD1C3A}</a:tableStyleId>
              </a:tblPr>
              <a:tblGrid>
                <a:gridCol w="825513"/>
                <a:gridCol w="774700"/>
                <a:gridCol w="1219200"/>
                <a:gridCol w="1117600"/>
                <a:gridCol w="863600"/>
                <a:gridCol w="203200"/>
                <a:gridCol w="1244600"/>
                <a:gridCol w="279400"/>
                <a:gridCol w="139700"/>
                <a:gridCol w="292100"/>
                <a:gridCol w="3556000"/>
              </a:tblGrid>
              <a:tr h="352525">
                <a:tc>
                  <a:txBody>
                    <a:bodyPr/>
                    <a:lstStyle/>
                    <a:p>
                      <a:pPr algn="ctr"/>
                      <a:r>
                        <a:rPr lang="en-US" sz="1800" dirty="0" smtClean="0"/>
                        <a:t>Goal</a:t>
                      </a:r>
                      <a:endParaRPr lang="th-TH" sz="1800" dirty="0"/>
                    </a:p>
                  </a:txBody>
                  <a:tcPr/>
                </a:tc>
                <a:tc>
                  <a:txBody>
                    <a:bodyPr/>
                    <a:lstStyle/>
                    <a:p>
                      <a:pPr algn="ctr"/>
                      <a:r>
                        <a:rPr lang="en-US" sz="1800" dirty="0" smtClean="0"/>
                        <a:t>How?</a:t>
                      </a:r>
                      <a:endParaRPr lang="th-TH" sz="1800" dirty="0"/>
                    </a:p>
                  </a:txBody>
                  <a:tcPr/>
                </a:tc>
                <a:tc gridSpan="9">
                  <a:txBody>
                    <a:bodyPr/>
                    <a:lstStyle/>
                    <a:p>
                      <a:pPr algn="ctr"/>
                      <a:r>
                        <a:rPr lang="en-US" sz="2400" dirty="0" smtClean="0"/>
                        <a:t>Implementation</a:t>
                      </a:r>
                      <a:endParaRPr lang="th-TH" sz="2400" dirty="0"/>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r>
              <a:tr h="167640">
                <a:tc rowSpan="1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Decentralized</a:t>
                      </a:r>
                    </a:p>
                    <a:p>
                      <a:pPr algn="ctr"/>
                      <a:r>
                        <a:rPr lang="en-US" sz="2400" dirty="0" smtClean="0"/>
                        <a:t>Immutable Evidences</a:t>
                      </a:r>
                      <a:endParaRPr lang="th-TH" sz="2400" dirty="0"/>
                    </a:p>
                  </a:txBody>
                  <a:tcPr vert="vert270">
                    <a:solidFill>
                      <a:schemeClr val="accent4">
                        <a:lumMod val="20000"/>
                        <a:lumOff val="80000"/>
                      </a:schemeClr>
                    </a:solidFill>
                  </a:tcPr>
                </a:tc>
                <a:tc rowSpan="15">
                  <a:txBody>
                    <a:bodyPr/>
                    <a:lstStyle/>
                    <a:p>
                      <a:pPr algn="ctr"/>
                      <a:r>
                        <a:rPr lang="en-US" sz="2400" dirty="0" smtClean="0"/>
                        <a:t>Blockchain</a:t>
                      </a:r>
                      <a:endParaRPr lang="th-TH" sz="2400" dirty="0"/>
                    </a:p>
                  </a:txBody>
                  <a:tcPr vert="vert270">
                    <a:solidFill>
                      <a:schemeClr val="accent2">
                        <a:lumMod val="60000"/>
                        <a:lumOff val="40000"/>
                      </a:schemeClr>
                    </a:solidFill>
                  </a:tcPr>
                </a:tc>
                <a:tc rowSpan="8">
                  <a:txBody>
                    <a:bodyPr/>
                    <a:lstStyle/>
                    <a:p>
                      <a:r>
                        <a:rPr lang="en-US" sz="1800" dirty="0" smtClean="0"/>
                        <a:t>Platform</a:t>
                      </a:r>
                    </a:p>
                  </a:txBody>
                  <a:tcPr>
                    <a:solidFill>
                      <a:schemeClr val="accent6">
                        <a:lumMod val="60000"/>
                        <a:lumOff val="40000"/>
                      </a:schemeClr>
                    </a:solidFill>
                  </a:tcPr>
                </a:tc>
                <a:tc rowSpan="5">
                  <a:txBody>
                    <a:bodyPr/>
                    <a:lstStyle/>
                    <a:p>
                      <a:r>
                        <a:rPr lang="en-US" sz="1800" dirty="0" smtClean="0"/>
                        <a:t>Ethereum</a:t>
                      </a:r>
                      <a:endParaRPr lang="th-TH" sz="1800" dirty="0"/>
                    </a:p>
                  </a:txBody>
                  <a:tcPr>
                    <a:solidFill>
                      <a:schemeClr val="accent6">
                        <a:lumMod val="40000"/>
                        <a:lumOff val="60000"/>
                      </a:schemeClr>
                    </a:solidFill>
                  </a:tcPr>
                </a:tc>
                <a:tc rowSpan="3" gridSpan="2">
                  <a:txBody>
                    <a:bodyPr/>
                    <a:lstStyle/>
                    <a:p>
                      <a:r>
                        <a:rPr lang="en-US" sz="1800" dirty="0" smtClean="0"/>
                        <a:t>Interface</a:t>
                      </a:r>
                      <a:endParaRPr lang="th-TH" sz="1800" dirty="0"/>
                    </a:p>
                  </a:txBody>
                  <a:tcPr>
                    <a:solidFill>
                      <a:schemeClr val="accent6">
                        <a:lumMod val="40000"/>
                        <a:lumOff val="60000"/>
                      </a:schemeClr>
                    </a:solidFill>
                  </a:tcPr>
                </a:tc>
                <a:tc rowSpan="3" hMerge="1">
                  <a:txBody>
                    <a:bodyPr/>
                    <a:lstStyle/>
                    <a:p>
                      <a:endParaRPr lang="th-TH"/>
                    </a:p>
                  </a:txBody>
                  <a:tcPr/>
                </a:tc>
                <a:tc gridSpan="4">
                  <a:txBody>
                    <a:bodyPr/>
                    <a:lstStyle/>
                    <a:p>
                      <a:r>
                        <a:rPr lang="en-US" sz="1200" dirty="0" smtClean="0"/>
                        <a:t>Ethereum Mist (UI)</a:t>
                      </a:r>
                      <a:endParaRPr lang="th-TH" sz="1200" dirty="0"/>
                    </a:p>
                  </a:txBody>
                  <a:tcPr>
                    <a:solidFill>
                      <a:schemeClr val="accent6">
                        <a:lumMod val="40000"/>
                        <a:lumOff val="6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rowSpan="5">
                  <a:txBody>
                    <a:bodyPr/>
                    <a:lstStyle/>
                    <a:p>
                      <a:r>
                        <a:rPr lang="en-US" sz="1200" dirty="0" smtClean="0"/>
                        <a:t>Task</a:t>
                      </a:r>
                    </a:p>
                    <a:p>
                      <a:pPr marL="171450" indent="-171450">
                        <a:buFontTx/>
                        <a:buChar char="-"/>
                      </a:pPr>
                      <a:r>
                        <a:rPr lang="en-US" sz="1200" dirty="0" smtClean="0"/>
                        <a:t>Try fix bug</a:t>
                      </a:r>
                    </a:p>
                    <a:p>
                      <a:pPr marL="171450" indent="-171450">
                        <a:buFontTx/>
                        <a:buChar char="-"/>
                      </a:pPr>
                      <a:r>
                        <a:rPr lang="en-US" sz="1200" dirty="0" smtClean="0"/>
                        <a:t>Learn Solidity syntax for</a:t>
                      </a:r>
                      <a:r>
                        <a:rPr lang="en-US" sz="1200" baseline="0" dirty="0" smtClean="0"/>
                        <a:t> current version (0.5.2)</a:t>
                      </a:r>
                    </a:p>
                    <a:p>
                      <a:pPr marL="171450" indent="-171450">
                        <a:buFontTx/>
                        <a:buChar char="-"/>
                      </a:pPr>
                      <a:r>
                        <a:rPr lang="en-US" sz="1200" baseline="0" dirty="0" smtClean="0"/>
                        <a:t>Find a way to publish smart contract via web3js into initiated private Blockchain (not </a:t>
                      </a:r>
                      <a:r>
                        <a:rPr lang="en-US" sz="1200" baseline="0" dirty="0" err="1" smtClean="0"/>
                        <a:t>testrpc</a:t>
                      </a:r>
                      <a:r>
                        <a:rPr lang="en-US" sz="1200" baseline="0" dirty="0" smtClean="0"/>
                        <a:t>)</a:t>
                      </a:r>
                    </a:p>
                    <a:p>
                      <a:pPr marL="171450" indent="-171450">
                        <a:buFontTx/>
                        <a:buChar char="-"/>
                      </a:pPr>
                      <a:r>
                        <a:rPr lang="en-US" sz="1200" baseline="0" dirty="0" smtClean="0"/>
                        <a:t>Compare compatibility with NDID and select one</a:t>
                      </a:r>
                    </a:p>
                    <a:p>
                      <a:pPr marL="171450" indent="-171450">
                        <a:buFontTx/>
                        <a:buChar char="-"/>
                      </a:pPr>
                      <a:r>
                        <a:rPr lang="en-US" sz="1200" baseline="0" dirty="0" smtClean="0"/>
                        <a:t>Demonstrate how selected platform work</a:t>
                      </a:r>
                      <a:endParaRPr lang="th-TH" sz="1200" dirty="0"/>
                    </a:p>
                  </a:txBody>
                  <a:tcPr>
                    <a:solidFill>
                      <a:schemeClr val="accent6">
                        <a:lumMod val="40000"/>
                        <a:lumOff val="60000"/>
                      </a:schemeClr>
                    </a:solidFill>
                  </a:tcPr>
                </a:tc>
              </a:tr>
              <a:tr h="16764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2" vMerge="1">
                  <a:txBody>
                    <a:bodyPr/>
                    <a:lstStyle/>
                    <a:p>
                      <a:endParaRPr lang="th-TH"/>
                    </a:p>
                  </a:txBody>
                  <a:tcPr/>
                </a:tc>
                <a:tc hMerge="1" vMerge="1">
                  <a:txBody>
                    <a:bodyPr/>
                    <a:lstStyle/>
                    <a:p>
                      <a:endParaRPr lang="th-TH"/>
                    </a:p>
                  </a:txBody>
                  <a:tcPr/>
                </a:tc>
                <a:tc gridSpan="4">
                  <a:txBody>
                    <a:bodyPr/>
                    <a:lstStyle/>
                    <a:p>
                      <a:r>
                        <a:rPr lang="en-US" sz="1200" dirty="0" err="1" smtClean="0"/>
                        <a:t>Geth</a:t>
                      </a:r>
                      <a:r>
                        <a:rPr lang="en-US" sz="1200" baseline="0" dirty="0" smtClean="0"/>
                        <a:t> (Console)</a:t>
                      </a:r>
                      <a:endParaRPr lang="th-TH" sz="1200" dirty="0"/>
                    </a:p>
                  </a:txBody>
                  <a:tcPr>
                    <a:solidFill>
                      <a:schemeClr val="accent6">
                        <a:lumMod val="20000"/>
                        <a:lumOff val="8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vMerge="1">
                  <a:txBody>
                    <a:bodyPr/>
                    <a:lstStyle/>
                    <a:p>
                      <a:endParaRPr lang="th-TH" sz="1200" dirty="0"/>
                    </a:p>
                  </a:txBody>
                  <a:tcPr>
                    <a:solidFill>
                      <a:schemeClr val="accent6">
                        <a:lumMod val="20000"/>
                        <a:lumOff val="80000"/>
                      </a:schemeClr>
                    </a:solidFill>
                  </a:tcPr>
                </a:tc>
              </a:tr>
              <a:tr h="25908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2" vMerge="1">
                  <a:txBody>
                    <a:bodyPr/>
                    <a:lstStyle/>
                    <a:p>
                      <a:endParaRPr lang="th-TH"/>
                    </a:p>
                  </a:txBody>
                  <a:tcPr/>
                </a:tc>
                <a:tc hMerge="1" vMerge="1">
                  <a:txBody>
                    <a:bodyPr/>
                    <a:lstStyle/>
                    <a:p>
                      <a:endParaRPr lang="th-TH"/>
                    </a:p>
                  </a:txBody>
                  <a:tcPr/>
                </a:tc>
                <a:tc gridSpan="4">
                  <a:txBody>
                    <a:bodyPr/>
                    <a:lstStyle/>
                    <a:p>
                      <a:r>
                        <a:rPr lang="en-US" sz="1200" dirty="0" smtClean="0"/>
                        <a:t>Web3js (API</a:t>
                      </a:r>
                      <a:r>
                        <a:rPr lang="en-US" sz="1200" baseline="0" dirty="0" smtClean="0"/>
                        <a:t> for </a:t>
                      </a:r>
                      <a:r>
                        <a:rPr lang="en-US" sz="1200" baseline="0" dirty="0" err="1" smtClean="0"/>
                        <a:t>Javascript</a:t>
                      </a:r>
                      <a:r>
                        <a:rPr lang="en-US" sz="1200" baseline="0" dirty="0" smtClean="0"/>
                        <a:t>)</a:t>
                      </a:r>
                      <a:endParaRPr lang="th-TH" sz="1200" dirty="0"/>
                    </a:p>
                  </a:txBody>
                  <a:tcPr>
                    <a:solidFill>
                      <a:schemeClr val="accent6">
                        <a:lumMod val="40000"/>
                        <a:lumOff val="6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vMerge="1">
                  <a:txBody>
                    <a:bodyPr/>
                    <a:lstStyle/>
                    <a:p>
                      <a:endParaRPr lang="th-TH" sz="1200" dirty="0"/>
                    </a:p>
                  </a:txBody>
                  <a:tcPr>
                    <a:solidFill>
                      <a:schemeClr val="accent6">
                        <a:lumMod val="40000"/>
                        <a:lumOff val="60000"/>
                      </a:schemeClr>
                    </a:solidFill>
                  </a:tcPr>
                </a:tc>
              </a:tr>
              <a:tr h="25908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rowSpan="2" gridSpan="2">
                  <a:txBody>
                    <a:bodyPr/>
                    <a:lstStyle/>
                    <a:p>
                      <a:r>
                        <a:rPr lang="en-US" sz="1800" dirty="0" smtClean="0"/>
                        <a:t>Coding</a:t>
                      </a:r>
                      <a:endParaRPr lang="th-TH" sz="1800" dirty="0"/>
                    </a:p>
                  </a:txBody>
                  <a:tcPr>
                    <a:solidFill>
                      <a:schemeClr val="accent6">
                        <a:lumMod val="20000"/>
                        <a:lumOff val="80000"/>
                      </a:schemeClr>
                    </a:solidFill>
                  </a:tcPr>
                </a:tc>
                <a:tc rowSpan="2" hMerge="1">
                  <a:txBody>
                    <a:bodyPr/>
                    <a:lstStyle/>
                    <a:p>
                      <a:endParaRPr lang="th-TH"/>
                    </a:p>
                  </a:txBody>
                  <a:tcPr/>
                </a:tc>
                <a:tc gridSpan="4">
                  <a:txBody>
                    <a:bodyPr/>
                    <a:lstStyle/>
                    <a:p>
                      <a:r>
                        <a:rPr lang="en-US" sz="1200" dirty="0" smtClean="0"/>
                        <a:t>Solidity (Smart Contract)</a:t>
                      </a:r>
                      <a:endParaRPr lang="th-TH" sz="1200" dirty="0"/>
                    </a:p>
                  </a:txBody>
                  <a:tcPr>
                    <a:solidFill>
                      <a:schemeClr val="accent6">
                        <a:lumMod val="20000"/>
                        <a:lumOff val="8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vMerge="1">
                  <a:txBody>
                    <a:bodyPr/>
                    <a:lstStyle/>
                    <a:p>
                      <a:endParaRPr lang="th-TH" sz="1200" dirty="0"/>
                    </a:p>
                  </a:txBody>
                  <a:tcPr>
                    <a:solidFill>
                      <a:schemeClr val="accent6">
                        <a:lumMod val="20000"/>
                        <a:lumOff val="80000"/>
                      </a:schemeClr>
                    </a:solidFill>
                  </a:tcPr>
                </a:tc>
              </a:tr>
              <a:tr h="25908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2" vMerge="1">
                  <a:txBody>
                    <a:bodyPr/>
                    <a:lstStyle/>
                    <a:p>
                      <a:endParaRPr lang="th-TH"/>
                    </a:p>
                  </a:txBody>
                  <a:tcPr/>
                </a:tc>
                <a:tc hMerge="1" vMerge="1">
                  <a:txBody>
                    <a:bodyPr/>
                    <a:lstStyle/>
                    <a:p>
                      <a:endParaRPr lang="th-TH"/>
                    </a:p>
                  </a:txBody>
                  <a:tcPr/>
                </a:tc>
                <a:tc gridSpan="4">
                  <a:txBody>
                    <a:bodyPr/>
                    <a:lstStyle/>
                    <a:p>
                      <a:r>
                        <a:rPr lang="en-US" sz="1200" dirty="0" err="1" smtClean="0"/>
                        <a:t>Javascript</a:t>
                      </a:r>
                      <a:endParaRPr lang="th-TH" sz="1200" dirty="0"/>
                    </a:p>
                  </a:txBody>
                  <a:tcPr>
                    <a:solidFill>
                      <a:schemeClr val="accent6">
                        <a:lumMod val="40000"/>
                        <a:lumOff val="6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vMerge="1">
                  <a:txBody>
                    <a:bodyPr/>
                    <a:lstStyle/>
                    <a:p>
                      <a:endParaRPr lang="th-TH" sz="1200" dirty="0"/>
                    </a:p>
                  </a:txBody>
                  <a:tcPr>
                    <a:solidFill>
                      <a:schemeClr val="accent6">
                        <a:lumMod val="40000"/>
                        <a:lumOff val="60000"/>
                      </a:schemeClr>
                    </a:solidFill>
                  </a:tcPr>
                </a:tc>
              </a:tr>
              <a:tr h="259080">
                <a:tc vMerge="1">
                  <a:txBody>
                    <a:bodyPr/>
                    <a:lstStyle/>
                    <a:p>
                      <a:endParaRPr lang="th-TH"/>
                    </a:p>
                  </a:txBody>
                  <a:tcPr/>
                </a:tc>
                <a:tc vMerge="1">
                  <a:txBody>
                    <a:bodyPr/>
                    <a:lstStyle/>
                    <a:p>
                      <a:endParaRPr lang="th-TH"/>
                    </a:p>
                  </a:txBody>
                  <a:tcPr/>
                </a:tc>
                <a:tc vMerge="1">
                  <a:txBody>
                    <a:bodyPr/>
                    <a:lstStyle/>
                    <a:p>
                      <a:endParaRPr lang="th-TH"/>
                    </a:p>
                  </a:txBody>
                  <a:tcPr/>
                </a:tc>
                <a:tc rowSpan="3">
                  <a:txBody>
                    <a:bodyPr/>
                    <a:lstStyle/>
                    <a:p>
                      <a:r>
                        <a:rPr lang="en-US" sz="1800" dirty="0" smtClean="0"/>
                        <a:t>NDID</a:t>
                      </a:r>
                      <a:endParaRPr lang="th-TH" sz="1800" dirty="0"/>
                    </a:p>
                  </a:txBody>
                  <a:tcPr>
                    <a:solidFill>
                      <a:schemeClr val="accent6">
                        <a:lumMod val="20000"/>
                        <a:lumOff val="80000"/>
                      </a:schemeClr>
                    </a:solidFill>
                  </a:tcPr>
                </a:tc>
                <a:tc rowSpan="2" gridSpan="2">
                  <a:txBody>
                    <a:bodyPr/>
                    <a:lstStyle/>
                    <a:p>
                      <a:r>
                        <a:rPr lang="en-US" sz="1800" dirty="0" smtClean="0"/>
                        <a:t>Interface</a:t>
                      </a:r>
                      <a:endParaRPr lang="th-TH" sz="1800" dirty="0"/>
                    </a:p>
                  </a:txBody>
                  <a:tcPr>
                    <a:solidFill>
                      <a:schemeClr val="accent6">
                        <a:lumMod val="40000"/>
                        <a:lumOff val="60000"/>
                      </a:schemeClr>
                    </a:solidFill>
                  </a:tcPr>
                </a:tc>
                <a:tc rowSpan="2" hMerge="1">
                  <a:txBody>
                    <a:bodyPr/>
                    <a:lstStyle/>
                    <a:p>
                      <a:endParaRPr lang="th-TH"/>
                    </a:p>
                  </a:txBody>
                  <a:tcPr/>
                </a:tc>
                <a:tc gridSpan="2">
                  <a:txBody>
                    <a:bodyPr/>
                    <a:lstStyle/>
                    <a:p>
                      <a:r>
                        <a:rPr lang="en-US" sz="1200" dirty="0" smtClean="0"/>
                        <a:t>Docker Compose</a:t>
                      </a:r>
                      <a:endParaRPr lang="th-TH" sz="1200" dirty="0"/>
                    </a:p>
                  </a:txBody>
                  <a:tcPr/>
                </a:tc>
                <a:tc hMerge="1">
                  <a:txBody>
                    <a:bodyPr/>
                    <a:lstStyle/>
                    <a:p>
                      <a:endParaRPr lang="th-TH"/>
                    </a:p>
                  </a:txBody>
                  <a:tcPr/>
                </a:tc>
                <a:tc rowSpan="3" gridSpan="3">
                  <a:txBody>
                    <a:bodyPr/>
                    <a:lstStyle/>
                    <a:p>
                      <a:r>
                        <a:rPr lang="en-US" sz="1200" dirty="0" smtClean="0"/>
                        <a:t>Task</a:t>
                      </a:r>
                    </a:p>
                    <a:p>
                      <a:pPr marL="171450" indent="-171450">
                        <a:buFontTx/>
                        <a:buChar char="-"/>
                      </a:pPr>
                      <a:r>
                        <a:rPr lang="en-US" sz="1200" dirty="0" smtClean="0"/>
                        <a:t>Learn technical component of NDID</a:t>
                      </a:r>
                    </a:p>
                    <a:p>
                      <a:pPr marL="171450" indent="-171450">
                        <a:buFontTx/>
                        <a:buChar char="-"/>
                      </a:pPr>
                      <a:r>
                        <a:rPr lang="en-US" sz="1200" dirty="0" smtClean="0"/>
                        <a:t>Learn how to edit NDID</a:t>
                      </a:r>
                    </a:p>
                    <a:p>
                      <a:pPr marL="171450" indent="-171450">
                        <a:buFontTx/>
                        <a:buChar char="-"/>
                      </a:pPr>
                      <a:r>
                        <a:rPr lang="en-US" sz="1200" dirty="0" smtClean="0"/>
                        <a:t>Compare</a:t>
                      </a:r>
                      <a:r>
                        <a:rPr lang="en-US" sz="1200" baseline="0" dirty="0" smtClean="0"/>
                        <a:t> compatibility with Ethereum and select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Demonstrate how selected platform work</a:t>
                      </a:r>
                      <a:endParaRPr lang="th-TH" sz="1200" dirty="0" smtClean="0"/>
                    </a:p>
                  </a:txBody>
                  <a:tcPr/>
                </a:tc>
                <a:tc rowSpan="3" hMerge="1">
                  <a:txBody>
                    <a:bodyPr/>
                    <a:lstStyle/>
                    <a:p>
                      <a:endParaRPr lang="th-TH"/>
                    </a:p>
                  </a:txBody>
                  <a:tcPr/>
                </a:tc>
                <a:tc rowSpan="3" hMerge="1">
                  <a:txBody>
                    <a:bodyPr/>
                    <a:lstStyle/>
                    <a:p>
                      <a:endParaRPr lang="th-TH"/>
                    </a:p>
                  </a:txBody>
                  <a:tcPr/>
                </a:tc>
              </a:tr>
              <a:tr h="25908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2" vMerge="1">
                  <a:txBody>
                    <a:bodyPr/>
                    <a:lstStyle/>
                    <a:p>
                      <a:endParaRPr lang="th-TH"/>
                    </a:p>
                  </a:txBody>
                  <a:tcPr/>
                </a:tc>
                <a:tc hMerge="1" vMerge="1">
                  <a:txBody>
                    <a:bodyPr/>
                    <a:lstStyle/>
                    <a:p>
                      <a:endParaRPr lang="th-TH"/>
                    </a:p>
                  </a:txBody>
                  <a:tcPr/>
                </a:tc>
                <a:tc gridSpan="2">
                  <a:txBody>
                    <a:bodyPr/>
                    <a:lstStyle/>
                    <a:p>
                      <a:r>
                        <a:rPr lang="en-US" sz="1200" dirty="0" err="1" smtClean="0"/>
                        <a:t>Tendermint</a:t>
                      </a:r>
                      <a:endParaRPr lang="th-TH" sz="1200" dirty="0"/>
                    </a:p>
                  </a:txBody>
                  <a:tcPr>
                    <a:solidFill>
                      <a:srgbClr val="C5E0B4"/>
                    </a:solidFill>
                  </a:tcPr>
                </a:tc>
                <a:tc hMerge="1">
                  <a:txBody>
                    <a:bodyPr/>
                    <a:lstStyle/>
                    <a:p>
                      <a:endParaRPr lang="th-TH"/>
                    </a:p>
                  </a:txBody>
                  <a:tcPr/>
                </a:tc>
                <a:tc gridSpan="3" vMerge="1">
                  <a:txBody>
                    <a:bodyPr/>
                    <a:lstStyle/>
                    <a:p>
                      <a:endParaRPr lang="th-TH" sz="1200" dirty="0"/>
                    </a:p>
                  </a:txBody>
                  <a:tcPr/>
                </a:tc>
                <a:tc hMerge="1" vMerge="1">
                  <a:txBody>
                    <a:bodyPr/>
                    <a:lstStyle/>
                    <a:p>
                      <a:endParaRPr lang="th-TH"/>
                    </a:p>
                  </a:txBody>
                  <a:tcPr/>
                </a:tc>
                <a:tc hMerge="1" vMerge="1">
                  <a:txBody>
                    <a:bodyPr/>
                    <a:lstStyle/>
                    <a:p>
                      <a:endParaRPr lang="th-TH"/>
                    </a:p>
                  </a:txBody>
                  <a:tcPr/>
                </a:tc>
              </a:tr>
              <a:tr h="22860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2">
                  <a:txBody>
                    <a:bodyPr/>
                    <a:lstStyle/>
                    <a:p>
                      <a:r>
                        <a:rPr lang="en-US" sz="1800" dirty="0" smtClean="0"/>
                        <a:t>Coding</a:t>
                      </a:r>
                      <a:endParaRPr lang="th-TH" sz="1800" dirty="0"/>
                    </a:p>
                  </a:txBody>
                  <a:tcPr/>
                </a:tc>
                <a:tc hMerge="1">
                  <a:txBody>
                    <a:bodyPr/>
                    <a:lstStyle/>
                    <a:p>
                      <a:endParaRPr lang="th-TH"/>
                    </a:p>
                  </a:txBody>
                  <a:tcPr/>
                </a:tc>
                <a:tc gridSpan="2">
                  <a:txBody>
                    <a:bodyPr/>
                    <a:lstStyle/>
                    <a:p>
                      <a:r>
                        <a:rPr lang="en-US" sz="1200" dirty="0" smtClean="0"/>
                        <a:t>N/A</a:t>
                      </a:r>
                      <a:endParaRPr lang="th-TH" sz="1200" dirty="0"/>
                    </a:p>
                  </a:txBody>
                  <a:tcPr/>
                </a:tc>
                <a:tc hMerge="1">
                  <a:txBody>
                    <a:bodyPr/>
                    <a:lstStyle/>
                    <a:p>
                      <a:endParaRPr lang="th-TH"/>
                    </a:p>
                  </a:txBody>
                  <a:tcPr/>
                </a:tc>
                <a:tc gridSpan="3" vMerge="1">
                  <a:txBody>
                    <a:bodyPr/>
                    <a:lstStyle/>
                    <a:p>
                      <a:endParaRPr lang="th-TH" sz="1200" dirty="0"/>
                    </a:p>
                  </a:txBody>
                  <a:tcPr/>
                </a:tc>
                <a:tc hMerge="1" vMerge="1">
                  <a:txBody>
                    <a:bodyPr/>
                    <a:lstStyle/>
                    <a:p>
                      <a:endParaRPr lang="th-TH"/>
                    </a:p>
                  </a:txBody>
                  <a:tcPr/>
                </a:tc>
                <a:tc hMerge="1" vMerge="1">
                  <a:txBody>
                    <a:bodyPr/>
                    <a:lstStyle/>
                    <a:p>
                      <a:endParaRPr lang="th-TH"/>
                    </a:p>
                  </a:txBody>
                  <a:tcPr/>
                </a:tc>
              </a:tr>
              <a:tr h="228251">
                <a:tc vMerge="1">
                  <a:txBody>
                    <a:bodyPr/>
                    <a:lstStyle/>
                    <a:p>
                      <a:endParaRPr lang="th-TH"/>
                    </a:p>
                  </a:txBody>
                  <a:tcPr/>
                </a:tc>
                <a:tc vMerge="1">
                  <a:txBody>
                    <a:bodyPr/>
                    <a:lstStyle/>
                    <a:p>
                      <a:endParaRPr lang="th-TH"/>
                    </a:p>
                  </a:txBody>
                  <a:tcPr/>
                </a:tc>
                <a:tc rowSpan="2">
                  <a:txBody>
                    <a:bodyPr/>
                    <a:lstStyle/>
                    <a:p>
                      <a:r>
                        <a:rPr lang="en-US" sz="1800" dirty="0" smtClean="0"/>
                        <a:t>Consensus</a:t>
                      </a:r>
                      <a:endParaRPr lang="th-TH" sz="1800" dirty="0"/>
                    </a:p>
                  </a:txBody>
                  <a:tcPr>
                    <a:solidFill>
                      <a:schemeClr val="accent4">
                        <a:lumMod val="60000"/>
                        <a:lumOff val="40000"/>
                      </a:schemeClr>
                    </a:solidFill>
                  </a:tcPr>
                </a:tc>
                <a:tc gridSpan="6">
                  <a:txBody>
                    <a:bodyPr/>
                    <a:lstStyle/>
                    <a:p>
                      <a:r>
                        <a:rPr lang="en-US" sz="1600" dirty="0" smtClean="0"/>
                        <a:t>Proof of Stake</a:t>
                      </a:r>
                      <a:endParaRPr lang="th-TH" sz="1600" dirty="0"/>
                    </a:p>
                  </a:txBody>
                  <a:tcPr>
                    <a:solidFill>
                      <a:schemeClr val="accent4">
                        <a:lumMod val="40000"/>
                        <a:lumOff val="6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rowSpan="2" gridSpan="2">
                  <a:txBody>
                    <a:bodyPr/>
                    <a:lstStyle/>
                    <a:p>
                      <a:r>
                        <a:rPr lang="en-US" sz="1200" dirty="0" smtClean="0"/>
                        <a:t>Task</a:t>
                      </a:r>
                    </a:p>
                    <a:p>
                      <a:pPr marL="171450" indent="-171450">
                        <a:buFontTx/>
                        <a:buChar char="-"/>
                      </a:pPr>
                      <a:r>
                        <a:rPr lang="en-US" sz="1200" dirty="0" smtClean="0"/>
                        <a:t>Learn how to choose consensus in selected platform</a:t>
                      </a:r>
                      <a:endParaRPr lang="en-US" sz="1400" dirty="0"/>
                    </a:p>
                    <a:p>
                      <a:pPr marL="171450" indent="-171450">
                        <a:buFontTx/>
                        <a:buChar char="-"/>
                      </a:pPr>
                      <a:r>
                        <a:rPr lang="en-US" sz="1200" dirty="0" smtClean="0"/>
                        <a:t>Compare suitability</a:t>
                      </a:r>
                      <a:r>
                        <a:rPr lang="en-US" sz="1200" baseline="0" dirty="0" smtClean="0"/>
                        <a:t> of each consensus method</a:t>
                      </a:r>
                      <a:endParaRPr lang="en-US" sz="1200" dirty="0" smtClean="0"/>
                    </a:p>
                  </a:txBody>
                  <a:tcPr>
                    <a:solidFill>
                      <a:schemeClr val="accent4">
                        <a:lumMod val="40000"/>
                        <a:lumOff val="60000"/>
                      </a:schemeClr>
                    </a:solidFill>
                  </a:tcPr>
                </a:tc>
                <a:tc rowSpan="2" hMerge="1">
                  <a:txBody>
                    <a:bodyPr/>
                    <a:lstStyle/>
                    <a:p>
                      <a:endParaRPr lang="th-TH"/>
                    </a:p>
                  </a:txBody>
                  <a:tcPr/>
                </a:tc>
              </a:tr>
              <a:tr h="228251">
                <a:tc vMerge="1">
                  <a:txBody>
                    <a:bodyPr/>
                    <a:lstStyle/>
                    <a:p>
                      <a:endParaRPr lang="th-TH"/>
                    </a:p>
                  </a:txBody>
                  <a:tcPr/>
                </a:tc>
                <a:tc vMerge="1">
                  <a:txBody>
                    <a:bodyPr/>
                    <a:lstStyle/>
                    <a:p>
                      <a:endParaRPr lang="th-TH"/>
                    </a:p>
                  </a:txBody>
                  <a:tcPr/>
                </a:tc>
                <a:tc vMerge="1">
                  <a:txBody>
                    <a:bodyPr/>
                    <a:lstStyle/>
                    <a:p>
                      <a:endParaRPr lang="th-TH"/>
                    </a:p>
                  </a:txBody>
                  <a:tcPr/>
                </a:tc>
                <a:tc gridSpan="6">
                  <a:txBody>
                    <a:bodyPr/>
                    <a:lstStyle/>
                    <a:p>
                      <a:r>
                        <a:rPr lang="en-US" sz="1600" dirty="0" smtClean="0"/>
                        <a:t>Practical-Byzantines False Tolerance (PBFT)</a:t>
                      </a:r>
                      <a:endParaRPr lang="th-TH" sz="1600" dirty="0"/>
                    </a:p>
                  </a:txBody>
                  <a:tcPr>
                    <a:solidFill>
                      <a:schemeClr val="accent4">
                        <a:lumMod val="20000"/>
                        <a:lumOff val="80000"/>
                      </a:schemeClr>
                    </a:solidFill>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hMerge="1">
                  <a:txBody>
                    <a:bodyPr/>
                    <a:lstStyle/>
                    <a:p>
                      <a:endParaRPr lang="th-TH"/>
                    </a:p>
                  </a:txBody>
                  <a:tcPr/>
                </a:tc>
                <a:tc gridSpan="2" vMerge="1">
                  <a:txBody>
                    <a:bodyPr/>
                    <a:lstStyle/>
                    <a:p>
                      <a:endParaRPr lang="th-TH" sz="1600" dirty="0"/>
                    </a:p>
                  </a:txBody>
                  <a:tcPr>
                    <a:solidFill>
                      <a:schemeClr val="accent4">
                        <a:lumMod val="20000"/>
                        <a:lumOff val="80000"/>
                      </a:schemeClr>
                    </a:solidFill>
                  </a:tcPr>
                </a:tc>
                <a:tc hMerge="1" vMerge="1">
                  <a:txBody>
                    <a:bodyPr/>
                    <a:lstStyle/>
                    <a:p>
                      <a:endParaRPr lang="th-TH"/>
                    </a:p>
                  </a:txBody>
                  <a:tcPr/>
                </a:tc>
              </a:tr>
              <a:tr h="228600">
                <a:tc vMerge="1">
                  <a:txBody>
                    <a:bodyPr/>
                    <a:lstStyle/>
                    <a:p>
                      <a:endParaRPr lang="th-TH"/>
                    </a:p>
                  </a:txBody>
                  <a:tcPr/>
                </a:tc>
                <a:tc vMerge="1">
                  <a:txBody>
                    <a:bodyPr/>
                    <a:lstStyle/>
                    <a:p>
                      <a:endParaRPr lang="th-TH"/>
                    </a:p>
                  </a:txBody>
                  <a:tcPr/>
                </a:tc>
                <a:tc rowSpan="5">
                  <a:txBody>
                    <a:bodyPr/>
                    <a:lstStyle/>
                    <a:p>
                      <a:r>
                        <a:rPr lang="en-US" sz="1800" dirty="0" smtClean="0"/>
                        <a:t>Participate</a:t>
                      </a:r>
                      <a:r>
                        <a:rPr lang="en-US" sz="1800" baseline="0" dirty="0" smtClean="0"/>
                        <a:t> Node</a:t>
                      </a:r>
                      <a:endParaRPr lang="th-TH" sz="1800" dirty="0"/>
                    </a:p>
                  </a:txBody>
                  <a:tcPr>
                    <a:solidFill>
                      <a:schemeClr val="accent1">
                        <a:lumMod val="75000"/>
                      </a:schemeClr>
                    </a:solidFill>
                  </a:tcPr>
                </a:tc>
                <a:tc rowSpan="4">
                  <a:txBody>
                    <a:bodyPr/>
                    <a:lstStyle/>
                    <a:p>
                      <a:r>
                        <a:rPr lang="en-US" sz="1800" dirty="0" smtClean="0"/>
                        <a:t>Miner /</a:t>
                      </a:r>
                    </a:p>
                    <a:p>
                      <a:r>
                        <a:rPr lang="en-US" sz="1800" dirty="0" smtClean="0"/>
                        <a:t>Validator</a:t>
                      </a:r>
                      <a:endParaRPr lang="th-TH" sz="1800" dirty="0"/>
                    </a:p>
                  </a:txBody>
                  <a:tcPr/>
                </a:tc>
                <a:tc rowSpan="2">
                  <a:txBody>
                    <a:bodyPr/>
                    <a:lstStyle/>
                    <a:p>
                      <a:r>
                        <a:rPr lang="en-US" sz="1400" dirty="0" smtClean="0"/>
                        <a:t>Hospital</a:t>
                      </a:r>
                      <a:endParaRPr lang="th-TH" sz="1400" dirty="0"/>
                    </a:p>
                  </a:txBody>
                  <a:tcPr/>
                </a:tc>
                <a:tc gridSpan="2">
                  <a:txBody>
                    <a:bodyPr/>
                    <a:lstStyle/>
                    <a:p>
                      <a:r>
                        <a:rPr lang="en-US" sz="1200" dirty="0" smtClean="0"/>
                        <a:t>Single machine</a:t>
                      </a:r>
                      <a:endParaRPr lang="th-TH" sz="1200" dirty="0"/>
                    </a:p>
                  </a:txBody>
                  <a:tcPr/>
                </a:tc>
                <a:tc hMerge="1">
                  <a:txBody>
                    <a:bodyPr/>
                    <a:lstStyle/>
                    <a:p>
                      <a:endParaRPr lang="th-TH" sz="1200" dirty="0"/>
                    </a:p>
                  </a:txBody>
                  <a:tcPr/>
                </a:tc>
                <a:tc rowSpan="5" gridSpan="4">
                  <a:txBody>
                    <a:bodyPr/>
                    <a:lstStyle/>
                    <a:p>
                      <a:r>
                        <a:rPr lang="en-US" sz="1200" dirty="0" smtClean="0"/>
                        <a:t>Task</a:t>
                      </a:r>
                    </a:p>
                    <a:p>
                      <a:pPr marL="171450" indent="-171450">
                        <a:buFontTx/>
                        <a:buChar char="-"/>
                      </a:pPr>
                      <a:r>
                        <a:rPr lang="en-US" sz="1200" dirty="0" smtClean="0"/>
                        <a:t>Code</a:t>
                      </a:r>
                      <a:r>
                        <a:rPr lang="en-US" sz="1200" baseline="0" dirty="0" smtClean="0"/>
                        <a:t> and deploy smart contract on selected platform</a:t>
                      </a:r>
                    </a:p>
                    <a:p>
                      <a:pPr marL="171450" indent="-171450">
                        <a:buFontTx/>
                        <a:buChar char="-"/>
                      </a:pPr>
                      <a:r>
                        <a:rPr lang="en-US" sz="1200" baseline="0" dirty="0" smtClean="0"/>
                        <a:t>Simulate node in actual operation</a:t>
                      </a:r>
                    </a:p>
                    <a:p>
                      <a:pPr marL="171450" indent="-171450">
                        <a:buFontTx/>
                        <a:buChar char="-"/>
                      </a:pPr>
                      <a:r>
                        <a:rPr lang="en-US" sz="1200" baseline="0" dirty="0" smtClean="0"/>
                        <a:t>Evaluate by compare with common </a:t>
                      </a:r>
                      <a:r>
                        <a:rPr lang="en-US" sz="1200" baseline="0" dirty="0" err="1" smtClean="0"/>
                        <a:t>XDS.b</a:t>
                      </a:r>
                      <a:r>
                        <a:rPr lang="en-US" sz="1200" baseline="0" dirty="0" smtClean="0"/>
                        <a:t> tools without Blockchain</a:t>
                      </a:r>
                      <a:endParaRPr lang="th-TH" sz="1200" dirty="0"/>
                    </a:p>
                  </a:txBody>
                  <a:tcPr/>
                </a:tc>
                <a:tc rowSpan="5" hMerge="1">
                  <a:txBody>
                    <a:bodyPr/>
                    <a:lstStyle/>
                    <a:p>
                      <a:endParaRPr lang="th-TH"/>
                    </a:p>
                  </a:txBody>
                  <a:tcPr/>
                </a:tc>
                <a:tc rowSpan="5" hMerge="1">
                  <a:txBody>
                    <a:bodyPr/>
                    <a:lstStyle/>
                    <a:p>
                      <a:endParaRPr lang="th-TH"/>
                    </a:p>
                  </a:txBody>
                  <a:tcPr/>
                </a:tc>
                <a:tc rowSpan="5" hMerge="1">
                  <a:txBody>
                    <a:bodyPr/>
                    <a:lstStyle/>
                    <a:p>
                      <a:endParaRPr lang="th-TH"/>
                    </a:p>
                  </a:txBody>
                  <a:tcPr/>
                </a:tc>
              </a:tr>
              <a:tr h="228600">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2">
                  <a:txBody>
                    <a:bodyPr/>
                    <a:lstStyle/>
                    <a:p>
                      <a:r>
                        <a:rPr lang="en-US" sz="1200" dirty="0" smtClean="0"/>
                        <a:t>Multiple machine</a:t>
                      </a:r>
                      <a:endParaRPr lang="th-TH" sz="1200" dirty="0"/>
                    </a:p>
                  </a:txBody>
                  <a:tcPr/>
                </a:tc>
                <a:tc hMerge="1">
                  <a:txBody>
                    <a:bodyPr/>
                    <a:lstStyle/>
                    <a:p>
                      <a:endParaRPr lang="th-TH" sz="1200" dirty="0"/>
                    </a:p>
                  </a:txBody>
                  <a:tcPr/>
                </a:tc>
                <a:tc gridSpan="4" vMerge="1">
                  <a:txBody>
                    <a:bodyPr/>
                    <a:lstStyle/>
                    <a:p>
                      <a:endParaRPr lang="th-TH"/>
                    </a:p>
                  </a:txBody>
                  <a:tcPr/>
                </a:tc>
                <a:tc hMerge="1" vMerge="1">
                  <a:txBody>
                    <a:bodyPr/>
                    <a:lstStyle/>
                    <a:p>
                      <a:endParaRPr lang="th-TH"/>
                    </a:p>
                  </a:txBody>
                  <a:tcPr/>
                </a:tc>
                <a:tc hMerge="1" vMerge="1">
                  <a:txBody>
                    <a:bodyPr/>
                    <a:lstStyle/>
                    <a:p>
                      <a:endParaRPr lang="th-TH"/>
                    </a:p>
                  </a:txBody>
                  <a:tcPr/>
                </a:tc>
                <a:tc hMerge="1" vMerge="1">
                  <a:txBody>
                    <a:bodyPr/>
                    <a:lstStyle/>
                    <a:p>
                      <a:endParaRPr lang="th-TH"/>
                    </a:p>
                  </a:txBody>
                  <a:tcPr/>
                </a:tc>
              </a:tr>
              <a:tr h="352525">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3">
                  <a:txBody>
                    <a:bodyPr/>
                    <a:lstStyle/>
                    <a:p>
                      <a:r>
                        <a:rPr lang="en-US" sz="1400" dirty="0" smtClean="0"/>
                        <a:t>Clinics</a:t>
                      </a:r>
                      <a:endParaRPr lang="th-TH" sz="1400" dirty="0"/>
                    </a:p>
                  </a:txBody>
                  <a:tcPr/>
                </a:tc>
                <a:tc hMerge="1">
                  <a:txBody>
                    <a:bodyPr/>
                    <a:lstStyle/>
                    <a:p>
                      <a:endParaRPr lang="th-TH"/>
                    </a:p>
                  </a:txBody>
                  <a:tcPr/>
                </a:tc>
                <a:tc hMerge="1">
                  <a:txBody>
                    <a:bodyPr/>
                    <a:lstStyle/>
                    <a:p>
                      <a:endParaRPr lang="th-TH"/>
                    </a:p>
                  </a:txBody>
                  <a:tcPr/>
                </a:tc>
                <a:tc gridSpan="4" vMerge="1">
                  <a:txBody>
                    <a:bodyPr/>
                    <a:lstStyle/>
                    <a:p>
                      <a:endParaRPr lang="th-TH"/>
                    </a:p>
                  </a:txBody>
                  <a:tcPr/>
                </a:tc>
                <a:tc hMerge="1" vMerge="1">
                  <a:txBody>
                    <a:bodyPr/>
                    <a:lstStyle/>
                    <a:p>
                      <a:endParaRPr lang="th-TH"/>
                    </a:p>
                  </a:txBody>
                  <a:tcPr/>
                </a:tc>
                <a:tc hMerge="1" vMerge="1">
                  <a:txBody>
                    <a:bodyPr/>
                    <a:lstStyle/>
                    <a:p>
                      <a:endParaRPr lang="th-TH"/>
                    </a:p>
                  </a:txBody>
                  <a:tcPr/>
                </a:tc>
                <a:tc hMerge="1" vMerge="1">
                  <a:txBody>
                    <a:bodyPr/>
                    <a:lstStyle/>
                    <a:p>
                      <a:endParaRPr lang="th-TH"/>
                    </a:p>
                  </a:txBody>
                  <a:tcPr/>
                </a:tc>
              </a:tr>
              <a:tr h="352525">
                <a:tc vMerge="1">
                  <a:txBody>
                    <a:bodyPr/>
                    <a:lstStyle/>
                    <a:p>
                      <a:endParaRPr lang="th-TH"/>
                    </a:p>
                  </a:txBody>
                  <a:tcPr/>
                </a:tc>
                <a:tc vMerge="1">
                  <a:txBody>
                    <a:bodyPr/>
                    <a:lstStyle/>
                    <a:p>
                      <a:endParaRPr lang="th-TH"/>
                    </a:p>
                  </a:txBody>
                  <a:tcPr/>
                </a:tc>
                <a:tc vMerge="1">
                  <a:txBody>
                    <a:bodyPr/>
                    <a:lstStyle/>
                    <a:p>
                      <a:endParaRPr lang="th-TH"/>
                    </a:p>
                  </a:txBody>
                  <a:tcPr/>
                </a:tc>
                <a:tc vMerge="1">
                  <a:txBody>
                    <a:bodyPr/>
                    <a:lstStyle/>
                    <a:p>
                      <a:endParaRPr lang="th-TH"/>
                    </a:p>
                  </a:txBody>
                  <a:tcPr/>
                </a:tc>
                <a:tc gridSpan="3">
                  <a:txBody>
                    <a:bodyPr/>
                    <a:lstStyle/>
                    <a:p>
                      <a:r>
                        <a:rPr lang="en-US" sz="1400" dirty="0" smtClean="0"/>
                        <a:t>Healthcare Services </a:t>
                      </a:r>
                    </a:p>
                    <a:p>
                      <a:r>
                        <a:rPr lang="en-US" sz="1400" dirty="0" smtClean="0"/>
                        <a:t>Provider</a:t>
                      </a:r>
                      <a:endParaRPr lang="th-TH" sz="1400" dirty="0"/>
                    </a:p>
                  </a:txBody>
                  <a:tcPr/>
                </a:tc>
                <a:tc hMerge="1">
                  <a:txBody>
                    <a:bodyPr/>
                    <a:lstStyle/>
                    <a:p>
                      <a:endParaRPr lang="th-TH"/>
                    </a:p>
                  </a:txBody>
                  <a:tcPr/>
                </a:tc>
                <a:tc hMerge="1">
                  <a:txBody>
                    <a:bodyPr/>
                    <a:lstStyle/>
                    <a:p>
                      <a:endParaRPr lang="th-TH"/>
                    </a:p>
                  </a:txBody>
                  <a:tcPr/>
                </a:tc>
                <a:tc gridSpan="4" vMerge="1">
                  <a:txBody>
                    <a:bodyPr/>
                    <a:lstStyle/>
                    <a:p>
                      <a:endParaRPr lang="th-TH"/>
                    </a:p>
                  </a:txBody>
                  <a:tcPr/>
                </a:tc>
                <a:tc hMerge="1" vMerge="1">
                  <a:txBody>
                    <a:bodyPr/>
                    <a:lstStyle/>
                    <a:p>
                      <a:endParaRPr lang="th-TH"/>
                    </a:p>
                  </a:txBody>
                  <a:tcPr/>
                </a:tc>
                <a:tc hMerge="1" vMerge="1">
                  <a:txBody>
                    <a:bodyPr/>
                    <a:lstStyle/>
                    <a:p>
                      <a:endParaRPr lang="th-TH"/>
                    </a:p>
                  </a:txBody>
                  <a:tcPr/>
                </a:tc>
                <a:tc hMerge="1" vMerge="1">
                  <a:txBody>
                    <a:bodyPr/>
                    <a:lstStyle/>
                    <a:p>
                      <a:endParaRPr lang="th-TH"/>
                    </a:p>
                  </a:txBody>
                  <a:tcPr/>
                </a:tc>
              </a:tr>
              <a:tr h="352525">
                <a:tc vMerge="1">
                  <a:txBody>
                    <a:bodyPr/>
                    <a:lstStyle/>
                    <a:p>
                      <a:endParaRPr lang="th-TH"/>
                    </a:p>
                  </a:txBody>
                  <a:tcPr/>
                </a:tc>
                <a:tc vMerge="1">
                  <a:txBody>
                    <a:bodyPr/>
                    <a:lstStyle/>
                    <a:p>
                      <a:endParaRPr lang="th-TH"/>
                    </a:p>
                  </a:txBody>
                  <a:tcPr/>
                </a:tc>
                <a:tc vMerge="1">
                  <a:txBody>
                    <a:bodyPr/>
                    <a:lstStyle/>
                    <a:p>
                      <a:endParaRPr lang="th-TH"/>
                    </a:p>
                  </a:txBody>
                  <a:tcPr/>
                </a:tc>
                <a:tc>
                  <a:txBody>
                    <a:bodyPr/>
                    <a:lstStyle/>
                    <a:p>
                      <a:r>
                        <a:rPr lang="en-US" sz="1800" dirty="0" smtClean="0"/>
                        <a:t>Wallet</a:t>
                      </a:r>
                      <a:endParaRPr lang="th-TH" sz="1800" dirty="0"/>
                    </a:p>
                  </a:txBody>
                  <a:tcPr/>
                </a:tc>
                <a:tc gridSpan="3">
                  <a:txBody>
                    <a:bodyPr/>
                    <a:lstStyle/>
                    <a:p>
                      <a:r>
                        <a:rPr lang="en-US" sz="1400" dirty="0" smtClean="0"/>
                        <a:t>Patient</a:t>
                      </a:r>
                      <a:endParaRPr lang="th-TH" sz="1400" dirty="0"/>
                    </a:p>
                  </a:txBody>
                  <a:tcPr/>
                </a:tc>
                <a:tc hMerge="1">
                  <a:txBody>
                    <a:bodyPr/>
                    <a:lstStyle/>
                    <a:p>
                      <a:endParaRPr lang="th-TH"/>
                    </a:p>
                  </a:txBody>
                  <a:tcPr/>
                </a:tc>
                <a:tc hMerge="1">
                  <a:txBody>
                    <a:bodyPr/>
                    <a:lstStyle/>
                    <a:p>
                      <a:endParaRPr lang="th-TH"/>
                    </a:p>
                  </a:txBody>
                  <a:tcPr/>
                </a:tc>
                <a:tc gridSpan="4" vMerge="1">
                  <a:txBody>
                    <a:bodyPr/>
                    <a:lstStyle/>
                    <a:p>
                      <a:endParaRPr lang="th-TH"/>
                    </a:p>
                  </a:txBody>
                  <a:tcPr/>
                </a:tc>
                <a:tc hMerge="1" vMerge="1">
                  <a:txBody>
                    <a:bodyPr/>
                    <a:lstStyle/>
                    <a:p>
                      <a:endParaRPr lang="th-TH"/>
                    </a:p>
                  </a:txBody>
                  <a:tcPr/>
                </a:tc>
                <a:tc hMerge="1" vMerge="1">
                  <a:txBody>
                    <a:bodyPr/>
                    <a:lstStyle/>
                    <a:p>
                      <a:endParaRPr lang="th-TH"/>
                    </a:p>
                  </a:txBody>
                  <a:tcPr/>
                </a:tc>
                <a:tc hMerge="1" vMerge="1">
                  <a:txBody>
                    <a:bodyPr/>
                    <a:lstStyle/>
                    <a:p>
                      <a:endParaRPr lang="th-TH"/>
                    </a:p>
                  </a:txBody>
                  <a:tcPr/>
                </a:tc>
              </a:tr>
            </a:tbl>
          </a:graphicData>
        </a:graphic>
      </p:graphicFrame>
    </p:spTree>
    <p:extLst>
      <p:ext uri="{BB962C8B-B14F-4D97-AF65-F5344CB8AC3E}">
        <p14:creationId xmlns:p14="http://schemas.microsoft.com/office/powerpoint/2010/main" val="2237488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25665138"/>
              </p:ext>
            </p:extLst>
          </p:nvPr>
        </p:nvGraphicFramePr>
        <p:xfrm>
          <a:off x="838200" y="1825622"/>
          <a:ext cx="10515608" cy="4418015"/>
        </p:xfrm>
        <a:graphic>
          <a:graphicData uri="http://schemas.openxmlformats.org/drawingml/2006/table">
            <a:tbl>
              <a:tblPr firstRow="1" bandRow="1">
                <a:tableStyleId>{5C22544A-7EE6-4342-B048-85BDC9FD1C3A}</a:tableStyleId>
              </a:tblPr>
              <a:tblGrid>
                <a:gridCol w="833438"/>
                <a:gridCol w="1243012"/>
                <a:gridCol w="4219579"/>
                <a:gridCol w="4219579"/>
              </a:tblGrid>
              <a:tr h="548349">
                <a:tc>
                  <a:txBody>
                    <a:bodyPr/>
                    <a:lstStyle/>
                    <a:p>
                      <a:pPr algn="ctr"/>
                      <a:r>
                        <a:rPr lang="en-US" sz="2400" dirty="0" smtClean="0"/>
                        <a:t>Goal</a:t>
                      </a:r>
                      <a:endParaRPr lang="th-TH" sz="2400" dirty="0"/>
                    </a:p>
                  </a:txBody>
                  <a:tcPr/>
                </a:tc>
                <a:tc>
                  <a:txBody>
                    <a:bodyPr/>
                    <a:lstStyle/>
                    <a:p>
                      <a:pPr algn="ctr"/>
                      <a:r>
                        <a:rPr lang="en-US" sz="2400" dirty="0" smtClean="0"/>
                        <a:t>How?</a:t>
                      </a:r>
                      <a:endParaRPr lang="th-TH" sz="2400" dirty="0"/>
                    </a:p>
                  </a:txBody>
                  <a:tcPr/>
                </a:tc>
                <a:tc gridSpan="2">
                  <a:txBody>
                    <a:bodyPr/>
                    <a:lstStyle/>
                    <a:p>
                      <a:pPr algn="ctr"/>
                      <a:r>
                        <a:rPr lang="en-US" sz="2400" dirty="0" smtClean="0"/>
                        <a:t>Implementation</a:t>
                      </a:r>
                      <a:endParaRPr lang="th-TH" sz="2400" dirty="0"/>
                    </a:p>
                  </a:txBody>
                  <a:tcPr/>
                </a:tc>
                <a:tc hMerge="1">
                  <a:txBody>
                    <a:bodyPr/>
                    <a:lstStyle/>
                    <a:p>
                      <a:endParaRPr lang="th-TH"/>
                    </a:p>
                  </a:txBody>
                  <a:tcPr/>
                </a:tc>
              </a:tr>
              <a:tr h="773933">
                <a:tc rowSpan="5">
                  <a:txBody>
                    <a:bodyPr/>
                    <a:lstStyle/>
                    <a:p>
                      <a:pPr algn="ctr"/>
                      <a:r>
                        <a:rPr lang="en-US" sz="2400" dirty="0" smtClean="0"/>
                        <a:t>Information</a:t>
                      </a:r>
                      <a:r>
                        <a:rPr lang="en-US" sz="2400" baseline="0" dirty="0" smtClean="0"/>
                        <a:t> Sharing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&amp; Interoperability</a:t>
                      </a:r>
                      <a:endParaRPr lang="th-TH" sz="2400" dirty="0" smtClean="0"/>
                    </a:p>
                    <a:p>
                      <a:pPr algn="ctr"/>
                      <a:endParaRPr lang="th-TH" sz="2400" dirty="0"/>
                    </a:p>
                  </a:txBody>
                  <a:tcPr vert="vert270">
                    <a:solidFill>
                      <a:schemeClr val="accent4">
                        <a:lumMod val="20000"/>
                        <a:lumOff val="80000"/>
                      </a:schemeClr>
                    </a:solidFill>
                  </a:tcPr>
                </a:tc>
                <a:tc rowSpan="5">
                  <a:txBody>
                    <a:bodyPr/>
                    <a:lstStyle/>
                    <a:p>
                      <a:pPr lvl="0" algn="ctr"/>
                      <a:r>
                        <a:rPr lang="en-US" sz="2400" dirty="0" smtClean="0"/>
                        <a:t>IHE Cross-Enterprise Document Sharing (</a:t>
                      </a:r>
                      <a:r>
                        <a:rPr lang="en-US" sz="2400" dirty="0" err="1" smtClean="0"/>
                        <a:t>XDS.b</a:t>
                      </a:r>
                      <a:r>
                        <a:rPr lang="en-US" sz="2400" dirty="0" smtClean="0"/>
                        <a:t>) Profile</a:t>
                      </a:r>
                      <a:endParaRPr lang="th-TH" sz="2400" dirty="0"/>
                    </a:p>
                  </a:txBody>
                  <a:tcPr vert="vert270"/>
                </a:tc>
                <a:tc>
                  <a:txBody>
                    <a:bodyPr/>
                    <a:lstStyle/>
                    <a:p>
                      <a:r>
                        <a:rPr lang="en-US" sz="2000" dirty="0" smtClean="0"/>
                        <a:t>Document Register</a:t>
                      </a:r>
                      <a:endParaRPr lang="th-TH" sz="2000" dirty="0"/>
                    </a:p>
                  </a:txBody>
                  <a:tcPr/>
                </a:tc>
                <a:tc rowSpan="5">
                  <a:txBody>
                    <a:bodyPr/>
                    <a:lstStyle/>
                    <a:p>
                      <a:r>
                        <a:rPr lang="en-US" sz="1800" dirty="0" smtClean="0"/>
                        <a:t>Task</a:t>
                      </a:r>
                    </a:p>
                    <a:p>
                      <a:pPr marL="342900" indent="-342900">
                        <a:buFontTx/>
                        <a:buChar char="-"/>
                      </a:pPr>
                      <a:r>
                        <a:rPr lang="en-US" sz="1800" dirty="0" smtClean="0"/>
                        <a:t>Test and learn available </a:t>
                      </a:r>
                      <a:r>
                        <a:rPr lang="en-US" sz="1800" dirty="0" err="1" smtClean="0"/>
                        <a:t>XDS.b</a:t>
                      </a:r>
                      <a:r>
                        <a:rPr lang="en-US" sz="1800" dirty="0" smtClean="0"/>
                        <a:t> tool and learn about its component</a:t>
                      </a:r>
                    </a:p>
                    <a:p>
                      <a:pPr marL="342900" indent="-342900">
                        <a:buFontTx/>
                        <a:buChar char="-"/>
                      </a:pPr>
                      <a:r>
                        <a:rPr lang="en-US" sz="1800" dirty="0" smtClean="0"/>
                        <a:t>Demonstrate</a:t>
                      </a:r>
                      <a:r>
                        <a:rPr lang="en-US" sz="1800" baseline="0" dirty="0" smtClean="0"/>
                        <a:t> how </a:t>
                      </a:r>
                      <a:r>
                        <a:rPr lang="en-US" sz="1800" baseline="0" dirty="0" err="1" smtClean="0"/>
                        <a:t>XDS.b</a:t>
                      </a:r>
                      <a:r>
                        <a:rPr lang="en-US" sz="1800" baseline="0" dirty="0" smtClean="0"/>
                        <a:t> tool commonly work</a:t>
                      </a:r>
                      <a:endParaRPr lang="en-US" sz="1800" dirty="0" smtClean="0"/>
                    </a:p>
                    <a:p>
                      <a:pPr marL="342900" indent="-342900">
                        <a:buFontTx/>
                        <a:buChar char="-"/>
                      </a:pPr>
                      <a:r>
                        <a:rPr lang="en-US" sz="1800" dirty="0" smtClean="0"/>
                        <a:t>Learn format of each transaction</a:t>
                      </a:r>
                    </a:p>
                    <a:p>
                      <a:pPr marL="342900" indent="-342900">
                        <a:buFontTx/>
                        <a:buChar char="-"/>
                      </a:pPr>
                      <a:r>
                        <a:rPr lang="en-US" sz="1800" dirty="0" smtClean="0"/>
                        <a:t>Design, code, and deploy smart contract on selected platform</a:t>
                      </a:r>
                      <a:endParaRPr lang="th-TH" sz="1800" dirty="0"/>
                    </a:p>
                  </a:txBody>
                  <a:tcPr/>
                </a:tc>
              </a:tr>
              <a:tr h="773933">
                <a:tc vMerge="1">
                  <a:txBody>
                    <a:bodyPr/>
                    <a:lstStyle/>
                    <a:p>
                      <a:endParaRPr lang="th-TH"/>
                    </a:p>
                  </a:txBody>
                  <a:tcPr/>
                </a:tc>
                <a:tc vMerge="1">
                  <a:txBody>
                    <a:bodyPr/>
                    <a:lstStyle/>
                    <a:p>
                      <a:endParaRPr lang="th-TH"/>
                    </a:p>
                  </a:txBody>
                  <a:tcPr/>
                </a:tc>
                <a:tc>
                  <a:txBody>
                    <a:bodyPr/>
                    <a:lstStyle/>
                    <a:p>
                      <a:r>
                        <a:rPr lang="en-US" sz="2000" dirty="0" smtClean="0"/>
                        <a:t>Document Registry Query</a:t>
                      </a:r>
                      <a:endParaRPr lang="th-TH" sz="2000" dirty="0"/>
                    </a:p>
                  </a:txBody>
                  <a:tcPr/>
                </a:tc>
                <a:tc vMerge="1">
                  <a:txBody>
                    <a:bodyPr/>
                    <a:lstStyle/>
                    <a:p>
                      <a:endParaRPr lang="th-TH"/>
                    </a:p>
                  </a:txBody>
                  <a:tcPr/>
                </a:tc>
              </a:tr>
              <a:tr h="773934">
                <a:tc vMerge="1">
                  <a:txBody>
                    <a:bodyPr/>
                    <a:lstStyle/>
                    <a:p>
                      <a:endParaRPr lang="th-TH"/>
                    </a:p>
                  </a:txBody>
                  <a:tcPr/>
                </a:tc>
                <a:tc vMerge="1">
                  <a:txBody>
                    <a:bodyPr/>
                    <a:lstStyle/>
                    <a:p>
                      <a:endParaRPr lang="th-TH"/>
                    </a:p>
                  </a:txBody>
                  <a:tcPr/>
                </a:tc>
                <a:tc>
                  <a:txBody>
                    <a:bodyPr/>
                    <a:lstStyle/>
                    <a:p>
                      <a:r>
                        <a:rPr lang="en-US" sz="2000" dirty="0" smtClean="0"/>
                        <a:t>Document Discovery</a:t>
                      </a:r>
                      <a:endParaRPr lang="th-TH" sz="2000" dirty="0"/>
                    </a:p>
                  </a:txBody>
                  <a:tcPr/>
                </a:tc>
                <a:tc vMerge="1">
                  <a:txBody>
                    <a:bodyPr/>
                    <a:lstStyle/>
                    <a:p>
                      <a:endParaRPr lang="th-TH"/>
                    </a:p>
                  </a:txBody>
                  <a:tcPr/>
                </a:tc>
              </a:tr>
              <a:tr h="773933">
                <a:tc vMerge="1">
                  <a:txBody>
                    <a:bodyPr/>
                    <a:lstStyle/>
                    <a:p>
                      <a:endParaRPr lang="th-TH"/>
                    </a:p>
                  </a:txBody>
                  <a:tcPr/>
                </a:tc>
                <a:tc vMerge="1">
                  <a:txBody>
                    <a:bodyPr/>
                    <a:lstStyle/>
                    <a:p>
                      <a:endParaRPr lang="th-TH"/>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Patient</a:t>
                      </a:r>
                      <a:r>
                        <a:rPr lang="en-US" sz="2000" baseline="0" dirty="0" smtClean="0"/>
                        <a:t> Identification Manage</a:t>
                      </a:r>
                      <a:endParaRPr lang="th-TH" sz="2000" dirty="0" smtClean="0"/>
                    </a:p>
                    <a:p>
                      <a:endParaRPr lang="th-TH" sz="2000" dirty="0"/>
                    </a:p>
                  </a:txBody>
                  <a:tcPr/>
                </a:tc>
                <a:tc vMerge="1">
                  <a:txBody>
                    <a:bodyPr/>
                    <a:lstStyle/>
                    <a:p>
                      <a:endParaRPr lang="th-TH"/>
                    </a:p>
                  </a:txBody>
                  <a:tcPr/>
                </a:tc>
              </a:tr>
              <a:tr h="773933">
                <a:tc vMerge="1">
                  <a:txBody>
                    <a:bodyPr/>
                    <a:lstStyle/>
                    <a:p>
                      <a:endParaRPr lang="th-TH"/>
                    </a:p>
                  </a:txBody>
                  <a:tcPr/>
                </a:tc>
                <a:tc vMerge="1">
                  <a:txBody>
                    <a:bodyPr/>
                    <a:lstStyle/>
                    <a:p>
                      <a:endParaRPr lang="th-TH"/>
                    </a:p>
                  </a:txBody>
                  <a:tcPr/>
                </a:tc>
                <a:tc>
                  <a:txBody>
                    <a:bodyPr/>
                    <a:lstStyle/>
                    <a:p>
                      <a:r>
                        <a:rPr lang="en-US" sz="2000" dirty="0" smtClean="0"/>
                        <a:t>Document Retrieval</a:t>
                      </a:r>
                      <a:endParaRPr lang="th-TH" sz="2000" dirty="0"/>
                    </a:p>
                  </a:txBody>
                  <a:tcPr/>
                </a:tc>
                <a:tc vMerge="1">
                  <a:txBody>
                    <a:bodyPr/>
                    <a:lstStyle/>
                    <a:p>
                      <a:endParaRPr lang="th-TH"/>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Implementation break-down</a:t>
            </a:r>
            <a:endParaRPr lang="th-TH" dirty="0"/>
          </a:p>
        </p:txBody>
      </p:sp>
    </p:spTree>
    <p:extLst>
      <p:ext uri="{BB962C8B-B14F-4D97-AF65-F5344CB8AC3E}">
        <p14:creationId xmlns:p14="http://schemas.microsoft.com/office/powerpoint/2010/main" val="3603790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from </a:t>
            </a:r>
            <a:r>
              <a:rPr lang="en-US" dirty="0" err="1" smtClean="0"/>
              <a:t>Aj.Pat</a:t>
            </a:r>
            <a:endParaRPr lang="th-TH" dirty="0"/>
          </a:p>
        </p:txBody>
      </p:sp>
      <p:sp>
        <p:nvSpPr>
          <p:cNvPr id="3" name="Content Placeholder 2"/>
          <p:cNvSpPr>
            <a:spLocks noGrp="1"/>
          </p:cNvSpPr>
          <p:nvPr>
            <p:ph idx="1"/>
          </p:nvPr>
        </p:nvSpPr>
        <p:spPr/>
        <p:txBody>
          <a:bodyPr>
            <a:noAutofit/>
          </a:bodyPr>
          <a:lstStyle/>
          <a:p>
            <a:r>
              <a:rPr lang="en-US" sz="2000" dirty="0" smtClean="0"/>
              <a:t>Need to REALLY DEPLOY (implement) and reliably run a </a:t>
            </a:r>
            <a:r>
              <a:rPr lang="en-US" sz="2000" dirty="0" err="1" smtClean="0"/>
              <a:t>blockchain</a:t>
            </a:r>
            <a:r>
              <a:rPr lang="en-US" sz="2000" dirty="0" smtClean="0"/>
              <a:t> platform with smart contract. Need this one yesterday!</a:t>
            </a:r>
          </a:p>
          <a:p>
            <a:r>
              <a:rPr lang="en-US" sz="2000" dirty="0" smtClean="0"/>
              <a:t>Find </a:t>
            </a:r>
            <a:r>
              <a:rPr lang="en-US" sz="2000" dirty="0"/>
              <a:t>and deploy </a:t>
            </a:r>
            <a:r>
              <a:rPr lang="en-US" sz="2000" dirty="0" err="1"/>
              <a:t>XDS.b</a:t>
            </a:r>
            <a:r>
              <a:rPr lang="en-US" sz="2000" dirty="0"/>
              <a:t> https://archive.codeplex.com/?p=ihe</a:t>
            </a:r>
          </a:p>
          <a:p>
            <a:r>
              <a:rPr lang="en-US" sz="2000" dirty="0"/>
              <a:t>Start writing your proposal, 2-3 page first. Then, you max out around 30-40 page, double spacing.</a:t>
            </a:r>
          </a:p>
          <a:p>
            <a:r>
              <a:rPr lang="en-US" sz="2000" dirty="0"/>
              <a:t>Further explain how you use </a:t>
            </a:r>
            <a:r>
              <a:rPr lang="en-US" sz="2000" dirty="0" err="1"/>
              <a:t>blockchain</a:t>
            </a:r>
            <a:r>
              <a:rPr lang="en-US" sz="2000" dirty="0"/>
              <a:t> with smart contract. Give real examples. You may use BPMN to illustrate workflow and examples.</a:t>
            </a:r>
          </a:p>
          <a:p>
            <a:r>
              <a:rPr lang="en-US" sz="2000" dirty="0"/>
              <a:t>Need to further explain “Proof of Interoperability </a:t>
            </a:r>
            <a:r>
              <a:rPr lang="th-TH" sz="2400" dirty="0"/>
              <a:t>มาแทนที่ </a:t>
            </a:r>
            <a:r>
              <a:rPr lang="en-US" sz="2000" dirty="0"/>
              <a:t>Proof of Work”</a:t>
            </a:r>
          </a:p>
          <a:p>
            <a:r>
              <a:rPr lang="en-US" sz="2000" dirty="0"/>
              <a:t>Slide </a:t>
            </a:r>
            <a:r>
              <a:rPr lang="en-US" sz="2000" dirty="0" smtClean="0"/>
              <a:t>19 (Timetable), </a:t>
            </a:r>
            <a:r>
              <a:rPr lang="en-US" sz="2000" dirty="0"/>
              <a:t>you need to give more background information and your explanation.</a:t>
            </a:r>
            <a:endParaRPr lang="th-TH" sz="2000" dirty="0"/>
          </a:p>
        </p:txBody>
      </p:sp>
    </p:spTree>
    <p:extLst>
      <p:ext uri="{BB962C8B-B14F-4D97-AF65-F5344CB8AC3E}">
        <p14:creationId xmlns:p14="http://schemas.microsoft.com/office/powerpoint/2010/main" val="2767911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r>
              <a:rPr lang="en-US" dirty="0" smtClean="0"/>
              <a:t>Timetable</a:t>
            </a:r>
            <a:endParaRPr lang="th-T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4448129"/>
              </p:ext>
            </p:extLst>
          </p:nvPr>
        </p:nvGraphicFramePr>
        <p:xfrm>
          <a:off x="463547" y="1104900"/>
          <a:ext cx="11264906" cy="5364480"/>
        </p:xfrm>
        <a:graphic>
          <a:graphicData uri="http://schemas.openxmlformats.org/drawingml/2006/table">
            <a:tbl>
              <a:tblPr firstRow="1" bandRow="1">
                <a:tableStyleId>{5C22544A-7EE6-4342-B048-85BDC9FD1C3A}</a:tableStyleId>
              </a:tblPr>
              <a:tblGrid>
                <a:gridCol w="5435600"/>
                <a:gridCol w="832758"/>
                <a:gridCol w="832758"/>
                <a:gridCol w="832758"/>
                <a:gridCol w="832758"/>
                <a:gridCol w="832758"/>
                <a:gridCol w="832758"/>
                <a:gridCol w="832758"/>
              </a:tblGrid>
              <a:tr h="504719">
                <a:tc>
                  <a:txBody>
                    <a:bodyPr/>
                    <a:lstStyle/>
                    <a:p>
                      <a:r>
                        <a:rPr lang="en-US" sz="1800" dirty="0" smtClean="0"/>
                        <a:t>Timeline</a:t>
                      </a:r>
                      <a:endParaRPr lang="th-TH" sz="1800" dirty="0"/>
                    </a:p>
                  </a:txBody>
                  <a:tcPr/>
                </a:tc>
                <a:tc>
                  <a:txBody>
                    <a:bodyPr/>
                    <a:lstStyle/>
                    <a:p>
                      <a:r>
                        <a:rPr lang="en-US" sz="1600" dirty="0" smtClean="0"/>
                        <a:t>Dec 2018</a:t>
                      </a:r>
                      <a:endParaRPr lang="th-TH" sz="1600" dirty="0"/>
                    </a:p>
                  </a:txBody>
                  <a:tcPr/>
                </a:tc>
                <a:tc>
                  <a:txBody>
                    <a:bodyPr/>
                    <a:lstStyle/>
                    <a:p>
                      <a:r>
                        <a:rPr lang="en-US" sz="1600" dirty="0" smtClean="0"/>
                        <a:t>Jan 2019</a:t>
                      </a:r>
                      <a:endParaRPr lang="th-TH" sz="1600" dirty="0"/>
                    </a:p>
                  </a:txBody>
                  <a:tcPr/>
                </a:tc>
                <a:tc>
                  <a:txBody>
                    <a:bodyPr/>
                    <a:lstStyle/>
                    <a:p>
                      <a:r>
                        <a:rPr lang="en-US" sz="1600" dirty="0" smtClean="0"/>
                        <a:t>Feb 2019</a:t>
                      </a:r>
                      <a:endParaRPr lang="th-TH" sz="1600" dirty="0"/>
                    </a:p>
                  </a:txBody>
                  <a:tcPr/>
                </a:tc>
                <a:tc>
                  <a:txBody>
                    <a:bodyPr/>
                    <a:lstStyle/>
                    <a:p>
                      <a:r>
                        <a:rPr lang="en-US" sz="1600" dirty="0" smtClean="0"/>
                        <a:t>Mar</a:t>
                      </a:r>
                      <a:r>
                        <a:rPr lang="en-US" sz="1600" baseline="0" dirty="0" smtClean="0"/>
                        <a:t> </a:t>
                      </a:r>
                      <a:r>
                        <a:rPr lang="en-US" sz="1600" dirty="0" smtClean="0"/>
                        <a:t>2019</a:t>
                      </a:r>
                      <a:endParaRPr lang="th-TH" sz="1600" dirty="0"/>
                    </a:p>
                  </a:txBody>
                  <a:tcPr/>
                </a:tc>
                <a:tc>
                  <a:txBody>
                    <a:bodyPr/>
                    <a:lstStyle/>
                    <a:p>
                      <a:r>
                        <a:rPr lang="en-US" sz="1600" dirty="0" smtClean="0"/>
                        <a:t>Apr</a:t>
                      </a:r>
                      <a:r>
                        <a:rPr lang="en-US" sz="1600" baseline="0" dirty="0" smtClean="0"/>
                        <a:t> </a:t>
                      </a:r>
                      <a:r>
                        <a:rPr lang="en-US" sz="1600" dirty="0" smtClean="0"/>
                        <a:t>2019</a:t>
                      </a:r>
                      <a:endParaRPr lang="th-TH" sz="1600" dirty="0"/>
                    </a:p>
                  </a:txBody>
                  <a:tcPr/>
                </a:tc>
                <a:tc>
                  <a:txBody>
                    <a:bodyPr/>
                    <a:lstStyle/>
                    <a:p>
                      <a:r>
                        <a:rPr lang="en-US" sz="1600" dirty="0" smtClean="0"/>
                        <a:t>May</a:t>
                      </a:r>
                      <a:r>
                        <a:rPr lang="en-US" sz="1600" baseline="0" dirty="0" smtClean="0"/>
                        <a:t> </a:t>
                      </a:r>
                      <a:r>
                        <a:rPr lang="en-US" sz="1600" dirty="0" smtClean="0"/>
                        <a:t>2019</a:t>
                      </a:r>
                      <a:endParaRPr lang="th-TH" sz="1600" dirty="0"/>
                    </a:p>
                  </a:txBody>
                  <a:tcPr/>
                </a:tc>
                <a:tc>
                  <a:txBody>
                    <a:bodyPr/>
                    <a:lstStyle/>
                    <a:p>
                      <a:r>
                        <a:rPr lang="en-US" sz="1600" dirty="0" smtClean="0"/>
                        <a:t>Jun</a:t>
                      </a:r>
                      <a:r>
                        <a:rPr lang="en-US" sz="1600" baseline="0" dirty="0" smtClean="0"/>
                        <a:t> </a:t>
                      </a:r>
                      <a:r>
                        <a:rPr lang="en-US" sz="1600" dirty="0" smtClean="0"/>
                        <a:t>2019</a:t>
                      </a:r>
                      <a:endParaRPr lang="th-TH" sz="1600" dirty="0"/>
                    </a:p>
                  </a:txBody>
                  <a:tcPr/>
                </a:tc>
              </a:tr>
              <a:tr h="345334">
                <a:tc>
                  <a:txBody>
                    <a:bodyPr/>
                    <a:lstStyle/>
                    <a:p>
                      <a:r>
                        <a:rPr lang="en-US" sz="1600" dirty="0" smtClean="0"/>
                        <a:t>Scenario and</a:t>
                      </a:r>
                      <a:r>
                        <a:rPr lang="en-US" sz="1600" baseline="0" dirty="0" smtClean="0"/>
                        <a:t> method planning</a:t>
                      </a:r>
                      <a:endParaRPr lang="th-TH" sz="1600" dirty="0"/>
                    </a:p>
                  </a:txBody>
                  <a:tcPr/>
                </a:tc>
                <a:tc>
                  <a:txBody>
                    <a:bodyPr/>
                    <a:lstStyle/>
                    <a:p>
                      <a:pPr algn="ctr"/>
                      <a:endParaRPr lang="en-US" sz="2000" dirty="0" smtClean="0"/>
                    </a:p>
                  </a:txBody>
                  <a:tcPr>
                    <a:solidFill>
                      <a:srgbClr val="FFC000"/>
                    </a:solidFill>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a:p>
                  </a:txBody>
                  <a:tcPr/>
                </a:tc>
                <a:tc>
                  <a:txBody>
                    <a:bodyPr/>
                    <a:lstStyle/>
                    <a:p>
                      <a:pPr algn="ctr"/>
                      <a:endParaRPr lang="th-TH" sz="2000" dirty="0"/>
                    </a:p>
                  </a:txBody>
                  <a:tcPr/>
                </a:tc>
              </a:tr>
              <a:tr h="345334">
                <a:tc>
                  <a:txBody>
                    <a:bodyPr/>
                    <a:lstStyle/>
                    <a:p>
                      <a:r>
                        <a:rPr lang="en-US" sz="1600" dirty="0" smtClean="0"/>
                        <a:t>Thesis writing</a:t>
                      </a:r>
                      <a:endParaRPr lang="th-TH" sz="1600" dirty="0"/>
                    </a:p>
                  </a:txBody>
                  <a:tcPr/>
                </a:tc>
                <a:tc>
                  <a:txBody>
                    <a:bodyPr/>
                    <a:lstStyle/>
                    <a:p>
                      <a:pPr algn="ctr"/>
                      <a:endParaRPr lang="en-US" sz="2000" dirty="0" smtClean="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r>
              <a:tr h="956310">
                <a:tc>
                  <a:txBody>
                    <a:bodyPr/>
                    <a:lstStyle/>
                    <a:p>
                      <a:r>
                        <a:rPr lang="en-US" sz="1600" dirty="0" smtClean="0"/>
                        <a:t>Preliminary</a:t>
                      </a:r>
                    </a:p>
                    <a:p>
                      <a:pPr marL="342900" lvl="0" indent="-342900">
                        <a:buFont typeface="Arial" panose="020B0604020202020204" pitchFamily="34" charset="0"/>
                        <a:buChar char="•"/>
                      </a:pPr>
                      <a:r>
                        <a:rPr lang="en-US" sz="1200" dirty="0" smtClean="0"/>
                        <a:t>Learn, compare, and select the most compatible Blockchain platform</a:t>
                      </a:r>
                    </a:p>
                    <a:p>
                      <a:pPr marL="342900" lvl="0" indent="-342900">
                        <a:buFont typeface="Arial" panose="020B0604020202020204" pitchFamily="34" charset="0"/>
                        <a:buChar char="•"/>
                      </a:pPr>
                      <a:r>
                        <a:rPr lang="en-US" sz="1200" dirty="0" smtClean="0"/>
                        <a:t>Demonstrate how</a:t>
                      </a:r>
                      <a:r>
                        <a:rPr lang="en-US" sz="1200" baseline="0" dirty="0" smtClean="0"/>
                        <a:t> selected platform work</a:t>
                      </a:r>
                    </a:p>
                    <a:p>
                      <a:pPr marL="342900" lvl="0" indent="-342900">
                        <a:buFont typeface="Arial" panose="020B0604020202020204" pitchFamily="34" charset="0"/>
                        <a:buChar char="•"/>
                      </a:pPr>
                      <a:r>
                        <a:rPr lang="en-US" sz="1200" baseline="0" dirty="0" smtClean="0"/>
                        <a:t>Test and learn available common </a:t>
                      </a:r>
                      <a:r>
                        <a:rPr lang="en-US" sz="1200" baseline="0" dirty="0" err="1" smtClean="0"/>
                        <a:t>XDS.b</a:t>
                      </a:r>
                      <a:r>
                        <a:rPr lang="en-US" sz="1200" baseline="0" dirty="0" smtClean="0"/>
                        <a:t> tool</a:t>
                      </a:r>
                    </a:p>
                    <a:p>
                      <a:pPr marL="342900" lvl="0" indent="-342900">
                        <a:buFont typeface="Arial" panose="020B0604020202020204" pitchFamily="34" charset="0"/>
                        <a:buChar char="•"/>
                      </a:pPr>
                      <a:r>
                        <a:rPr lang="en-US" sz="1200" baseline="0" dirty="0" smtClean="0"/>
                        <a:t>Demonstrate how </a:t>
                      </a:r>
                      <a:r>
                        <a:rPr lang="en-US" sz="1200" baseline="0" dirty="0" err="1" smtClean="0"/>
                        <a:t>XDS.b</a:t>
                      </a:r>
                      <a:r>
                        <a:rPr lang="en-US" sz="1200" baseline="0" dirty="0" smtClean="0"/>
                        <a:t> tool commonly work</a:t>
                      </a:r>
                      <a:endParaRPr lang="th-TH" sz="1200" dirty="0"/>
                    </a:p>
                  </a:txBody>
                  <a:tcPr/>
                </a:tc>
                <a:tc>
                  <a:txBody>
                    <a:bodyPr/>
                    <a:lstStyle/>
                    <a:p>
                      <a:pPr algn="ctr"/>
                      <a:endParaRPr lang="th-TH" sz="2000" dirty="0"/>
                    </a:p>
                  </a:txBody>
                  <a:tcPr/>
                </a:tc>
                <a:tc>
                  <a:txBody>
                    <a:bodyPr/>
                    <a:lstStyle/>
                    <a:p>
                      <a:pPr algn="ctr"/>
                      <a:endParaRPr lang="th-TH" sz="2000" dirty="0"/>
                    </a:p>
                  </a:txBody>
                  <a:tcPr>
                    <a:solidFill>
                      <a:srgbClr val="FFC000"/>
                    </a:solidFill>
                  </a:tcPr>
                </a:tc>
                <a:tc>
                  <a:txBody>
                    <a:bodyPr/>
                    <a:lstStyle/>
                    <a:p>
                      <a:pPr algn="ctr"/>
                      <a:endParaRPr lang="th-TH" sz="2000"/>
                    </a:p>
                  </a:txBody>
                  <a:tcPr/>
                </a:tc>
                <a:tc>
                  <a:txBody>
                    <a:bodyPr/>
                    <a:lstStyle/>
                    <a:p>
                      <a:pPr algn="ctr"/>
                      <a:endParaRPr lang="th-TH" sz="200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r>
              <a:tr h="345334">
                <a:tc>
                  <a:txBody>
                    <a:bodyPr/>
                    <a:lstStyle/>
                    <a:p>
                      <a:r>
                        <a:rPr lang="en-US" sz="1600" dirty="0" smtClean="0"/>
                        <a:t>Proposal exam</a:t>
                      </a:r>
                      <a:endParaRPr lang="th-TH" sz="1600" dirty="0"/>
                    </a:p>
                  </a:txBody>
                  <a:tcPr/>
                </a:tc>
                <a:tc>
                  <a:txBody>
                    <a:bodyPr/>
                    <a:lstStyle/>
                    <a:p>
                      <a:pPr algn="ctr"/>
                      <a:endParaRPr lang="th-TH" sz="2000"/>
                    </a:p>
                  </a:txBody>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a:p>
                  </a:txBody>
                  <a:tcPr/>
                </a:tc>
                <a:tc>
                  <a:txBody>
                    <a:bodyPr/>
                    <a:lstStyle/>
                    <a:p>
                      <a:pPr algn="ctr"/>
                      <a:endParaRPr lang="th-TH" sz="2000"/>
                    </a:p>
                  </a:txBody>
                  <a:tcPr/>
                </a:tc>
                <a:tc>
                  <a:txBody>
                    <a:bodyPr/>
                    <a:lstStyle/>
                    <a:p>
                      <a:pPr algn="ctr"/>
                      <a:endParaRPr lang="th-TH" sz="2000" dirty="0"/>
                    </a:p>
                  </a:txBody>
                  <a:tcPr/>
                </a:tc>
                <a:tc>
                  <a:txBody>
                    <a:bodyPr/>
                    <a:lstStyle/>
                    <a:p>
                      <a:pPr algn="ctr"/>
                      <a:endParaRPr lang="th-TH" sz="2000" dirty="0"/>
                    </a:p>
                  </a:txBody>
                  <a:tcPr/>
                </a:tc>
              </a:tr>
              <a:tr h="0">
                <a:tc>
                  <a:txBody>
                    <a:bodyPr/>
                    <a:lstStyle/>
                    <a:p>
                      <a:r>
                        <a:rPr lang="en-US" sz="1600" dirty="0" smtClean="0"/>
                        <a:t>Test</a:t>
                      </a:r>
                      <a:r>
                        <a:rPr lang="en-US" sz="1600" baseline="0" dirty="0" smtClean="0"/>
                        <a:t> and compare suitability of each consensus</a:t>
                      </a:r>
                      <a:r>
                        <a:rPr lang="en-US" sz="1600" baseline="0" dirty="0"/>
                        <a:t> </a:t>
                      </a:r>
                      <a:r>
                        <a:rPr lang="en-US" sz="1600" baseline="0" dirty="0" smtClean="0"/>
                        <a:t>before choose and deploy the selected Blockchain platform</a:t>
                      </a:r>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D2DEEF"/>
                    </a:solidFill>
                  </a:tcPr>
                </a:tc>
                <a:tc>
                  <a:txBody>
                    <a:bodyPr/>
                    <a:lstStyle/>
                    <a:p>
                      <a:pPr algn="ctr"/>
                      <a:endParaRPr lang="th-TH" sz="2000" dirty="0"/>
                    </a:p>
                  </a:txBody>
                  <a:tcPr>
                    <a:solidFill>
                      <a:srgbClr val="D2DEEF"/>
                    </a:solidFill>
                  </a:tcPr>
                </a:tc>
                <a:tc>
                  <a:txBody>
                    <a:bodyPr/>
                    <a:lstStyle/>
                    <a:p>
                      <a:pPr algn="ctr"/>
                      <a:endParaRPr lang="th-TH" sz="2000" dirty="0"/>
                    </a:p>
                  </a:txBody>
                  <a:tcPr>
                    <a:solidFill>
                      <a:srgbClr val="D2DEEF"/>
                    </a:solidFill>
                  </a:tcPr>
                </a:tc>
                <a:tc>
                  <a:txBody>
                    <a:bodyPr/>
                    <a:lstStyle/>
                    <a:p>
                      <a:pPr algn="ctr"/>
                      <a:endParaRPr lang="th-TH" sz="2000" dirty="0"/>
                    </a:p>
                  </a:txBody>
                  <a:tcPr>
                    <a:solidFill>
                      <a:srgbClr val="D2DEEF"/>
                    </a:solidFill>
                  </a:tcPr>
                </a:tc>
              </a:tr>
              <a:tr h="297180">
                <a:tc>
                  <a:txBody>
                    <a:bodyPr/>
                    <a:lstStyle/>
                    <a:p>
                      <a:r>
                        <a:rPr lang="en-US" sz="1600" dirty="0" smtClean="0"/>
                        <a:t>Design, code, and deploy smart contract of each transaction on selected Blockchain platform</a:t>
                      </a:r>
                      <a:endParaRPr lang="th-TH" sz="16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EAEFF7"/>
                    </a:solidFill>
                  </a:tcPr>
                </a:tc>
                <a:tc>
                  <a:txBody>
                    <a:bodyPr/>
                    <a:lstStyle/>
                    <a:p>
                      <a:pPr algn="ctr"/>
                      <a:endParaRPr lang="th-TH" sz="2000" dirty="0"/>
                    </a:p>
                  </a:txBody>
                  <a:tcPr>
                    <a:solidFill>
                      <a:srgbClr val="EAEFF7"/>
                    </a:solidFill>
                  </a:tcPr>
                </a:tc>
                <a:tc>
                  <a:txBody>
                    <a:bodyPr/>
                    <a:lstStyle/>
                    <a:p>
                      <a:pPr algn="ctr"/>
                      <a:endParaRPr lang="th-TH" sz="2000" dirty="0"/>
                    </a:p>
                  </a:txBody>
                  <a:tcPr>
                    <a:solidFill>
                      <a:srgbClr val="EAEFF7"/>
                    </a:solidFill>
                  </a:tcPr>
                </a:tc>
              </a:tr>
              <a:tr h="198120">
                <a:tc>
                  <a:txBody>
                    <a:bodyPr/>
                    <a:lstStyle/>
                    <a:p>
                      <a:r>
                        <a:rPr lang="en-US" sz="1600" dirty="0" smtClean="0"/>
                        <a:t>Simulate node in actual operation and evaluate by comparing to common </a:t>
                      </a:r>
                      <a:r>
                        <a:rPr lang="en-US" sz="1600" dirty="0" err="1" smtClean="0"/>
                        <a:t>XDS.b</a:t>
                      </a:r>
                      <a:r>
                        <a:rPr lang="en-US" sz="1600" dirty="0" smtClean="0"/>
                        <a:t> tool</a:t>
                      </a:r>
                      <a:endParaRPr lang="th-TH" sz="16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solidFill>
                      <a:schemeClr val="accent5">
                        <a:lumMod val="20000"/>
                        <a:lumOff val="80000"/>
                      </a:schemeClr>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chemeClr val="accent5">
                        <a:lumMod val="20000"/>
                        <a:lumOff val="80000"/>
                      </a:schemeClr>
                    </a:solidFill>
                  </a:tcPr>
                </a:tc>
                <a:tc>
                  <a:txBody>
                    <a:bodyPr/>
                    <a:lstStyle/>
                    <a:p>
                      <a:pPr algn="ctr"/>
                      <a:endParaRPr lang="th-TH" sz="2000" dirty="0"/>
                    </a:p>
                  </a:txBody>
                  <a:tcPr>
                    <a:solidFill>
                      <a:schemeClr val="accent5">
                        <a:lumMod val="20000"/>
                        <a:lumOff val="80000"/>
                      </a:schemeClr>
                    </a:solidFill>
                  </a:tcPr>
                </a:tc>
                <a:tc>
                  <a:txBody>
                    <a:bodyPr/>
                    <a:lstStyle/>
                    <a:p>
                      <a:pPr algn="ctr"/>
                      <a:endParaRPr lang="th-TH" sz="2000" dirty="0"/>
                    </a:p>
                  </a:txBody>
                  <a:tcPr>
                    <a:solidFill>
                      <a:schemeClr val="accent5">
                        <a:lumMod val="20000"/>
                        <a:lumOff val="80000"/>
                      </a:schemeClr>
                    </a:solidFill>
                  </a:tcPr>
                </a:tc>
              </a:tr>
              <a:tr h="0">
                <a:tc>
                  <a:txBody>
                    <a:bodyPr/>
                    <a:lstStyle/>
                    <a:p>
                      <a:r>
                        <a:rPr lang="en-US" sz="1600" dirty="0" smtClean="0"/>
                        <a:t>&lt;Spare time&gt;</a:t>
                      </a:r>
                      <a:endParaRPr lang="th-TH" sz="16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solidFill>
                      <a:srgbClr val="EAEFF7"/>
                    </a:solidFill>
                  </a:tcPr>
                </a:tc>
                <a:tc>
                  <a:txBody>
                    <a:bodyPr/>
                    <a:lstStyle/>
                    <a:p>
                      <a:pPr algn="ctr"/>
                      <a:endParaRPr lang="th-TH" sz="2000" dirty="0"/>
                    </a:p>
                  </a:txBody>
                  <a:tcPr>
                    <a:solidFill>
                      <a:srgbClr val="EAEFF7"/>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FFC000"/>
                    </a:solidFill>
                  </a:tcPr>
                </a:tc>
                <a:tc>
                  <a:txBody>
                    <a:bodyPr/>
                    <a:lstStyle/>
                    <a:p>
                      <a:pPr algn="ctr"/>
                      <a:endParaRPr lang="th-TH" sz="2000" dirty="0"/>
                    </a:p>
                  </a:txBody>
                  <a:tcPr>
                    <a:solidFill>
                      <a:srgbClr val="EAEFF7"/>
                    </a:solidFill>
                  </a:tcPr>
                </a:tc>
              </a:tr>
              <a:tr h="345334">
                <a:tc>
                  <a:txBody>
                    <a:bodyPr/>
                    <a:lstStyle/>
                    <a:p>
                      <a:r>
                        <a:rPr lang="en-US" sz="1600" dirty="0" smtClean="0"/>
                        <a:t>Defense</a:t>
                      </a:r>
                      <a:r>
                        <a:rPr lang="en-US" sz="1600" baseline="0" dirty="0" smtClean="0"/>
                        <a:t> exam</a:t>
                      </a:r>
                      <a:endParaRPr lang="th-TH" sz="16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tc>
                <a:tc>
                  <a:txBody>
                    <a:bodyPr/>
                    <a:lstStyle/>
                    <a:p>
                      <a:pPr algn="ctr"/>
                      <a:endParaRPr lang="th-TH" sz="2000" dirty="0"/>
                    </a:p>
                  </a:txBody>
                  <a:tcPr>
                    <a:solidFill>
                      <a:srgbClr val="FFC000"/>
                    </a:solidFill>
                  </a:tcPr>
                </a:tc>
              </a:tr>
            </a:tbl>
          </a:graphicData>
        </a:graphic>
      </p:graphicFrame>
    </p:spTree>
    <p:extLst>
      <p:ext uri="{BB962C8B-B14F-4D97-AF65-F5344CB8AC3E}">
        <p14:creationId xmlns:p14="http://schemas.microsoft.com/office/powerpoint/2010/main" val="665784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th-T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439337"/>
              </p:ext>
            </p:extLst>
          </p:nvPr>
        </p:nvGraphicFramePr>
        <p:xfrm>
          <a:off x="406398" y="1358899"/>
          <a:ext cx="11391901" cy="4419600"/>
        </p:xfrm>
        <a:graphic>
          <a:graphicData uri="http://schemas.openxmlformats.org/drawingml/2006/table">
            <a:tbl>
              <a:tblPr firstRow="1" bandRow="1">
                <a:tableStyleId>{5C22544A-7EE6-4342-B048-85BDC9FD1C3A}</a:tableStyleId>
              </a:tblPr>
              <a:tblGrid>
                <a:gridCol w="2173817"/>
                <a:gridCol w="2304521"/>
                <a:gridCol w="2304521"/>
                <a:gridCol w="2304521"/>
                <a:gridCol w="2304521"/>
              </a:tblGrid>
              <a:tr h="375461">
                <a:tc>
                  <a:txBody>
                    <a:bodyPr/>
                    <a:lstStyle/>
                    <a:p>
                      <a:r>
                        <a:rPr lang="en-US" sz="2000" dirty="0" smtClean="0"/>
                        <a:t>..</a:t>
                      </a:r>
                      <a:endParaRPr lang="th-TH" sz="2000" dirty="0"/>
                    </a:p>
                  </a:txBody>
                  <a:tcPr/>
                </a:tc>
                <a:tc>
                  <a:txBody>
                    <a:bodyPr/>
                    <a:lstStyle/>
                    <a:p>
                      <a:r>
                        <a:rPr lang="en-US" sz="2000" dirty="0" err="1" smtClean="0"/>
                        <a:t>MedRec</a:t>
                      </a:r>
                      <a:endParaRPr lang="th-TH" sz="2000" dirty="0"/>
                    </a:p>
                  </a:txBody>
                  <a:tcPr/>
                </a:tc>
                <a:tc>
                  <a:txBody>
                    <a:bodyPr/>
                    <a:lstStyle/>
                    <a:p>
                      <a:r>
                        <a:rPr lang="en-US" sz="2000" dirty="0" err="1" smtClean="0"/>
                        <a:t>MayoClinic</a:t>
                      </a:r>
                      <a:endParaRPr lang="th-TH"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Global EHR Idea</a:t>
                      </a:r>
                      <a:endParaRPr lang="th-TH" sz="2000" dirty="0" smtClean="0">
                        <a:latin typeface="+mn-lt"/>
                      </a:endParaRPr>
                    </a:p>
                  </a:txBody>
                  <a:tcPr/>
                </a:tc>
                <a:tc>
                  <a:txBody>
                    <a:bodyPr/>
                    <a:lstStyle/>
                    <a:p>
                      <a:r>
                        <a:rPr lang="en-US" sz="2000" dirty="0" smtClean="0"/>
                        <a:t>Our approach</a:t>
                      </a:r>
                      <a:endParaRPr lang="th-TH" sz="2000" dirty="0"/>
                    </a:p>
                  </a:txBody>
                  <a:tcPr/>
                </a:tc>
              </a:tr>
              <a:tr h="16462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What publish on Blockchain?</a:t>
                      </a:r>
                      <a:endParaRPr lang="th-TH"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Patient-Provider Relationship (Represent interaction history between patients</a:t>
                      </a:r>
                      <a:r>
                        <a:rPr lang="en-US" sz="1800" baseline="0" dirty="0" smtClean="0"/>
                        <a:t> and healthcare providers)</a:t>
                      </a:r>
                      <a:endParaRPr lang="th-TH" sz="1800" dirty="0" smtClean="0"/>
                    </a:p>
                  </a:txBody>
                  <a:tcPr/>
                </a:tc>
                <a:tc>
                  <a:txBody>
                    <a:bodyPr/>
                    <a:lstStyle/>
                    <a:p>
                      <a:pPr marL="285750" indent="-285750">
                        <a:buFont typeface="Arial" panose="020B0604020202020204" pitchFamily="34" charset="0"/>
                        <a:buChar char="•"/>
                      </a:pPr>
                      <a:r>
                        <a:rPr lang="en-US" sz="1800" dirty="0" smtClean="0"/>
                        <a:t>FHIR Profile</a:t>
                      </a:r>
                    </a:p>
                    <a:p>
                      <a:pPr marL="285750" indent="-285750">
                        <a:buFont typeface="Arial" panose="020B0604020202020204" pitchFamily="34" charset="0"/>
                        <a:buChar char="•"/>
                      </a:pPr>
                      <a:r>
                        <a:rPr lang="en-US" sz="1800" dirty="0" smtClean="0"/>
                        <a:t>FHIR URLs</a:t>
                      </a:r>
                      <a:endParaRPr lang="th-TH" sz="1800" dirty="0"/>
                    </a:p>
                  </a:txBody>
                  <a:tcPr/>
                </a:tc>
                <a:tc>
                  <a:txBody>
                    <a:bodyPr/>
                    <a:lstStyle/>
                    <a:p>
                      <a:r>
                        <a:rPr lang="en-US" sz="1800" dirty="0" smtClean="0">
                          <a:latin typeface="+mn-lt"/>
                        </a:rPr>
                        <a:t>Predict</a:t>
                      </a:r>
                      <a:r>
                        <a:rPr lang="en-US" sz="1800" baseline="0" dirty="0" smtClean="0">
                          <a:latin typeface="+mn-lt"/>
                        </a:rPr>
                        <a:t> that it should contain smart contract for:</a:t>
                      </a:r>
                    </a:p>
                    <a:p>
                      <a:pPr marL="285750" indent="-285750">
                        <a:buFont typeface="Arial" panose="020B0604020202020204" pitchFamily="34" charset="0"/>
                        <a:buChar char="•"/>
                      </a:pPr>
                      <a:r>
                        <a:rPr lang="en-US" sz="1800" dirty="0" smtClean="0">
                          <a:latin typeface="+mn-lt"/>
                        </a:rPr>
                        <a:t>Create new record</a:t>
                      </a:r>
                    </a:p>
                    <a:p>
                      <a:pPr marL="285750" indent="-285750">
                        <a:buFont typeface="Arial" panose="020B0604020202020204" pitchFamily="34" charset="0"/>
                        <a:buChar char="•"/>
                      </a:pPr>
                      <a:r>
                        <a:rPr lang="en-US" sz="1800" dirty="0" smtClean="0">
                          <a:latin typeface="+mn-lt"/>
                        </a:rPr>
                        <a:t>Process access</a:t>
                      </a:r>
                      <a:r>
                        <a:rPr lang="en-US" sz="1800" baseline="0" dirty="0" smtClean="0">
                          <a:latin typeface="+mn-lt"/>
                        </a:rPr>
                        <a:t> request</a:t>
                      </a:r>
                      <a:endParaRPr lang="th-TH" sz="1800" dirty="0" smtClean="0">
                        <a:latin typeface="+mn-lt"/>
                      </a:endParaRPr>
                    </a:p>
                  </a:txBody>
                  <a:tcPr/>
                </a:tc>
                <a:tc>
                  <a:txBody>
                    <a:bodyPr/>
                    <a:lstStyle/>
                    <a:p>
                      <a:pPr marL="285750" indent="-285750">
                        <a:buFont typeface="Arial" panose="020B0604020202020204" pitchFamily="34" charset="0"/>
                        <a:buChar char="•"/>
                      </a:pPr>
                      <a:r>
                        <a:rPr lang="en-US" sz="1800" dirty="0" smtClean="0"/>
                        <a:t>Document registry transaction</a:t>
                      </a:r>
                    </a:p>
                    <a:p>
                      <a:pPr marL="285750" indent="-285750">
                        <a:buFont typeface="Arial" panose="020B0604020202020204" pitchFamily="34" charset="0"/>
                        <a:buChar char="•"/>
                      </a:pPr>
                      <a:r>
                        <a:rPr lang="en-US" sz="1800" dirty="0" smtClean="0"/>
                        <a:t>Document registry search contract</a:t>
                      </a:r>
                    </a:p>
                    <a:p>
                      <a:pPr marL="285750" indent="-285750">
                        <a:buFont typeface="Arial" panose="020B0604020202020204" pitchFamily="34" charset="0"/>
                        <a:buChar char="•"/>
                      </a:pPr>
                      <a:r>
                        <a:rPr lang="en-US" sz="1800" dirty="0" smtClean="0"/>
                        <a:t>Document</a:t>
                      </a:r>
                      <a:r>
                        <a:rPr lang="en-US" sz="1800" baseline="0" dirty="0" smtClean="0"/>
                        <a:t> registry access request</a:t>
                      </a:r>
                    </a:p>
                    <a:p>
                      <a:pPr marL="285750" indent="-285750">
                        <a:buFont typeface="Arial" panose="020B0604020202020204" pitchFamily="34" charset="0"/>
                        <a:buChar char="•"/>
                      </a:pPr>
                      <a:r>
                        <a:rPr lang="en-US" sz="1800" baseline="0" dirty="0" smtClean="0"/>
                        <a:t>Document retrieval transaction</a:t>
                      </a:r>
                      <a:endParaRPr lang="th-TH" sz="1800" dirty="0"/>
                    </a:p>
                  </a:txBody>
                  <a:tcPr/>
                </a:tc>
              </a:tr>
              <a:tr h="1013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Where actual data locate?</a:t>
                      </a:r>
                      <a:endParaRPr lang="th-TH" sz="1800" dirty="0" smtClean="0"/>
                    </a:p>
                  </a:txBody>
                  <a:tcPr/>
                </a:tc>
                <a:tc>
                  <a:txBody>
                    <a:bodyPr/>
                    <a:lstStyle/>
                    <a:p>
                      <a:r>
                        <a:rPr lang="en-US" sz="1800" dirty="0" smtClean="0"/>
                        <a:t>Not link to actual data</a:t>
                      </a:r>
                      <a:endParaRPr lang="th-TH" sz="1800" dirty="0"/>
                    </a:p>
                  </a:txBody>
                  <a:tcPr/>
                </a:tc>
                <a:tc>
                  <a:txBody>
                    <a:bodyPr/>
                    <a:lstStyle/>
                    <a:p>
                      <a:pPr marL="0" indent="0">
                        <a:buFont typeface="Arial" panose="020B0604020202020204" pitchFamily="34" charset="0"/>
                        <a:buNone/>
                      </a:pPr>
                      <a:r>
                        <a:rPr lang="en-US" sz="1800" dirty="0" smtClean="0"/>
                        <a:t>Healthcare information pool </a:t>
                      </a:r>
                    </a:p>
                    <a:p>
                      <a:pPr marL="0" indent="0">
                        <a:buFont typeface="Arial" panose="020B0604020202020204" pitchFamily="34" charset="0"/>
                        <a:buNone/>
                      </a:pPr>
                      <a:r>
                        <a:rPr lang="en-US" sz="1800" dirty="0" smtClean="0"/>
                        <a:t>(Data storage preferred by each organization, outside Blockchain)</a:t>
                      </a:r>
                      <a:endParaRPr lang="th-TH" sz="1800" dirty="0"/>
                    </a:p>
                  </a:txBody>
                  <a:tcPr/>
                </a:tc>
                <a:tc>
                  <a:txBody>
                    <a:bodyPr/>
                    <a:lstStyle/>
                    <a:p>
                      <a:r>
                        <a:rPr lang="en-US" sz="1800" dirty="0" smtClean="0"/>
                        <a:t>-</a:t>
                      </a:r>
                      <a:endParaRPr lang="th-TH" sz="1800" dirty="0"/>
                    </a:p>
                  </a:txBody>
                  <a:tcPr/>
                </a:tc>
                <a:tc>
                  <a:txBody>
                    <a:bodyPr/>
                    <a:lstStyle/>
                    <a:p>
                      <a:r>
                        <a:rPr lang="en-US" sz="1800" dirty="0" smtClean="0"/>
                        <a:t>Document repository (Data storage preferred by each organization, outside Blockchain )</a:t>
                      </a:r>
                      <a:endParaRPr lang="th-TH" sz="1800" dirty="0"/>
                    </a:p>
                  </a:txBody>
                  <a:tcPr/>
                </a:tc>
              </a:tr>
            </a:tbl>
          </a:graphicData>
        </a:graphic>
      </p:graphicFrame>
    </p:spTree>
    <p:extLst>
      <p:ext uri="{BB962C8B-B14F-4D97-AF65-F5344CB8AC3E}">
        <p14:creationId xmlns:p14="http://schemas.microsoft.com/office/powerpoint/2010/main" val="183166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th-T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1233304"/>
              </p:ext>
            </p:extLst>
          </p:nvPr>
        </p:nvGraphicFramePr>
        <p:xfrm>
          <a:off x="406398" y="1358899"/>
          <a:ext cx="11391901" cy="5174364"/>
        </p:xfrm>
        <a:graphic>
          <a:graphicData uri="http://schemas.openxmlformats.org/drawingml/2006/table">
            <a:tbl>
              <a:tblPr firstRow="1" bandRow="1">
                <a:tableStyleId>{5C22544A-7EE6-4342-B048-85BDC9FD1C3A}</a:tableStyleId>
              </a:tblPr>
              <a:tblGrid>
                <a:gridCol w="2173817"/>
                <a:gridCol w="2304521"/>
                <a:gridCol w="2304521"/>
                <a:gridCol w="2304521"/>
                <a:gridCol w="2304521"/>
              </a:tblGrid>
              <a:tr h="375461">
                <a:tc>
                  <a:txBody>
                    <a:bodyPr/>
                    <a:lstStyle/>
                    <a:p>
                      <a:r>
                        <a:rPr lang="en-US" sz="2000" dirty="0" smtClean="0"/>
                        <a:t>..</a:t>
                      </a:r>
                      <a:endParaRPr lang="th-TH" sz="2000" dirty="0"/>
                    </a:p>
                  </a:txBody>
                  <a:tcPr/>
                </a:tc>
                <a:tc>
                  <a:txBody>
                    <a:bodyPr/>
                    <a:lstStyle/>
                    <a:p>
                      <a:r>
                        <a:rPr lang="en-US" sz="2000" dirty="0" err="1" smtClean="0"/>
                        <a:t>MedRec</a:t>
                      </a:r>
                      <a:endParaRPr lang="th-TH" sz="2000" dirty="0"/>
                    </a:p>
                  </a:txBody>
                  <a:tcPr/>
                </a:tc>
                <a:tc>
                  <a:txBody>
                    <a:bodyPr/>
                    <a:lstStyle/>
                    <a:p>
                      <a:r>
                        <a:rPr lang="en-US" sz="2000" dirty="0" err="1" smtClean="0"/>
                        <a:t>MayoClinic</a:t>
                      </a:r>
                      <a:endParaRPr lang="th-TH"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Global EHR Idea</a:t>
                      </a:r>
                      <a:endParaRPr lang="th-TH" sz="2000" dirty="0" smtClean="0">
                        <a:latin typeface="+mn-lt"/>
                      </a:endParaRPr>
                    </a:p>
                  </a:txBody>
                  <a:tcPr/>
                </a:tc>
                <a:tc>
                  <a:txBody>
                    <a:bodyPr/>
                    <a:lstStyle/>
                    <a:p>
                      <a:r>
                        <a:rPr lang="en-US" sz="2000" dirty="0" smtClean="0"/>
                        <a:t>Our approach</a:t>
                      </a:r>
                      <a:endParaRPr lang="th-TH" sz="2000" dirty="0"/>
                    </a:p>
                  </a:txBody>
                  <a:tcPr/>
                </a:tc>
              </a:tr>
              <a:tr h="16462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Who control data?</a:t>
                      </a:r>
                      <a:endParaRPr lang="th-TH"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Allow</a:t>
                      </a:r>
                      <a:r>
                        <a:rPr lang="en-US" sz="1800" baseline="0" dirty="0" smtClean="0"/>
                        <a:t> patient control over their own data (Hospital need consent from patient to access their data)</a:t>
                      </a:r>
                      <a:endParaRPr lang="th-TH"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Organization who generated the data have control over that data</a:t>
                      </a:r>
                      <a:endParaRPr lang="th-TH" sz="1800" dirty="0" smtClean="0"/>
                    </a:p>
                    <a:p>
                      <a:endParaRPr lang="th-TH" sz="1800" dirty="0"/>
                    </a:p>
                  </a:txBody>
                  <a:tcPr/>
                </a:tc>
                <a:tc>
                  <a:txBody>
                    <a:bodyPr/>
                    <a:lstStyle/>
                    <a:p>
                      <a:r>
                        <a:rPr lang="en-US" sz="1800" dirty="0" smtClean="0">
                          <a:latin typeface="+mn-lt"/>
                        </a:rPr>
                        <a:t>Patient should have control over their own data</a:t>
                      </a:r>
                    </a:p>
                    <a:p>
                      <a:r>
                        <a:rPr lang="en-US" sz="1800" dirty="0" smtClean="0">
                          <a:latin typeface="+mn-lt"/>
                        </a:rPr>
                        <a:t>(via Blockchain Wallet)</a:t>
                      </a:r>
                      <a:endParaRPr lang="th-TH" sz="1800" dirty="0" smtClean="0">
                        <a:latin typeface="+mn-lt"/>
                      </a:endParaRPr>
                    </a:p>
                  </a:txBody>
                  <a:tcPr/>
                </a:tc>
                <a:tc>
                  <a:txBody>
                    <a:bodyPr/>
                    <a:lstStyle/>
                    <a:p>
                      <a:pPr marL="285750" indent="-285750">
                        <a:buFont typeface="Arial" panose="020B0604020202020204" pitchFamily="34" charset="0"/>
                        <a:buChar char="•"/>
                      </a:pPr>
                      <a:r>
                        <a:rPr lang="en-US" sz="1800" dirty="0" smtClean="0"/>
                        <a:t>Hospital</a:t>
                      </a:r>
                      <a:r>
                        <a:rPr lang="en-US" sz="1800" baseline="0" dirty="0" smtClean="0"/>
                        <a:t> have control over data they generated</a:t>
                      </a:r>
                    </a:p>
                    <a:p>
                      <a:pPr marL="285750" indent="-285750">
                        <a:buFont typeface="Arial" panose="020B0604020202020204" pitchFamily="34" charset="0"/>
                        <a:buChar char="•"/>
                      </a:pPr>
                      <a:r>
                        <a:rPr lang="en-US" sz="1800" baseline="0" dirty="0" smtClean="0"/>
                        <a:t>Need consent from patient to access their data</a:t>
                      </a:r>
                      <a:endParaRPr lang="th-TH" sz="1800" dirty="0"/>
                    </a:p>
                  </a:txBody>
                  <a:tcPr/>
                </a:tc>
              </a:tr>
              <a:tr h="1013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Patient Identifier</a:t>
                      </a:r>
                      <a:endParaRPr lang="th-TH" sz="1800" dirty="0" smtClean="0"/>
                    </a:p>
                  </a:txBody>
                  <a:tcPr/>
                </a:tc>
                <a:tc>
                  <a:txBody>
                    <a:bodyPr/>
                    <a:lstStyle/>
                    <a:p>
                      <a:r>
                        <a:rPr lang="en-US" sz="1800" dirty="0" smtClean="0"/>
                        <a:t>Use eth address as</a:t>
                      </a:r>
                      <a:r>
                        <a:rPr lang="en-US" sz="1800" baseline="0" dirty="0" smtClean="0"/>
                        <a:t> patient identifier</a:t>
                      </a:r>
                      <a:endParaRPr lang="th-TH" sz="1800" dirty="0"/>
                    </a:p>
                  </a:txBody>
                  <a:tcPr/>
                </a:tc>
                <a:tc>
                  <a:txBody>
                    <a:bodyPr/>
                    <a:lstStyle/>
                    <a:p>
                      <a:pPr marL="285750" indent="-285750">
                        <a:buFont typeface="Arial" panose="020B0604020202020204" pitchFamily="34" charset="0"/>
                        <a:buChar char="•"/>
                      </a:pPr>
                      <a:r>
                        <a:rPr lang="en-US" sz="1800" dirty="0" smtClean="0"/>
                        <a:t>Based on FHIR</a:t>
                      </a:r>
                    </a:p>
                    <a:p>
                      <a:pPr marL="285750" indent="-285750">
                        <a:buFont typeface="Arial" panose="020B0604020202020204" pitchFamily="34" charset="0"/>
                        <a:buChar char="•"/>
                      </a:pPr>
                      <a:r>
                        <a:rPr lang="en-US" sz="1800" dirty="0" smtClean="0"/>
                        <a:t>Blockchain address</a:t>
                      </a:r>
                      <a:endParaRPr lang="th-TH" sz="1800" dirty="0"/>
                    </a:p>
                  </a:txBody>
                  <a:tcPr/>
                </a:tc>
                <a:tc>
                  <a:txBody>
                    <a:bodyPr/>
                    <a:lstStyle/>
                    <a:p>
                      <a:r>
                        <a:rPr lang="en-US" sz="1800" dirty="0" smtClean="0"/>
                        <a:t>-</a:t>
                      </a:r>
                      <a:endParaRPr lang="th-TH" sz="1800" dirty="0"/>
                    </a:p>
                  </a:txBody>
                  <a:tcPr/>
                </a:tc>
                <a:tc>
                  <a:txBody>
                    <a:bodyPr/>
                    <a:lstStyle/>
                    <a:p>
                      <a:r>
                        <a:rPr lang="en-US" sz="1800" dirty="0" smtClean="0"/>
                        <a:t>Based on IHE</a:t>
                      </a:r>
                      <a:endParaRPr lang="th-TH" sz="1800" dirty="0"/>
                    </a:p>
                  </a:txBody>
                  <a:tcPr/>
                </a:tc>
              </a:tr>
              <a:tr h="1013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Who want to access data?</a:t>
                      </a:r>
                      <a:endParaRPr lang="th-TH" sz="1800" dirty="0" smtClean="0"/>
                    </a:p>
                  </a:txBody>
                  <a:tcPr/>
                </a:tc>
                <a:tc>
                  <a:txBody>
                    <a:bodyPr/>
                    <a:lstStyle/>
                    <a:p>
                      <a:r>
                        <a:rPr lang="en-US" sz="1800" dirty="0" smtClean="0"/>
                        <a:t>Healthcare services provider</a:t>
                      </a:r>
                      <a:endParaRPr lang="th-TH" sz="1800" dirty="0"/>
                    </a:p>
                  </a:txBody>
                  <a:tcPr/>
                </a:tc>
                <a:tc>
                  <a:txBody>
                    <a:bodyPr/>
                    <a:lstStyle/>
                    <a:p>
                      <a:r>
                        <a:rPr lang="en-US" sz="1800" dirty="0" smtClean="0"/>
                        <a:t>Healthcare services provider</a:t>
                      </a:r>
                      <a:endParaRPr lang="th-TH" sz="1800" dirty="0"/>
                    </a:p>
                  </a:txBody>
                  <a:tcPr/>
                </a:tc>
                <a:tc>
                  <a:txBody>
                    <a:bodyPr/>
                    <a:lstStyle/>
                    <a:p>
                      <a:r>
                        <a:rPr lang="en-US" sz="1800" dirty="0" smtClean="0"/>
                        <a:t>Healthcare services provider</a:t>
                      </a:r>
                      <a:endParaRPr lang="th-TH" sz="1800" dirty="0"/>
                    </a:p>
                  </a:txBody>
                  <a:tcPr/>
                </a:tc>
                <a:tc>
                  <a:txBody>
                    <a:bodyPr/>
                    <a:lstStyle/>
                    <a:p>
                      <a:r>
                        <a:rPr lang="en-US" sz="1800" dirty="0" smtClean="0"/>
                        <a:t>Healthcare services provider</a:t>
                      </a:r>
                      <a:endParaRPr lang="th-TH" sz="1800" dirty="0"/>
                    </a:p>
                  </a:txBody>
                  <a:tcPr/>
                </a:tc>
              </a:tr>
              <a:tr h="1013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Transaction discovery</a:t>
                      </a:r>
                      <a:endParaRPr lang="th-TH" sz="1800" dirty="0" smtClean="0"/>
                    </a:p>
                  </a:txBody>
                  <a:tcPr/>
                </a:tc>
                <a:tc>
                  <a:txBody>
                    <a:bodyPr/>
                    <a:lstStyle/>
                    <a:p>
                      <a:r>
                        <a:rPr lang="en-US" sz="1800" dirty="0" smtClean="0"/>
                        <a:t>Based on eth address</a:t>
                      </a:r>
                    </a:p>
                    <a:p>
                      <a:r>
                        <a:rPr lang="en-US" sz="1800" dirty="0" smtClean="0"/>
                        <a:t>(Remember</a:t>
                      </a:r>
                      <a:r>
                        <a:rPr lang="en-US" sz="1800" baseline="0" dirty="0" smtClean="0"/>
                        <a:t> related identity locally)</a:t>
                      </a:r>
                      <a:endParaRPr lang="en-US" sz="1800" dirty="0" smtClean="0"/>
                    </a:p>
                  </a:txBody>
                  <a:tcPr/>
                </a:tc>
                <a:tc>
                  <a:txBody>
                    <a:bodyPr/>
                    <a:lstStyle/>
                    <a:p>
                      <a:r>
                        <a:rPr lang="en-US" sz="1800" dirty="0" smtClean="0"/>
                        <a:t>Secure Index</a:t>
                      </a:r>
                    </a:p>
                    <a:p>
                      <a:r>
                        <a:rPr lang="en-US" sz="1800" dirty="0" smtClean="0"/>
                        <a:t>(Encrypted index)</a:t>
                      </a:r>
                      <a:endParaRPr lang="th-TH" sz="1800" dirty="0"/>
                    </a:p>
                  </a:txBody>
                  <a:tcPr/>
                </a:tc>
                <a:tc>
                  <a:txBody>
                    <a:bodyPr/>
                    <a:lstStyle/>
                    <a:p>
                      <a:r>
                        <a:rPr lang="en-US" sz="1800" dirty="0" smtClean="0"/>
                        <a:t>-</a:t>
                      </a:r>
                      <a:endParaRPr lang="th-TH" sz="1800" dirty="0"/>
                    </a:p>
                  </a:txBody>
                  <a:tcPr/>
                </a:tc>
                <a:tc>
                  <a:txBody>
                    <a:bodyPr/>
                    <a:lstStyle/>
                    <a:p>
                      <a:r>
                        <a:rPr lang="en-US" sz="1800" dirty="0" smtClean="0"/>
                        <a:t>Transaction</a:t>
                      </a:r>
                      <a:r>
                        <a:rPr lang="en-US" sz="1800" baseline="0" dirty="0" smtClean="0"/>
                        <a:t>’s address search using specified index</a:t>
                      </a:r>
                      <a:endParaRPr lang="th-TH" sz="1800" dirty="0"/>
                    </a:p>
                  </a:txBody>
                  <a:tcPr/>
                </a:tc>
              </a:tr>
            </a:tbl>
          </a:graphicData>
        </a:graphic>
      </p:graphicFrame>
    </p:spTree>
    <p:extLst>
      <p:ext uri="{BB962C8B-B14F-4D97-AF65-F5344CB8AC3E}">
        <p14:creationId xmlns:p14="http://schemas.microsoft.com/office/powerpoint/2010/main" val="196015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th-T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55161790"/>
              </p:ext>
            </p:extLst>
          </p:nvPr>
        </p:nvGraphicFramePr>
        <p:xfrm>
          <a:off x="406398" y="1358899"/>
          <a:ext cx="11391901" cy="4056381"/>
        </p:xfrm>
        <a:graphic>
          <a:graphicData uri="http://schemas.openxmlformats.org/drawingml/2006/table">
            <a:tbl>
              <a:tblPr firstRow="1" bandRow="1">
                <a:tableStyleId>{5C22544A-7EE6-4342-B048-85BDC9FD1C3A}</a:tableStyleId>
              </a:tblPr>
              <a:tblGrid>
                <a:gridCol w="2173817"/>
                <a:gridCol w="2304521"/>
                <a:gridCol w="2304521"/>
                <a:gridCol w="2304521"/>
                <a:gridCol w="2304521"/>
              </a:tblGrid>
              <a:tr h="418269">
                <a:tc>
                  <a:txBody>
                    <a:bodyPr/>
                    <a:lstStyle/>
                    <a:p>
                      <a:r>
                        <a:rPr lang="en-US" sz="2000" dirty="0" smtClean="0"/>
                        <a:t>..</a:t>
                      </a:r>
                      <a:endParaRPr lang="th-TH" sz="2000" dirty="0"/>
                    </a:p>
                  </a:txBody>
                  <a:tcPr/>
                </a:tc>
                <a:tc>
                  <a:txBody>
                    <a:bodyPr/>
                    <a:lstStyle/>
                    <a:p>
                      <a:r>
                        <a:rPr lang="en-US" sz="2000" dirty="0" err="1" smtClean="0"/>
                        <a:t>MedRec</a:t>
                      </a:r>
                      <a:endParaRPr lang="th-TH" sz="2000" dirty="0"/>
                    </a:p>
                  </a:txBody>
                  <a:tcPr/>
                </a:tc>
                <a:tc>
                  <a:txBody>
                    <a:bodyPr/>
                    <a:lstStyle/>
                    <a:p>
                      <a:r>
                        <a:rPr lang="en-US" sz="2000" dirty="0" err="1" smtClean="0"/>
                        <a:t>MayoClinic</a:t>
                      </a:r>
                      <a:endParaRPr lang="th-TH"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rPr>
                        <a:t>Global EHR Idea</a:t>
                      </a:r>
                      <a:endParaRPr lang="th-TH" sz="2000" dirty="0" smtClean="0">
                        <a:latin typeface="+mn-lt"/>
                      </a:endParaRPr>
                    </a:p>
                  </a:txBody>
                  <a:tcPr/>
                </a:tc>
                <a:tc>
                  <a:txBody>
                    <a:bodyPr/>
                    <a:lstStyle/>
                    <a:p>
                      <a:r>
                        <a:rPr lang="en-US" sz="2000" dirty="0" smtClean="0"/>
                        <a:t>Our approach</a:t>
                      </a:r>
                      <a:endParaRPr lang="th-TH" sz="2000" dirty="0"/>
                    </a:p>
                  </a:txBody>
                  <a:tcPr/>
                </a:tc>
              </a:tr>
              <a:tr h="712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Consensus</a:t>
                      </a:r>
                      <a:endParaRPr lang="th-TH" sz="1800" dirty="0" smtClean="0"/>
                    </a:p>
                  </a:txBody>
                  <a:tcPr/>
                </a:tc>
                <a:tc>
                  <a:txBody>
                    <a:bodyPr/>
                    <a:lstStyle/>
                    <a:p>
                      <a:r>
                        <a:rPr lang="en-US" sz="1800" dirty="0" smtClean="0"/>
                        <a:t>(Based on Ethereum)</a:t>
                      </a:r>
                    </a:p>
                    <a:p>
                      <a:pPr marL="285750" indent="-285750">
                        <a:buFont typeface="Arial" panose="020B0604020202020204" pitchFamily="34" charset="0"/>
                        <a:buChar char="•"/>
                      </a:pPr>
                      <a:r>
                        <a:rPr lang="en-US" sz="1800" dirty="0" smtClean="0"/>
                        <a:t>Proof of Work</a:t>
                      </a:r>
                    </a:p>
                    <a:p>
                      <a:pPr marL="285750" indent="-285750">
                        <a:buFont typeface="Arial" panose="020B0604020202020204" pitchFamily="34" charset="0"/>
                        <a:buChar char="•"/>
                      </a:pPr>
                      <a:r>
                        <a:rPr lang="en-US" sz="1800" dirty="0" smtClean="0"/>
                        <a:t>Proof of Stake</a:t>
                      </a:r>
                      <a:endParaRPr lang="th-TH" sz="1800" dirty="0"/>
                    </a:p>
                  </a:txBody>
                  <a:tcPr/>
                </a:tc>
                <a:tc>
                  <a:txBody>
                    <a:bodyPr/>
                    <a:lstStyle/>
                    <a:p>
                      <a:r>
                        <a:rPr lang="en-US" sz="1800" dirty="0" smtClean="0"/>
                        <a:t>Proof of Interoperability (Random election + validate FHIR profile)</a:t>
                      </a:r>
                      <a:endParaRPr lang="th-TH" sz="1800" dirty="0"/>
                    </a:p>
                  </a:txBody>
                  <a:tcPr/>
                </a:tc>
                <a:tc>
                  <a:txBody>
                    <a:bodyPr/>
                    <a:lstStyle/>
                    <a:p>
                      <a:r>
                        <a:rPr lang="en-US" sz="1800" dirty="0" smtClean="0"/>
                        <a:t>-</a:t>
                      </a:r>
                      <a:endParaRPr lang="th-TH" sz="1800" dirty="0"/>
                    </a:p>
                  </a:txBody>
                  <a:tcPr/>
                </a:tc>
                <a:tc>
                  <a:txBody>
                    <a:bodyPr/>
                    <a:lstStyle/>
                    <a:p>
                      <a:r>
                        <a:rPr lang="en-US" sz="1800" dirty="0" smtClean="0"/>
                        <a:t>Possible:</a:t>
                      </a:r>
                    </a:p>
                    <a:p>
                      <a:pPr marL="285750" indent="-285750">
                        <a:buFont typeface="Arial" panose="020B0604020202020204" pitchFamily="34" charset="0"/>
                        <a:buChar char="•"/>
                      </a:pPr>
                      <a:r>
                        <a:rPr lang="en-US" sz="1800" dirty="0" smtClean="0"/>
                        <a:t>Proof of Stake</a:t>
                      </a:r>
                    </a:p>
                    <a:p>
                      <a:pPr marL="285750" indent="-285750">
                        <a:buFont typeface="Arial" panose="020B0604020202020204" pitchFamily="34" charset="0"/>
                        <a:buChar char="•"/>
                      </a:pPr>
                      <a:r>
                        <a:rPr lang="en-US" sz="1800" dirty="0" smtClean="0"/>
                        <a:t>Practical Byzantine False Tolerance (PBFT)</a:t>
                      </a:r>
                      <a:endParaRPr lang="th-TH" sz="1800" dirty="0"/>
                    </a:p>
                  </a:txBody>
                  <a:tcPr/>
                </a:tc>
              </a:tr>
              <a:tr h="712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Miner/Validator</a:t>
                      </a:r>
                      <a:r>
                        <a:rPr lang="en-US" sz="1800" baseline="0" dirty="0" smtClean="0"/>
                        <a:t> reward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Anonymized data for research and data-mining as reward</a:t>
                      </a:r>
                      <a:r>
                        <a:rPr lang="en-US" sz="1800" baseline="0" dirty="0" smtClean="0"/>
                        <a:t> bounty for Blockchain miner/validator</a:t>
                      </a:r>
                      <a:endParaRPr lang="th-TH" sz="1800" dirty="0" smtClean="0"/>
                    </a:p>
                  </a:txBody>
                  <a:tcPr/>
                </a:tc>
                <a:tc>
                  <a:txBody>
                    <a:bodyPr/>
                    <a:lstStyle/>
                    <a:p>
                      <a:r>
                        <a:rPr lang="en-US" sz="1800" dirty="0" smtClean="0"/>
                        <a:t>Not</a:t>
                      </a:r>
                      <a:r>
                        <a:rPr lang="en-US" sz="1800" baseline="0" dirty="0" smtClean="0"/>
                        <a:t> require (As each hospital willingly participate in Blockchain to gain benefit from it)</a:t>
                      </a:r>
                      <a:endParaRPr lang="th-TH" sz="1800" dirty="0"/>
                    </a:p>
                  </a:txBody>
                  <a:tcPr/>
                </a:tc>
                <a:tc>
                  <a:txBody>
                    <a:bodyPr/>
                    <a:lstStyle/>
                    <a:p>
                      <a:r>
                        <a:rPr lang="en-US" sz="1800" dirty="0" smtClean="0"/>
                        <a:t>-</a:t>
                      </a:r>
                      <a:endParaRPr lang="th-TH" sz="1800" dirty="0"/>
                    </a:p>
                  </a:txBody>
                  <a:tcPr/>
                </a:tc>
                <a:tc>
                  <a:txBody>
                    <a:bodyPr/>
                    <a:lstStyle/>
                    <a:p>
                      <a:r>
                        <a:rPr lang="en-US" sz="1800" dirty="0" smtClean="0"/>
                        <a:t>Not</a:t>
                      </a:r>
                      <a:r>
                        <a:rPr lang="en-US" sz="1800" baseline="0" dirty="0" smtClean="0"/>
                        <a:t> require (As each hospital willingly participate in Blockchain to gain benefit from it)</a:t>
                      </a:r>
                      <a:endParaRPr lang="th-TH" sz="1800" dirty="0"/>
                    </a:p>
                  </a:txBody>
                  <a:tcPr/>
                </a:tc>
              </a:tr>
              <a:tr h="712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Participate node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Healthcare institutions and academy</a:t>
                      </a:r>
                      <a:endParaRPr lang="th-TH" sz="1800" dirty="0" smtClean="0"/>
                    </a:p>
                  </a:txBody>
                  <a:tcPr/>
                </a:tc>
                <a:tc>
                  <a:txBody>
                    <a:bodyPr/>
                    <a:lstStyle/>
                    <a:p>
                      <a:r>
                        <a:rPr lang="en-US" sz="1800" dirty="0" smtClean="0"/>
                        <a:t>Healthcare organizations</a:t>
                      </a:r>
                      <a:endParaRPr lang="th-TH" sz="1800" dirty="0"/>
                    </a:p>
                  </a:txBody>
                  <a:tcPr/>
                </a:tc>
                <a:tc>
                  <a:txBody>
                    <a:bodyPr/>
                    <a:lstStyle/>
                    <a:p>
                      <a:r>
                        <a:rPr lang="en-US" sz="1800" dirty="0" smtClean="0"/>
                        <a:t>Healthcare organizations</a:t>
                      </a:r>
                      <a:endParaRPr lang="th-TH" sz="1800" dirty="0"/>
                    </a:p>
                  </a:txBody>
                  <a:tcPr/>
                </a:tc>
                <a:tc>
                  <a:txBody>
                    <a:bodyPr/>
                    <a:lstStyle/>
                    <a:p>
                      <a:r>
                        <a:rPr lang="en-US" sz="1800" dirty="0" smtClean="0"/>
                        <a:t>Healthcare organizations</a:t>
                      </a:r>
                      <a:endParaRPr lang="th-TH" sz="1800" dirty="0"/>
                    </a:p>
                  </a:txBody>
                  <a:tcPr/>
                </a:tc>
              </a:tr>
            </a:tbl>
          </a:graphicData>
        </a:graphic>
      </p:graphicFrame>
    </p:spTree>
    <p:extLst>
      <p:ext uri="{BB962C8B-B14F-4D97-AF65-F5344CB8AC3E}">
        <p14:creationId xmlns:p14="http://schemas.microsoft.com/office/powerpoint/2010/main" val="156880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Cross-Enterprise Document Sharing (</a:t>
            </a:r>
            <a:r>
              <a:rPr lang="en-US" dirty="0" err="1" smtClean="0"/>
              <a:t>XDS.b</a:t>
            </a:r>
            <a:r>
              <a:rPr lang="en-US" dirty="0" smtClean="0"/>
              <a:t>)</a:t>
            </a:r>
            <a:endParaRPr lang="th-TH" dirty="0"/>
          </a:p>
        </p:txBody>
      </p:sp>
      <p:sp>
        <p:nvSpPr>
          <p:cNvPr id="3" name="Content Placeholder 2"/>
          <p:cNvSpPr>
            <a:spLocks noGrp="1"/>
          </p:cNvSpPr>
          <p:nvPr>
            <p:ph idx="1"/>
          </p:nvPr>
        </p:nvSpPr>
        <p:spPr>
          <a:xfrm>
            <a:off x="838200" y="1435100"/>
            <a:ext cx="10515600" cy="4741863"/>
          </a:xfrm>
        </p:spPr>
        <p:txBody>
          <a:bodyPr>
            <a:normAutofit fontScale="85000" lnSpcReduction="20000"/>
          </a:bodyPr>
          <a:lstStyle/>
          <a:p>
            <a:r>
              <a:rPr lang="th-TH" dirty="0" smtClean="0"/>
              <a:t>เนื้อหาสำคัญของ </a:t>
            </a:r>
            <a:r>
              <a:rPr lang="en-US" dirty="0" smtClean="0"/>
              <a:t>Profile </a:t>
            </a:r>
            <a:r>
              <a:rPr lang="th-TH" dirty="0" smtClean="0"/>
              <a:t>นี่คือ การใช้ </a:t>
            </a:r>
            <a:r>
              <a:rPr lang="en-US" dirty="0" smtClean="0"/>
              <a:t>actor </a:t>
            </a:r>
            <a:r>
              <a:rPr lang="th-TH" dirty="0" smtClean="0"/>
              <a:t>ที่เรียกว่า </a:t>
            </a:r>
            <a:r>
              <a:rPr lang="en-US" dirty="0" smtClean="0"/>
              <a:t>Document Registry </a:t>
            </a:r>
            <a:r>
              <a:rPr lang="th-TH" dirty="0" smtClean="0"/>
              <a:t>เป็นสื่อกลาง ที่ช่วยบันทึกว่ามี </a:t>
            </a:r>
            <a:r>
              <a:rPr lang="en-US" dirty="0" smtClean="0"/>
              <a:t>document </a:t>
            </a:r>
            <a:r>
              <a:rPr lang="th-TH" dirty="0" smtClean="0"/>
              <a:t>อะไรบ้าง ของผู้ป่วยคนไหน ถูกบันทึกอยู่ที่โรงพยาบาลไหนบ้าง</a:t>
            </a:r>
          </a:p>
          <a:p>
            <a:r>
              <a:rPr lang="th-TH" dirty="0" smtClean="0"/>
              <a:t>คำว่า </a:t>
            </a:r>
            <a:r>
              <a:rPr lang="en-US" dirty="0" smtClean="0"/>
              <a:t>actor </a:t>
            </a:r>
            <a:r>
              <a:rPr lang="th-TH" dirty="0" smtClean="0"/>
              <a:t>ในที่นี้อาจจะใช้เป็นตัวแทนของ </a:t>
            </a:r>
            <a:r>
              <a:rPr lang="en-US" dirty="0" smtClean="0"/>
              <a:t>operation unit, software, </a:t>
            </a:r>
            <a:r>
              <a:rPr lang="th-TH" dirty="0" smtClean="0"/>
              <a:t>หรือ </a:t>
            </a:r>
            <a:r>
              <a:rPr lang="en-US" dirty="0" smtClean="0"/>
              <a:t>machine </a:t>
            </a:r>
            <a:r>
              <a:rPr lang="th-TH" dirty="0" smtClean="0"/>
              <a:t>ที่อาจจะแปรผันไปตามสภาพงานของหน่วยนั้นๆภายในโรงพยาบาล</a:t>
            </a:r>
          </a:p>
          <a:p>
            <a:r>
              <a:rPr lang="th-TH" dirty="0" smtClean="0"/>
              <a:t>โดย </a:t>
            </a:r>
            <a:r>
              <a:rPr lang="en-US" dirty="0" smtClean="0"/>
              <a:t>actor </a:t>
            </a:r>
            <a:r>
              <a:rPr lang="th-TH" dirty="0" smtClean="0"/>
              <a:t>สำคัญที่พูดถึงใน </a:t>
            </a:r>
            <a:r>
              <a:rPr lang="en-US" dirty="0" smtClean="0"/>
              <a:t>profile </a:t>
            </a:r>
            <a:r>
              <a:rPr lang="th-TH" dirty="0" smtClean="0"/>
              <a:t>นี้คือ</a:t>
            </a:r>
          </a:p>
          <a:p>
            <a:pPr lvl="1"/>
            <a:r>
              <a:rPr lang="en-US" dirty="0" smtClean="0"/>
              <a:t>Document Registry </a:t>
            </a:r>
            <a:r>
              <a:rPr lang="th-TH" dirty="0" smtClean="0"/>
              <a:t>ทำหน้าที่บันทึกรายการ </a:t>
            </a:r>
            <a:r>
              <a:rPr lang="en-US" dirty="0" smtClean="0"/>
              <a:t>document </a:t>
            </a:r>
            <a:r>
              <a:rPr lang="th-TH" dirty="0" smtClean="0"/>
              <a:t>และ </a:t>
            </a:r>
            <a:r>
              <a:rPr lang="en-US" dirty="0" smtClean="0"/>
              <a:t>metadata </a:t>
            </a:r>
            <a:r>
              <a:rPr lang="th-TH" dirty="0" smtClean="0"/>
              <a:t>ที่สัมพันธ์กันทั้งหมดที่มีในระบบ และแชร์กับองค์กรอื่นๆ</a:t>
            </a:r>
          </a:p>
          <a:p>
            <a:pPr lvl="1"/>
            <a:r>
              <a:rPr lang="en-US" dirty="0" smtClean="0"/>
              <a:t>Document Consumer </a:t>
            </a:r>
            <a:r>
              <a:rPr lang="th-TH" dirty="0" smtClean="0"/>
              <a:t>คือผู้ที่ต้องการเข้าถึงข้อมูล ซึ่งอาจจะเป็น โรงพยาบาล คลินิก หรือเจ้าหน้าที่</a:t>
            </a:r>
          </a:p>
          <a:p>
            <a:pPr lvl="1"/>
            <a:r>
              <a:rPr lang="en-US" dirty="0" smtClean="0"/>
              <a:t>Document Repository </a:t>
            </a:r>
            <a:r>
              <a:rPr lang="th-TH" dirty="0" smtClean="0"/>
              <a:t>คือที่ที่เก็บข้อมูลตัวจริงเอาไว้</a:t>
            </a:r>
          </a:p>
          <a:p>
            <a:pPr lvl="1"/>
            <a:r>
              <a:rPr lang="en-US" dirty="0" smtClean="0"/>
              <a:t>Document Source </a:t>
            </a:r>
            <a:r>
              <a:rPr lang="th-TH" dirty="0" smtClean="0"/>
              <a:t>คือแหล่งกำเนิดข้อมูล เช่น เครื่อง </a:t>
            </a:r>
            <a:r>
              <a:rPr lang="en-US" dirty="0" smtClean="0"/>
              <a:t>X-ray, </a:t>
            </a:r>
            <a:r>
              <a:rPr lang="th-TH" dirty="0" smtClean="0"/>
              <a:t>เครื่อง </a:t>
            </a:r>
            <a:r>
              <a:rPr lang="en-US" dirty="0" smtClean="0"/>
              <a:t>MRI, </a:t>
            </a:r>
            <a:r>
              <a:rPr lang="th-TH" dirty="0" smtClean="0"/>
              <a:t>คอมพิวเตอร์ประจำห้องตรวจ</a:t>
            </a:r>
            <a:r>
              <a:rPr lang="en-US" dirty="0" smtClean="0"/>
              <a:t>, software </a:t>
            </a:r>
            <a:r>
              <a:rPr lang="th-TH" dirty="0" smtClean="0"/>
              <a:t>บันทึกผลการตรวจ เป็นต้น</a:t>
            </a:r>
          </a:p>
          <a:p>
            <a:pPr lvl="1"/>
            <a:r>
              <a:rPr lang="en-US" dirty="0" smtClean="0"/>
              <a:t>Patient Identity Source </a:t>
            </a:r>
            <a:r>
              <a:rPr lang="th-TH" dirty="0" smtClean="0"/>
              <a:t>ทำหน้าที่อ้างอิง </a:t>
            </a:r>
            <a:r>
              <a:rPr lang="en-US" dirty="0" smtClean="0"/>
              <a:t>ID </a:t>
            </a:r>
            <a:r>
              <a:rPr lang="th-TH" dirty="0" smtClean="0"/>
              <a:t>ผู้ป่วยภายในระบบ เช่น เวชระเบียน หรือ </a:t>
            </a:r>
            <a:r>
              <a:rPr lang="en-US" dirty="0" smtClean="0"/>
              <a:t>3</a:t>
            </a:r>
            <a:r>
              <a:rPr lang="en-US" baseline="30000" dirty="0" smtClean="0"/>
              <a:t>rd</a:t>
            </a:r>
            <a:r>
              <a:rPr lang="en-US" dirty="0" smtClean="0"/>
              <a:t> party </a:t>
            </a:r>
            <a:r>
              <a:rPr lang="th-TH" dirty="0" smtClean="0"/>
              <a:t>ที่ถูกจัดให้มาดูแลส่วนนี้</a:t>
            </a:r>
          </a:p>
          <a:p>
            <a:pPr lvl="1"/>
            <a:r>
              <a:rPr lang="th-TH" dirty="0" smtClean="0"/>
              <a:t>**ในสภาพแวดล้อมจริง </a:t>
            </a:r>
            <a:r>
              <a:rPr lang="en-US" dirty="0" smtClean="0"/>
              <a:t>actor </a:t>
            </a:r>
            <a:r>
              <a:rPr lang="th-TH" dirty="0" smtClean="0"/>
              <a:t>แต่ละตัวอาจจะอยู่ใน </a:t>
            </a:r>
            <a:r>
              <a:rPr lang="en-US" dirty="0" smtClean="0"/>
              <a:t>machine </a:t>
            </a:r>
            <a:r>
              <a:rPr lang="th-TH" dirty="0" smtClean="0"/>
              <a:t>เดียวกัน หรือแยกจากกันก็ได้ ขึ้นอยู่กับสภาพแวดล้อมการใช้งาน</a:t>
            </a:r>
          </a:p>
          <a:p>
            <a:r>
              <a:rPr lang="th-TH" dirty="0" smtClean="0"/>
              <a:t>บทบาทสำคัญของ </a:t>
            </a:r>
            <a:r>
              <a:rPr lang="en-US" dirty="0" smtClean="0"/>
              <a:t>IHE Profile </a:t>
            </a:r>
            <a:r>
              <a:rPr lang="th-TH" dirty="0" smtClean="0"/>
              <a:t>คือการวางลำดับการทำงานของ </a:t>
            </a:r>
            <a:r>
              <a:rPr lang="en-US" dirty="0" smtClean="0"/>
              <a:t>actor </a:t>
            </a:r>
            <a:r>
              <a:rPr lang="th-TH" dirty="0" smtClean="0"/>
              <a:t>แต่ละตัว และกำหนด </a:t>
            </a:r>
            <a:r>
              <a:rPr lang="en-US" dirty="0" smtClean="0"/>
              <a:t>format </a:t>
            </a:r>
            <a:r>
              <a:rPr lang="th-TH" dirty="0" smtClean="0"/>
              <a:t>กลางที่ใช้ในการส่งข้อมูลระหว่างกัน ซึ่งมีผลเน้นให้แต่ละองค์กร แต่ละหน่วย ทำงานร่วมกันได้ อย่างมีประสิทธิภาพ ในสภาพแวดล้อมจำเพาะของงานทางการแพทย์</a:t>
            </a:r>
            <a:endParaRPr lang="en-US" dirty="0" smtClean="0"/>
          </a:p>
        </p:txBody>
      </p:sp>
    </p:spTree>
    <p:extLst>
      <p:ext uri="{BB962C8B-B14F-4D97-AF65-F5344CB8AC3E}">
        <p14:creationId xmlns:p14="http://schemas.microsoft.com/office/powerpoint/2010/main" val="252173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128851"/>
            <a:ext cx="10723630" cy="6525949"/>
          </a:xfrm>
          <a:prstGeom prst="rect">
            <a:avLst/>
          </a:prstGeom>
        </p:spPr>
      </p:pic>
    </p:spTree>
    <p:extLst>
      <p:ext uri="{BB962C8B-B14F-4D97-AF65-F5344CB8AC3E}">
        <p14:creationId xmlns:p14="http://schemas.microsoft.com/office/powerpoint/2010/main" val="3308880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3818</TotalTime>
  <Words>3037</Words>
  <Application>Microsoft Office PowerPoint</Application>
  <PresentationFormat>Widescreen</PresentationFormat>
  <Paragraphs>347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Angsana New</vt:lpstr>
      <vt:lpstr>Arial</vt:lpstr>
      <vt:lpstr>Calibri</vt:lpstr>
      <vt:lpstr>Calibri Light</vt:lpstr>
      <vt:lpstr>Cordia New</vt:lpstr>
      <vt:lpstr>Office Theme</vt:lpstr>
      <vt:lpstr>XDS.b + Blockchain</vt:lpstr>
      <vt:lpstr>Goal ของ Blockchain</vt:lpstr>
      <vt:lpstr>ทำอย่างไร?</vt:lpstr>
      <vt:lpstr>Previous Work</vt:lpstr>
      <vt:lpstr>Previous Work</vt:lpstr>
      <vt:lpstr>Previous Work</vt:lpstr>
      <vt:lpstr>Previous Work</vt:lpstr>
      <vt:lpstr>Cross-Enterprise Document Sharing (XDS.b)</vt:lpstr>
      <vt:lpstr>PowerPoint Presentation</vt:lpstr>
      <vt:lpstr>ตัวอย่างการทำงานของ Document Registry</vt:lpstr>
      <vt:lpstr>PowerPoint Presentation</vt:lpstr>
      <vt:lpstr>องค์ประกอบ Blockchain ที่คิดไว้</vt:lpstr>
      <vt:lpstr>Index สำหรับที่ใช้กับ search contract</vt:lpstr>
      <vt:lpstr>PowerPoint Presentation</vt:lpstr>
      <vt:lpstr>องค์ประกอบ Blockchain ที่คิดไว้</vt:lpstr>
      <vt:lpstr>องค์ประกอบ Blockchain ที่คิดไว้</vt:lpstr>
      <vt:lpstr>Additional requirement</vt:lpstr>
      <vt:lpstr>Proof of Interoperability</vt:lpstr>
      <vt:lpstr>Discussion with P’Chakan</vt:lpstr>
      <vt:lpstr>Overview on project NDID</vt:lpstr>
      <vt:lpstr>Overview on project NDID</vt:lpstr>
      <vt:lpstr>If Ethereum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NDID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from Aj.Sand</vt:lpstr>
      <vt:lpstr>Implementation break-down</vt:lpstr>
      <vt:lpstr>Implementation break-down</vt:lpstr>
      <vt:lpstr>Task from Aj.Pat</vt:lpstr>
      <vt:lpstr>Timetable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Information Document Registry Blockchain</dc:title>
  <dc:creator>admin</dc:creator>
  <cp:lastModifiedBy>admin</cp:lastModifiedBy>
  <cp:revision>194</cp:revision>
  <dcterms:created xsi:type="dcterms:W3CDTF">2018-12-13T08:12:46Z</dcterms:created>
  <dcterms:modified xsi:type="dcterms:W3CDTF">2019-01-15T02:52:33Z</dcterms:modified>
</cp:coreProperties>
</file>