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260" r:id="rId4"/>
    <p:sldId id="261" r:id="rId5"/>
    <p:sldId id="282" r:id="rId6"/>
    <p:sldId id="284" r:id="rId7"/>
    <p:sldId id="271" r:id="rId8"/>
    <p:sldId id="270" r:id="rId9"/>
    <p:sldId id="287" r:id="rId10"/>
    <p:sldId id="283" r:id="rId11"/>
    <p:sldId id="263" r:id="rId12"/>
    <p:sldId id="286" r:id="rId13"/>
    <p:sldId id="272" r:id="rId14"/>
    <p:sldId id="266" r:id="rId15"/>
    <p:sldId id="273" r:id="rId16"/>
    <p:sldId id="278" r:id="rId17"/>
    <p:sldId id="280" r:id="rId18"/>
    <p:sldId id="264" r:id="rId19"/>
    <p:sldId id="281" r:id="rId20"/>
    <p:sldId id="268" r:id="rId21"/>
    <p:sldId id="285" r:id="rId22"/>
    <p:sldId id="275" r:id="rId23"/>
    <p:sldId id="269" r:id="rId24"/>
    <p:sldId id="288" r:id="rId25"/>
    <p:sldId id="289" r:id="rId26"/>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8" d="100"/>
          <a:sy n="118" d="100"/>
        </p:scale>
        <p:origin x="1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EEE14-E13D-45C2-B56B-A099C474BE61}" type="datetimeFigureOut">
              <a:rPr lang="th-TH" smtClean="0"/>
              <a:t>29/03/62</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DA253-841F-4B3D-A7B9-147285D07B09}" type="slidenum">
              <a:rPr lang="th-TH" smtClean="0"/>
              <a:t>‹#›</a:t>
            </a:fld>
            <a:endParaRPr lang="th-TH"/>
          </a:p>
        </p:txBody>
      </p:sp>
    </p:spTree>
    <p:extLst>
      <p:ext uri="{BB962C8B-B14F-4D97-AF65-F5344CB8AC3E}">
        <p14:creationId xmlns:p14="http://schemas.microsoft.com/office/powerpoint/2010/main" val="308450788"/>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2</a:t>
            </a:fld>
            <a:endParaRPr lang="th-TH"/>
          </a:p>
        </p:txBody>
      </p:sp>
    </p:spTree>
    <p:extLst>
      <p:ext uri="{BB962C8B-B14F-4D97-AF65-F5344CB8AC3E}">
        <p14:creationId xmlns:p14="http://schemas.microsoft.com/office/powerpoint/2010/main" val="47694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7</a:t>
            </a:fld>
            <a:endParaRPr lang="th-TH"/>
          </a:p>
        </p:txBody>
      </p:sp>
    </p:spTree>
    <p:extLst>
      <p:ext uri="{BB962C8B-B14F-4D97-AF65-F5344CB8AC3E}">
        <p14:creationId xmlns:p14="http://schemas.microsoft.com/office/powerpoint/2010/main" val="1219271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13</a:t>
            </a:fld>
            <a:endParaRPr lang="th-TH"/>
          </a:p>
        </p:txBody>
      </p:sp>
    </p:spTree>
    <p:extLst>
      <p:ext uri="{BB962C8B-B14F-4D97-AF65-F5344CB8AC3E}">
        <p14:creationId xmlns:p14="http://schemas.microsoft.com/office/powerpoint/2010/main" val="34550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15</a:t>
            </a:fld>
            <a:endParaRPr lang="th-TH"/>
          </a:p>
        </p:txBody>
      </p:sp>
    </p:spTree>
    <p:extLst>
      <p:ext uri="{BB962C8B-B14F-4D97-AF65-F5344CB8AC3E}">
        <p14:creationId xmlns:p14="http://schemas.microsoft.com/office/powerpoint/2010/main" val="353267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17</a:t>
            </a:fld>
            <a:endParaRPr lang="th-TH"/>
          </a:p>
        </p:txBody>
      </p:sp>
    </p:spTree>
    <p:extLst>
      <p:ext uri="{BB962C8B-B14F-4D97-AF65-F5344CB8AC3E}">
        <p14:creationId xmlns:p14="http://schemas.microsoft.com/office/powerpoint/2010/main" val="3059287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19</a:t>
            </a:fld>
            <a:endParaRPr lang="th-TH"/>
          </a:p>
        </p:txBody>
      </p:sp>
    </p:spTree>
    <p:extLst>
      <p:ext uri="{BB962C8B-B14F-4D97-AF65-F5344CB8AC3E}">
        <p14:creationId xmlns:p14="http://schemas.microsoft.com/office/powerpoint/2010/main" val="524749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22</a:t>
            </a:fld>
            <a:endParaRPr lang="th-TH"/>
          </a:p>
        </p:txBody>
      </p:sp>
    </p:spTree>
    <p:extLst>
      <p:ext uri="{BB962C8B-B14F-4D97-AF65-F5344CB8AC3E}">
        <p14:creationId xmlns:p14="http://schemas.microsoft.com/office/powerpoint/2010/main" val="67367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h-T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29/03/62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132715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29/03/62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73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29/03/62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296621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29/03/62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78088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h-T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50D1DB-DD19-4E29-A42B-7F1ED3C70456}" type="datetimeFigureOut">
              <a:rPr lang="th-TH" smtClean="0"/>
              <a:t>29/03/62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95587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3850D1DB-DD19-4E29-A42B-7F1ED3C70456}" type="datetimeFigureOut">
              <a:rPr lang="th-TH" smtClean="0"/>
              <a:t>29/03/62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53486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h-T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3850D1DB-DD19-4E29-A42B-7F1ED3C70456}" type="datetimeFigureOut">
              <a:rPr lang="th-TH" smtClean="0"/>
              <a:t>29/03/62</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165271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3850D1DB-DD19-4E29-A42B-7F1ED3C70456}" type="datetimeFigureOut">
              <a:rPr lang="th-TH" smtClean="0"/>
              <a:t>29/03/62</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05312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0D1DB-DD19-4E29-A42B-7F1ED3C70456}" type="datetimeFigureOut">
              <a:rPr lang="th-TH" smtClean="0"/>
              <a:t>29/03/62</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65168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0D1DB-DD19-4E29-A42B-7F1ED3C70456}" type="datetimeFigureOut">
              <a:rPr lang="th-TH" smtClean="0"/>
              <a:t>29/03/62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273116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0D1DB-DD19-4E29-A42B-7F1ED3C70456}" type="datetimeFigureOut">
              <a:rPr lang="th-TH" smtClean="0"/>
              <a:t>29/03/62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99831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0D1DB-DD19-4E29-A42B-7F1ED3C70456}" type="datetimeFigureOut">
              <a:rPr lang="th-TH" smtClean="0"/>
              <a:t>29/03/62</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3441D-3558-482A-93BF-847639E6524E}" type="slidenum">
              <a:rPr lang="th-TH" smtClean="0"/>
              <a:t>‹#›</a:t>
            </a:fld>
            <a:endParaRPr lang="th-TH"/>
          </a:p>
        </p:txBody>
      </p:sp>
    </p:spTree>
    <p:extLst>
      <p:ext uri="{BB962C8B-B14F-4D97-AF65-F5344CB8AC3E}">
        <p14:creationId xmlns:p14="http://schemas.microsoft.com/office/powerpoint/2010/main" val="829700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s.harvard.edu/cybersecurity/files/2017/01/risks-and-threats-healthcare-strategic-report.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healthit.gov/sites/default/files/5-56-onc_blockchainchallenge_mitwhitepaper.pdf" TargetMode="External"/><Relationship Id="rId2" Type="http://schemas.openxmlformats.org/officeDocument/2006/relationships/hyperlink" Target="http://www.colleaga.org/sites/default/files/12-55-blockchain-based-approach-final.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ink.springer.com/10.1057/978-1-349-95173-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XDS.b</a:t>
            </a:r>
            <a:r>
              <a:rPr lang="en-US" dirty="0" smtClean="0"/>
              <a:t> + Blockchain</a:t>
            </a:r>
            <a:endParaRPr lang="th-TH" dirty="0"/>
          </a:p>
        </p:txBody>
      </p:sp>
      <p:sp>
        <p:nvSpPr>
          <p:cNvPr id="3" name="Subtitle 2"/>
          <p:cNvSpPr>
            <a:spLocks noGrp="1"/>
          </p:cNvSpPr>
          <p:nvPr>
            <p:ph type="subTitle" idx="1"/>
          </p:nvPr>
        </p:nvSpPr>
        <p:spPr/>
        <p:txBody>
          <a:bodyPr/>
          <a:lstStyle/>
          <a:p>
            <a:r>
              <a:rPr lang="en-US" dirty="0" err="1" smtClean="0"/>
              <a:t>Petnathean</a:t>
            </a:r>
            <a:r>
              <a:rPr lang="en-US" dirty="0" smtClean="0"/>
              <a:t> </a:t>
            </a:r>
            <a:r>
              <a:rPr lang="en-US" dirty="0" err="1" smtClean="0"/>
              <a:t>Julled</a:t>
            </a:r>
            <a:endParaRPr lang="th-TH" dirty="0"/>
          </a:p>
        </p:txBody>
      </p:sp>
    </p:spTree>
    <p:extLst>
      <p:ext uri="{BB962C8B-B14F-4D97-AF65-F5344CB8AC3E}">
        <p14:creationId xmlns:p14="http://schemas.microsoft.com/office/powerpoint/2010/main" val="733868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References</a:t>
            </a:r>
          </a:p>
          <a:p>
            <a:pPr lvl="1"/>
            <a:r>
              <a:rPr lang="en-US" dirty="0" smtClean="0"/>
              <a:t>State of Cybersecurity &amp; Cyber threats in healthcare organizations</a:t>
            </a:r>
          </a:p>
          <a:p>
            <a:pPr lvl="2"/>
            <a:r>
              <a:rPr lang="en-US" i="1" dirty="0" smtClean="0"/>
              <a:t>Le </a:t>
            </a:r>
            <a:r>
              <a:rPr lang="en-US" i="1" dirty="0"/>
              <a:t>Bris A, </a:t>
            </a:r>
            <a:r>
              <a:rPr lang="en-US" i="1" dirty="0" err="1"/>
              <a:t>Asri</a:t>
            </a:r>
            <a:r>
              <a:rPr lang="en-US" i="1" dirty="0"/>
              <a:t> W El. STATE OF CYBERSECURITY &amp;amp; CYBER THREATS IN HEALTHCARE ORGANIZATIONS Applied Cybersecurity Strategy for Managers. ESSEC Bus </a:t>
            </a:r>
            <a:r>
              <a:rPr lang="en-US" i="1" dirty="0" err="1"/>
              <a:t>Sch</a:t>
            </a:r>
            <a:r>
              <a:rPr lang="en-US" i="1" dirty="0"/>
              <a:t> [Internet]. 2017;13. Available from: </a:t>
            </a:r>
            <a:r>
              <a:rPr lang="en-US" i="1" dirty="0">
                <a:hlinkClick r:id="rId2"/>
              </a:rPr>
              <a:t>http://</a:t>
            </a:r>
            <a:r>
              <a:rPr lang="en-US" i="1" dirty="0" smtClean="0">
                <a:hlinkClick r:id="rId2"/>
              </a:rPr>
              <a:t>blogs.harvard.edu/cybersecurity/files/2017/01/risks-and-threats-healthcare-strategic-report.pdf</a:t>
            </a:r>
            <a:endParaRPr lang="en-US" i="1" dirty="0" smtClean="0"/>
          </a:p>
          <a:p>
            <a:pPr lvl="2"/>
            <a:r>
              <a:rPr lang="en-US" dirty="0" smtClean="0"/>
              <a:t>The stakes and risks associated to the healthcare environment will be presented.</a:t>
            </a:r>
          </a:p>
          <a:p>
            <a:pPr lvl="2"/>
            <a:r>
              <a:rPr lang="en-US" dirty="0" smtClean="0"/>
              <a:t>Example of attack scenarios</a:t>
            </a:r>
          </a:p>
          <a:p>
            <a:pPr lvl="2"/>
            <a:r>
              <a:rPr lang="en-US" dirty="0" smtClean="0"/>
              <a:t>The current state of cybersecurity in healthcare facilities will be portrayed and possible measures to enhance it will be discussed.</a:t>
            </a:r>
          </a:p>
        </p:txBody>
      </p:sp>
      <p:sp>
        <p:nvSpPr>
          <p:cNvPr id="4" name="Title 1"/>
          <p:cNvSpPr>
            <a:spLocks noGrp="1"/>
          </p:cNvSpPr>
          <p:nvPr>
            <p:ph type="title"/>
          </p:nvPr>
        </p:nvSpPr>
        <p:spPr>
          <a:xfrm>
            <a:off x="838200" y="365125"/>
            <a:ext cx="10515600" cy="1325563"/>
          </a:xfrm>
        </p:spPr>
        <p:txBody>
          <a:bodyPr/>
          <a:lstStyle/>
          <a:p>
            <a:r>
              <a:rPr lang="en-US" dirty="0" smtClean="0"/>
              <a:t>Design Analysis</a:t>
            </a:r>
            <a:br>
              <a:rPr lang="en-US" dirty="0" smtClean="0"/>
            </a:br>
            <a:r>
              <a:rPr lang="en-US" sz="2400" dirty="0" smtClean="0"/>
              <a:t>Core</a:t>
            </a:r>
            <a:endParaRPr lang="th-TH" sz="2400" dirty="0"/>
          </a:p>
        </p:txBody>
      </p:sp>
    </p:spTree>
    <p:extLst>
      <p:ext uri="{BB962C8B-B14F-4D97-AF65-F5344CB8AC3E}">
        <p14:creationId xmlns:p14="http://schemas.microsoft.com/office/powerpoint/2010/main" val="255891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Core</a:t>
            </a:r>
            <a:endParaRPr lang="th-TH" dirty="0"/>
          </a:p>
        </p:txBody>
      </p:sp>
      <p:sp>
        <p:nvSpPr>
          <p:cNvPr id="3" name="Content Placeholder 2"/>
          <p:cNvSpPr>
            <a:spLocks noGrp="1"/>
          </p:cNvSpPr>
          <p:nvPr>
            <p:ph idx="1"/>
          </p:nvPr>
        </p:nvSpPr>
        <p:spPr/>
        <p:txBody>
          <a:bodyPr>
            <a:normAutofit fontScale="92500" lnSpcReduction="10000"/>
          </a:bodyPr>
          <a:lstStyle/>
          <a:p>
            <a:r>
              <a:rPr lang="en-US" dirty="0" smtClean="0"/>
              <a:t>Replacing Document Registry’s traditional database with Blockchain</a:t>
            </a:r>
          </a:p>
          <a:p>
            <a:pPr lvl="1"/>
            <a:r>
              <a:rPr lang="en-US" dirty="0" smtClean="0"/>
              <a:t>Convert from centralized database to Decentralized ledger</a:t>
            </a:r>
          </a:p>
          <a:p>
            <a:pPr lvl="1"/>
            <a:r>
              <a:rPr lang="en-US" dirty="0" smtClean="0"/>
              <a:t>Eliminate need of trusted 3</a:t>
            </a:r>
            <a:r>
              <a:rPr lang="en-US" baseline="30000" dirty="0" smtClean="0"/>
              <a:t>rd</a:t>
            </a:r>
            <a:r>
              <a:rPr lang="en-US" dirty="0" smtClean="0"/>
              <a:t> party to host Document Registry</a:t>
            </a:r>
          </a:p>
          <a:p>
            <a:pPr lvl="1"/>
            <a:r>
              <a:rPr lang="en-US" dirty="0" smtClean="0"/>
              <a:t>Lessen required trust between member of XDS Affinity Domain</a:t>
            </a:r>
          </a:p>
          <a:p>
            <a:pPr lvl="1"/>
            <a:r>
              <a:rPr lang="en-US" dirty="0" smtClean="0"/>
              <a:t>Passively enforce agreed policies within Blockchain</a:t>
            </a:r>
          </a:p>
          <a:p>
            <a:r>
              <a:rPr lang="en-US" dirty="0" smtClean="0"/>
              <a:t>How to</a:t>
            </a:r>
          </a:p>
          <a:p>
            <a:pPr lvl="1"/>
            <a:r>
              <a:rPr lang="en-US" dirty="0" smtClean="0"/>
              <a:t>XDS Affinity Domain need machine that have access to Ethereum Node</a:t>
            </a:r>
          </a:p>
          <a:p>
            <a:pPr lvl="1"/>
            <a:r>
              <a:rPr lang="en-US" dirty="0" smtClean="0"/>
              <a:t>All Ethereum Node from each member of XDS Affinity Domain have access to the same Blockchain ledger that act as Document Registry actor</a:t>
            </a:r>
          </a:p>
          <a:p>
            <a:pPr lvl="1"/>
            <a:r>
              <a:rPr lang="en-US" dirty="0" smtClean="0"/>
              <a:t>Replace related transaction that would be need to communicate with normal Document Registry with </a:t>
            </a:r>
            <a:r>
              <a:rPr lang="en-US" dirty="0" err="1" smtClean="0"/>
              <a:t>Smartcontract</a:t>
            </a:r>
            <a:r>
              <a:rPr lang="en-US" dirty="0" smtClean="0"/>
              <a:t>.</a:t>
            </a:r>
          </a:p>
          <a:p>
            <a:pPr lvl="1"/>
            <a:r>
              <a:rPr lang="en-US" dirty="0" err="1" smtClean="0"/>
              <a:t>Smartcontract</a:t>
            </a:r>
            <a:r>
              <a:rPr lang="en-US" dirty="0" smtClean="0"/>
              <a:t> also need to provide additional function that give more capability to what Document Registry can do.</a:t>
            </a:r>
          </a:p>
        </p:txBody>
      </p:sp>
    </p:spTree>
    <p:extLst>
      <p:ext uri="{BB962C8B-B14F-4D97-AF65-F5344CB8AC3E}">
        <p14:creationId xmlns:p14="http://schemas.microsoft.com/office/powerpoint/2010/main" val="213814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Core</a:t>
            </a:r>
            <a:endParaRPr lang="th-TH" dirty="0"/>
          </a:p>
        </p:txBody>
      </p:sp>
      <p:sp>
        <p:nvSpPr>
          <p:cNvPr id="3" name="Content Placeholder 2"/>
          <p:cNvSpPr>
            <a:spLocks noGrp="1"/>
          </p:cNvSpPr>
          <p:nvPr>
            <p:ph idx="1"/>
          </p:nvPr>
        </p:nvSpPr>
        <p:spPr/>
        <p:txBody>
          <a:bodyPr>
            <a:normAutofit fontScale="62500" lnSpcReduction="20000"/>
          </a:bodyPr>
          <a:lstStyle/>
          <a:p>
            <a:r>
              <a:rPr lang="en-US" dirty="0" smtClean="0"/>
              <a:t>Relate work</a:t>
            </a:r>
          </a:p>
          <a:p>
            <a:pPr lvl="1"/>
            <a:r>
              <a:rPr lang="en-US" dirty="0"/>
              <a:t>A Blockchain-Based Approach to Health Information Exchange Networks</a:t>
            </a:r>
            <a:endParaRPr lang="en-US" dirty="0" smtClean="0"/>
          </a:p>
          <a:p>
            <a:pPr lvl="2"/>
            <a:r>
              <a:rPr lang="en-US" i="1" dirty="0" smtClean="0"/>
              <a:t>Peterson </a:t>
            </a:r>
            <a:r>
              <a:rPr lang="en-US" i="1" dirty="0"/>
              <a:t>K, </a:t>
            </a:r>
            <a:r>
              <a:rPr lang="en-US" i="1" dirty="0" err="1"/>
              <a:t>Deeduvanu</a:t>
            </a:r>
            <a:r>
              <a:rPr lang="en-US" i="1" dirty="0"/>
              <a:t> R, </a:t>
            </a:r>
            <a:r>
              <a:rPr lang="en-US" i="1" dirty="0" err="1"/>
              <a:t>Kanjamala</a:t>
            </a:r>
            <a:r>
              <a:rPr lang="en-US" i="1" dirty="0"/>
              <a:t> P, Boles K. A Blockchain-Based Approach to Health Information Exchange Networks. Mayo </a:t>
            </a:r>
            <a:r>
              <a:rPr lang="en-US" i="1" dirty="0" err="1"/>
              <a:t>Clin</a:t>
            </a:r>
            <a:r>
              <a:rPr lang="en-US" i="1" dirty="0"/>
              <a:t> [Internet]. 2016;10. Available from: </a:t>
            </a:r>
            <a:r>
              <a:rPr lang="en-US" i="1" dirty="0">
                <a:hlinkClick r:id="rId2"/>
              </a:rPr>
              <a:t>http://</a:t>
            </a:r>
            <a:r>
              <a:rPr lang="en-US" i="1" dirty="0" smtClean="0">
                <a:hlinkClick r:id="rId2"/>
              </a:rPr>
              <a:t>www.colleaga.org/sites/default/files/12-55-blockchain-based-approach-final.pdf</a:t>
            </a:r>
            <a:endParaRPr lang="en-US" i="1" dirty="0" smtClean="0"/>
          </a:p>
          <a:p>
            <a:pPr lvl="2"/>
            <a:r>
              <a:rPr lang="en-US" dirty="0" smtClean="0"/>
              <a:t>Blockchain that allow healthcare information sharing and audit trail using FHIR URL as main component</a:t>
            </a:r>
          </a:p>
          <a:p>
            <a:pPr lvl="1"/>
            <a:r>
              <a:rPr lang="en-US" dirty="0" smtClean="0"/>
              <a:t>A Case Study for Blockchain in Healthcare: “</a:t>
            </a:r>
            <a:r>
              <a:rPr lang="en-US" dirty="0" err="1" smtClean="0"/>
              <a:t>MedRec</a:t>
            </a:r>
            <a:r>
              <a:rPr lang="en-US" dirty="0" smtClean="0"/>
              <a:t>” prototype for electronic health records and medical research data</a:t>
            </a:r>
          </a:p>
          <a:p>
            <a:pPr lvl="2"/>
            <a:r>
              <a:rPr lang="en-US" i="1" dirty="0" err="1" smtClean="0"/>
              <a:t>Ekblaw</a:t>
            </a:r>
            <a:r>
              <a:rPr lang="en-US" i="1" dirty="0" smtClean="0"/>
              <a:t> </a:t>
            </a:r>
            <a:r>
              <a:rPr lang="en-US" i="1" dirty="0"/>
              <a:t>A, Azaria A, </a:t>
            </a:r>
            <a:r>
              <a:rPr lang="en-US" i="1" dirty="0" err="1"/>
              <a:t>Halamka</a:t>
            </a:r>
            <a:r>
              <a:rPr lang="en-US" i="1" dirty="0"/>
              <a:t> JD, </a:t>
            </a:r>
            <a:r>
              <a:rPr lang="en-US" i="1" dirty="0" err="1"/>
              <a:t>Lippman</a:t>
            </a:r>
            <a:r>
              <a:rPr lang="en-US" i="1" dirty="0"/>
              <a:t> A, Original I, Vieira T. A Case Study for Blockchain in Healthcare: " </a:t>
            </a:r>
            <a:r>
              <a:rPr lang="en-US" i="1" dirty="0" err="1"/>
              <a:t>MedRec</a:t>
            </a:r>
            <a:r>
              <a:rPr lang="en-US" i="1" dirty="0"/>
              <a:t> " prototype for electronic health records and medical research </a:t>
            </a:r>
            <a:r>
              <a:rPr lang="en-US" i="1" dirty="0" smtClean="0"/>
              <a:t>data. </a:t>
            </a:r>
            <a:r>
              <a:rPr lang="en-US" i="1" dirty="0"/>
              <a:t>IEEE </a:t>
            </a:r>
            <a:r>
              <a:rPr lang="en-US" i="1" dirty="0" err="1"/>
              <a:t>Technol</a:t>
            </a:r>
            <a:r>
              <a:rPr lang="en-US" i="1" dirty="0"/>
              <a:t> </a:t>
            </a:r>
            <a:r>
              <a:rPr lang="en-US" i="1" dirty="0" err="1"/>
              <a:t>Soc</a:t>
            </a:r>
            <a:r>
              <a:rPr lang="en-US" i="1" dirty="0"/>
              <a:t> Mag [Internet]. 2016;1–13. Available from: </a:t>
            </a:r>
            <a:r>
              <a:rPr lang="en-US" i="1" dirty="0">
                <a:hlinkClick r:id="rId3"/>
              </a:rPr>
              <a:t>https://</a:t>
            </a:r>
            <a:r>
              <a:rPr lang="en-US" i="1" dirty="0" smtClean="0">
                <a:hlinkClick r:id="rId3"/>
              </a:rPr>
              <a:t>www.healthit.gov/sites/default/files/5-56-onc_blockchainchallenge_mitwhitepaper.pdf</a:t>
            </a:r>
            <a:endParaRPr lang="en-US" i="1" dirty="0" smtClean="0"/>
          </a:p>
          <a:p>
            <a:pPr lvl="2"/>
            <a:r>
              <a:rPr lang="en-US" dirty="0" smtClean="0"/>
              <a:t>Blockchain that allow healthcare information sharing, patient consent over their own data, and enable Protected Health Information for data analytical research</a:t>
            </a:r>
          </a:p>
          <a:p>
            <a:pPr lvl="2"/>
            <a:r>
              <a:rPr lang="en-US" dirty="0" smtClean="0"/>
              <a:t>The Blockchain rely on complex cryptographic key exchange scheme</a:t>
            </a:r>
          </a:p>
          <a:p>
            <a:pPr lvl="1"/>
            <a:r>
              <a:rPr lang="en-US" dirty="0" smtClean="0"/>
              <a:t>Decentralizing privacy: Using Blockchain to Protect Personal Data</a:t>
            </a:r>
          </a:p>
          <a:p>
            <a:pPr lvl="2"/>
            <a:r>
              <a:rPr lang="en-US" i="1" dirty="0" err="1" smtClean="0"/>
              <a:t>Zyskind</a:t>
            </a:r>
            <a:r>
              <a:rPr lang="en-US" i="1" dirty="0" smtClean="0"/>
              <a:t> </a:t>
            </a:r>
            <a:r>
              <a:rPr lang="en-US" i="1" dirty="0"/>
              <a:t>G, Nathan O, </a:t>
            </a:r>
            <a:r>
              <a:rPr lang="en-US" i="1" dirty="0" err="1"/>
              <a:t>Pentland</a:t>
            </a:r>
            <a:r>
              <a:rPr lang="en-US" i="1" dirty="0"/>
              <a:t> AS. Decentralizing privacy: Using B</a:t>
            </a:r>
            <a:r>
              <a:rPr lang="en-US" i="1" dirty="0" smtClean="0"/>
              <a:t>lockchain </a:t>
            </a:r>
            <a:r>
              <a:rPr lang="en-US" i="1" dirty="0"/>
              <a:t>to </a:t>
            </a:r>
            <a:r>
              <a:rPr lang="en-US" i="1" dirty="0" smtClean="0"/>
              <a:t>Protect Personal Data</a:t>
            </a:r>
            <a:r>
              <a:rPr lang="en-US" i="1" dirty="0"/>
              <a:t>. Proc - 2015 IEEE </a:t>
            </a:r>
            <a:r>
              <a:rPr lang="en-US" i="1" dirty="0" err="1"/>
              <a:t>Secur</a:t>
            </a:r>
            <a:r>
              <a:rPr lang="en-US" i="1" dirty="0"/>
              <a:t> </a:t>
            </a:r>
            <a:r>
              <a:rPr lang="en-US" i="1" dirty="0" err="1"/>
              <a:t>Priv</a:t>
            </a:r>
            <a:r>
              <a:rPr lang="en-US" i="1" dirty="0"/>
              <a:t> Work SPW 2015. 2015;180–4. </a:t>
            </a:r>
            <a:endParaRPr lang="en-US" i="1" dirty="0" smtClean="0"/>
          </a:p>
          <a:p>
            <a:pPr lvl="2"/>
            <a:r>
              <a:rPr lang="en-US" dirty="0" smtClean="0"/>
              <a:t>The base work for </a:t>
            </a:r>
            <a:r>
              <a:rPr lang="en-US" dirty="0" err="1" smtClean="0"/>
              <a:t>MedRec</a:t>
            </a:r>
            <a:endParaRPr lang="en-US" dirty="0" smtClean="0"/>
          </a:p>
          <a:p>
            <a:pPr lvl="2"/>
            <a:r>
              <a:rPr lang="en-US" dirty="0" smtClean="0"/>
              <a:t>Proposing Cryptographic key scheme that allow Blockchain to track health information sharing between healthcare institutions while allow patient to have control over their own data</a:t>
            </a:r>
          </a:p>
          <a:p>
            <a:pPr lvl="1"/>
            <a:r>
              <a:rPr lang="en-US" dirty="0" smtClean="0"/>
              <a:t>Blockchain-Based Data Preservation System for Medical Data</a:t>
            </a:r>
          </a:p>
          <a:p>
            <a:pPr lvl="2"/>
            <a:r>
              <a:rPr lang="en-US" dirty="0" smtClean="0"/>
              <a:t>Li </a:t>
            </a:r>
            <a:r>
              <a:rPr lang="en-US" dirty="0"/>
              <a:t>H, Zhu L, Shen M, Gao F, Tao X, Liu S. Blockchain-Based Data Preservation System for Medical Data. J Med Syst. Journal of Medical Systems; 2018;42:1–13. </a:t>
            </a:r>
            <a:endParaRPr lang="en-US" dirty="0" smtClean="0"/>
          </a:p>
          <a:p>
            <a:pPr lvl="2"/>
            <a:r>
              <a:rPr lang="en-US" dirty="0" smtClean="0"/>
              <a:t>Regardless of what medical data are being published to Blockchain, this work offer Blockchain platform that help encrypt and ensure integrity of the data.</a:t>
            </a:r>
            <a:endParaRPr lang="en-US" dirty="0"/>
          </a:p>
        </p:txBody>
      </p:sp>
    </p:spTree>
    <p:extLst>
      <p:ext uri="{BB962C8B-B14F-4D97-AF65-F5344CB8AC3E}">
        <p14:creationId xmlns:p14="http://schemas.microsoft.com/office/powerpoint/2010/main" val="348692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4269684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Component – XML message compatibility</a:t>
            </a:r>
            <a:endParaRPr lang="th-TH" sz="2400" dirty="0"/>
          </a:p>
        </p:txBody>
      </p:sp>
      <p:sp>
        <p:nvSpPr>
          <p:cNvPr id="3" name="Content Placeholder 2"/>
          <p:cNvSpPr>
            <a:spLocks noGrp="1"/>
          </p:cNvSpPr>
          <p:nvPr>
            <p:ph idx="1"/>
          </p:nvPr>
        </p:nvSpPr>
        <p:spPr/>
        <p:txBody>
          <a:bodyPr>
            <a:normAutofit fontScale="70000" lnSpcReduction="20000"/>
          </a:bodyPr>
          <a:lstStyle/>
          <a:p>
            <a:r>
              <a:rPr lang="en-US" dirty="0" smtClean="0"/>
              <a:t>Replacing Document Registry as receiver of transaction Register Document Set-b [ITI-42]</a:t>
            </a:r>
          </a:p>
          <a:p>
            <a:r>
              <a:rPr lang="en-US" dirty="0" smtClean="0"/>
              <a:t>Existing</a:t>
            </a:r>
          </a:p>
          <a:p>
            <a:pPr lvl="1"/>
            <a:r>
              <a:rPr lang="en-US" dirty="0" smtClean="0"/>
              <a:t>Document Repository actor send metadata of document to Document Registry actor with Register Document Set-b [ITI-42] transaction format via TCP</a:t>
            </a:r>
          </a:p>
          <a:p>
            <a:r>
              <a:rPr lang="en-US" dirty="0" smtClean="0"/>
              <a:t>Requirement:</a:t>
            </a:r>
          </a:p>
          <a:p>
            <a:pPr lvl="1"/>
            <a:r>
              <a:rPr lang="en-US" dirty="0"/>
              <a:t>R</a:t>
            </a:r>
            <a:r>
              <a:rPr lang="en-US" dirty="0" smtClean="0"/>
              <a:t>eceive XML message via TCP</a:t>
            </a:r>
          </a:p>
          <a:p>
            <a:pPr lvl="1"/>
            <a:r>
              <a:rPr lang="en-US" dirty="0"/>
              <a:t>P</a:t>
            </a:r>
            <a:r>
              <a:rPr lang="en-US" dirty="0" smtClean="0"/>
              <a:t>arse XML message and convert it into programming object</a:t>
            </a:r>
          </a:p>
          <a:p>
            <a:pPr lvl="1"/>
            <a:r>
              <a:rPr lang="en-US" dirty="0" smtClean="0"/>
              <a:t>Response to Document Repository with message format followed ITI-42</a:t>
            </a:r>
            <a:endParaRPr lang="en-US" dirty="0"/>
          </a:p>
          <a:p>
            <a:r>
              <a:rPr lang="en-US" dirty="0" smtClean="0"/>
              <a:t>How to</a:t>
            </a:r>
          </a:p>
          <a:p>
            <a:pPr lvl="1"/>
            <a:r>
              <a:rPr lang="en-US" dirty="0" smtClean="0"/>
              <a:t>Add TCP socket message receiver function</a:t>
            </a:r>
          </a:p>
          <a:p>
            <a:pPr lvl="1"/>
            <a:r>
              <a:rPr lang="en-US" dirty="0" smtClean="0"/>
              <a:t>Add XML parser function</a:t>
            </a:r>
          </a:p>
          <a:p>
            <a:pPr lvl="1"/>
            <a:r>
              <a:rPr lang="en-US" dirty="0" smtClean="0"/>
              <a:t>Add constructor for ITI-42 message response following format specified in IHE </a:t>
            </a:r>
            <a:r>
              <a:rPr lang="en-US" dirty="0" err="1" smtClean="0"/>
              <a:t>XDS.b</a:t>
            </a:r>
            <a:r>
              <a:rPr lang="en-US" dirty="0" smtClean="0"/>
              <a:t> Profile</a:t>
            </a:r>
          </a:p>
          <a:p>
            <a:pPr lvl="1"/>
            <a:r>
              <a:rPr lang="en-US" dirty="0" smtClean="0"/>
              <a:t>Add XML message builder function</a:t>
            </a:r>
          </a:p>
          <a:p>
            <a:r>
              <a:rPr lang="en-US" dirty="0"/>
              <a:t>Behind the design</a:t>
            </a:r>
          </a:p>
          <a:p>
            <a:pPr lvl="1"/>
            <a:r>
              <a:rPr lang="en-US" dirty="0"/>
              <a:t>Common use of XML </a:t>
            </a:r>
            <a:r>
              <a:rPr lang="en-US" dirty="0" smtClean="0"/>
              <a:t>format </a:t>
            </a:r>
            <a:r>
              <a:rPr lang="en-US" dirty="0"/>
              <a:t>transactions in IHE </a:t>
            </a:r>
            <a:r>
              <a:rPr lang="en-US" dirty="0" err="1"/>
              <a:t>XDS.b</a:t>
            </a:r>
            <a:r>
              <a:rPr lang="en-US" dirty="0"/>
              <a:t> </a:t>
            </a:r>
            <a:r>
              <a:rPr lang="en-US" dirty="0" smtClean="0"/>
              <a:t>Profile</a:t>
            </a:r>
          </a:p>
          <a:p>
            <a:pPr lvl="1"/>
            <a:r>
              <a:rPr lang="en-US" dirty="0" smtClean="0"/>
              <a:t>Compatibility with existing XDS Document Repository actor of XDS Affinity Domain members</a:t>
            </a:r>
            <a:endParaRPr lang="en-US" dirty="0"/>
          </a:p>
        </p:txBody>
      </p:sp>
    </p:spTree>
    <p:extLst>
      <p:ext uri="{BB962C8B-B14F-4D97-AF65-F5344CB8AC3E}">
        <p14:creationId xmlns:p14="http://schemas.microsoft.com/office/powerpoint/2010/main" val="426735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668487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Analysis</a:t>
            </a:r>
            <a:br>
              <a:rPr lang="en-US" dirty="0" smtClean="0"/>
            </a:br>
            <a:r>
              <a:rPr lang="en-US" sz="2400" dirty="0" smtClean="0"/>
              <a:t>Component – Document Registry actor and Document Consumer as Blockchain node</a:t>
            </a:r>
            <a:endParaRPr lang="th-TH" dirty="0"/>
          </a:p>
        </p:txBody>
      </p:sp>
      <p:sp>
        <p:nvSpPr>
          <p:cNvPr id="3" name="Content Placeholder 2"/>
          <p:cNvSpPr>
            <a:spLocks noGrp="1"/>
          </p:cNvSpPr>
          <p:nvPr>
            <p:ph idx="1"/>
          </p:nvPr>
        </p:nvSpPr>
        <p:spPr/>
        <p:txBody>
          <a:bodyPr>
            <a:normAutofit fontScale="62500" lnSpcReduction="20000"/>
          </a:bodyPr>
          <a:lstStyle/>
          <a:p>
            <a:r>
              <a:rPr lang="en-US" dirty="0" smtClean="0"/>
              <a:t>Replace software/server of Document Registry and Document Consumer actor with Blockchain Node</a:t>
            </a:r>
          </a:p>
          <a:p>
            <a:r>
              <a:rPr lang="en-US" dirty="0" smtClean="0"/>
              <a:t>How to</a:t>
            </a:r>
          </a:p>
          <a:p>
            <a:pPr lvl="1"/>
            <a:r>
              <a:rPr lang="en-US" dirty="0" smtClean="0"/>
              <a:t>Use Web3js </a:t>
            </a:r>
            <a:r>
              <a:rPr lang="en-US" dirty="0" err="1"/>
              <a:t>J</a:t>
            </a:r>
            <a:r>
              <a:rPr lang="en-US" dirty="0" err="1" smtClean="0"/>
              <a:t>avascript</a:t>
            </a:r>
            <a:r>
              <a:rPr lang="en-US" dirty="0" smtClean="0"/>
              <a:t> programming module to interface other components to interact with Blockchain Node</a:t>
            </a:r>
          </a:p>
          <a:p>
            <a:pPr lvl="1"/>
            <a:r>
              <a:rPr lang="en-US" dirty="0" smtClean="0"/>
              <a:t>Each members of XDS Affinity Domain will need to host at least one of these Blockchain Node</a:t>
            </a:r>
          </a:p>
          <a:p>
            <a:pPr lvl="1"/>
            <a:r>
              <a:rPr lang="en-US" dirty="0" smtClean="0"/>
              <a:t>Each Blockchain node will require user authentication to access, i.e. Password, to help tracking about user’s identity for security purpose</a:t>
            </a:r>
          </a:p>
          <a:p>
            <a:pPr lvl="1"/>
            <a:r>
              <a:rPr lang="en-US" dirty="0" smtClean="0"/>
              <a:t>This passively integrate Document Registry actor and Document Consumer actor together, for each member of XDS Affinity Domain</a:t>
            </a:r>
          </a:p>
          <a:p>
            <a:pPr lvl="1"/>
            <a:r>
              <a:rPr lang="en-US" dirty="0" smtClean="0"/>
              <a:t>Syncing between Document Registry actor of each XDS Affinity Domain members will rely on networking protocol of the selected Blockchain platform</a:t>
            </a:r>
          </a:p>
          <a:p>
            <a:pPr lvl="2"/>
            <a:r>
              <a:rPr lang="en-US" dirty="0" smtClean="0"/>
              <a:t>For Ethereum, it is </a:t>
            </a:r>
            <a:r>
              <a:rPr lang="en-US" dirty="0"/>
              <a:t>Ð</a:t>
            </a:r>
            <a:r>
              <a:rPr lang="el-GR" dirty="0"/>
              <a:t>Ξ</a:t>
            </a:r>
            <a:r>
              <a:rPr lang="en-US" dirty="0"/>
              <a:t>Vp2p Wire </a:t>
            </a:r>
            <a:r>
              <a:rPr lang="en-US" dirty="0" smtClean="0"/>
              <a:t>Protocol</a:t>
            </a:r>
          </a:p>
          <a:p>
            <a:r>
              <a:rPr lang="en-US" dirty="0"/>
              <a:t>Behind the design</a:t>
            </a:r>
          </a:p>
          <a:p>
            <a:pPr lvl="1"/>
            <a:r>
              <a:rPr lang="en-US" dirty="0"/>
              <a:t>Avoid modifying of Document Repository actor</a:t>
            </a:r>
          </a:p>
          <a:p>
            <a:pPr lvl="1"/>
            <a:r>
              <a:rPr lang="en-US" dirty="0"/>
              <a:t>Document Registry actor is the main actor that have the role to </a:t>
            </a:r>
            <a:r>
              <a:rPr lang="en-US" dirty="0" smtClean="0"/>
              <a:t>maintain registry entry</a:t>
            </a:r>
          </a:p>
          <a:p>
            <a:pPr lvl="1"/>
            <a:r>
              <a:rPr lang="en-US" dirty="0"/>
              <a:t>Always need accessibility to the Blockchain </a:t>
            </a:r>
            <a:r>
              <a:rPr lang="en-US" dirty="0" smtClean="0"/>
              <a:t>ledger</a:t>
            </a:r>
          </a:p>
          <a:p>
            <a:pPr lvl="1"/>
            <a:r>
              <a:rPr lang="en-US" dirty="0" smtClean="0"/>
              <a:t>Need passive sync between each copies of document registry entry</a:t>
            </a:r>
          </a:p>
          <a:p>
            <a:pPr lvl="1"/>
            <a:r>
              <a:rPr lang="en-US" dirty="0" smtClean="0"/>
              <a:t>Audit trail of activity interacting with the Blockchain ledger and </a:t>
            </a:r>
            <a:r>
              <a:rPr lang="en-US" smtClean="0"/>
              <a:t>user’s identity</a:t>
            </a:r>
            <a:endParaRPr lang="en-US" dirty="0"/>
          </a:p>
        </p:txBody>
      </p:sp>
    </p:spTree>
    <p:extLst>
      <p:ext uri="{BB962C8B-B14F-4D97-AF65-F5344CB8AC3E}">
        <p14:creationId xmlns:p14="http://schemas.microsoft.com/office/powerpoint/2010/main" val="229243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939979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Component – Document Registering</a:t>
            </a:r>
            <a:endParaRPr lang="th-TH" dirty="0"/>
          </a:p>
        </p:txBody>
      </p:sp>
      <p:sp>
        <p:nvSpPr>
          <p:cNvPr id="3" name="Content Placeholder 2"/>
          <p:cNvSpPr>
            <a:spLocks noGrp="1"/>
          </p:cNvSpPr>
          <p:nvPr>
            <p:ph idx="1"/>
          </p:nvPr>
        </p:nvSpPr>
        <p:spPr/>
        <p:txBody>
          <a:bodyPr>
            <a:normAutofit fontScale="55000" lnSpcReduction="20000"/>
          </a:bodyPr>
          <a:lstStyle/>
          <a:p>
            <a:r>
              <a:rPr lang="en-US" dirty="0" smtClean="0"/>
              <a:t>Convert received [ITI-42] transaction to Document Register contract and publish on Blockchain</a:t>
            </a:r>
          </a:p>
          <a:p>
            <a:r>
              <a:rPr lang="en-US" dirty="0" smtClean="0"/>
              <a:t>Existing</a:t>
            </a:r>
          </a:p>
          <a:p>
            <a:pPr lvl="1"/>
            <a:r>
              <a:rPr lang="en-US" dirty="0" smtClean="0"/>
              <a:t>Document Registry actor parse ITI-42 transaction and store the registry into its database</a:t>
            </a:r>
          </a:p>
          <a:p>
            <a:r>
              <a:rPr lang="en-US" dirty="0" smtClean="0"/>
              <a:t>Requirement</a:t>
            </a:r>
          </a:p>
          <a:p>
            <a:pPr lvl="1"/>
            <a:r>
              <a:rPr lang="en-US" dirty="0" smtClean="0"/>
              <a:t>Compatible to operate with Ethereum Blockchain</a:t>
            </a:r>
          </a:p>
          <a:p>
            <a:pPr lvl="1"/>
            <a:r>
              <a:rPr lang="en-US" dirty="0" smtClean="0"/>
              <a:t>Publish Document Registry into Blockchain</a:t>
            </a:r>
          </a:p>
          <a:p>
            <a:pPr lvl="1"/>
            <a:r>
              <a:rPr lang="en-US" dirty="0" smtClean="0"/>
              <a:t>Allow additional mechanism for </a:t>
            </a:r>
            <a:r>
              <a:rPr lang="en-US" dirty="0" err="1"/>
              <a:t>S</a:t>
            </a:r>
            <a:r>
              <a:rPr lang="en-US" dirty="0" err="1" smtClean="0"/>
              <a:t>martcontract</a:t>
            </a:r>
            <a:endParaRPr lang="en-US" dirty="0" smtClean="0"/>
          </a:p>
          <a:p>
            <a:pPr lvl="2"/>
            <a:r>
              <a:rPr lang="en-US" dirty="0" smtClean="0"/>
              <a:t>Search index function that response to registry query application</a:t>
            </a:r>
          </a:p>
          <a:p>
            <a:pPr lvl="2"/>
            <a:r>
              <a:rPr lang="en-US" dirty="0" smtClean="0"/>
              <a:t>Return XML message function that response to Registry Query [ITI-18] transaction issued from Document Consumer actor </a:t>
            </a:r>
            <a:endParaRPr lang="en-US" dirty="0" smtClean="0"/>
          </a:p>
          <a:p>
            <a:pPr lvl="1"/>
            <a:r>
              <a:rPr lang="en-US" dirty="0" smtClean="0"/>
              <a:t>Any XDS transaction attribute that have potential to exposing patient Protected Health Information as identified by HIPAA, must be encrypted</a:t>
            </a:r>
            <a:endParaRPr lang="en-US" dirty="0" smtClean="0"/>
          </a:p>
          <a:p>
            <a:r>
              <a:rPr lang="en-US" dirty="0" smtClean="0"/>
              <a:t>How </a:t>
            </a:r>
            <a:r>
              <a:rPr lang="en-US" dirty="0" smtClean="0"/>
              <a:t>to</a:t>
            </a:r>
          </a:p>
          <a:p>
            <a:pPr lvl="1"/>
            <a:r>
              <a:rPr lang="en-US" dirty="0" smtClean="0"/>
              <a:t>Add Document Register contract publisher function which will use programming object received from [ITI-42] transaction to issue </a:t>
            </a:r>
            <a:r>
              <a:rPr lang="en-US" dirty="0" err="1" smtClean="0"/>
              <a:t>Smartcontract</a:t>
            </a:r>
            <a:endParaRPr lang="en-US" dirty="0" smtClean="0"/>
          </a:p>
          <a:p>
            <a:pPr lvl="1"/>
            <a:r>
              <a:rPr lang="en-US" dirty="0" smtClean="0"/>
              <a:t>Add </a:t>
            </a:r>
            <a:r>
              <a:rPr lang="en-US" dirty="0" err="1"/>
              <a:t>S</a:t>
            </a:r>
            <a:r>
              <a:rPr lang="en-US" dirty="0" err="1" smtClean="0"/>
              <a:t>martcontract</a:t>
            </a:r>
            <a:r>
              <a:rPr lang="en-US" dirty="0" smtClean="0"/>
              <a:t> function</a:t>
            </a:r>
          </a:p>
          <a:p>
            <a:pPr lvl="2"/>
            <a:r>
              <a:rPr lang="en-US" dirty="0" smtClean="0"/>
              <a:t>Search index function</a:t>
            </a:r>
          </a:p>
          <a:p>
            <a:pPr lvl="2"/>
            <a:r>
              <a:rPr lang="en-US" dirty="0" smtClean="0"/>
              <a:t>Return XML message function</a:t>
            </a:r>
          </a:p>
          <a:p>
            <a:pPr marL="914400" lvl="2" indent="0">
              <a:buNone/>
            </a:pPr>
            <a:r>
              <a:rPr lang="en-US" dirty="0" smtClean="0"/>
              <a:t>*Both contracts will have its attributes following its parent [ITI-42] </a:t>
            </a:r>
            <a:r>
              <a:rPr lang="en-US" dirty="0" smtClean="0"/>
              <a:t>transaction</a:t>
            </a:r>
          </a:p>
          <a:p>
            <a:pPr lvl="1"/>
            <a:r>
              <a:rPr lang="en-US" dirty="0"/>
              <a:t>Encrypt ‘</a:t>
            </a:r>
            <a:r>
              <a:rPr lang="en-US" dirty="0" err="1"/>
              <a:t>sourcePatientInfo</a:t>
            </a:r>
            <a:r>
              <a:rPr lang="en-US" dirty="0"/>
              <a:t>’ attribute as it potentially expose patient protected health information</a:t>
            </a:r>
          </a:p>
          <a:p>
            <a:pPr lvl="1"/>
            <a:endParaRPr lang="en-US" dirty="0" smtClean="0"/>
          </a:p>
        </p:txBody>
      </p:sp>
    </p:spTree>
    <p:extLst>
      <p:ext uri="{BB962C8B-B14F-4D97-AF65-F5344CB8AC3E}">
        <p14:creationId xmlns:p14="http://schemas.microsoft.com/office/powerpoint/2010/main" val="369903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712336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32380334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smtClean="0"/>
              <a:t>Design Analysis</a:t>
            </a:r>
            <a:br>
              <a:rPr lang="en-US" dirty="0" smtClean="0"/>
            </a:br>
            <a:r>
              <a:rPr lang="en-US" sz="2400" dirty="0" smtClean="0"/>
              <a:t>Component – Discovering document registry entry</a:t>
            </a:r>
            <a:endParaRPr lang="th-TH" dirty="0"/>
          </a:p>
        </p:txBody>
      </p:sp>
      <p:sp>
        <p:nvSpPr>
          <p:cNvPr id="3" name="Content Placeholder 2"/>
          <p:cNvSpPr>
            <a:spLocks noGrp="1"/>
          </p:cNvSpPr>
          <p:nvPr>
            <p:ph idx="1"/>
          </p:nvPr>
        </p:nvSpPr>
        <p:spPr>
          <a:xfrm>
            <a:off x="679450" y="1422400"/>
            <a:ext cx="10833100" cy="5079999"/>
          </a:xfrm>
        </p:spPr>
        <p:txBody>
          <a:bodyPr>
            <a:normAutofit fontScale="62500" lnSpcReduction="20000"/>
          </a:bodyPr>
          <a:lstStyle/>
          <a:p>
            <a:r>
              <a:rPr lang="en-US" dirty="0" smtClean="0"/>
              <a:t>Replacing database query with Blockchain search application as response Registry Query</a:t>
            </a:r>
            <a:endParaRPr lang="en-US" dirty="0" smtClean="0">
              <a:solidFill>
                <a:srgbClr val="FF0000"/>
              </a:solidFill>
            </a:endParaRPr>
          </a:p>
          <a:p>
            <a:r>
              <a:rPr lang="en-US" dirty="0" smtClean="0"/>
              <a:t>Existing</a:t>
            </a:r>
          </a:p>
          <a:p>
            <a:pPr lvl="1"/>
            <a:r>
              <a:rPr lang="en-US" dirty="0" smtClean="0"/>
              <a:t>Document Consumer actor seek for metadata of document by send Registry Query [ITI-18] with specified index of target document, to Document Registry</a:t>
            </a:r>
          </a:p>
          <a:p>
            <a:pPr lvl="1"/>
            <a:r>
              <a:rPr lang="en-US" dirty="0" smtClean="0"/>
              <a:t>Document Registry response to the transaction and use specified index to query for target document metadata within its database</a:t>
            </a:r>
          </a:p>
          <a:p>
            <a:pPr lvl="1"/>
            <a:r>
              <a:rPr lang="en-US" dirty="0" smtClean="0"/>
              <a:t>Document Registry return metadata of target document to Document Consumer actor</a:t>
            </a:r>
            <a:endParaRPr lang="en-US" dirty="0"/>
          </a:p>
          <a:p>
            <a:r>
              <a:rPr lang="en-US" dirty="0" smtClean="0"/>
              <a:t>Requirement:</a:t>
            </a:r>
          </a:p>
          <a:p>
            <a:pPr lvl="1"/>
            <a:r>
              <a:rPr lang="en-US" dirty="0" smtClean="0"/>
              <a:t>Capable to search for target document metadata using specified index (attributes) within Blockchain (Registry entry)</a:t>
            </a:r>
          </a:p>
          <a:p>
            <a:pPr lvl="1"/>
            <a:r>
              <a:rPr lang="en-US" dirty="0" smtClean="0"/>
              <a:t>Publish registry query request to Blockchain as additional audit trail</a:t>
            </a:r>
          </a:p>
          <a:p>
            <a:r>
              <a:rPr lang="en-US" dirty="0" smtClean="0"/>
              <a:t>How to</a:t>
            </a:r>
          </a:p>
          <a:p>
            <a:pPr lvl="1"/>
            <a:r>
              <a:rPr lang="en-US" dirty="0" smtClean="0"/>
              <a:t>Document Consumer actor publish Registry Query Contract to Blockchain and send contract address to Document Registry actor</a:t>
            </a:r>
          </a:p>
          <a:p>
            <a:pPr lvl="1"/>
            <a:r>
              <a:rPr lang="en-US" dirty="0" smtClean="0"/>
              <a:t>After received and verified Registry Contract from Document Consumer actor, Document Registry start search for matching document metadata</a:t>
            </a:r>
          </a:p>
          <a:p>
            <a:pPr lvl="1"/>
            <a:r>
              <a:rPr lang="en-US" dirty="0" smtClean="0"/>
              <a:t>Document Registry actor will have application that take the role to accept the index and sequentially search for contract of matching document metadata</a:t>
            </a:r>
          </a:p>
          <a:p>
            <a:pPr lvl="1"/>
            <a:r>
              <a:rPr lang="en-US" dirty="0" smtClean="0"/>
              <a:t>Each document metadata have </a:t>
            </a:r>
            <a:r>
              <a:rPr lang="en-US" dirty="0" err="1" smtClean="0"/>
              <a:t>Smartcontract</a:t>
            </a:r>
            <a:r>
              <a:rPr lang="en-US" dirty="0" smtClean="0"/>
              <a:t> function that ready to response to matching specified index</a:t>
            </a:r>
          </a:p>
          <a:p>
            <a:pPr lvl="1"/>
            <a:r>
              <a:rPr lang="en-US" dirty="0" smtClean="0"/>
              <a:t>Search application also remember contract address of searched document metadata, to allow faster search if there are query for the same document metadata</a:t>
            </a:r>
          </a:p>
          <a:p>
            <a:pPr lvl="1"/>
            <a:r>
              <a:rPr lang="en-US" dirty="0" smtClean="0"/>
              <a:t>Document Registry actor return XML message of contract with matching document metadata to Document Consumer actor</a:t>
            </a:r>
          </a:p>
        </p:txBody>
      </p:sp>
    </p:spTree>
    <p:extLst>
      <p:ext uri="{BB962C8B-B14F-4D97-AF65-F5344CB8AC3E}">
        <p14:creationId xmlns:p14="http://schemas.microsoft.com/office/powerpoint/2010/main" val="4032023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smtClean="0"/>
              <a:t>Design Analysis</a:t>
            </a:r>
            <a:br>
              <a:rPr lang="en-US" dirty="0" smtClean="0"/>
            </a:br>
            <a:r>
              <a:rPr lang="en-US" sz="2400" dirty="0" smtClean="0"/>
              <a:t>Component – Discovering document registry entry</a:t>
            </a:r>
            <a:endParaRPr lang="th-TH" dirty="0"/>
          </a:p>
        </p:txBody>
      </p:sp>
      <p:sp>
        <p:nvSpPr>
          <p:cNvPr id="3" name="Content Placeholder 2"/>
          <p:cNvSpPr>
            <a:spLocks noGrp="1"/>
          </p:cNvSpPr>
          <p:nvPr>
            <p:ph idx="1"/>
          </p:nvPr>
        </p:nvSpPr>
        <p:spPr>
          <a:xfrm>
            <a:off x="679450" y="1422400"/>
            <a:ext cx="10833100" cy="5079999"/>
          </a:xfrm>
        </p:spPr>
        <p:txBody>
          <a:bodyPr>
            <a:normAutofit fontScale="92500" lnSpcReduction="20000"/>
          </a:bodyPr>
          <a:lstStyle/>
          <a:p>
            <a:r>
              <a:rPr lang="en-US" dirty="0" smtClean="0"/>
              <a:t>Related </a:t>
            </a:r>
            <a:r>
              <a:rPr lang="en-US" dirty="0"/>
              <a:t>work</a:t>
            </a:r>
          </a:p>
          <a:p>
            <a:pPr lvl="1"/>
            <a:r>
              <a:rPr lang="en-US" dirty="0"/>
              <a:t>Ethereum Query </a:t>
            </a:r>
            <a:r>
              <a:rPr lang="en-US" dirty="0" smtClean="0"/>
              <a:t>Language</a:t>
            </a:r>
          </a:p>
          <a:p>
            <a:pPr lvl="2"/>
            <a:r>
              <a:rPr lang="en-US" i="1" dirty="0" err="1" smtClean="0"/>
              <a:t>Bragagnolo</a:t>
            </a:r>
            <a:r>
              <a:rPr lang="en-US" i="1" dirty="0" smtClean="0"/>
              <a:t> </a:t>
            </a:r>
            <a:r>
              <a:rPr lang="en-US" i="1" dirty="0"/>
              <a:t>S, Rocha H, </a:t>
            </a:r>
            <a:r>
              <a:rPr lang="en-US" i="1" dirty="0" err="1"/>
              <a:t>Denker</a:t>
            </a:r>
            <a:r>
              <a:rPr lang="en-US" i="1" dirty="0"/>
              <a:t> M, </a:t>
            </a:r>
            <a:r>
              <a:rPr lang="en-US" i="1" dirty="0" err="1"/>
              <a:t>Ducasse</a:t>
            </a:r>
            <a:r>
              <a:rPr lang="en-US" i="1" dirty="0"/>
              <a:t> S. Ethereum query language. 2018 IEEE/ACM 1st </a:t>
            </a:r>
            <a:r>
              <a:rPr lang="en-US" i="1" dirty="0" err="1"/>
              <a:t>Int</a:t>
            </a:r>
            <a:r>
              <a:rPr lang="en-US" i="1" dirty="0"/>
              <a:t> Work </a:t>
            </a:r>
            <a:r>
              <a:rPr lang="en-US" i="1" dirty="0" err="1"/>
              <a:t>Emerg</a:t>
            </a:r>
            <a:r>
              <a:rPr lang="en-US" i="1" dirty="0"/>
              <a:t> Trends </a:t>
            </a:r>
            <a:r>
              <a:rPr lang="en-US" i="1" dirty="0" err="1"/>
              <a:t>Softw</a:t>
            </a:r>
            <a:r>
              <a:rPr lang="en-US" i="1" dirty="0"/>
              <a:t> </a:t>
            </a:r>
            <a:r>
              <a:rPr lang="en-US" i="1" dirty="0" err="1"/>
              <a:t>Eng</a:t>
            </a:r>
            <a:r>
              <a:rPr lang="en-US" i="1" dirty="0"/>
              <a:t> Blockchain. ACM; 2018;1–8. </a:t>
            </a:r>
            <a:endParaRPr lang="en-US" i="1" dirty="0" smtClean="0"/>
          </a:p>
          <a:p>
            <a:pPr lvl="2"/>
            <a:r>
              <a:rPr lang="en-US" dirty="0" smtClean="0"/>
              <a:t>There </a:t>
            </a:r>
            <a:r>
              <a:rPr lang="en-US" dirty="0"/>
              <a:t>are 2 ways of discover transactions within Ethereum </a:t>
            </a:r>
            <a:r>
              <a:rPr lang="en-US" dirty="0" smtClean="0"/>
              <a:t>Blockchain, which are, sequentially search all transaction one by one and discover transaction using its unique address</a:t>
            </a:r>
            <a:endParaRPr lang="en-US" dirty="0"/>
          </a:p>
          <a:p>
            <a:pPr lvl="2"/>
            <a:r>
              <a:rPr lang="en-US" dirty="0"/>
              <a:t>We can adopt sequential search method for first time search</a:t>
            </a:r>
          </a:p>
          <a:p>
            <a:pPr lvl="2"/>
            <a:r>
              <a:rPr lang="en-US" dirty="0"/>
              <a:t>Then use off-chain application to remember contract eth address for faster access on next time</a:t>
            </a:r>
            <a:r>
              <a:rPr lang="en-US" dirty="0" smtClean="0"/>
              <a:t>.</a:t>
            </a:r>
          </a:p>
          <a:p>
            <a:pPr lvl="1"/>
            <a:r>
              <a:rPr lang="en-US" dirty="0"/>
              <a:t>Query Support for Data Processing and Analysis on Ethereum Blockchain</a:t>
            </a:r>
          </a:p>
          <a:p>
            <a:pPr lvl="2"/>
            <a:r>
              <a:rPr lang="en-US" i="1" dirty="0" err="1" smtClean="0"/>
              <a:t>Pratama</a:t>
            </a:r>
            <a:r>
              <a:rPr lang="en-US" i="1" dirty="0" smtClean="0"/>
              <a:t> </a:t>
            </a:r>
            <a:r>
              <a:rPr lang="en-US" i="1" dirty="0"/>
              <a:t>FA, </a:t>
            </a:r>
            <a:r>
              <a:rPr lang="en-US" i="1" dirty="0" err="1"/>
              <a:t>Mutijarsa</a:t>
            </a:r>
            <a:r>
              <a:rPr lang="en-US" i="1" dirty="0"/>
              <a:t> K. Query Support for Data Processing and Analysis on Ethereum Blockchain. 2019;1–5. </a:t>
            </a:r>
          </a:p>
          <a:p>
            <a:pPr lvl="2"/>
            <a:r>
              <a:rPr lang="en-US" dirty="0" smtClean="0"/>
              <a:t>With current state of Blockchain technology, it may need </a:t>
            </a:r>
            <a:r>
              <a:rPr lang="en-US" dirty="0"/>
              <a:t>off-chain storage </a:t>
            </a:r>
            <a:r>
              <a:rPr lang="en-US" dirty="0" smtClean="0"/>
              <a:t>to effectively </a:t>
            </a:r>
            <a:r>
              <a:rPr lang="en-US" dirty="0"/>
              <a:t>handle stuff from </a:t>
            </a:r>
            <a:r>
              <a:rPr lang="en-US" dirty="0" smtClean="0"/>
              <a:t>Blockchain instead of </a:t>
            </a:r>
            <a:r>
              <a:rPr lang="en-US" dirty="0" err="1"/>
              <a:t>S</a:t>
            </a:r>
            <a:r>
              <a:rPr lang="en-US" dirty="0" err="1" smtClean="0"/>
              <a:t>martcontract</a:t>
            </a:r>
            <a:r>
              <a:rPr lang="en-US" dirty="0" smtClean="0"/>
              <a:t> itself.</a:t>
            </a:r>
          </a:p>
          <a:p>
            <a:pPr lvl="1"/>
            <a:r>
              <a:rPr lang="en-US" dirty="0" smtClean="0"/>
              <a:t>Analytical Tools for Blockchain: Review, Taxonomy and Open Challenges</a:t>
            </a:r>
          </a:p>
          <a:p>
            <a:pPr lvl="2"/>
            <a:r>
              <a:rPr lang="en-US" i="1" dirty="0" err="1" smtClean="0"/>
              <a:t>Balaskas</a:t>
            </a:r>
            <a:r>
              <a:rPr lang="en-US" i="1" dirty="0" smtClean="0"/>
              <a:t> </a:t>
            </a:r>
            <a:r>
              <a:rPr lang="en-US" i="1" dirty="0"/>
              <a:t>A, </a:t>
            </a:r>
            <a:r>
              <a:rPr lang="en-US" i="1" dirty="0" err="1"/>
              <a:t>Franqueira</a:t>
            </a:r>
            <a:r>
              <a:rPr lang="en-US" i="1" dirty="0"/>
              <a:t> VNL. Analytical Tools for Blockchain: Review, Taxonomy and Open Challenges. 2018 </a:t>
            </a:r>
            <a:r>
              <a:rPr lang="en-US" i="1" dirty="0" err="1"/>
              <a:t>Int</a:t>
            </a:r>
            <a:r>
              <a:rPr lang="en-US" i="1" dirty="0"/>
              <a:t> </a:t>
            </a:r>
            <a:r>
              <a:rPr lang="en-US" i="1" dirty="0" err="1"/>
              <a:t>Conf</a:t>
            </a:r>
            <a:r>
              <a:rPr lang="en-US" i="1" dirty="0"/>
              <a:t> Cyber </a:t>
            </a:r>
            <a:r>
              <a:rPr lang="en-US" i="1" dirty="0" err="1"/>
              <a:t>Secur</a:t>
            </a:r>
            <a:r>
              <a:rPr lang="en-US" i="1" dirty="0"/>
              <a:t> </a:t>
            </a:r>
            <a:r>
              <a:rPr lang="en-US" i="1" dirty="0" err="1"/>
              <a:t>Prot</a:t>
            </a:r>
            <a:r>
              <a:rPr lang="en-US" i="1" dirty="0"/>
              <a:t> Digit </a:t>
            </a:r>
            <a:r>
              <a:rPr lang="en-US" i="1" dirty="0" err="1"/>
              <a:t>Serv</a:t>
            </a:r>
            <a:r>
              <a:rPr lang="en-US" i="1" dirty="0"/>
              <a:t> Cyber </a:t>
            </a:r>
            <a:r>
              <a:rPr lang="en-US" i="1" dirty="0" err="1"/>
              <a:t>Secur</a:t>
            </a:r>
            <a:r>
              <a:rPr lang="en-US" i="1" dirty="0"/>
              <a:t> 2018. IEEE; 2018;1–8. </a:t>
            </a:r>
            <a:endParaRPr lang="en-US" i="1" dirty="0" smtClean="0"/>
          </a:p>
          <a:p>
            <a:pPr lvl="2"/>
            <a:r>
              <a:rPr lang="en-US" dirty="0" smtClean="0"/>
              <a:t>There are various kind of community-made tools that provide Blockchain transaction search function, available</a:t>
            </a:r>
          </a:p>
        </p:txBody>
      </p:sp>
    </p:spTree>
    <p:extLst>
      <p:ext uri="{BB962C8B-B14F-4D97-AF65-F5344CB8AC3E}">
        <p14:creationId xmlns:p14="http://schemas.microsoft.com/office/powerpoint/2010/main" val="3143604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592727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Component – Document retrieval audit trail</a:t>
            </a:r>
            <a:endParaRPr lang="th-TH" dirty="0"/>
          </a:p>
        </p:txBody>
      </p:sp>
      <p:sp>
        <p:nvSpPr>
          <p:cNvPr id="3" name="Content Placeholder 2"/>
          <p:cNvSpPr>
            <a:spLocks noGrp="1"/>
          </p:cNvSpPr>
          <p:nvPr>
            <p:ph idx="1"/>
          </p:nvPr>
        </p:nvSpPr>
        <p:spPr/>
        <p:txBody>
          <a:bodyPr>
            <a:normAutofit fontScale="85000" lnSpcReduction="20000"/>
          </a:bodyPr>
          <a:lstStyle/>
          <a:p>
            <a:r>
              <a:rPr lang="en-US" dirty="0" smtClean="0"/>
              <a:t>Replace Document Retrieval [ITI-43] transaction with </a:t>
            </a:r>
            <a:r>
              <a:rPr lang="en-US" dirty="0" err="1" smtClean="0"/>
              <a:t>Smartcontract</a:t>
            </a:r>
            <a:endParaRPr lang="en-US" dirty="0" smtClean="0"/>
          </a:p>
          <a:p>
            <a:r>
              <a:rPr lang="en-US" dirty="0" smtClean="0"/>
              <a:t>Existing</a:t>
            </a:r>
          </a:p>
          <a:p>
            <a:pPr lvl="1"/>
            <a:r>
              <a:rPr lang="en-US" dirty="0" smtClean="0"/>
              <a:t>After Document Consumer actor obtained information about Document Repository actor from Document Registry actor, Document Consumer actor issue Document Retrieval [ITI-43] transaction to Document Repository actor.</a:t>
            </a:r>
          </a:p>
          <a:p>
            <a:pPr lvl="1"/>
            <a:r>
              <a:rPr lang="en-US" dirty="0" smtClean="0"/>
              <a:t>Document Repository actor response to the transaction and send the requested document back to Document Consumer actor.</a:t>
            </a:r>
          </a:p>
          <a:p>
            <a:r>
              <a:rPr lang="en-US" dirty="0" smtClean="0"/>
              <a:t>Requirement</a:t>
            </a:r>
          </a:p>
          <a:p>
            <a:pPr lvl="1"/>
            <a:r>
              <a:rPr lang="en-US" dirty="0" smtClean="0"/>
              <a:t>Following format of Document Retrieval [ITI-43] transaction</a:t>
            </a:r>
          </a:p>
          <a:p>
            <a:pPr lvl="1"/>
            <a:r>
              <a:rPr lang="en-US" dirty="0" smtClean="0"/>
              <a:t>Record the action to Blockchain as additional audit trail</a:t>
            </a:r>
          </a:p>
          <a:p>
            <a:r>
              <a:rPr lang="en-US" dirty="0" smtClean="0"/>
              <a:t>How to</a:t>
            </a:r>
          </a:p>
          <a:p>
            <a:pPr lvl="1"/>
            <a:r>
              <a:rPr lang="en-US" dirty="0" smtClean="0"/>
              <a:t>Document Consumer publish Document Retrieval contract to Blockchain and send contract address to Document Repository actor</a:t>
            </a:r>
          </a:p>
          <a:p>
            <a:pPr lvl="1"/>
            <a:r>
              <a:rPr lang="en-US" dirty="0" smtClean="0"/>
              <a:t>Document Repository actor received and verified Document Retrieval contract and response to Document Consumer actor with the requested document</a:t>
            </a:r>
          </a:p>
        </p:txBody>
      </p:sp>
    </p:spTree>
    <p:extLst>
      <p:ext uri="{BB962C8B-B14F-4D97-AF65-F5344CB8AC3E}">
        <p14:creationId xmlns:p14="http://schemas.microsoft.com/office/powerpoint/2010/main" val="85924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a:t>
            </a:r>
            <a:endParaRPr lang="th-TH"/>
          </a:p>
        </p:txBody>
      </p:sp>
      <p:sp>
        <p:nvSpPr>
          <p:cNvPr id="3" name="Content Placeholder 2"/>
          <p:cNvSpPr>
            <a:spLocks noGrp="1"/>
          </p:cNvSpPr>
          <p:nvPr>
            <p:ph idx="1"/>
          </p:nvPr>
        </p:nvSpPr>
        <p:spPr/>
        <p:txBody>
          <a:bodyPr/>
          <a:lstStyle/>
          <a:p>
            <a:r>
              <a:rPr lang="en-US" dirty="0" smtClean="0"/>
              <a:t>From perspective of Blockchain component</a:t>
            </a:r>
          </a:p>
          <a:p>
            <a:pPr lvl="1"/>
            <a:r>
              <a:rPr lang="en-US" dirty="0" smtClean="0"/>
              <a:t>Consensus</a:t>
            </a:r>
          </a:p>
          <a:p>
            <a:pPr lvl="1"/>
            <a:r>
              <a:rPr lang="en-US" dirty="0" smtClean="0"/>
              <a:t>Etc.</a:t>
            </a:r>
          </a:p>
          <a:p>
            <a:pPr lvl="1"/>
            <a:r>
              <a:rPr lang="en-US" dirty="0" smtClean="0"/>
              <a:t>Each block will have?</a:t>
            </a:r>
          </a:p>
          <a:p>
            <a:pPr lvl="1"/>
            <a:r>
              <a:rPr lang="en-US" dirty="0" smtClean="0"/>
              <a:t>If have encryption, what kind of technic/infrastructure will be used</a:t>
            </a:r>
          </a:p>
          <a:p>
            <a:r>
              <a:rPr lang="en-US" dirty="0" smtClean="0"/>
              <a:t>Flow chart of all process</a:t>
            </a:r>
          </a:p>
          <a:p>
            <a:pPr lvl="2"/>
            <a:r>
              <a:rPr lang="en-US" dirty="0" smtClean="0"/>
              <a:t>Allow add idea about authentication and encryption</a:t>
            </a:r>
          </a:p>
          <a:p>
            <a:pPr lvl="2"/>
            <a:r>
              <a:rPr lang="en-US" dirty="0" smtClean="0"/>
              <a:t>Better explanation on replacing actor with Blockchain node</a:t>
            </a:r>
            <a:endParaRPr lang="th-TH" dirty="0"/>
          </a:p>
        </p:txBody>
      </p:sp>
    </p:spTree>
    <p:extLst>
      <p:ext uri="{BB962C8B-B14F-4D97-AF65-F5344CB8AC3E}">
        <p14:creationId xmlns:p14="http://schemas.microsoft.com/office/powerpoint/2010/main" val="393396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th-TH" dirty="0"/>
          </a:p>
        </p:txBody>
      </p:sp>
      <p:sp>
        <p:nvSpPr>
          <p:cNvPr id="3" name="Content Placeholder 2"/>
          <p:cNvSpPr>
            <a:spLocks noGrp="1"/>
          </p:cNvSpPr>
          <p:nvPr>
            <p:ph idx="1"/>
          </p:nvPr>
        </p:nvSpPr>
        <p:spPr/>
        <p:txBody>
          <a:bodyPr/>
          <a:lstStyle/>
          <a:p>
            <a:r>
              <a:rPr lang="th-TH" dirty="0" smtClean="0"/>
              <a:t>มีแบบตอบกลับ </a:t>
            </a:r>
            <a:r>
              <a:rPr lang="en-US" dirty="0" smtClean="0"/>
              <a:t>consumer </a:t>
            </a:r>
            <a:r>
              <a:rPr lang="th-TH" dirty="0" smtClean="0"/>
              <a:t>แบบเลือก </a:t>
            </a:r>
            <a:r>
              <a:rPr lang="en-US" dirty="0" smtClean="0"/>
              <a:t>attribute </a:t>
            </a:r>
            <a:r>
              <a:rPr lang="th-TH" dirty="0" err="1" smtClean="0"/>
              <a:t>มั้ย</a:t>
            </a:r>
            <a:r>
              <a:rPr lang="th-TH" dirty="0" smtClean="0"/>
              <a:t> </a:t>
            </a:r>
            <a:r>
              <a:rPr lang="en-US" dirty="0" smtClean="0"/>
              <a:t>(all or nothing </a:t>
            </a:r>
            <a:r>
              <a:rPr lang="th-TH" dirty="0" smtClean="0"/>
              <a:t>หรือ </a:t>
            </a:r>
            <a:r>
              <a:rPr lang="en-US" dirty="0" smtClean="0"/>
              <a:t>selective)</a:t>
            </a:r>
          </a:p>
          <a:p>
            <a:r>
              <a:rPr lang="th-TH" dirty="0" smtClean="0"/>
              <a:t>ใน </a:t>
            </a:r>
            <a:r>
              <a:rPr lang="en-US" dirty="0" smtClean="0"/>
              <a:t>transaction </a:t>
            </a:r>
            <a:r>
              <a:rPr lang="th-TH" dirty="0" smtClean="0"/>
              <a:t>มี </a:t>
            </a:r>
            <a:r>
              <a:rPr lang="en-US" dirty="0" smtClean="0"/>
              <a:t>option </a:t>
            </a:r>
            <a:r>
              <a:rPr lang="th-TH" dirty="0" smtClean="0"/>
              <a:t>ให้ขอแค่บางส่วนหรือเปล่า</a:t>
            </a:r>
            <a:endParaRPr lang="th-TH" dirty="0"/>
          </a:p>
        </p:txBody>
      </p:sp>
    </p:spTree>
    <p:extLst>
      <p:ext uri="{BB962C8B-B14F-4D97-AF65-F5344CB8AC3E}">
        <p14:creationId xmlns:p14="http://schemas.microsoft.com/office/powerpoint/2010/main" val="236543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Overview</a:t>
            </a:r>
            <a:endParaRPr lang="th-TH" sz="2400" dirty="0"/>
          </a:p>
        </p:txBody>
      </p:sp>
      <p:sp>
        <p:nvSpPr>
          <p:cNvPr id="3" name="Content Placeholder 2"/>
          <p:cNvSpPr>
            <a:spLocks noGrp="1"/>
          </p:cNvSpPr>
          <p:nvPr>
            <p:ph idx="1"/>
          </p:nvPr>
        </p:nvSpPr>
        <p:spPr/>
        <p:txBody>
          <a:bodyPr>
            <a:normAutofit fontScale="92500" lnSpcReduction="20000"/>
          </a:bodyPr>
          <a:lstStyle/>
          <a:p>
            <a:r>
              <a:rPr lang="en-US" dirty="0" smtClean="0"/>
              <a:t>Purpose of Cross-Enterprise Document Sharing (</a:t>
            </a:r>
            <a:r>
              <a:rPr lang="en-US" dirty="0" err="1" smtClean="0"/>
              <a:t>XDS.b</a:t>
            </a:r>
            <a:r>
              <a:rPr lang="en-US" dirty="0" smtClean="0"/>
              <a:t>) Profile</a:t>
            </a:r>
          </a:p>
          <a:p>
            <a:pPr lvl="1"/>
            <a:r>
              <a:rPr lang="en-US" dirty="0"/>
              <a:t>D</a:t>
            </a:r>
            <a:r>
              <a:rPr lang="en-US" dirty="0" smtClean="0"/>
              <a:t>igitization of healthcare information drive hospitals to develop their IT infrastructure, however, there came along with emerging cyber-security threats</a:t>
            </a:r>
          </a:p>
          <a:p>
            <a:pPr lvl="1"/>
            <a:r>
              <a:rPr lang="en-US" dirty="0" smtClean="0"/>
              <a:t>The Profile facilitates the registration, distribution and access across health enterprises of patient electronic health records.</a:t>
            </a:r>
          </a:p>
          <a:p>
            <a:pPr lvl="1"/>
            <a:r>
              <a:rPr lang="en-US" dirty="0" smtClean="0"/>
              <a:t>Cross-Enterprise Document Sharing is focused on providing a standards-based specification for managing the sharing of documents between any healthcare enterprise, ranging from a private physician office to a clinic to an acute care in-patient facility.</a:t>
            </a:r>
          </a:p>
          <a:p>
            <a:pPr lvl="1"/>
            <a:endParaRPr lang="en-US" dirty="0"/>
          </a:p>
          <a:p>
            <a:pPr lvl="1"/>
            <a:endParaRPr lang="en-US" dirty="0" smtClean="0"/>
          </a:p>
          <a:p>
            <a:pPr marL="457200" lvl="1" indent="0">
              <a:buNone/>
            </a:pPr>
            <a:r>
              <a:rPr lang="en-US" dirty="0" smtClean="0"/>
              <a:t>* The </a:t>
            </a:r>
            <a:r>
              <a:rPr lang="en-US" dirty="0" err="1" smtClean="0"/>
              <a:t>XDS.b</a:t>
            </a:r>
            <a:r>
              <a:rPr lang="en-US" dirty="0" smtClean="0"/>
              <a:t> Integration Profile assumes that these enterprises belong to one or more XDS Affinity Domains.</a:t>
            </a:r>
          </a:p>
          <a:p>
            <a:pPr marL="457200" lvl="1" indent="0">
              <a:buNone/>
            </a:pPr>
            <a:r>
              <a:rPr lang="en-US" dirty="0" smtClean="0"/>
              <a:t>* An XDS Affinity Domain is a group of healthcare enterprises that have agreed to work together using a common set of policies and share a common infrastructure.</a:t>
            </a:r>
            <a:endParaRPr lang="th-TH" dirty="0"/>
          </a:p>
        </p:txBody>
      </p:sp>
    </p:spTree>
    <p:extLst>
      <p:ext uri="{BB962C8B-B14F-4D97-AF65-F5344CB8AC3E}">
        <p14:creationId xmlns:p14="http://schemas.microsoft.com/office/powerpoint/2010/main" val="71714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Analysis</a:t>
            </a:r>
            <a:br>
              <a:rPr lang="en-US" dirty="0"/>
            </a:br>
            <a:r>
              <a:rPr lang="en-US" sz="2400" dirty="0"/>
              <a:t>Overview</a:t>
            </a:r>
            <a:endParaRPr lang="th-TH" sz="2400" dirty="0"/>
          </a:p>
        </p:txBody>
      </p:sp>
      <p:sp>
        <p:nvSpPr>
          <p:cNvPr id="3" name="Content Placeholder 2"/>
          <p:cNvSpPr>
            <a:spLocks noGrp="1"/>
          </p:cNvSpPr>
          <p:nvPr>
            <p:ph idx="1"/>
          </p:nvPr>
        </p:nvSpPr>
        <p:spPr/>
        <p:txBody>
          <a:bodyPr>
            <a:normAutofit fontScale="70000" lnSpcReduction="20000"/>
          </a:bodyPr>
          <a:lstStyle/>
          <a:p>
            <a:r>
              <a:rPr lang="en-US" dirty="0" smtClean="0"/>
              <a:t>Cross-Enterprise Document Sharing (</a:t>
            </a:r>
            <a:r>
              <a:rPr lang="en-US" dirty="0" err="1" smtClean="0"/>
              <a:t>XDS.b</a:t>
            </a:r>
            <a:r>
              <a:rPr lang="en-US" dirty="0" smtClean="0"/>
              <a:t>) Profile</a:t>
            </a:r>
          </a:p>
          <a:p>
            <a:pPr lvl="1"/>
            <a:r>
              <a:rPr lang="en-US" dirty="0" smtClean="0"/>
              <a:t>Scope or type of sharing document is </a:t>
            </a:r>
            <a:r>
              <a:rPr lang="en-US" u="sng" dirty="0" smtClean="0"/>
              <a:t>not restricted</a:t>
            </a:r>
            <a:r>
              <a:rPr lang="en-US" dirty="0" smtClean="0"/>
              <a:t> by the Profile</a:t>
            </a:r>
          </a:p>
          <a:p>
            <a:pPr lvl="1"/>
            <a:r>
              <a:rPr lang="en-US" dirty="0" smtClean="0"/>
              <a:t>Security of XDS Affinity Domain depend on…</a:t>
            </a:r>
          </a:p>
          <a:p>
            <a:pPr lvl="2"/>
            <a:r>
              <a:rPr lang="en-US" dirty="0" smtClean="0"/>
              <a:t>Audit Trail and Node Authentication Profile (ATNA)</a:t>
            </a:r>
          </a:p>
          <a:p>
            <a:pPr lvl="3"/>
            <a:r>
              <a:rPr lang="en-US" dirty="0" smtClean="0"/>
              <a:t>Each members must have their own Audit Repository Actor</a:t>
            </a:r>
          </a:p>
          <a:p>
            <a:pPr lvl="2"/>
            <a:r>
              <a:rPr lang="en-US" dirty="0" smtClean="0"/>
              <a:t>Policies of each XDS Affinity Domain</a:t>
            </a:r>
          </a:p>
          <a:p>
            <a:pPr lvl="2"/>
            <a:r>
              <a:rPr lang="en-US" dirty="0" smtClean="0"/>
              <a:t>Trust between each members within XDS Affinity Domain</a:t>
            </a:r>
          </a:p>
          <a:p>
            <a:pPr lvl="3"/>
            <a:r>
              <a:rPr lang="en-US" dirty="0" smtClean="0"/>
              <a:t>Confidentiality, Integrity, and Accessibility of Document Registry actor depend on members of XDS Affinity Domain</a:t>
            </a:r>
          </a:p>
          <a:p>
            <a:r>
              <a:rPr lang="en-US" dirty="0" smtClean="0"/>
              <a:t>Benefit gained from Blockchain implemented</a:t>
            </a:r>
          </a:p>
          <a:p>
            <a:pPr lvl="1"/>
            <a:r>
              <a:rPr lang="en-US" dirty="0" smtClean="0"/>
              <a:t>By replace traditional database of Document Registry actor with Blockchain ledger, XDS Affinity Domain then lessen required trust between each members. As none of any members can freely temper with anything existing on the Blockchain.</a:t>
            </a:r>
          </a:p>
          <a:p>
            <a:pPr lvl="1"/>
            <a:r>
              <a:rPr lang="en-US" dirty="0" smtClean="0"/>
              <a:t>Blockchain ensure integrity of Document Registry. With additional mechanism of Blockchain, it also help reduce risk against confidentiality and accessibility of Document Registry.</a:t>
            </a:r>
          </a:p>
          <a:p>
            <a:pPr lvl="1"/>
            <a:r>
              <a:rPr lang="en-US" dirty="0" smtClean="0"/>
              <a:t>Blockchain give additional audit system, as everything published on it cannot be modified or deleted. This is addition to ATNA.</a:t>
            </a:r>
          </a:p>
          <a:p>
            <a:pPr lvl="1"/>
            <a:r>
              <a:rPr lang="en-US" dirty="0" smtClean="0"/>
              <a:t>This reduce friction for each healthcare enterprise to joint cooperation and share their data with each other which allow better patient care. </a:t>
            </a:r>
            <a:endParaRPr lang="en-US" dirty="0"/>
          </a:p>
        </p:txBody>
      </p:sp>
    </p:spTree>
    <p:extLst>
      <p:ext uri="{BB962C8B-B14F-4D97-AF65-F5344CB8AC3E}">
        <p14:creationId xmlns:p14="http://schemas.microsoft.com/office/powerpoint/2010/main" val="300804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References</a:t>
            </a:r>
          </a:p>
          <a:p>
            <a:pPr lvl="1"/>
            <a:r>
              <a:rPr lang="en-US" dirty="0" smtClean="0"/>
              <a:t>Digital health is a cultural transformation of traditional healthcare</a:t>
            </a:r>
          </a:p>
          <a:p>
            <a:pPr lvl="2"/>
            <a:r>
              <a:rPr lang="en-US" i="1" dirty="0" err="1"/>
              <a:t>Meskó</a:t>
            </a:r>
            <a:r>
              <a:rPr lang="en-US" i="1" dirty="0"/>
              <a:t>, </a:t>
            </a:r>
            <a:r>
              <a:rPr lang="en-US" i="1" dirty="0" err="1"/>
              <a:t>Bertalan</a:t>
            </a:r>
            <a:r>
              <a:rPr lang="en-US" i="1" dirty="0"/>
              <a:t> et al. “Digital health is a cultural transformation of traditional healthcare.” </a:t>
            </a:r>
            <a:r>
              <a:rPr lang="en-US" i="1" dirty="0" err="1"/>
              <a:t>mHealth</a:t>
            </a:r>
            <a:r>
              <a:rPr lang="en-US" i="1" dirty="0"/>
              <a:t> vol. 3 38. 14 Sep. 2017, </a:t>
            </a:r>
            <a:r>
              <a:rPr lang="en-US" i="1" dirty="0" smtClean="0"/>
              <a:t>doi:10.21037/mhealth.2017.08.07</a:t>
            </a:r>
          </a:p>
          <a:p>
            <a:pPr lvl="2"/>
            <a:r>
              <a:rPr lang="en-US" dirty="0" smtClean="0"/>
              <a:t>Digitization of healthcare will increase quality of service and define the meaning of Digital health</a:t>
            </a:r>
          </a:p>
          <a:p>
            <a:pPr lvl="1"/>
            <a:r>
              <a:rPr lang="en-US" dirty="0" smtClean="0"/>
              <a:t>The Digitization of the Healthcare Industry</a:t>
            </a:r>
          </a:p>
          <a:p>
            <a:pPr lvl="2"/>
            <a:r>
              <a:rPr lang="en-US" i="1" dirty="0" smtClean="0"/>
              <a:t>Cisco</a:t>
            </a:r>
            <a:r>
              <a:rPr lang="en-US" i="1" dirty="0"/>
              <a:t>. The Digitization of the Healthcare Industry: Using Technology to Transform Care. Cisco [Internet]. 2017;1:12. Available from: </a:t>
            </a:r>
            <a:r>
              <a:rPr lang="en-US" i="1" dirty="0">
                <a:hlinkClick r:id="rId2"/>
              </a:rPr>
              <a:t>http://</a:t>
            </a:r>
            <a:r>
              <a:rPr lang="en-US" i="1" dirty="0" smtClean="0">
                <a:hlinkClick r:id="rId2"/>
              </a:rPr>
              <a:t>link.springer.com/10.1057/978-1-349-95173-4</a:t>
            </a:r>
            <a:endParaRPr lang="en-US" i="1" dirty="0" smtClean="0"/>
          </a:p>
          <a:p>
            <a:pPr lvl="2"/>
            <a:r>
              <a:rPr lang="en-US" dirty="0" smtClean="0"/>
              <a:t>Digital Transformation in Healthcare will improve patient experience on healthcare service, driving analytics based on medical data and allow access to new kind of service like telemedicine.</a:t>
            </a:r>
          </a:p>
          <a:p>
            <a:pPr lvl="2"/>
            <a:r>
              <a:rPr lang="en-US" dirty="0" smtClean="0"/>
              <a:t>Healthcare records are among the most hacked data in the world. It is estimated that medical information is worth 10 to 20 times more on the black market than credit card data because of its potential for fraud, identity theft, and abuse.</a:t>
            </a:r>
            <a:endParaRPr lang="th-TH" dirty="0" smtClean="0"/>
          </a:p>
          <a:p>
            <a:pPr lvl="1"/>
            <a:r>
              <a:rPr lang="en-US" dirty="0" smtClean="0"/>
              <a:t>Your medical record is worth more to hackers than your credit card</a:t>
            </a:r>
          </a:p>
          <a:p>
            <a:pPr lvl="2"/>
            <a:r>
              <a:rPr lang="en-US" i="1" dirty="0"/>
              <a:t>“Your Medical Record Is Worth More to Hackers than Your Credit Card,” by Caroline </a:t>
            </a:r>
            <a:r>
              <a:rPr lang="en-US" i="1" dirty="0" err="1"/>
              <a:t>Humer</a:t>
            </a:r>
            <a:r>
              <a:rPr lang="en-US" i="1" dirty="0"/>
              <a:t> and Jim </a:t>
            </a:r>
            <a:r>
              <a:rPr lang="en-US" i="1" dirty="0" err="1"/>
              <a:t>Finkle</a:t>
            </a:r>
            <a:r>
              <a:rPr lang="en-US" i="1" dirty="0"/>
              <a:t>, Reuters (Sept. 24, 2014</a:t>
            </a:r>
            <a:r>
              <a:rPr lang="en-US" i="1" dirty="0" smtClean="0"/>
              <a:t>).</a:t>
            </a:r>
          </a:p>
          <a:p>
            <a:pPr lvl="2"/>
            <a:r>
              <a:rPr lang="en-US" dirty="0" smtClean="0"/>
              <a:t>Cyber criminals are increasingly targeting the healthcare industry, which has many companies still reliant on aging computer systems that do not use the latest security features.</a:t>
            </a:r>
          </a:p>
          <a:p>
            <a:pPr lvl="2"/>
            <a:r>
              <a:rPr lang="en-US" dirty="0" smtClean="0"/>
              <a:t>Hospitals have low security, so it’s relatively easy for these hackers to get large amount of personal data for medical fraud</a:t>
            </a:r>
          </a:p>
        </p:txBody>
      </p:sp>
      <p:sp>
        <p:nvSpPr>
          <p:cNvPr id="4" name="Title 1"/>
          <p:cNvSpPr>
            <a:spLocks noGrp="1"/>
          </p:cNvSpPr>
          <p:nvPr>
            <p:ph type="title"/>
          </p:nvPr>
        </p:nvSpPr>
        <p:spPr>
          <a:xfrm>
            <a:off x="838200" y="365125"/>
            <a:ext cx="10515600" cy="1325563"/>
          </a:xfrm>
        </p:spPr>
        <p:txBody>
          <a:bodyPr/>
          <a:lstStyle/>
          <a:p>
            <a:r>
              <a:rPr lang="en-US" dirty="0" smtClean="0"/>
              <a:t>Design Analysis</a:t>
            </a:r>
            <a:br>
              <a:rPr lang="en-US" dirty="0" smtClean="0"/>
            </a:br>
            <a:r>
              <a:rPr lang="en-US" sz="2400" dirty="0" smtClean="0"/>
              <a:t>Overview</a:t>
            </a:r>
            <a:endParaRPr lang="th-TH" sz="2400" dirty="0"/>
          </a:p>
        </p:txBody>
      </p:sp>
    </p:spTree>
    <p:extLst>
      <p:ext uri="{BB962C8B-B14F-4D97-AF65-F5344CB8AC3E}">
        <p14:creationId xmlns:p14="http://schemas.microsoft.com/office/powerpoint/2010/main" val="295210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Analysis</a:t>
            </a:r>
            <a:br>
              <a:rPr lang="en-US" dirty="0"/>
            </a:br>
            <a:r>
              <a:rPr lang="en-US" sz="2400" dirty="0"/>
              <a:t>Overview</a:t>
            </a:r>
            <a:endParaRPr lang="th-TH" sz="2400" dirty="0"/>
          </a:p>
        </p:txBody>
      </p:sp>
      <p:sp>
        <p:nvSpPr>
          <p:cNvPr id="3" name="Content Placeholder 2"/>
          <p:cNvSpPr>
            <a:spLocks noGrp="1"/>
          </p:cNvSpPr>
          <p:nvPr>
            <p:ph idx="1"/>
          </p:nvPr>
        </p:nvSpPr>
        <p:spPr/>
        <p:txBody>
          <a:bodyPr>
            <a:normAutofit/>
          </a:bodyPr>
          <a:lstStyle/>
          <a:p>
            <a:r>
              <a:rPr lang="en-US" dirty="0" smtClean="0"/>
              <a:t>Related work</a:t>
            </a:r>
          </a:p>
          <a:p>
            <a:pPr lvl="1"/>
            <a:r>
              <a:rPr lang="en-US" dirty="0" smtClean="0"/>
              <a:t>Patient journey</a:t>
            </a:r>
          </a:p>
          <a:p>
            <a:pPr lvl="1"/>
            <a:r>
              <a:rPr lang="en-US" dirty="0" smtClean="0"/>
              <a:t>Friction</a:t>
            </a:r>
          </a:p>
        </p:txBody>
      </p:sp>
    </p:spTree>
    <p:extLst>
      <p:ext uri="{BB962C8B-B14F-4D97-AF65-F5344CB8AC3E}">
        <p14:creationId xmlns:p14="http://schemas.microsoft.com/office/powerpoint/2010/main" val="222882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2995586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Core</a:t>
            </a:r>
            <a:endParaRPr lang="th-TH" dirty="0"/>
          </a:p>
        </p:txBody>
      </p:sp>
      <p:sp>
        <p:nvSpPr>
          <p:cNvPr id="3" name="Content Placeholder 2"/>
          <p:cNvSpPr>
            <a:spLocks noGrp="1"/>
          </p:cNvSpPr>
          <p:nvPr>
            <p:ph idx="1"/>
          </p:nvPr>
        </p:nvSpPr>
        <p:spPr/>
        <p:txBody>
          <a:bodyPr>
            <a:normAutofit/>
          </a:bodyPr>
          <a:lstStyle/>
          <a:p>
            <a:r>
              <a:rPr lang="en-US" dirty="0" smtClean="0"/>
              <a:t>Concerned topics</a:t>
            </a:r>
            <a:endParaRPr lang="en-US" dirty="0" smtClean="0"/>
          </a:p>
          <a:p>
            <a:pPr lvl="1"/>
            <a:r>
              <a:rPr lang="en-US" dirty="0" smtClean="0"/>
              <a:t>Emerging cyber-threats against healthcare industry</a:t>
            </a:r>
          </a:p>
          <a:p>
            <a:pPr lvl="1"/>
            <a:r>
              <a:rPr lang="en-US" dirty="0" smtClean="0"/>
              <a:t>Weakness </a:t>
            </a:r>
            <a:r>
              <a:rPr lang="en-US" dirty="0" smtClean="0"/>
              <a:t>of centralized database/traditional database</a:t>
            </a:r>
          </a:p>
          <a:p>
            <a:pPr lvl="2"/>
            <a:r>
              <a:rPr lang="en-US" dirty="0" smtClean="0"/>
              <a:t>Confidentiality, Integrity, and Availability of database</a:t>
            </a:r>
          </a:p>
          <a:p>
            <a:pPr lvl="1"/>
            <a:r>
              <a:rPr lang="en-US" dirty="0" smtClean="0"/>
              <a:t>Interoperability between healthcare organization</a:t>
            </a:r>
          </a:p>
          <a:p>
            <a:pPr lvl="1"/>
            <a:r>
              <a:rPr lang="en-US" dirty="0" smtClean="0"/>
              <a:t>Friction against joint cooperation between healthcare enterprise</a:t>
            </a:r>
          </a:p>
          <a:p>
            <a:pPr lvl="2"/>
            <a:r>
              <a:rPr lang="en-US" dirty="0" smtClean="0"/>
              <a:t>Need of ‘Trust’ between each party</a:t>
            </a:r>
          </a:p>
          <a:p>
            <a:pPr lvl="2"/>
            <a:r>
              <a:rPr lang="en-US" dirty="0" smtClean="0"/>
              <a:t>Blockchain </a:t>
            </a:r>
            <a:r>
              <a:rPr lang="en-US" dirty="0" smtClean="0"/>
              <a:t>can solve ‘Trust’ problem</a:t>
            </a:r>
          </a:p>
          <a:p>
            <a:pPr lvl="1"/>
            <a:r>
              <a:rPr lang="en-US" dirty="0" smtClean="0"/>
              <a:t>Mitigation and business continuity after cyber-incidents</a:t>
            </a:r>
          </a:p>
          <a:p>
            <a:pPr lvl="2"/>
            <a:r>
              <a:rPr lang="en-US" dirty="0" smtClean="0"/>
              <a:t>Sharing of document have potential to reduce damage from cyber-incidents and…</a:t>
            </a:r>
            <a:endParaRPr lang="en-US" dirty="0"/>
          </a:p>
        </p:txBody>
      </p:sp>
    </p:spTree>
    <p:extLst>
      <p:ext uri="{BB962C8B-B14F-4D97-AF65-F5344CB8AC3E}">
        <p14:creationId xmlns:p14="http://schemas.microsoft.com/office/powerpoint/2010/main" val="15055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Core</a:t>
            </a:r>
            <a:endParaRPr lang="th-TH" dirty="0"/>
          </a:p>
        </p:txBody>
      </p:sp>
      <p:sp>
        <p:nvSpPr>
          <p:cNvPr id="3" name="Content Placeholder 2"/>
          <p:cNvSpPr>
            <a:spLocks noGrp="1"/>
          </p:cNvSpPr>
          <p:nvPr>
            <p:ph idx="1"/>
          </p:nvPr>
        </p:nvSpPr>
        <p:spPr/>
        <p:txBody>
          <a:bodyPr>
            <a:normAutofit fontScale="85000" lnSpcReduction="10000"/>
          </a:bodyPr>
          <a:lstStyle/>
          <a:p>
            <a:r>
              <a:rPr lang="en-US" dirty="0" smtClean="0"/>
              <a:t>Scenario</a:t>
            </a:r>
          </a:p>
          <a:p>
            <a:pPr lvl="1"/>
            <a:r>
              <a:rPr lang="en-US" dirty="0" smtClean="0"/>
              <a:t>Group of several hospitals want to share patient information document with each others, then they utilize IHE Cross-Enterprise Document Sharing (XDS) Integration Profile to form XDS Affinity Domain between each other which allow sharing of Document Registry. </a:t>
            </a:r>
          </a:p>
          <a:p>
            <a:pPr lvl="1"/>
            <a:r>
              <a:rPr lang="en-US" dirty="0" smtClean="0"/>
              <a:t>Formation of XDS Affinity Domain can be difficult as it require ‘trust’ between each members.</a:t>
            </a:r>
          </a:p>
          <a:p>
            <a:pPr lvl="1"/>
            <a:r>
              <a:rPr lang="en-US" dirty="0" smtClean="0"/>
              <a:t>Document registry itself sometimes give potential to exposing patient Protected Health Information or vulnerable to some kind of cyber-attacks. This threaten integrity, confidentiality, and availability of Document Registry itself and those who rely on it for healthcare operations. However, these security issues rely heavily on trust and policies between each members of XDS Affinity Domain.</a:t>
            </a:r>
          </a:p>
          <a:p>
            <a:pPr lvl="2"/>
            <a:r>
              <a:rPr lang="en-US" dirty="0" smtClean="0"/>
              <a:t>On the other hand, XDS Affinity Domain may rely on single trusted third party to host Document Registry. This solve ‘trust’ problem but also raise the risk that the centralized database can be the victim instead.</a:t>
            </a:r>
          </a:p>
          <a:p>
            <a:pPr lvl="1"/>
            <a:r>
              <a:rPr lang="en-US" dirty="0" smtClean="0"/>
              <a:t>So, we proposing use of Blockchain technology to solve the problem</a:t>
            </a:r>
            <a:endParaRPr lang="en-US" dirty="0" smtClean="0"/>
          </a:p>
          <a:p>
            <a:r>
              <a:rPr lang="en-US" dirty="0" smtClean="0"/>
              <a:t>Attack vector</a:t>
            </a:r>
          </a:p>
        </p:txBody>
      </p:sp>
    </p:spTree>
    <p:extLst>
      <p:ext uri="{BB962C8B-B14F-4D97-AF65-F5344CB8AC3E}">
        <p14:creationId xmlns:p14="http://schemas.microsoft.com/office/powerpoint/2010/main" val="1140497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2544</Words>
  <Application>Microsoft Office PowerPoint</Application>
  <PresentationFormat>Widescreen</PresentationFormat>
  <Paragraphs>217</Paragraphs>
  <Slides>25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Angsana New</vt:lpstr>
      <vt:lpstr>Arial</vt:lpstr>
      <vt:lpstr>Calibri</vt:lpstr>
      <vt:lpstr>Calibri Light</vt:lpstr>
      <vt:lpstr>Cordia New</vt:lpstr>
      <vt:lpstr>Office Theme</vt:lpstr>
      <vt:lpstr>XDS.b + Blockchain</vt:lpstr>
      <vt:lpstr>Cross-Enterprise Document Sharing – b (XDS.b)</vt:lpstr>
      <vt:lpstr>Design Analysis Overview</vt:lpstr>
      <vt:lpstr>Design Analysis Overview</vt:lpstr>
      <vt:lpstr>Design Analysis Overview</vt:lpstr>
      <vt:lpstr>Design Analysis Overview</vt:lpstr>
      <vt:lpstr>Cross-Enterprise Document Sharing – b (XDS.b)</vt:lpstr>
      <vt:lpstr>Design Analysis Core</vt:lpstr>
      <vt:lpstr>Design Analysis Core</vt:lpstr>
      <vt:lpstr>Design Analysis Core</vt:lpstr>
      <vt:lpstr>Design Analysis Core</vt:lpstr>
      <vt:lpstr>Design Analysis Core</vt:lpstr>
      <vt:lpstr>Cross-Enterprise Document Sharing – b (XDS.b)</vt:lpstr>
      <vt:lpstr>Design Analysis Component – XML message compatibility</vt:lpstr>
      <vt:lpstr>Cross-Enterprise Document Sharing – b (XDS.b)</vt:lpstr>
      <vt:lpstr>Design Analysis Component – Document Registry actor and Document Consumer as Blockchain node</vt:lpstr>
      <vt:lpstr>Cross-Enterprise Document Sharing – b (XDS.b)</vt:lpstr>
      <vt:lpstr>Design Analysis Component – Document Registering</vt:lpstr>
      <vt:lpstr>Cross-Enterprise Document Sharing – b (XDS.b)</vt:lpstr>
      <vt:lpstr>Design Analysis Component – Discovering document registry entry</vt:lpstr>
      <vt:lpstr>Design Analysis Component – Discovering document registry entry</vt:lpstr>
      <vt:lpstr>Cross-Enterprise Document Sharing – b (XDS.b)</vt:lpstr>
      <vt:lpstr>Design Analysis Component – Document retrieval audit trail</vt:lpstr>
      <vt:lpstr>Design</vt:lpstr>
      <vt:lpstr>Transaction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XDS.b + Blockchain</dc:title>
  <dc:creator>admin</dc:creator>
  <cp:lastModifiedBy>admin</cp:lastModifiedBy>
  <cp:revision>176</cp:revision>
  <dcterms:created xsi:type="dcterms:W3CDTF">2019-03-20T10:34:43Z</dcterms:created>
  <dcterms:modified xsi:type="dcterms:W3CDTF">2019-03-29T09:14:57Z</dcterms:modified>
</cp:coreProperties>
</file>