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344" r:id="rId3"/>
    <p:sldId id="345" r:id="rId4"/>
    <p:sldId id="343" r:id="rId5"/>
    <p:sldId id="346" r:id="rId6"/>
    <p:sldId id="348" r:id="rId7"/>
    <p:sldId id="349" r:id="rId8"/>
    <p:sldId id="350" r:id="rId9"/>
    <p:sldId id="351" r:id="rId10"/>
    <p:sldId id="355" r:id="rId11"/>
    <p:sldId id="353" r:id="rId12"/>
    <p:sldId id="354" r:id="rId13"/>
    <p:sldId id="356" r:id="rId14"/>
    <p:sldId id="352" r:id="rId15"/>
    <p:sldId id="347" r:id="rId16"/>
    <p:sldId id="342" r:id="rId17"/>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EEE14-E13D-45C2-B56B-A099C474BE61}" type="datetimeFigureOut">
              <a:rPr lang="th-TH" smtClean="0"/>
              <a:t>09/04/62</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DA253-841F-4B3D-A7B9-147285D07B09}" type="slidenum">
              <a:rPr lang="th-TH" smtClean="0"/>
              <a:t>‹#›</a:t>
            </a:fld>
            <a:endParaRPr lang="th-TH"/>
          </a:p>
        </p:txBody>
      </p:sp>
    </p:spTree>
    <p:extLst>
      <p:ext uri="{BB962C8B-B14F-4D97-AF65-F5344CB8AC3E}">
        <p14:creationId xmlns:p14="http://schemas.microsoft.com/office/powerpoint/2010/main" val="30845078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09/04/62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13271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09/04/62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73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09/04/62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296621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3850D1DB-DD19-4E29-A42B-7F1ED3C70456}" type="datetimeFigureOut">
              <a:rPr lang="th-TH" smtClean="0"/>
              <a:t>09/04/62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78088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50D1DB-DD19-4E29-A42B-7F1ED3C70456}" type="datetimeFigureOut">
              <a:rPr lang="th-TH" smtClean="0"/>
              <a:t>09/04/62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95587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3850D1DB-DD19-4E29-A42B-7F1ED3C70456}" type="datetimeFigureOut">
              <a:rPr lang="th-TH" smtClean="0"/>
              <a:t>09/04/62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534861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3850D1DB-DD19-4E29-A42B-7F1ED3C70456}" type="datetimeFigureOut">
              <a:rPr lang="th-TH" smtClean="0"/>
              <a:t>09/04/62</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165271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3850D1DB-DD19-4E29-A42B-7F1ED3C70456}" type="datetimeFigureOut">
              <a:rPr lang="th-TH" smtClean="0"/>
              <a:t>09/04/62</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05312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0D1DB-DD19-4E29-A42B-7F1ED3C70456}" type="datetimeFigureOut">
              <a:rPr lang="th-TH" smtClean="0"/>
              <a:t>09/04/62</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365168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0D1DB-DD19-4E29-A42B-7F1ED3C70456}" type="datetimeFigureOut">
              <a:rPr lang="th-TH" smtClean="0"/>
              <a:t>09/04/62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273116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50D1DB-DD19-4E29-A42B-7F1ED3C70456}" type="datetimeFigureOut">
              <a:rPr lang="th-TH" smtClean="0"/>
              <a:t>09/04/62</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1F3441D-3558-482A-93BF-847639E6524E}" type="slidenum">
              <a:rPr lang="th-TH" smtClean="0"/>
              <a:t>‹#›</a:t>
            </a:fld>
            <a:endParaRPr lang="th-TH"/>
          </a:p>
        </p:txBody>
      </p:sp>
    </p:spTree>
    <p:extLst>
      <p:ext uri="{BB962C8B-B14F-4D97-AF65-F5344CB8AC3E}">
        <p14:creationId xmlns:p14="http://schemas.microsoft.com/office/powerpoint/2010/main" val="99831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0D1DB-DD19-4E29-A42B-7F1ED3C70456}" type="datetimeFigureOut">
              <a:rPr lang="th-TH" smtClean="0"/>
              <a:t>09/04/62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3441D-3558-482A-93BF-847639E6524E}" type="slidenum">
              <a:rPr lang="th-TH" smtClean="0"/>
              <a:t>‹#›</a:t>
            </a:fld>
            <a:endParaRPr lang="th-TH"/>
          </a:p>
        </p:txBody>
      </p:sp>
    </p:spTree>
    <p:extLst>
      <p:ext uri="{BB962C8B-B14F-4D97-AF65-F5344CB8AC3E}">
        <p14:creationId xmlns:p14="http://schemas.microsoft.com/office/powerpoint/2010/main" val="829700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aleido.io/consensus-algorithms-poa-ibft-or-raft/" TargetMode="External"/><Relationship Id="rId2" Type="http://schemas.openxmlformats.org/officeDocument/2006/relationships/hyperlink" Target="https://github.com/ethereum/EIPs/issues/65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XDS.b</a:t>
            </a:r>
            <a:r>
              <a:rPr lang="en-US" dirty="0" smtClean="0"/>
              <a:t> + Blockchain</a:t>
            </a:r>
            <a:endParaRPr lang="th-TH" dirty="0"/>
          </a:p>
        </p:txBody>
      </p:sp>
      <p:sp>
        <p:nvSpPr>
          <p:cNvPr id="3" name="Subtitle 2"/>
          <p:cNvSpPr>
            <a:spLocks noGrp="1"/>
          </p:cNvSpPr>
          <p:nvPr>
            <p:ph type="subTitle" idx="1"/>
          </p:nvPr>
        </p:nvSpPr>
        <p:spPr/>
        <p:txBody>
          <a:bodyPr/>
          <a:lstStyle/>
          <a:p>
            <a:r>
              <a:rPr lang="en-US" dirty="0" err="1" smtClean="0"/>
              <a:t>Petnathean</a:t>
            </a:r>
            <a:r>
              <a:rPr lang="en-US" dirty="0" smtClean="0"/>
              <a:t> </a:t>
            </a:r>
            <a:r>
              <a:rPr lang="en-US" dirty="0" err="1" smtClean="0"/>
              <a:t>Julled</a:t>
            </a:r>
            <a:endParaRPr lang="th-TH" dirty="0"/>
          </a:p>
        </p:txBody>
      </p:sp>
    </p:spTree>
    <p:extLst>
      <p:ext uri="{BB962C8B-B14F-4D97-AF65-F5344CB8AC3E}">
        <p14:creationId xmlns:p14="http://schemas.microsoft.com/office/powerpoint/2010/main" val="733868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a:xfrm>
            <a:off x="482600" y="1587500"/>
            <a:ext cx="11239500" cy="4991100"/>
          </a:xfrm>
        </p:spPr>
        <p:txBody>
          <a:bodyPr>
            <a:normAutofit/>
          </a:bodyPr>
          <a:lstStyle/>
          <a:p>
            <a:r>
              <a:rPr lang="en-US" dirty="0" smtClean="0"/>
              <a:t>Practical Byzantine Fault Tolerance (PBFT)</a:t>
            </a:r>
          </a:p>
          <a:p>
            <a:pPr lvl="1"/>
            <a:r>
              <a:rPr lang="en-US" dirty="0" smtClean="0"/>
              <a:t>PBFT can tolerate at most 33% of malicious nodes sum up with crash fault nodes</a:t>
            </a:r>
          </a:p>
          <a:p>
            <a:pPr lvl="1"/>
            <a:r>
              <a:rPr lang="en-US" dirty="0" smtClean="0"/>
              <a:t>As the nodes in PBFT need to communicate with every node to reach the agreement, the scalability is limited.</a:t>
            </a:r>
          </a:p>
          <a:p>
            <a:pPr lvl="1"/>
            <a:r>
              <a:rPr lang="en-US" dirty="0" smtClean="0"/>
              <a:t>In the Blockchain with PBFT, the verification functions are done in the server. One server node needs to communicate with all the other nodes. The data processing size and time consumption are huge. As the size of the network increase, the efficiency of consensus will drastically decrease. This limit scalability of PBFT Blockchain.</a:t>
            </a:r>
          </a:p>
          <a:p>
            <a:pPr lvl="1"/>
            <a:r>
              <a:rPr lang="en-US" dirty="0" smtClean="0"/>
              <a:t>PBFT is more suitable for the permissioned Blockchain system with high-speed network and a small number of nodes.</a:t>
            </a:r>
          </a:p>
        </p:txBody>
      </p:sp>
    </p:spTree>
    <p:extLst>
      <p:ext uri="{BB962C8B-B14F-4D97-AF65-F5344CB8AC3E}">
        <p14:creationId xmlns:p14="http://schemas.microsoft.com/office/powerpoint/2010/main" val="221688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Istanbul Byzantine Fault Tolerance (</a:t>
            </a:r>
            <a:r>
              <a:rPr lang="en-US" dirty="0"/>
              <a:t>I</a:t>
            </a:r>
            <a:r>
              <a:rPr lang="en-US" dirty="0" smtClean="0"/>
              <a:t>BFT)</a:t>
            </a:r>
          </a:p>
          <a:p>
            <a:pPr lvl="1"/>
            <a:r>
              <a:rPr lang="en-US" dirty="0" smtClean="0"/>
              <a:t>Improvement compare to the original PBFT</a:t>
            </a:r>
          </a:p>
          <a:p>
            <a:pPr lvl="2"/>
            <a:r>
              <a:rPr lang="en-US" dirty="0" smtClean="0"/>
              <a:t>In Blockchain environment, there is no specific “client” which sends out requests and waits for the results. Instead, all of the validators can be seen as clients.</a:t>
            </a:r>
          </a:p>
          <a:p>
            <a:pPr lvl="2"/>
            <a:r>
              <a:rPr lang="en-US" dirty="0" smtClean="0"/>
              <a:t>To keep the Blockchain progressing, a proposer will be continuously selected in each round to create block proposal for consensus.</a:t>
            </a:r>
          </a:p>
          <a:p>
            <a:pPr lvl="2"/>
            <a:r>
              <a:rPr lang="en-US" dirty="0" smtClean="0"/>
              <a:t>For each consensus result, the development team expect to generate a verifiable new block rather than a bunch of read/write operations to the file system.</a:t>
            </a:r>
          </a:p>
          <a:p>
            <a:pPr lvl="2"/>
            <a:r>
              <a:rPr lang="en-US" dirty="0" smtClean="0"/>
              <a:t>IBFT inherits from the original PBFT by using 3-phase consensus</a:t>
            </a:r>
          </a:p>
          <a:p>
            <a:pPr lvl="3"/>
            <a:r>
              <a:rPr lang="en-US" dirty="0"/>
              <a:t>Before each round, the validators will pick one of them as the proposer, by default, in a round robin fashion. </a:t>
            </a:r>
            <a:endParaRPr lang="en-US" dirty="0" smtClean="0"/>
          </a:p>
          <a:p>
            <a:pPr lvl="3"/>
            <a:r>
              <a:rPr lang="en-US" dirty="0" smtClean="0"/>
              <a:t>The </a:t>
            </a:r>
            <a:r>
              <a:rPr lang="en-US" dirty="0"/>
              <a:t>proposer will then propose a new block proposal and broadcast it along with the PRE-PREPARE message. </a:t>
            </a:r>
            <a:endParaRPr lang="en-US" dirty="0" smtClean="0"/>
          </a:p>
          <a:p>
            <a:pPr lvl="3"/>
            <a:r>
              <a:rPr lang="en-US" dirty="0" smtClean="0"/>
              <a:t>Upon </a:t>
            </a:r>
            <a:r>
              <a:rPr lang="en-US" dirty="0"/>
              <a:t>receiving the PRE-PREPARE message from the proposer, validators enter the state of PRE-PREPARED and then broadcast PREPARE message. </a:t>
            </a:r>
            <a:r>
              <a:rPr lang="en-US" dirty="0" smtClean="0"/>
              <a:t>This </a:t>
            </a:r>
            <a:r>
              <a:rPr lang="en-US" dirty="0"/>
              <a:t>step is to make sure all validators are working on the same sequence and the same round. </a:t>
            </a:r>
            <a:endParaRPr lang="en-US" dirty="0" smtClean="0"/>
          </a:p>
          <a:p>
            <a:pPr lvl="3"/>
            <a:r>
              <a:rPr lang="en-US" dirty="0" smtClean="0"/>
              <a:t>While </a:t>
            </a:r>
            <a:r>
              <a:rPr lang="en-US" dirty="0"/>
              <a:t>receiving 2F + 1 of PREPARE messages, the validator enters the state of PREPARED and then broadcasts COMMIT message. This step is to inform its peers that it accepts the proposed block and is going to insert the block to the chain. </a:t>
            </a:r>
            <a:endParaRPr lang="en-US" dirty="0" smtClean="0"/>
          </a:p>
          <a:p>
            <a:pPr lvl="3"/>
            <a:r>
              <a:rPr lang="en-US" dirty="0" smtClean="0"/>
              <a:t>Lastly</a:t>
            </a:r>
            <a:r>
              <a:rPr lang="en-US" dirty="0"/>
              <a:t>, validators wait for 2F + 1 of COMMIT messages to enter COMMITTED state and then insert the block to the chain.</a:t>
            </a:r>
            <a:endParaRPr lang="en-US" dirty="0" smtClean="0"/>
          </a:p>
        </p:txBody>
      </p:sp>
    </p:spTree>
    <p:extLst>
      <p:ext uri="{BB962C8B-B14F-4D97-AF65-F5344CB8AC3E}">
        <p14:creationId xmlns:p14="http://schemas.microsoft.com/office/powerpoint/2010/main" val="3777976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92500" lnSpcReduction="20000"/>
          </a:bodyPr>
          <a:lstStyle/>
          <a:p>
            <a:r>
              <a:rPr lang="en-US" dirty="0" smtClean="0"/>
              <a:t>Raft</a:t>
            </a:r>
          </a:p>
          <a:p>
            <a:pPr lvl="1"/>
            <a:r>
              <a:rPr lang="en-US" dirty="0" smtClean="0"/>
              <a:t>Raft is a consensus algorithm developed by researchers at Stanford University.</a:t>
            </a:r>
          </a:p>
          <a:p>
            <a:pPr lvl="1"/>
            <a:r>
              <a:rPr lang="en-US" dirty="0" smtClean="0"/>
              <a:t>Main goal of this consensus algorithm is to provide Crash Fault Tolerant (CFT)</a:t>
            </a:r>
          </a:p>
          <a:p>
            <a:pPr lvl="1"/>
            <a:r>
              <a:rPr lang="en-US" dirty="0" smtClean="0"/>
              <a:t>As opposed to Byzantine Fault Tolerance, in Raft the leader is assumed to always act correctly (honestly)</a:t>
            </a:r>
          </a:p>
          <a:p>
            <a:pPr lvl="2"/>
            <a:r>
              <a:rPr lang="en-US" dirty="0"/>
              <a:t>All the followers blindly replicate the entries proposed by the leader with no questions asked. </a:t>
            </a:r>
            <a:endParaRPr lang="en-US" dirty="0" smtClean="0"/>
          </a:p>
          <a:p>
            <a:pPr lvl="2"/>
            <a:r>
              <a:rPr lang="en-US" dirty="0" smtClean="0"/>
              <a:t>If </a:t>
            </a:r>
            <a:r>
              <a:rPr lang="en-US" dirty="0"/>
              <a:t>the leader crashes, the remainder of the network will automatically elect a new leader after a set period of timeout, and the network will continue to function. </a:t>
            </a:r>
            <a:endParaRPr lang="en-US" dirty="0" smtClean="0"/>
          </a:p>
          <a:p>
            <a:pPr lvl="2"/>
            <a:r>
              <a:rPr lang="en-US" dirty="0" smtClean="0"/>
              <a:t>When </a:t>
            </a:r>
            <a:r>
              <a:rPr lang="en-US" dirty="0"/>
              <a:t>the crashed node recovers, it will become a follower and start replicating the blocks it has missed while offline</a:t>
            </a:r>
            <a:r>
              <a:rPr lang="en-US" dirty="0" smtClean="0"/>
              <a:t>.</a:t>
            </a:r>
          </a:p>
          <a:p>
            <a:pPr lvl="1"/>
            <a:r>
              <a:rPr lang="en-US" dirty="0" smtClean="0"/>
              <a:t>Raft provide very high efficiency and simplicity on transaction processing</a:t>
            </a:r>
          </a:p>
          <a:p>
            <a:pPr lvl="1"/>
            <a:r>
              <a:rPr lang="en-US" dirty="0" smtClean="0"/>
              <a:t>Raft cannot tolerate malicious nodes and can tolerate up to 50% nodes of crash fault. That mean, it is important to guarantee the absolute security of the leader node and throughput is limited by the maximum performance of one node.</a:t>
            </a:r>
          </a:p>
          <a:p>
            <a:pPr lvl="1"/>
            <a:r>
              <a:rPr lang="en-US" dirty="0" smtClean="0"/>
              <a:t>The scalability is limited by the architecture of RAFT</a:t>
            </a:r>
          </a:p>
        </p:txBody>
      </p:sp>
    </p:spTree>
    <p:extLst>
      <p:ext uri="{BB962C8B-B14F-4D97-AF65-F5344CB8AC3E}">
        <p14:creationId xmlns:p14="http://schemas.microsoft.com/office/powerpoint/2010/main" val="231604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77500" lnSpcReduction="20000"/>
          </a:bodyPr>
          <a:lstStyle/>
          <a:p>
            <a:r>
              <a:rPr lang="en-US" dirty="0" smtClean="0"/>
              <a:t>Proof of Authority</a:t>
            </a:r>
          </a:p>
          <a:p>
            <a:pPr lvl="1"/>
            <a:r>
              <a:rPr lang="en-US" dirty="0" err="1"/>
              <a:t>PoA</a:t>
            </a:r>
            <a:r>
              <a:rPr lang="en-US" dirty="0"/>
              <a:t> algorithms rely on a set of N trusted nodes called the authorities. Each authority </a:t>
            </a:r>
            <a:r>
              <a:rPr lang="en-US" dirty="0" smtClean="0"/>
              <a:t>is identified </a:t>
            </a:r>
            <a:r>
              <a:rPr lang="en-US" dirty="0"/>
              <a:t>by a unique id and a majority of them is assumed honest, namely at least N=2 + </a:t>
            </a:r>
            <a:r>
              <a:rPr lang="en-US" dirty="0" smtClean="0"/>
              <a:t>1. </a:t>
            </a:r>
          </a:p>
          <a:p>
            <a:pPr lvl="1"/>
            <a:r>
              <a:rPr lang="en-US" dirty="0" smtClean="0"/>
              <a:t>The </a:t>
            </a:r>
            <a:r>
              <a:rPr lang="en-US" dirty="0"/>
              <a:t>authorities run a consensus to order the transactions issued by clients. </a:t>
            </a:r>
            <a:endParaRPr lang="en-US" dirty="0" smtClean="0"/>
          </a:p>
          <a:p>
            <a:pPr lvl="1"/>
            <a:r>
              <a:rPr lang="en-US" dirty="0" smtClean="0"/>
              <a:t>Consensus </a:t>
            </a:r>
            <a:r>
              <a:rPr lang="en-US" dirty="0"/>
              <a:t>in </a:t>
            </a:r>
            <a:r>
              <a:rPr lang="en-US" dirty="0" err="1" smtClean="0"/>
              <a:t>PoA</a:t>
            </a:r>
            <a:r>
              <a:rPr lang="en-US" dirty="0" smtClean="0"/>
              <a:t> algorithms </a:t>
            </a:r>
            <a:r>
              <a:rPr lang="en-US" dirty="0"/>
              <a:t>relies on a mining rotation schema, a widely used approach to fairly distribute </a:t>
            </a:r>
            <a:r>
              <a:rPr lang="en-US" dirty="0" smtClean="0"/>
              <a:t>the </a:t>
            </a:r>
            <a:r>
              <a:rPr lang="en-US" dirty="0"/>
              <a:t>responsibility of block creation among </a:t>
            </a:r>
            <a:r>
              <a:rPr lang="en-US" dirty="0" smtClean="0"/>
              <a:t>authorities. </a:t>
            </a:r>
            <a:r>
              <a:rPr lang="en-US" dirty="0"/>
              <a:t>Time is divided into steps, </a:t>
            </a:r>
            <a:r>
              <a:rPr lang="en-US" dirty="0" smtClean="0"/>
              <a:t>each of </a:t>
            </a:r>
            <a:r>
              <a:rPr lang="en-US" dirty="0"/>
              <a:t>which has an authority elected as mining </a:t>
            </a:r>
            <a:r>
              <a:rPr lang="en-US" dirty="0" smtClean="0"/>
              <a:t>leader.</a:t>
            </a:r>
          </a:p>
          <a:p>
            <a:pPr lvl="1"/>
            <a:r>
              <a:rPr lang="en-US" dirty="0" smtClean="0"/>
              <a:t>There are 2 implementation clients in Ethereum, which are Aura and Clique</a:t>
            </a:r>
          </a:p>
          <a:p>
            <a:pPr lvl="1"/>
            <a:r>
              <a:rPr lang="en-US" dirty="0" err="1" smtClean="0"/>
              <a:t>PoA</a:t>
            </a:r>
            <a:r>
              <a:rPr lang="en-US" dirty="0" smtClean="0"/>
              <a:t> prioritize availability over consistency of data, or ‘AP’ following CAP theorem.</a:t>
            </a:r>
          </a:p>
          <a:p>
            <a:pPr lvl="2"/>
            <a:r>
              <a:rPr lang="en-US" dirty="0" smtClean="0"/>
              <a:t>The CAP theorem states that in a distributed data store only two out of the three following properties can be ensured: Consistency (C), Availability (A), and </a:t>
            </a:r>
            <a:r>
              <a:rPr lang="en-US" dirty="0"/>
              <a:t>Partition Tolerance (P)</a:t>
            </a:r>
            <a:endParaRPr lang="en-US" dirty="0" smtClean="0"/>
          </a:p>
          <a:p>
            <a:pPr lvl="2"/>
            <a:r>
              <a:rPr lang="en-US" dirty="0" smtClean="0"/>
              <a:t>PBFT can be categorized as CP</a:t>
            </a:r>
          </a:p>
          <a:p>
            <a:pPr lvl="2"/>
            <a:r>
              <a:rPr lang="en-US" dirty="0" smtClean="0"/>
              <a:t>This mean, when compared to PBFT, </a:t>
            </a:r>
            <a:r>
              <a:rPr lang="en-US" dirty="0" err="1" smtClean="0"/>
              <a:t>PoA</a:t>
            </a:r>
            <a:r>
              <a:rPr lang="en-US" dirty="0" smtClean="0"/>
              <a:t> provide guarantee that its simpler model allow more success rate for publishing submitted transaction to Blockchain. However, </a:t>
            </a:r>
            <a:r>
              <a:rPr lang="en-US" dirty="0" err="1" smtClean="0"/>
              <a:t>PoA</a:t>
            </a:r>
            <a:r>
              <a:rPr lang="en-US" dirty="0" smtClean="0"/>
              <a:t> sacrifice consistency where “fork” of the Blockchain can occur.</a:t>
            </a:r>
          </a:p>
          <a:p>
            <a:pPr lvl="2"/>
            <a:r>
              <a:rPr lang="en-US" dirty="0" smtClean="0"/>
              <a:t>Forked chain can potentially cause conflict of data. It will require more process to judge which fork will be continued as the main chain and how to handle data different in forked chain. This increase difficulty in Blockchain usage and implementation</a:t>
            </a:r>
            <a:r>
              <a:rPr lang="en-US" dirty="0" smtClean="0"/>
              <a:t>. At the same time, the integrity of the list of transactions cannot be maintained.</a:t>
            </a:r>
            <a:endParaRPr lang="en-US" dirty="0" smtClean="0"/>
          </a:p>
        </p:txBody>
      </p:sp>
    </p:spTree>
    <p:extLst>
      <p:ext uri="{BB962C8B-B14F-4D97-AF65-F5344CB8AC3E}">
        <p14:creationId xmlns:p14="http://schemas.microsoft.com/office/powerpoint/2010/main" val="110772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6624794"/>
              </p:ext>
            </p:extLst>
          </p:nvPr>
        </p:nvGraphicFramePr>
        <p:xfrm>
          <a:off x="711200" y="1511299"/>
          <a:ext cx="10642600" cy="5079322"/>
        </p:xfrm>
        <a:graphic>
          <a:graphicData uri="http://schemas.openxmlformats.org/drawingml/2006/table">
            <a:tbl>
              <a:tblPr firstRow="1" bandRow="1">
                <a:tableStyleId>{5C22544A-7EE6-4342-B048-85BDC9FD1C3A}</a:tableStyleId>
              </a:tblPr>
              <a:tblGrid>
                <a:gridCol w="2819400"/>
                <a:gridCol w="1282700"/>
                <a:gridCol w="1282700"/>
                <a:gridCol w="1282700"/>
                <a:gridCol w="1282700"/>
                <a:gridCol w="1282700"/>
                <a:gridCol w="1409700"/>
              </a:tblGrid>
              <a:tr h="275020">
                <a:tc rowSpan="2">
                  <a:txBody>
                    <a:bodyPr/>
                    <a:lstStyle/>
                    <a:p>
                      <a:pPr algn="ctr"/>
                      <a:endParaRPr lang="en-US" sz="2000" dirty="0" smtClean="0"/>
                    </a:p>
                    <a:p>
                      <a:pPr algn="ctr"/>
                      <a:r>
                        <a:rPr lang="en-US" sz="2000" dirty="0" smtClean="0"/>
                        <a:t>Characteristics</a:t>
                      </a:r>
                      <a:endParaRPr lang="th-TH" sz="2000" dirty="0"/>
                    </a:p>
                  </a:txBody>
                  <a:tcPr/>
                </a:tc>
                <a:tc gridSpan="6">
                  <a:txBody>
                    <a:bodyPr/>
                    <a:lstStyle/>
                    <a:p>
                      <a:pPr algn="ctr"/>
                      <a:r>
                        <a:rPr lang="en-US" sz="2000" dirty="0" smtClean="0"/>
                        <a:t>Consensus</a:t>
                      </a:r>
                      <a:r>
                        <a:rPr lang="en-US" sz="2000" baseline="0" dirty="0" smtClean="0"/>
                        <a:t> </a:t>
                      </a:r>
                      <a:r>
                        <a:rPr lang="en-US" sz="2000" baseline="0" dirty="0" err="1" smtClean="0"/>
                        <a:t>Alogorithms</a:t>
                      </a:r>
                      <a:endParaRPr lang="th-TH" sz="2000" dirty="0"/>
                    </a:p>
                  </a:txBody>
                  <a:tcPr/>
                </a:tc>
                <a:tc hMerge="1">
                  <a:txBody>
                    <a:bodyPr/>
                    <a:lstStyle/>
                    <a:p>
                      <a:endParaRPr lang="th-TH" dirty="0"/>
                    </a:p>
                  </a:txBody>
                  <a:tcPr/>
                </a:tc>
                <a:tc hMerge="1">
                  <a:txBody>
                    <a:bodyPr/>
                    <a:lstStyle/>
                    <a:p>
                      <a:endParaRPr lang="th-TH" dirty="0"/>
                    </a:p>
                  </a:txBody>
                  <a:tcPr/>
                </a:tc>
                <a:tc hMerge="1">
                  <a:txBody>
                    <a:bodyPr/>
                    <a:lstStyle/>
                    <a:p>
                      <a:endParaRPr lang="th-TH" dirty="0"/>
                    </a:p>
                  </a:txBody>
                  <a:tcPr/>
                </a:tc>
                <a:tc hMerge="1">
                  <a:txBody>
                    <a:bodyPr/>
                    <a:lstStyle/>
                    <a:p>
                      <a:endParaRPr lang="th-TH" dirty="0"/>
                    </a:p>
                  </a:txBody>
                  <a:tcPr/>
                </a:tc>
                <a:tc hMerge="1">
                  <a:txBody>
                    <a:bodyPr/>
                    <a:lstStyle/>
                    <a:p>
                      <a:endParaRPr lang="th-TH"/>
                    </a:p>
                  </a:txBody>
                  <a:tcPr/>
                </a:tc>
              </a:tr>
              <a:tr h="275020">
                <a:tc vMerge="1">
                  <a:txBody>
                    <a:bodyPr/>
                    <a:lstStyle/>
                    <a:p>
                      <a:endParaRPr lang="th-TH" dirty="0"/>
                    </a:p>
                  </a:txBody>
                  <a:tcPr/>
                </a:tc>
                <a:tc>
                  <a:txBody>
                    <a:bodyPr/>
                    <a:lstStyle/>
                    <a:p>
                      <a:pPr algn="ctr"/>
                      <a:r>
                        <a:rPr lang="en-US" sz="2000" dirty="0" err="1" smtClean="0"/>
                        <a:t>PoW</a:t>
                      </a:r>
                      <a:endParaRPr lang="th-TH" sz="2000" dirty="0"/>
                    </a:p>
                  </a:txBody>
                  <a:tcPr/>
                </a:tc>
                <a:tc>
                  <a:txBody>
                    <a:bodyPr/>
                    <a:lstStyle/>
                    <a:p>
                      <a:pPr algn="ctr"/>
                      <a:r>
                        <a:rPr lang="en-US" sz="2000" dirty="0" err="1" smtClean="0"/>
                        <a:t>PoS</a:t>
                      </a:r>
                      <a:endParaRPr lang="th-TH" sz="2000" dirty="0"/>
                    </a:p>
                  </a:txBody>
                  <a:tcPr/>
                </a:tc>
                <a:tc>
                  <a:txBody>
                    <a:bodyPr/>
                    <a:lstStyle/>
                    <a:p>
                      <a:pPr algn="ctr"/>
                      <a:r>
                        <a:rPr lang="en-US" sz="2000" dirty="0" err="1" smtClean="0"/>
                        <a:t>DPoS</a:t>
                      </a:r>
                      <a:endParaRPr lang="th-TH" sz="2000" dirty="0"/>
                    </a:p>
                  </a:txBody>
                  <a:tcPr/>
                </a:tc>
                <a:tc>
                  <a:txBody>
                    <a:bodyPr/>
                    <a:lstStyle/>
                    <a:p>
                      <a:pPr algn="ctr"/>
                      <a:r>
                        <a:rPr lang="en-US" sz="2000" dirty="0" smtClean="0"/>
                        <a:t>PBFT</a:t>
                      </a:r>
                      <a:endParaRPr lang="th-TH" sz="2000" dirty="0"/>
                    </a:p>
                  </a:txBody>
                  <a:tcPr/>
                </a:tc>
                <a:tc>
                  <a:txBody>
                    <a:bodyPr/>
                    <a:lstStyle/>
                    <a:p>
                      <a:pPr algn="ctr"/>
                      <a:r>
                        <a:rPr lang="en-US" sz="2000" dirty="0" err="1" smtClean="0"/>
                        <a:t>PoA</a:t>
                      </a:r>
                      <a:endParaRPr lang="th-TH" dirty="0"/>
                    </a:p>
                  </a:txBody>
                  <a:tcPr/>
                </a:tc>
                <a:tc>
                  <a:txBody>
                    <a:bodyPr/>
                    <a:lstStyle/>
                    <a:p>
                      <a:pPr algn="ctr"/>
                      <a:r>
                        <a:rPr lang="en-US" sz="2000" dirty="0" smtClean="0"/>
                        <a:t>RAFT</a:t>
                      </a:r>
                      <a:endParaRPr lang="th-TH" sz="2000" dirty="0"/>
                    </a:p>
                  </a:txBody>
                  <a:tcPr/>
                </a:tc>
              </a:tr>
              <a:tr h="634661">
                <a:tc>
                  <a:txBody>
                    <a:bodyPr/>
                    <a:lstStyle/>
                    <a:p>
                      <a:r>
                        <a:rPr lang="en-US" sz="2000" dirty="0" smtClean="0"/>
                        <a:t>Byzantine Fault Tolerance</a:t>
                      </a:r>
                    </a:p>
                    <a:p>
                      <a:r>
                        <a:rPr lang="en-US" sz="2000" dirty="0" smtClean="0"/>
                        <a:t>(% malicious node)</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33%</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a:t>
                      </a:r>
                      <a:endParaRPr lang="th-TH" sz="2000" dirty="0"/>
                    </a:p>
                  </a:txBody>
                  <a:tcPr/>
                </a:tc>
              </a:tr>
              <a:tr h="634661">
                <a:tc>
                  <a:txBody>
                    <a:bodyPr/>
                    <a:lstStyle/>
                    <a:p>
                      <a:r>
                        <a:rPr lang="en-US" sz="2000" dirty="0" smtClean="0"/>
                        <a:t>Crash Fault</a:t>
                      </a:r>
                      <a:r>
                        <a:rPr lang="en-US" sz="2000" baseline="0" dirty="0" smtClean="0"/>
                        <a:t> Tolerance</a:t>
                      </a:r>
                    </a:p>
                    <a:p>
                      <a:r>
                        <a:rPr lang="en-US" sz="2000" baseline="0" dirty="0" smtClean="0"/>
                        <a:t>(%nodes of crash fault)</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33%</a:t>
                      </a:r>
                      <a:endParaRPr lang="th-TH" sz="2000" dirty="0"/>
                    </a:p>
                  </a:txBody>
                  <a:tcPr/>
                </a:tc>
                <a:tc>
                  <a:txBody>
                    <a:bodyPr/>
                    <a:lstStyle/>
                    <a:p>
                      <a:pPr algn="ctr"/>
                      <a:r>
                        <a:rPr lang="en-US" sz="2000" dirty="0" smtClean="0"/>
                        <a:t>50%</a:t>
                      </a:r>
                      <a:endParaRPr lang="th-TH" sz="2000" dirty="0"/>
                    </a:p>
                  </a:txBody>
                  <a:tcPr/>
                </a:tc>
                <a:tc>
                  <a:txBody>
                    <a:bodyPr/>
                    <a:lstStyle/>
                    <a:p>
                      <a:pPr algn="ctr"/>
                      <a:r>
                        <a:rPr lang="en-US" sz="2000" dirty="0" smtClean="0"/>
                        <a:t>50%</a:t>
                      </a:r>
                      <a:endParaRPr lang="th-TH" sz="2000" dirty="0"/>
                    </a:p>
                  </a:txBody>
                  <a:tcPr/>
                </a:tc>
              </a:tr>
              <a:tr h="634661">
                <a:tc>
                  <a:txBody>
                    <a:bodyPr/>
                    <a:lstStyle/>
                    <a:p>
                      <a:r>
                        <a:rPr lang="en-US" sz="2000" dirty="0" smtClean="0"/>
                        <a:t>Verification speed (time)</a:t>
                      </a:r>
                      <a:endParaRPr lang="th-TH" sz="2000" dirty="0"/>
                    </a:p>
                  </a:txBody>
                  <a:tcPr/>
                </a:tc>
                <a:tc>
                  <a:txBody>
                    <a:bodyPr/>
                    <a:lstStyle/>
                    <a:p>
                      <a:pPr algn="ctr"/>
                      <a:r>
                        <a:rPr lang="en-US" sz="2000" dirty="0" smtClean="0"/>
                        <a:t>&gt;100s</a:t>
                      </a:r>
                      <a:endParaRPr lang="th-TH" sz="2000" dirty="0"/>
                    </a:p>
                  </a:txBody>
                  <a:tcPr/>
                </a:tc>
                <a:tc>
                  <a:txBody>
                    <a:bodyPr/>
                    <a:lstStyle/>
                    <a:p>
                      <a:pPr algn="ctr"/>
                      <a:r>
                        <a:rPr lang="en-US" sz="2000" dirty="0" smtClean="0"/>
                        <a:t>&lt;100s</a:t>
                      </a:r>
                      <a:endParaRPr lang="th-TH" sz="2000" dirty="0"/>
                    </a:p>
                  </a:txBody>
                  <a:tcPr/>
                </a:tc>
                <a:tc>
                  <a:txBody>
                    <a:bodyPr/>
                    <a:lstStyle/>
                    <a:p>
                      <a:pPr algn="ctr"/>
                      <a:r>
                        <a:rPr lang="en-US" sz="2000" dirty="0" smtClean="0"/>
                        <a:t>&lt;100s</a:t>
                      </a:r>
                      <a:endParaRPr lang="th-TH" sz="2000" dirty="0"/>
                    </a:p>
                  </a:txBody>
                  <a:tcPr/>
                </a:tc>
                <a:tc>
                  <a:txBody>
                    <a:bodyPr/>
                    <a:lstStyle/>
                    <a:p>
                      <a:pPr algn="ctr"/>
                      <a:r>
                        <a:rPr lang="en-US" sz="2000" dirty="0" smtClean="0"/>
                        <a:t>&lt;10s</a:t>
                      </a:r>
                      <a:endParaRPr lang="th-TH" sz="2000" dirty="0"/>
                    </a:p>
                  </a:txBody>
                  <a:tcPr/>
                </a:tc>
                <a:tc>
                  <a:txBody>
                    <a:bodyPr/>
                    <a:lstStyle/>
                    <a:p>
                      <a:pPr algn="ctr"/>
                      <a:r>
                        <a:rPr lang="en-US" sz="2000" dirty="0" smtClean="0"/>
                        <a:t>&lt;PBFT</a:t>
                      </a:r>
                      <a:endParaRPr lang="th-TH" sz="2000" dirty="0"/>
                    </a:p>
                  </a:txBody>
                  <a:tcPr/>
                </a:tc>
                <a:tc>
                  <a:txBody>
                    <a:bodyPr/>
                    <a:lstStyle/>
                    <a:p>
                      <a:pPr algn="ctr"/>
                      <a:r>
                        <a:rPr lang="en-US" sz="2000" dirty="0" smtClean="0"/>
                        <a:t>&lt;10s</a:t>
                      </a:r>
                      <a:endParaRPr lang="th-TH" sz="2000" dirty="0"/>
                    </a:p>
                  </a:txBody>
                  <a:tcPr/>
                </a:tc>
              </a:tr>
              <a:tr h="634661">
                <a:tc>
                  <a:txBody>
                    <a:bodyPr/>
                    <a:lstStyle/>
                    <a:p>
                      <a:r>
                        <a:rPr lang="en-US" sz="2000" dirty="0" smtClean="0"/>
                        <a:t>Throughput </a:t>
                      </a:r>
                    </a:p>
                    <a:p>
                      <a:r>
                        <a:rPr lang="en-US" sz="2000" dirty="0" smtClean="0"/>
                        <a:t>(Transaction Per Second)</a:t>
                      </a:r>
                      <a:endParaRPr lang="th-TH" sz="2000" dirty="0"/>
                    </a:p>
                  </a:txBody>
                  <a:tcPr/>
                </a:tc>
                <a:tc>
                  <a:txBody>
                    <a:bodyPr/>
                    <a:lstStyle/>
                    <a:p>
                      <a:pPr algn="ctr"/>
                      <a:r>
                        <a:rPr lang="en-US" sz="2000" dirty="0" smtClean="0"/>
                        <a:t>&lt;100</a:t>
                      </a:r>
                      <a:endParaRPr lang="th-TH" sz="2000" dirty="0"/>
                    </a:p>
                  </a:txBody>
                  <a:tcPr/>
                </a:tc>
                <a:tc>
                  <a:txBody>
                    <a:bodyPr/>
                    <a:lstStyle/>
                    <a:p>
                      <a:pPr algn="ctr"/>
                      <a:r>
                        <a:rPr lang="en-US" sz="2000" dirty="0" smtClean="0"/>
                        <a:t>&lt;1000</a:t>
                      </a:r>
                      <a:endParaRPr lang="th-TH" sz="2000" dirty="0"/>
                    </a:p>
                  </a:txBody>
                  <a:tcPr/>
                </a:tc>
                <a:tc>
                  <a:txBody>
                    <a:bodyPr/>
                    <a:lstStyle/>
                    <a:p>
                      <a:pPr algn="ctr"/>
                      <a:r>
                        <a:rPr lang="en-US" sz="2000" dirty="0" smtClean="0"/>
                        <a:t>&lt;1000</a:t>
                      </a:r>
                      <a:endParaRPr lang="th-TH" sz="2000" dirty="0"/>
                    </a:p>
                  </a:txBody>
                  <a:tcPr/>
                </a:tc>
                <a:tc>
                  <a:txBody>
                    <a:bodyPr/>
                    <a:lstStyle/>
                    <a:p>
                      <a:pPr algn="ctr"/>
                      <a:r>
                        <a:rPr lang="en-US" sz="2000" dirty="0" smtClean="0"/>
                        <a:t>&lt;2000</a:t>
                      </a:r>
                      <a:endParaRPr lang="th-TH" sz="2000" dirty="0"/>
                    </a:p>
                  </a:txBody>
                  <a:tcPr/>
                </a:tc>
                <a:tc>
                  <a:txBody>
                    <a:bodyPr/>
                    <a:lstStyle/>
                    <a:p>
                      <a:pPr algn="ctr"/>
                      <a:r>
                        <a:rPr lang="en-US" sz="2000" dirty="0" smtClean="0"/>
                        <a:t>&gt;PBFT</a:t>
                      </a:r>
                      <a:endParaRPr lang="th-TH" sz="2000" dirty="0"/>
                    </a:p>
                  </a:txBody>
                  <a:tcPr/>
                </a:tc>
                <a:tc>
                  <a:txBody>
                    <a:bodyPr/>
                    <a:lstStyle/>
                    <a:p>
                      <a:pPr algn="ctr"/>
                      <a:r>
                        <a:rPr lang="en-US" sz="2000" dirty="0" smtClean="0"/>
                        <a:t>&gt;10k</a:t>
                      </a:r>
                      <a:endParaRPr lang="th-TH" sz="2000" dirty="0"/>
                    </a:p>
                  </a:txBody>
                  <a:tcPr/>
                </a:tc>
              </a:tr>
              <a:tr h="634661">
                <a:tc>
                  <a:txBody>
                    <a:bodyPr/>
                    <a:lstStyle/>
                    <a:p>
                      <a:r>
                        <a:rPr lang="en-US" sz="2000" dirty="0" smtClean="0"/>
                        <a:t>Scalability</a:t>
                      </a:r>
                      <a:endParaRPr lang="th-TH" sz="2000" dirty="0"/>
                    </a:p>
                  </a:txBody>
                  <a:tcPr/>
                </a:tc>
                <a:tc>
                  <a:txBody>
                    <a:bodyPr/>
                    <a:lstStyle/>
                    <a:p>
                      <a:pPr algn="ctr"/>
                      <a:r>
                        <a:rPr lang="en-US" sz="1800" dirty="0" smtClean="0"/>
                        <a:t>Almost</a:t>
                      </a:r>
                    </a:p>
                    <a:p>
                      <a:pPr algn="ctr"/>
                      <a:r>
                        <a:rPr lang="en-US" sz="1800" dirty="0" smtClean="0"/>
                        <a:t>unlimited</a:t>
                      </a:r>
                      <a:endParaRPr lang="th-TH" sz="1800" dirty="0"/>
                    </a:p>
                  </a:txBody>
                  <a:tcPr/>
                </a:tc>
                <a:tc>
                  <a:txBody>
                    <a:bodyPr/>
                    <a:lstStyle/>
                    <a:p>
                      <a:pPr algn="ctr"/>
                      <a:r>
                        <a:rPr lang="en-US" sz="1800" dirty="0" smtClean="0"/>
                        <a:t>Almost</a:t>
                      </a:r>
                      <a:r>
                        <a:rPr lang="en-US" sz="1800" baseline="0" dirty="0" smtClean="0"/>
                        <a:t> unlimited</a:t>
                      </a:r>
                      <a:endParaRPr lang="th-TH" sz="1800" dirty="0"/>
                    </a:p>
                  </a:txBody>
                  <a:tcPr/>
                </a:tc>
                <a:tc>
                  <a:txBody>
                    <a:bodyPr/>
                    <a:lstStyle/>
                    <a:p>
                      <a:pPr algn="ctr"/>
                      <a:r>
                        <a:rPr lang="en-US" sz="1800" dirty="0" smtClean="0"/>
                        <a:t>Unlimited</a:t>
                      </a:r>
                      <a:endParaRPr lang="th-TH" sz="1800" dirty="0"/>
                    </a:p>
                  </a:txBody>
                  <a:tcPr/>
                </a:tc>
                <a:tc>
                  <a:txBody>
                    <a:bodyPr/>
                    <a:lstStyle/>
                    <a:p>
                      <a:pPr algn="ctr"/>
                      <a:r>
                        <a:rPr lang="en-US" sz="1800" dirty="0" smtClean="0"/>
                        <a:t>Small number of</a:t>
                      </a:r>
                      <a:r>
                        <a:rPr lang="en-US" sz="1800" baseline="0" dirty="0" smtClean="0"/>
                        <a:t> nodes</a:t>
                      </a:r>
                      <a:endParaRPr lang="th-TH" sz="1800" dirty="0"/>
                    </a:p>
                  </a:txBody>
                  <a:tcPr/>
                </a:tc>
                <a:tc>
                  <a:txBody>
                    <a:bodyPr/>
                    <a:lstStyle/>
                    <a:p>
                      <a:pPr algn="ctr"/>
                      <a:r>
                        <a:rPr lang="en-US" sz="1800" dirty="0" smtClean="0"/>
                        <a:t>Large number of nodes</a:t>
                      </a:r>
                      <a:endParaRPr lang="th-TH" sz="1800" dirty="0"/>
                    </a:p>
                  </a:txBody>
                  <a:tcPr/>
                </a:tc>
                <a:tc>
                  <a:txBody>
                    <a:bodyPr/>
                    <a:lstStyle/>
                    <a:p>
                      <a:pPr algn="ctr"/>
                      <a:r>
                        <a:rPr lang="en-US" sz="1800" dirty="0" smtClean="0"/>
                        <a:t>Limited by architecture</a:t>
                      </a:r>
                      <a:endParaRPr lang="th-TH" sz="1800" dirty="0"/>
                    </a:p>
                  </a:txBody>
                  <a:tcPr/>
                </a:tc>
              </a:tr>
              <a:tr h="634661">
                <a:tc>
                  <a:txBody>
                    <a:bodyPr/>
                    <a:lstStyle/>
                    <a:p>
                      <a:r>
                        <a:rPr lang="en-US" sz="2000" dirty="0" smtClean="0"/>
                        <a:t>CAP Theorem</a:t>
                      </a:r>
                      <a:endParaRPr lang="th-TH" sz="2000" dirty="0"/>
                    </a:p>
                  </a:txBody>
                  <a:tcPr/>
                </a:tc>
                <a:tc>
                  <a:txBody>
                    <a:bodyPr/>
                    <a:lstStyle/>
                    <a:p>
                      <a:pPr algn="ctr"/>
                      <a:r>
                        <a:rPr lang="en-US" sz="1800" smtClean="0"/>
                        <a:t>-</a:t>
                      </a:r>
                      <a:endParaRPr lang="th-TH" sz="1800" dirty="0"/>
                    </a:p>
                  </a:txBody>
                  <a:tcPr/>
                </a:tc>
                <a:tc>
                  <a:txBody>
                    <a:bodyPr/>
                    <a:lstStyle/>
                    <a:p>
                      <a:pPr algn="ctr"/>
                      <a:r>
                        <a:rPr lang="en-US" sz="1800" dirty="0" smtClean="0"/>
                        <a:t>-</a:t>
                      </a:r>
                      <a:endParaRPr lang="th-TH" sz="1800" dirty="0"/>
                    </a:p>
                  </a:txBody>
                  <a:tcPr/>
                </a:tc>
                <a:tc>
                  <a:txBody>
                    <a:bodyPr/>
                    <a:lstStyle/>
                    <a:p>
                      <a:pPr algn="ctr"/>
                      <a:r>
                        <a:rPr lang="en-US" sz="1800" dirty="0" smtClean="0"/>
                        <a:t>-</a:t>
                      </a:r>
                      <a:endParaRPr lang="th-TH" sz="1800" dirty="0"/>
                    </a:p>
                  </a:txBody>
                  <a:tcPr/>
                </a:tc>
                <a:tc>
                  <a:txBody>
                    <a:bodyPr/>
                    <a:lstStyle/>
                    <a:p>
                      <a:pPr algn="ctr"/>
                      <a:r>
                        <a:rPr lang="en-US" sz="1800" dirty="0" smtClean="0"/>
                        <a:t>CP</a:t>
                      </a:r>
                      <a:endParaRPr lang="th-TH" sz="1800" dirty="0"/>
                    </a:p>
                  </a:txBody>
                  <a:tcPr/>
                </a:tc>
                <a:tc>
                  <a:txBody>
                    <a:bodyPr/>
                    <a:lstStyle/>
                    <a:p>
                      <a:pPr algn="ctr"/>
                      <a:r>
                        <a:rPr lang="en-US" sz="1800" dirty="0" smtClean="0"/>
                        <a:t>AP</a:t>
                      </a:r>
                      <a:endParaRPr lang="th-TH" sz="1800" dirty="0"/>
                    </a:p>
                  </a:txBody>
                  <a:tcPr/>
                </a:tc>
                <a:tc>
                  <a:txBody>
                    <a:bodyPr/>
                    <a:lstStyle/>
                    <a:p>
                      <a:pPr algn="ctr"/>
                      <a:r>
                        <a:rPr lang="en-US" sz="1800" dirty="0" smtClean="0"/>
                        <a:t>-</a:t>
                      </a:r>
                      <a:endParaRPr lang="th-TH" sz="1800" dirty="0"/>
                    </a:p>
                  </a:txBody>
                  <a:tcPr/>
                </a:tc>
              </a:tr>
            </a:tbl>
          </a:graphicData>
        </a:graphic>
      </p:graphicFrame>
    </p:spTree>
    <p:extLst>
      <p:ext uri="{BB962C8B-B14F-4D97-AF65-F5344CB8AC3E}">
        <p14:creationId xmlns:p14="http://schemas.microsoft.com/office/powerpoint/2010/main" val="140420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References</a:t>
            </a:r>
          </a:p>
          <a:p>
            <a:pPr lvl="1"/>
            <a:r>
              <a:rPr lang="en-US" dirty="0" smtClean="0"/>
              <a:t>A Review on Consensus Algorithm of Blockchain</a:t>
            </a:r>
          </a:p>
          <a:p>
            <a:pPr lvl="2"/>
            <a:r>
              <a:rPr lang="en-US" sz="1600" i="1" dirty="0"/>
              <a:t>D. </a:t>
            </a:r>
            <a:r>
              <a:rPr lang="en-US" sz="1600" i="1" dirty="0" err="1"/>
              <a:t>Mingxiao</a:t>
            </a:r>
            <a:r>
              <a:rPr lang="en-US" sz="1600" i="1" dirty="0"/>
              <a:t>, M. </a:t>
            </a:r>
            <a:r>
              <a:rPr lang="en-US" sz="1600" i="1" dirty="0" err="1"/>
              <a:t>Xiaofeng</a:t>
            </a:r>
            <a:r>
              <a:rPr lang="en-US" sz="1600" i="1" dirty="0"/>
              <a:t>, Z. </a:t>
            </a:r>
            <a:r>
              <a:rPr lang="en-US" sz="1600" i="1" dirty="0" err="1"/>
              <a:t>Zhe</a:t>
            </a:r>
            <a:r>
              <a:rPr lang="en-US" sz="1600" i="1" dirty="0"/>
              <a:t>, W. </a:t>
            </a:r>
            <a:r>
              <a:rPr lang="en-US" sz="1600" i="1" dirty="0" err="1"/>
              <a:t>Xiangwei</a:t>
            </a:r>
            <a:r>
              <a:rPr lang="en-US" sz="1600" i="1" dirty="0"/>
              <a:t> and C. </a:t>
            </a:r>
            <a:r>
              <a:rPr lang="en-US" sz="1600" i="1" dirty="0" err="1"/>
              <a:t>Qijun</a:t>
            </a:r>
            <a:r>
              <a:rPr lang="en-US" sz="1600" i="1" dirty="0"/>
              <a:t>, "A review on consensus algorithm of </a:t>
            </a:r>
            <a:r>
              <a:rPr lang="en-US" sz="1600" i="1" dirty="0" err="1"/>
              <a:t>blockchain</a:t>
            </a:r>
            <a:r>
              <a:rPr lang="en-US" sz="1600" i="1" dirty="0"/>
              <a:t>," 2017 IEEE International Conference on Systems, Man, and Cybernetics (SMC), Banff, AB, 2017, pp. 2567-2572</a:t>
            </a:r>
            <a:r>
              <a:rPr lang="en-US" sz="1600" i="1" dirty="0" smtClean="0"/>
              <a:t>.</a:t>
            </a:r>
          </a:p>
          <a:p>
            <a:pPr lvl="2"/>
            <a:r>
              <a:rPr lang="en-US" dirty="0" smtClean="0"/>
              <a:t>Main references for Consensus types and Blockchain types</a:t>
            </a:r>
          </a:p>
          <a:p>
            <a:pPr lvl="2"/>
            <a:r>
              <a:rPr lang="en-US" dirty="0" smtClean="0"/>
              <a:t>Analysis on suitability between each Blockchain types and Consensus</a:t>
            </a:r>
          </a:p>
          <a:p>
            <a:pPr lvl="1"/>
            <a:r>
              <a:rPr lang="en-US" dirty="0" smtClean="0"/>
              <a:t>PBFT vs Proof-of-Authority: Applying the CAP Theorem to Permissioned Blockchain</a:t>
            </a:r>
          </a:p>
          <a:p>
            <a:pPr lvl="2"/>
            <a:r>
              <a:rPr lang="en-US" sz="1600" i="1" dirty="0" smtClean="0"/>
              <a:t>De </a:t>
            </a:r>
            <a:r>
              <a:rPr lang="en-US" sz="1600" i="1" dirty="0"/>
              <a:t>Angelis S, </a:t>
            </a:r>
            <a:r>
              <a:rPr lang="en-US" sz="1600" i="1" dirty="0" err="1"/>
              <a:t>Aniello</a:t>
            </a:r>
            <a:r>
              <a:rPr lang="en-US" sz="1600" i="1" dirty="0"/>
              <a:t> L, </a:t>
            </a:r>
            <a:r>
              <a:rPr lang="en-US" sz="1600" i="1" dirty="0" err="1"/>
              <a:t>Baldoni</a:t>
            </a:r>
            <a:r>
              <a:rPr lang="en-US" sz="1600" i="1" dirty="0"/>
              <a:t> R, Lombardi F, </a:t>
            </a:r>
            <a:r>
              <a:rPr lang="en-US" sz="1600" i="1" dirty="0" err="1"/>
              <a:t>Margheri</a:t>
            </a:r>
            <a:r>
              <a:rPr lang="en-US" sz="1600" i="1" dirty="0"/>
              <a:t> A, </a:t>
            </a:r>
            <a:r>
              <a:rPr lang="en-US" sz="1600" i="1" dirty="0" err="1"/>
              <a:t>Sassone</a:t>
            </a:r>
            <a:r>
              <a:rPr lang="en-US" sz="1600" i="1" dirty="0"/>
              <a:t> V. PBFT vs proof-of-authority: Applying the CAP theorem to permissioned </a:t>
            </a:r>
            <a:r>
              <a:rPr lang="en-US" sz="1600" i="1" dirty="0" err="1"/>
              <a:t>blockchain</a:t>
            </a:r>
            <a:r>
              <a:rPr lang="en-US" sz="1600" i="1" dirty="0"/>
              <a:t>. CEUR Workshop Proc. 2018;2058:1–11. </a:t>
            </a:r>
            <a:endParaRPr lang="en-US" sz="1600" i="1" dirty="0" smtClean="0"/>
          </a:p>
          <a:p>
            <a:pPr lvl="2"/>
            <a:r>
              <a:rPr lang="en-US" dirty="0" smtClean="0"/>
              <a:t>Main references for Proof of Authority</a:t>
            </a:r>
          </a:p>
          <a:p>
            <a:pPr lvl="2"/>
            <a:r>
              <a:rPr lang="en-US" dirty="0" smtClean="0"/>
              <a:t>Analysis on PBFT vs Proof of Authority and its suitable use cases.</a:t>
            </a:r>
          </a:p>
          <a:p>
            <a:pPr lvl="1"/>
            <a:r>
              <a:rPr lang="en-US" dirty="0" smtClean="0"/>
              <a:t>Istanbul Byzantine Fault Tolerance</a:t>
            </a:r>
          </a:p>
          <a:p>
            <a:pPr lvl="2"/>
            <a:r>
              <a:rPr lang="en-US" sz="1500" dirty="0" err="1" smtClean="0"/>
              <a:t>yutelin</a:t>
            </a:r>
            <a:r>
              <a:rPr lang="en-US" sz="1500" dirty="0"/>
              <a:t>. Istanbul Byzantine Fault Tolerance [Internet]. [cited 2019 Apr 9]. Available from: </a:t>
            </a:r>
            <a:r>
              <a:rPr lang="en-US" sz="1500" dirty="0">
                <a:hlinkClick r:id="rId2"/>
              </a:rPr>
              <a:t>https://</a:t>
            </a:r>
            <a:r>
              <a:rPr lang="en-US" sz="1500" dirty="0" smtClean="0">
                <a:hlinkClick r:id="rId2"/>
              </a:rPr>
              <a:t>github.com/ethereum/EIPs/issues/650</a:t>
            </a:r>
            <a:endParaRPr lang="en-US" sz="1500" dirty="0" smtClean="0"/>
          </a:p>
          <a:p>
            <a:pPr lvl="2"/>
            <a:r>
              <a:rPr lang="en-US" dirty="0" smtClean="0"/>
              <a:t>Main references for Istanbul Byzantine Fault Tolerance</a:t>
            </a:r>
          </a:p>
          <a:p>
            <a:pPr lvl="1"/>
            <a:r>
              <a:rPr lang="en-US" dirty="0"/>
              <a:t>Consensus Algorithms: </a:t>
            </a:r>
            <a:r>
              <a:rPr lang="en-US" dirty="0" err="1"/>
              <a:t>PoA</a:t>
            </a:r>
            <a:r>
              <a:rPr lang="en-US" dirty="0"/>
              <a:t>, IBFT or Raft?</a:t>
            </a:r>
            <a:endParaRPr lang="en-US" dirty="0" smtClean="0"/>
          </a:p>
          <a:p>
            <a:pPr lvl="2"/>
            <a:r>
              <a:rPr lang="en-US" sz="1500" dirty="0" smtClean="0"/>
              <a:t>Jim </a:t>
            </a:r>
            <a:r>
              <a:rPr lang="en-US" sz="1500" dirty="0"/>
              <a:t>Zhang. Consensus Algorithms: </a:t>
            </a:r>
            <a:r>
              <a:rPr lang="en-US" sz="1500" dirty="0" err="1"/>
              <a:t>PoA</a:t>
            </a:r>
            <a:r>
              <a:rPr lang="en-US" sz="1500" dirty="0"/>
              <a:t>, IBFT or Raft? - </a:t>
            </a:r>
            <a:r>
              <a:rPr lang="en-US" sz="1500" dirty="0" err="1"/>
              <a:t>Kaleido</a:t>
            </a:r>
            <a:r>
              <a:rPr lang="en-US" sz="1500" dirty="0"/>
              <a:t> - </a:t>
            </a:r>
            <a:r>
              <a:rPr lang="en-US" sz="1500" dirty="0" err="1"/>
              <a:t>Kaleido</a:t>
            </a:r>
            <a:r>
              <a:rPr lang="en-US" sz="1500" dirty="0"/>
              <a:t> [Internet]. 2018 [cited 2019 Apr 9]. Available from: </a:t>
            </a:r>
            <a:r>
              <a:rPr lang="en-US" sz="1500" dirty="0">
                <a:hlinkClick r:id="rId3"/>
              </a:rPr>
              <a:t>https://kaleido.io/consensus-algorithms-poa-ibft-or-raft</a:t>
            </a:r>
            <a:r>
              <a:rPr lang="en-US" sz="1500" dirty="0" smtClean="0">
                <a:hlinkClick r:id="rId3"/>
              </a:rPr>
              <a:t>/</a:t>
            </a:r>
            <a:endParaRPr lang="en-US" sz="1500" dirty="0" smtClean="0"/>
          </a:p>
          <a:p>
            <a:pPr lvl="2"/>
            <a:r>
              <a:rPr lang="en-US" dirty="0" smtClean="0"/>
              <a:t>Characteristics and different between </a:t>
            </a:r>
            <a:r>
              <a:rPr lang="en-US" dirty="0" err="1" smtClean="0"/>
              <a:t>PoA</a:t>
            </a:r>
            <a:r>
              <a:rPr lang="en-US" dirty="0" smtClean="0"/>
              <a:t>, IBFT, and Raft</a:t>
            </a:r>
            <a:endParaRPr lang="en-US" dirty="0"/>
          </a:p>
        </p:txBody>
      </p:sp>
    </p:spTree>
    <p:extLst>
      <p:ext uri="{BB962C8B-B14F-4D97-AF65-F5344CB8AC3E}">
        <p14:creationId xmlns:p14="http://schemas.microsoft.com/office/powerpoint/2010/main" val="60009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77500" lnSpcReduction="20000"/>
          </a:bodyPr>
          <a:lstStyle/>
          <a:p>
            <a:r>
              <a:rPr lang="en-US" dirty="0" smtClean="0"/>
              <a:t>Considering our scenario</a:t>
            </a:r>
          </a:p>
          <a:p>
            <a:pPr lvl="1"/>
            <a:r>
              <a:rPr lang="en-US" dirty="0"/>
              <a:t>XDS Affinity Domain Blockchain is Permissioned Blockchain.</a:t>
            </a:r>
          </a:p>
          <a:p>
            <a:pPr lvl="1"/>
            <a:r>
              <a:rPr lang="en-US" dirty="0" smtClean="0"/>
              <a:t>Each hospitals participate in XDS Affinity Domain will be represent by at least one Blockchain node</a:t>
            </a:r>
          </a:p>
          <a:p>
            <a:pPr lvl="1"/>
            <a:r>
              <a:rPr lang="en-US" dirty="0" smtClean="0"/>
              <a:t>XDS Affinity Domain would not be able to effort Proof of Work consensus as it waste computational resources</a:t>
            </a:r>
          </a:p>
          <a:p>
            <a:pPr lvl="1"/>
            <a:r>
              <a:rPr lang="en-US" dirty="0" smtClean="0"/>
              <a:t>Priority integrity of Document Registry entry followed by its </a:t>
            </a:r>
            <a:r>
              <a:rPr lang="en-US" dirty="0" smtClean="0"/>
              <a:t>availability </a:t>
            </a:r>
            <a:r>
              <a:rPr lang="en-US" dirty="0" smtClean="0"/>
              <a:t>and </a:t>
            </a:r>
            <a:r>
              <a:rPr lang="en-US" dirty="0" smtClean="0"/>
              <a:t>confidentiality</a:t>
            </a:r>
            <a:r>
              <a:rPr lang="en-US" dirty="0" smtClean="0"/>
              <a:t>.</a:t>
            </a:r>
          </a:p>
          <a:p>
            <a:pPr lvl="1"/>
            <a:r>
              <a:rPr lang="en-US" dirty="0" smtClean="0"/>
              <a:t>In this work, XDS Affinity Domain Blockchain will have less than 30 member nodes participated. That mean decreased in efficiency problem due to large amount of consensus node is not a major issue.</a:t>
            </a:r>
          </a:p>
          <a:p>
            <a:pPr lvl="1"/>
            <a:r>
              <a:rPr lang="en-US" dirty="0" smtClean="0"/>
              <a:t>Blockchain transaction are mainly use for sharing ‘Stable Document Entry’ and record some activity for system audit. Which mean transaction processing speed is not a major issue like it does in cryptocurrency. However, it still require enough efficiency to operate with continuous medical operation.</a:t>
            </a:r>
          </a:p>
          <a:p>
            <a:r>
              <a:rPr lang="en-US" dirty="0" smtClean="0"/>
              <a:t>PBFT is the most suitable consensus for the scenario.</a:t>
            </a:r>
          </a:p>
          <a:p>
            <a:pPr lvl="1"/>
            <a:r>
              <a:rPr lang="en-US" dirty="0" smtClean="0"/>
              <a:t>Suitable with Permissioned Blockchain with less than 30 consensus nodes</a:t>
            </a:r>
          </a:p>
          <a:p>
            <a:pPr lvl="1"/>
            <a:r>
              <a:rPr lang="en-US" dirty="0" smtClean="0"/>
              <a:t>Priority consistency of data entering the Blockchain</a:t>
            </a:r>
          </a:p>
          <a:p>
            <a:pPr lvl="1"/>
            <a:r>
              <a:rPr lang="en-US" dirty="0" smtClean="0"/>
              <a:t>Require lesser computational resource when compared to Proof of Work</a:t>
            </a:r>
          </a:p>
        </p:txBody>
      </p:sp>
    </p:spTree>
    <p:extLst>
      <p:ext uri="{BB962C8B-B14F-4D97-AF65-F5344CB8AC3E}">
        <p14:creationId xmlns:p14="http://schemas.microsoft.com/office/powerpoint/2010/main" val="132655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Blockchain types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Blockchain Types</a:t>
            </a:r>
          </a:p>
          <a:p>
            <a:pPr lvl="1"/>
            <a:r>
              <a:rPr lang="en-US" dirty="0" smtClean="0"/>
              <a:t>Public Blockchain: </a:t>
            </a:r>
          </a:p>
          <a:p>
            <a:pPr lvl="2"/>
            <a:r>
              <a:rPr lang="en-US" dirty="0" smtClean="0"/>
              <a:t>It is accessible to all the people in a public area. </a:t>
            </a:r>
          </a:p>
          <a:p>
            <a:pPr lvl="2"/>
            <a:r>
              <a:rPr lang="en-US" dirty="0" smtClean="0"/>
              <a:t>Everyone can become one of the nodes and make contributions to obtain the rewards following the rules. </a:t>
            </a:r>
          </a:p>
          <a:p>
            <a:pPr lvl="2"/>
            <a:r>
              <a:rPr lang="en-US" dirty="0" smtClean="0"/>
              <a:t>There are no trust relationships among the nodes. </a:t>
            </a:r>
          </a:p>
          <a:p>
            <a:pPr lvl="2"/>
            <a:r>
              <a:rPr lang="en-US" dirty="0" smtClean="0"/>
              <a:t>Public Blockchain is completely open and decentralized.</a:t>
            </a:r>
          </a:p>
          <a:p>
            <a:pPr lvl="2"/>
            <a:r>
              <a:rPr lang="en-US" dirty="0" smtClean="0"/>
              <a:t>All transactions on the public Blockchain can never be changed or revoked.</a:t>
            </a:r>
          </a:p>
          <a:p>
            <a:pPr lvl="1"/>
            <a:r>
              <a:rPr lang="en-US" dirty="0" smtClean="0"/>
              <a:t>Private Blockchain:</a:t>
            </a:r>
          </a:p>
          <a:p>
            <a:pPr lvl="2"/>
            <a:r>
              <a:rPr lang="en-US" dirty="0" smtClean="0"/>
              <a:t>The owner of the Blockchain has the highest authority to change the information.</a:t>
            </a:r>
          </a:p>
          <a:p>
            <a:pPr lvl="2"/>
            <a:r>
              <a:rPr lang="en-US" dirty="0" smtClean="0"/>
              <a:t>The rest of the nodes have limited access to read.</a:t>
            </a:r>
          </a:p>
          <a:p>
            <a:pPr lvl="2"/>
            <a:r>
              <a:rPr lang="en-US" dirty="0" smtClean="0"/>
              <a:t>Compared to the public Blockchain, the private Blockchain has the characteristics of easy modification and low transaction cost.</a:t>
            </a:r>
          </a:p>
          <a:p>
            <a:pPr lvl="2"/>
            <a:r>
              <a:rPr lang="en-US" dirty="0" smtClean="0"/>
              <a:t>Transaction verification of the private Blockchain only need some designated high credit nodes.</a:t>
            </a:r>
          </a:p>
          <a:p>
            <a:pPr lvl="2"/>
            <a:r>
              <a:rPr lang="en-US" dirty="0" smtClean="0"/>
              <a:t>Private Blockchain is applied to more closed networks such as the intranet.</a:t>
            </a:r>
          </a:p>
          <a:p>
            <a:pPr lvl="2"/>
            <a:r>
              <a:rPr lang="en-US" dirty="0" smtClean="0"/>
              <a:t>It is more important to solve the crash faults than Byzantine faults.</a:t>
            </a:r>
            <a:endParaRPr lang="th-TH" dirty="0"/>
          </a:p>
        </p:txBody>
      </p:sp>
    </p:spTree>
    <p:extLst>
      <p:ext uri="{BB962C8B-B14F-4D97-AF65-F5344CB8AC3E}">
        <p14:creationId xmlns:p14="http://schemas.microsoft.com/office/powerpoint/2010/main" val="3061615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Blockchain types</a:t>
            </a:r>
            <a:endParaRPr lang="th-TH" sz="2400" dirty="0"/>
          </a:p>
        </p:txBody>
      </p:sp>
      <p:sp>
        <p:nvSpPr>
          <p:cNvPr id="3" name="Content Placeholder 2"/>
          <p:cNvSpPr>
            <a:spLocks noGrp="1"/>
          </p:cNvSpPr>
          <p:nvPr>
            <p:ph idx="1"/>
          </p:nvPr>
        </p:nvSpPr>
        <p:spPr/>
        <p:txBody>
          <a:bodyPr>
            <a:normAutofit/>
          </a:bodyPr>
          <a:lstStyle/>
          <a:p>
            <a:r>
              <a:rPr lang="en-US" dirty="0" smtClean="0"/>
              <a:t>Blockchain Types</a:t>
            </a:r>
          </a:p>
          <a:p>
            <a:pPr lvl="1"/>
            <a:r>
              <a:rPr lang="en-US" dirty="0" smtClean="0"/>
              <a:t>Permissioned Blockchain (aka Consortium Blockchain):</a:t>
            </a:r>
          </a:p>
          <a:p>
            <a:pPr lvl="2"/>
            <a:r>
              <a:rPr lang="en-US" dirty="0" smtClean="0"/>
              <a:t>The Blockchain is composed of many parties and the main nodes are pre-specified by the participants.</a:t>
            </a:r>
          </a:p>
          <a:p>
            <a:pPr lvl="2"/>
            <a:r>
              <a:rPr lang="en-US" dirty="0"/>
              <a:t>The members of the Blockchain do not fully trust the others. </a:t>
            </a:r>
          </a:p>
          <a:p>
            <a:pPr lvl="2"/>
            <a:r>
              <a:rPr lang="en-US" dirty="0"/>
              <a:t>Each participant selects its own consensus node according to the rules.</a:t>
            </a:r>
          </a:p>
          <a:p>
            <a:pPr lvl="2"/>
            <a:r>
              <a:rPr lang="en-US" dirty="0"/>
              <a:t>Transactions need to be recognized by most consensus nodes.</a:t>
            </a:r>
          </a:p>
          <a:p>
            <a:pPr lvl="2"/>
            <a:endParaRPr lang="th-TH" dirty="0"/>
          </a:p>
        </p:txBody>
      </p:sp>
    </p:spTree>
    <p:extLst>
      <p:ext uri="{BB962C8B-B14F-4D97-AF65-F5344CB8AC3E}">
        <p14:creationId xmlns:p14="http://schemas.microsoft.com/office/powerpoint/2010/main" val="55392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Blockchain types</a:t>
            </a:r>
            <a:endParaRPr lang="th-TH" sz="2400" dirty="0"/>
          </a:p>
        </p:txBody>
      </p:sp>
      <p:sp>
        <p:nvSpPr>
          <p:cNvPr id="3" name="Content Placeholder 2"/>
          <p:cNvSpPr>
            <a:spLocks noGrp="1"/>
          </p:cNvSpPr>
          <p:nvPr>
            <p:ph idx="1"/>
          </p:nvPr>
        </p:nvSpPr>
        <p:spPr/>
        <p:txBody>
          <a:bodyPr/>
          <a:lstStyle/>
          <a:p>
            <a:r>
              <a:rPr lang="en-US" dirty="0" smtClean="0"/>
              <a:t>Considering our scenario</a:t>
            </a:r>
          </a:p>
          <a:p>
            <a:pPr lvl="1"/>
            <a:r>
              <a:rPr lang="en-US" dirty="0" smtClean="0"/>
              <a:t>The Blockchain is composed of many hospitals and the main nodes are pre-specified by the XDS Affinity Domain members. </a:t>
            </a:r>
          </a:p>
          <a:p>
            <a:pPr lvl="1"/>
            <a:r>
              <a:rPr lang="en-US" dirty="0" smtClean="0"/>
              <a:t>The members of the Blockchain do not fully trust the others. This also included the case that node got compromised by cyber-criminal.</a:t>
            </a:r>
          </a:p>
          <a:p>
            <a:pPr lvl="1"/>
            <a:r>
              <a:rPr lang="en-US" dirty="0" smtClean="0"/>
              <a:t>Each participant selects its own consensus node according to the rules.</a:t>
            </a:r>
          </a:p>
          <a:p>
            <a:pPr lvl="1"/>
            <a:r>
              <a:rPr lang="en-US" dirty="0" smtClean="0"/>
              <a:t>Transactions related to XDS Document Registry need to be recognized by most consensus nodes.</a:t>
            </a:r>
          </a:p>
          <a:p>
            <a:r>
              <a:rPr lang="en-US" dirty="0" smtClean="0"/>
              <a:t>XDS Affinity Domain Blockchain is Permissioned Blockchain </a:t>
            </a:r>
            <a:br>
              <a:rPr lang="en-US" dirty="0" smtClean="0"/>
            </a:br>
            <a:r>
              <a:rPr lang="en-US" dirty="0" smtClean="0"/>
              <a:t>(aka Consortium Blockchain)</a:t>
            </a:r>
            <a:endParaRPr lang="th-TH" dirty="0"/>
          </a:p>
        </p:txBody>
      </p:sp>
    </p:spTree>
    <p:extLst>
      <p:ext uri="{BB962C8B-B14F-4D97-AF65-F5344CB8AC3E}">
        <p14:creationId xmlns:p14="http://schemas.microsoft.com/office/powerpoint/2010/main" val="411151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92500" lnSpcReduction="20000"/>
          </a:bodyPr>
          <a:lstStyle/>
          <a:p>
            <a:r>
              <a:rPr lang="en-US" dirty="0" smtClean="0"/>
              <a:t>There are various types of consensus invented by Blockchain community to meet some specific use cases.</a:t>
            </a:r>
          </a:p>
          <a:p>
            <a:r>
              <a:rPr lang="en-US" dirty="0" smtClean="0"/>
              <a:t>Main Consensus Types</a:t>
            </a:r>
          </a:p>
          <a:p>
            <a:pPr lvl="1"/>
            <a:r>
              <a:rPr lang="en-US" dirty="0" smtClean="0"/>
              <a:t>Proof of Work (</a:t>
            </a:r>
            <a:r>
              <a:rPr lang="en-US" dirty="0" err="1" smtClean="0"/>
              <a:t>PoW</a:t>
            </a:r>
            <a:r>
              <a:rPr lang="en-US" dirty="0" smtClean="0"/>
              <a:t>)</a:t>
            </a:r>
          </a:p>
          <a:p>
            <a:pPr lvl="1"/>
            <a:r>
              <a:rPr lang="en-US" dirty="0" smtClean="0"/>
              <a:t>Proof of Stakes (</a:t>
            </a:r>
            <a:r>
              <a:rPr lang="en-US" dirty="0" err="1" smtClean="0"/>
              <a:t>PoS</a:t>
            </a:r>
            <a:r>
              <a:rPr lang="en-US" dirty="0" smtClean="0"/>
              <a:t>)</a:t>
            </a:r>
          </a:p>
          <a:p>
            <a:pPr lvl="1"/>
            <a:r>
              <a:rPr lang="en-US" dirty="0" smtClean="0"/>
              <a:t>Delegated Proof of Stake (</a:t>
            </a:r>
            <a:r>
              <a:rPr lang="en-US" dirty="0" err="1" smtClean="0"/>
              <a:t>DPoS</a:t>
            </a:r>
            <a:r>
              <a:rPr lang="en-US" dirty="0" smtClean="0"/>
              <a:t>)</a:t>
            </a:r>
          </a:p>
          <a:p>
            <a:pPr lvl="1"/>
            <a:r>
              <a:rPr lang="en-US" dirty="0" smtClean="0"/>
              <a:t>Practical Byzantine Fault Tolerance (PBFT)</a:t>
            </a:r>
          </a:p>
          <a:p>
            <a:pPr lvl="1"/>
            <a:r>
              <a:rPr lang="en-US" dirty="0" smtClean="0"/>
              <a:t>Raft</a:t>
            </a:r>
          </a:p>
          <a:p>
            <a:pPr lvl="1"/>
            <a:r>
              <a:rPr lang="en-US" dirty="0" smtClean="0"/>
              <a:t>Proof of Authority (</a:t>
            </a:r>
            <a:r>
              <a:rPr lang="en-US" dirty="0" err="1" smtClean="0"/>
              <a:t>PoA</a:t>
            </a:r>
            <a:r>
              <a:rPr lang="en-US" dirty="0" smtClean="0"/>
              <a:t>)</a:t>
            </a:r>
          </a:p>
          <a:p>
            <a:r>
              <a:rPr lang="en-US" dirty="0"/>
              <a:t>*It must be noted that consensus are created to prevent modification of data during transition before published to the Blockchain (while initial data are being transmit to all nodes). If initial data was </a:t>
            </a:r>
            <a:r>
              <a:rPr lang="en-US" dirty="0" smtClean="0"/>
              <a:t>tampered or modified </a:t>
            </a:r>
            <a:r>
              <a:rPr lang="en-US" dirty="0"/>
              <a:t>from </a:t>
            </a:r>
            <a:r>
              <a:rPr lang="en-US" dirty="0" smtClean="0"/>
              <a:t>the start</a:t>
            </a:r>
            <a:r>
              <a:rPr lang="en-US" dirty="0"/>
              <a:t>, consensus cannot help </a:t>
            </a:r>
            <a:r>
              <a:rPr lang="en-US" dirty="0" smtClean="0"/>
              <a:t>that.</a:t>
            </a:r>
            <a:endParaRPr lang="en-US" dirty="0"/>
          </a:p>
          <a:p>
            <a:endParaRPr lang="en-US" dirty="0" smtClean="0"/>
          </a:p>
        </p:txBody>
      </p:sp>
    </p:spTree>
    <p:extLst>
      <p:ext uri="{BB962C8B-B14F-4D97-AF65-F5344CB8AC3E}">
        <p14:creationId xmlns:p14="http://schemas.microsoft.com/office/powerpoint/2010/main" val="320689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a:xfrm>
            <a:off x="533400" y="1825624"/>
            <a:ext cx="11176000" cy="4625975"/>
          </a:xfrm>
        </p:spPr>
        <p:txBody>
          <a:bodyPr>
            <a:normAutofit fontScale="70000" lnSpcReduction="20000"/>
          </a:bodyPr>
          <a:lstStyle/>
          <a:p>
            <a:r>
              <a:rPr lang="en-US" dirty="0" smtClean="0"/>
              <a:t>Proof of Work (</a:t>
            </a:r>
            <a:r>
              <a:rPr lang="en-US" dirty="0" err="1" smtClean="0"/>
              <a:t>PoW</a:t>
            </a:r>
            <a:r>
              <a:rPr lang="en-US" dirty="0" smtClean="0"/>
              <a:t>)</a:t>
            </a:r>
          </a:p>
          <a:p>
            <a:pPr lvl="1"/>
            <a:r>
              <a:rPr lang="en-US" dirty="0" smtClean="0"/>
              <a:t>Its core idea is to allocate the accounting rights and rewards through the hashing power competition among the nodes.</a:t>
            </a:r>
          </a:p>
          <a:p>
            <a:pPr lvl="1"/>
            <a:r>
              <a:rPr lang="en-US" dirty="0" smtClean="0"/>
              <a:t>Based on the information of the previous block, the different nodes calculate the specific solution of a mathematical problem. The first node that solves this math problem can create the next block and get a certain amount of reward.</a:t>
            </a:r>
          </a:p>
          <a:p>
            <a:pPr lvl="1"/>
            <a:r>
              <a:rPr lang="en-US" dirty="0" smtClean="0"/>
              <a:t>In Bitcoin, Satoshi </a:t>
            </a:r>
            <a:r>
              <a:rPr lang="en-US" dirty="0" err="1" smtClean="0"/>
              <a:t>Nakamoto</a:t>
            </a:r>
            <a:r>
              <a:rPr lang="en-US" dirty="0" smtClean="0"/>
              <a:t> used </a:t>
            </a:r>
            <a:r>
              <a:rPr lang="en-US" dirty="0" err="1" smtClean="0"/>
              <a:t>HashCash</a:t>
            </a:r>
            <a:r>
              <a:rPr lang="en-US" dirty="0" smtClean="0"/>
              <a:t> to design this mathematics problem.</a:t>
            </a:r>
          </a:p>
          <a:p>
            <a:pPr lvl="1"/>
            <a:r>
              <a:rPr lang="en-US" dirty="0" err="1" smtClean="0"/>
              <a:t>PoW</a:t>
            </a:r>
            <a:r>
              <a:rPr lang="en-US" dirty="0" smtClean="0"/>
              <a:t> takes the workload as the safeguard.</a:t>
            </a:r>
          </a:p>
          <a:p>
            <a:pPr lvl="1"/>
            <a:r>
              <a:rPr lang="en-US" dirty="0" smtClean="0"/>
              <a:t>The newly created block is linked to the blocks in front of it. The length of the chain is proportional to the amount of workload. All nodes trust the longest chain.</a:t>
            </a:r>
          </a:p>
          <a:p>
            <a:pPr lvl="1"/>
            <a:r>
              <a:rPr lang="en-US" dirty="0" smtClean="0"/>
              <a:t>If anyone wants to tamper with the Blockchain, he needs to control more than 50% of the world’s hashing power to ensure that he can become the first one to generate the latest block and master the longest chain.</a:t>
            </a:r>
          </a:p>
          <a:p>
            <a:pPr lvl="1"/>
            <a:r>
              <a:rPr lang="en-US" dirty="0" smtClean="0"/>
              <a:t>The gains from tampering can be much greater than the cost. So the </a:t>
            </a:r>
            <a:r>
              <a:rPr lang="en-US" dirty="0" err="1" smtClean="0"/>
              <a:t>PoW</a:t>
            </a:r>
            <a:r>
              <a:rPr lang="en-US" dirty="0" smtClean="0"/>
              <a:t> can effectively guarantee the safety of the Blockchain</a:t>
            </a:r>
          </a:p>
          <a:p>
            <a:pPr lvl="1"/>
            <a:r>
              <a:rPr lang="en-US" dirty="0" smtClean="0"/>
              <a:t>However, </a:t>
            </a:r>
            <a:r>
              <a:rPr lang="en-US" dirty="0" err="1" smtClean="0"/>
              <a:t>PoW</a:t>
            </a:r>
            <a:r>
              <a:rPr lang="en-US" dirty="0" smtClean="0"/>
              <a:t> have limitation that it waste high amount of resources, give low transaction throughput rate and slow speed of transactions.</a:t>
            </a:r>
          </a:p>
          <a:p>
            <a:pPr lvl="1"/>
            <a:r>
              <a:rPr lang="en-US" dirty="0" err="1" smtClean="0"/>
              <a:t>PoW</a:t>
            </a:r>
            <a:r>
              <a:rPr lang="en-US" dirty="0" smtClean="0"/>
              <a:t> also affected by the concentration of hashing power where more than one organization join together to form “mining pool” which potentially have a monopoly of accounting if they gain hashing power more than 50% of global hashing power.</a:t>
            </a:r>
          </a:p>
          <a:p>
            <a:pPr lvl="1"/>
            <a:r>
              <a:rPr lang="en-US" dirty="0" err="1" smtClean="0"/>
              <a:t>PoW</a:t>
            </a:r>
            <a:r>
              <a:rPr lang="en-US" dirty="0" smtClean="0"/>
              <a:t> can tolerate malicious nodes up to 50% of all nodes</a:t>
            </a:r>
          </a:p>
        </p:txBody>
      </p:sp>
    </p:spTree>
    <p:extLst>
      <p:ext uri="{BB962C8B-B14F-4D97-AF65-F5344CB8AC3E}">
        <p14:creationId xmlns:p14="http://schemas.microsoft.com/office/powerpoint/2010/main" val="134540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smtClean="0"/>
              <a:t>Proof of Stake (</a:t>
            </a:r>
            <a:r>
              <a:rPr lang="en-US" dirty="0" err="1" smtClean="0"/>
              <a:t>PoS</a:t>
            </a:r>
            <a:r>
              <a:rPr lang="en-US" dirty="0" smtClean="0"/>
              <a:t>)</a:t>
            </a:r>
          </a:p>
          <a:p>
            <a:pPr lvl="1"/>
            <a:r>
              <a:rPr lang="en-US" dirty="0" smtClean="0"/>
              <a:t>In </a:t>
            </a:r>
            <a:r>
              <a:rPr lang="en-US" dirty="0" err="1" smtClean="0"/>
              <a:t>PoS</a:t>
            </a:r>
            <a:r>
              <a:rPr lang="en-US" dirty="0" smtClean="0"/>
              <a:t>, the digital currency has the concept of ‘coin age’.</a:t>
            </a:r>
          </a:p>
          <a:p>
            <a:pPr lvl="1"/>
            <a:r>
              <a:rPr lang="en-US" dirty="0" smtClean="0"/>
              <a:t>Coin age of a coin is its value multiplied by the time period after it was created. The longer one node holds the coins, the more rights it can get in the network.</a:t>
            </a:r>
          </a:p>
          <a:p>
            <a:pPr lvl="1"/>
            <a:r>
              <a:rPr lang="en-US" dirty="0" smtClean="0"/>
              <a:t>Holders of the coins will also receive a certain reward according to the coin age.</a:t>
            </a:r>
          </a:p>
          <a:p>
            <a:pPr lvl="1"/>
            <a:r>
              <a:rPr lang="en-US" dirty="0" err="1" smtClean="0"/>
              <a:t>PoS</a:t>
            </a:r>
            <a:r>
              <a:rPr lang="en-US" dirty="0" smtClean="0"/>
              <a:t> limits the hashing power of each node. The difficulty of mining is inversely proportional to coin age.</a:t>
            </a:r>
          </a:p>
          <a:p>
            <a:pPr lvl="1"/>
            <a:r>
              <a:rPr lang="en-US" dirty="0" err="1" smtClean="0"/>
              <a:t>PoS</a:t>
            </a:r>
            <a:r>
              <a:rPr lang="en-US" dirty="0" smtClean="0"/>
              <a:t> encourages the coins holders to increase the holding time.</a:t>
            </a:r>
            <a:endParaRPr lang="th-TH" dirty="0" smtClean="0"/>
          </a:p>
          <a:p>
            <a:pPr lvl="1"/>
            <a:r>
              <a:rPr lang="en-US" dirty="0" smtClean="0"/>
              <a:t>With the concept of coin age, the Blockchain is no longer entirely relying on the proof of work. That effectively solves the resource wasting problem in </a:t>
            </a:r>
            <a:r>
              <a:rPr lang="en-US" dirty="0" err="1" smtClean="0"/>
              <a:t>PoW</a:t>
            </a:r>
            <a:r>
              <a:rPr lang="en-US" dirty="0" smtClean="0"/>
              <a:t>.</a:t>
            </a:r>
          </a:p>
          <a:p>
            <a:pPr lvl="1"/>
            <a:r>
              <a:rPr lang="en-US" dirty="0" smtClean="0"/>
              <a:t>The security of the Blockchain using </a:t>
            </a:r>
            <a:r>
              <a:rPr lang="en-US" dirty="0" err="1" smtClean="0"/>
              <a:t>PoS</a:t>
            </a:r>
            <a:r>
              <a:rPr lang="en-US" dirty="0" smtClean="0"/>
              <a:t> improves with the increasing value in the Blockchain. The attackers need to accumulate a large number of coins and hold them long enough to attack the Blockchain. This also greatly increases the difficulty of attack.</a:t>
            </a:r>
          </a:p>
          <a:p>
            <a:pPr lvl="1"/>
            <a:r>
              <a:rPr lang="en-US" dirty="0" err="1" smtClean="0"/>
              <a:t>PoS</a:t>
            </a:r>
            <a:r>
              <a:rPr lang="en-US" dirty="0" smtClean="0"/>
              <a:t> have similar outcome when compared to </a:t>
            </a:r>
            <a:r>
              <a:rPr lang="en-US" dirty="0" err="1" smtClean="0"/>
              <a:t>PoW</a:t>
            </a:r>
            <a:endParaRPr lang="en-US" dirty="0" smtClean="0"/>
          </a:p>
          <a:p>
            <a:pPr lvl="1"/>
            <a:r>
              <a:rPr lang="en-US" dirty="0" smtClean="0"/>
              <a:t>The coin age concept also destroyed in usual transactions, which may make participants more interested in collecting the coins instead of using them.</a:t>
            </a:r>
          </a:p>
        </p:txBody>
      </p:sp>
    </p:spTree>
    <p:extLst>
      <p:ext uri="{BB962C8B-B14F-4D97-AF65-F5344CB8AC3E}">
        <p14:creationId xmlns:p14="http://schemas.microsoft.com/office/powerpoint/2010/main" val="422937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p:txBody>
          <a:bodyPr>
            <a:normAutofit fontScale="92500" lnSpcReduction="10000"/>
          </a:bodyPr>
          <a:lstStyle/>
          <a:p>
            <a:r>
              <a:rPr lang="en-US" dirty="0" smtClean="0"/>
              <a:t>Delegated Proof of Stake (</a:t>
            </a:r>
            <a:r>
              <a:rPr lang="en-US" dirty="0" err="1" smtClean="0"/>
              <a:t>DPoS</a:t>
            </a:r>
            <a:r>
              <a:rPr lang="en-US" dirty="0" smtClean="0"/>
              <a:t>)</a:t>
            </a:r>
          </a:p>
          <a:p>
            <a:pPr lvl="1"/>
            <a:r>
              <a:rPr lang="en-US" dirty="0" smtClean="0"/>
              <a:t>In the Blockchain with </a:t>
            </a:r>
            <a:r>
              <a:rPr lang="en-US" dirty="0" err="1" smtClean="0"/>
              <a:t>DPoS</a:t>
            </a:r>
            <a:r>
              <a:rPr lang="en-US" dirty="0" smtClean="0"/>
              <a:t>, each node can select the witnesses </a:t>
            </a:r>
            <a:r>
              <a:rPr lang="en-US" u="sng" dirty="0" smtClean="0"/>
              <a:t>based on its stake</a:t>
            </a:r>
            <a:r>
              <a:rPr lang="en-US" dirty="0" smtClean="0"/>
              <a:t>. </a:t>
            </a:r>
          </a:p>
          <a:p>
            <a:pPr lvl="1"/>
            <a:r>
              <a:rPr lang="en-US" dirty="0" smtClean="0"/>
              <a:t>In the whole network, the top </a:t>
            </a:r>
            <a:r>
              <a:rPr lang="en-US" i="1" dirty="0" smtClean="0"/>
              <a:t>N</a:t>
            </a:r>
            <a:r>
              <a:rPr lang="en-US" dirty="0" smtClean="0"/>
              <a:t> witnesses that have participated in the campaign and got the most votes have the accounting right.</a:t>
            </a:r>
          </a:p>
          <a:p>
            <a:pPr lvl="2"/>
            <a:r>
              <a:rPr lang="en-US" dirty="0" smtClean="0"/>
              <a:t>The number </a:t>
            </a:r>
            <a:r>
              <a:rPr lang="en-US" i="1" dirty="0" smtClean="0"/>
              <a:t>N</a:t>
            </a:r>
            <a:r>
              <a:rPr lang="en-US" dirty="0" smtClean="0"/>
              <a:t> of witnesses is defined such that at least 50% of voting stakeholders believe there is sufficient decentralization.</a:t>
            </a:r>
          </a:p>
          <a:p>
            <a:pPr lvl="1"/>
            <a:r>
              <a:rPr lang="en-US" dirty="0" smtClean="0"/>
              <a:t>The elected witnesses create new blocks one by one as assigned and get some rewards. The witnesses need to ensure adequate online time. If a witness is unable to create its assigned block, the activity of that block will moved to the next block and the stakeholders will vote for a new witness to replace it.</a:t>
            </a:r>
          </a:p>
          <a:p>
            <a:pPr lvl="1"/>
            <a:r>
              <a:rPr lang="en-US" dirty="0" smtClean="0"/>
              <a:t>The Blockchain using </a:t>
            </a:r>
            <a:r>
              <a:rPr lang="en-US" dirty="0" err="1" smtClean="0"/>
              <a:t>DPoS</a:t>
            </a:r>
            <a:r>
              <a:rPr lang="en-US" dirty="0" smtClean="0"/>
              <a:t> is more efficient and power-saving than </a:t>
            </a:r>
            <a:r>
              <a:rPr lang="en-US" dirty="0" err="1" smtClean="0"/>
              <a:t>PoW</a:t>
            </a:r>
            <a:endParaRPr lang="en-US" dirty="0" smtClean="0"/>
          </a:p>
          <a:p>
            <a:pPr lvl="1"/>
            <a:r>
              <a:rPr lang="en-US" dirty="0" err="1" smtClean="0"/>
              <a:t>DPoS</a:t>
            </a:r>
            <a:r>
              <a:rPr lang="en-US" dirty="0" smtClean="0"/>
              <a:t> reduce the problem that participant</a:t>
            </a:r>
            <a:r>
              <a:rPr lang="en-US" dirty="0"/>
              <a:t> more interested in collecting the coins instead of using </a:t>
            </a:r>
            <a:r>
              <a:rPr lang="en-US" dirty="0" smtClean="0"/>
              <a:t>them.</a:t>
            </a:r>
          </a:p>
          <a:p>
            <a:pPr lvl="1"/>
            <a:r>
              <a:rPr lang="en-US" dirty="0" smtClean="0"/>
              <a:t>The scalability is unlimited.</a:t>
            </a:r>
          </a:p>
        </p:txBody>
      </p:sp>
    </p:spTree>
    <p:extLst>
      <p:ext uri="{BB962C8B-B14F-4D97-AF65-F5344CB8AC3E}">
        <p14:creationId xmlns:p14="http://schemas.microsoft.com/office/powerpoint/2010/main" val="183051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component</a:t>
            </a:r>
            <a:br>
              <a:rPr lang="en-US" dirty="0" smtClean="0"/>
            </a:br>
            <a:r>
              <a:rPr lang="en-US" sz="2400" dirty="0" smtClean="0"/>
              <a:t>Consensus</a:t>
            </a:r>
            <a:endParaRPr lang="th-TH" sz="2400" dirty="0"/>
          </a:p>
        </p:txBody>
      </p:sp>
      <p:sp>
        <p:nvSpPr>
          <p:cNvPr id="3" name="Content Placeholder 2"/>
          <p:cNvSpPr>
            <a:spLocks noGrp="1"/>
          </p:cNvSpPr>
          <p:nvPr>
            <p:ph idx="1"/>
          </p:nvPr>
        </p:nvSpPr>
        <p:spPr>
          <a:xfrm>
            <a:off x="482600" y="1587500"/>
            <a:ext cx="11239500" cy="4991100"/>
          </a:xfrm>
        </p:spPr>
        <p:txBody>
          <a:bodyPr>
            <a:normAutofit fontScale="85000" lnSpcReduction="20000"/>
          </a:bodyPr>
          <a:lstStyle/>
          <a:p>
            <a:r>
              <a:rPr lang="en-US" dirty="0" smtClean="0"/>
              <a:t>Practical Byzantine Fault Tolerance (PBFT)</a:t>
            </a:r>
          </a:p>
          <a:p>
            <a:pPr lvl="1"/>
            <a:r>
              <a:rPr lang="en-US" dirty="0" smtClean="0"/>
              <a:t>In distributed systems, Byzantine Fault Tolerance can be a good method to solve the transmission errors. But early Byzantine system requires exponential operations. Until 1999, the PBFT (Practical Byzantine Fault Tolerance) system was proposed and the algorithm complexity was reduced to a polynomial level, which greatly improved efficiency.</a:t>
            </a:r>
          </a:p>
          <a:p>
            <a:pPr lvl="1"/>
            <a:r>
              <a:rPr lang="en-US" dirty="0" smtClean="0"/>
              <a:t>The consensus assume that faulty nodes are minority of the network and rely on ‘good node’ which are majority of the network to settle the consensus</a:t>
            </a:r>
          </a:p>
          <a:p>
            <a:pPr lvl="1"/>
            <a:r>
              <a:rPr lang="en-US" dirty="0" smtClean="0"/>
              <a:t>3-phase consensus</a:t>
            </a:r>
          </a:p>
          <a:p>
            <a:pPr lvl="2"/>
            <a:r>
              <a:rPr lang="en-US" dirty="0"/>
              <a:t>The network with PBFT must consists of 3</a:t>
            </a:r>
            <a:r>
              <a:rPr lang="en-US" i="1" dirty="0"/>
              <a:t>f</a:t>
            </a:r>
            <a:r>
              <a:rPr lang="en-US" dirty="0"/>
              <a:t>+1 server nodes where </a:t>
            </a:r>
            <a:r>
              <a:rPr lang="en-US" i="1" dirty="0"/>
              <a:t>f</a:t>
            </a:r>
            <a:r>
              <a:rPr lang="en-US" dirty="0"/>
              <a:t> represent faulty nodes</a:t>
            </a:r>
            <a:r>
              <a:rPr lang="en-US" dirty="0" smtClean="0"/>
              <a:t>.</a:t>
            </a:r>
          </a:p>
          <a:p>
            <a:pPr lvl="2"/>
            <a:r>
              <a:rPr lang="en-US" dirty="0" smtClean="0"/>
              <a:t>The client sends a request to the master server node. The master server node gives the request a timestamp, then records the request message and gives it an order number. After that, the master node broadcasts a pre-prepare message (the request) to the other following nodes.</a:t>
            </a:r>
          </a:p>
          <a:p>
            <a:pPr lvl="2"/>
            <a:r>
              <a:rPr lang="en-US" dirty="0" smtClean="0"/>
              <a:t>Each node determine whether to accept the request or not. If choose to accept, it broadcasts a prepare message to all the other server nodes and receives the prepare message from the other nodes.</a:t>
            </a:r>
          </a:p>
          <a:p>
            <a:pPr lvl="2"/>
            <a:r>
              <a:rPr lang="en-US" dirty="0" smtClean="0"/>
              <a:t>After having collect 2</a:t>
            </a:r>
            <a:r>
              <a:rPr lang="en-US" i="1" dirty="0" smtClean="0"/>
              <a:t>f</a:t>
            </a:r>
            <a:r>
              <a:rPr lang="en-US" dirty="0" smtClean="0"/>
              <a:t>+1 messages, if a majority of nodes choose to accept the request, then it will enter the commit state.</a:t>
            </a:r>
          </a:p>
          <a:p>
            <a:pPr lvl="2"/>
            <a:r>
              <a:rPr lang="en-US" dirty="0" smtClean="0"/>
              <a:t>Each node in commit state sends a commit message to all other nodes to announce that it commit the request. If a server node receives 2</a:t>
            </a:r>
            <a:r>
              <a:rPr lang="en-US" i="1" dirty="0" smtClean="0"/>
              <a:t>f</a:t>
            </a:r>
            <a:r>
              <a:rPr lang="en-US" dirty="0" smtClean="0"/>
              <a:t>+1 commit messages, it could believe that most nodes reach a consensus to accept the request. The server nodes then reply to the client.</a:t>
            </a:r>
          </a:p>
          <a:p>
            <a:pPr lvl="1"/>
            <a:r>
              <a:rPr lang="en-US" dirty="0" smtClean="0"/>
              <a:t>There is a variant of PBFT that tweaked for suitable with Ethereum Blockchain environment called ‘Istanbul Byzantine Fault Tolerance’ or IBFT.</a:t>
            </a:r>
          </a:p>
        </p:txBody>
      </p:sp>
    </p:spTree>
    <p:extLst>
      <p:ext uri="{BB962C8B-B14F-4D97-AF65-F5344CB8AC3E}">
        <p14:creationId xmlns:p14="http://schemas.microsoft.com/office/powerpoint/2010/main" val="4036848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2059</TotalTime>
  <Words>2720</Words>
  <Application>Microsoft Office PowerPoint</Application>
  <PresentationFormat>Widescreen</PresentationFormat>
  <Paragraphs>208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Angsana New</vt:lpstr>
      <vt:lpstr>Arial</vt:lpstr>
      <vt:lpstr>Calibri</vt:lpstr>
      <vt:lpstr>Calibri Light</vt:lpstr>
      <vt:lpstr>Cordia New</vt:lpstr>
      <vt:lpstr>Office Theme</vt:lpstr>
      <vt:lpstr>XDS.b + Blockchain</vt:lpstr>
      <vt:lpstr>Blockchain component Blockchain types</vt:lpstr>
      <vt:lpstr>Blockchain component Blockchain types</vt:lpstr>
      <vt:lpstr>Blockchain component Blockchain types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lpstr>Blockchain component Consensus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XDS.b + Blockchain</dc:title>
  <dc:creator>admin</dc:creator>
  <cp:lastModifiedBy>admin</cp:lastModifiedBy>
  <cp:revision>316</cp:revision>
  <dcterms:created xsi:type="dcterms:W3CDTF">2019-03-20T10:34:43Z</dcterms:created>
  <dcterms:modified xsi:type="dcterms:W3CDTF">2019-04-09T13:17:22Z</dcterms:modified>
</cp:coreProperties>
</file>