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9" r:id="rId3"/>
    <p:sldId id="257" r:id="rId4"/>
    <p:sldId id="261" r:id="rId5"/>
    <p:sldId id="395" r:id="rId6"/>
    <p:sldId id="262" r:id="rId7"/>
    <p:sldId id="265" r:id="rId8"/>
    <p:sldId id="392" r:id="rId9"/>
    <p:sldId id="396" r:id="rId10"/>
    <p:sldId id="394" r:id="rId11"/>
    <p:sldId id="385" r:id="rId12"/>
    <p:sldId id="354" r:id="rId13"/>
    <p:sldId id="355" r:id="rId14"/>
    <p:sldId id="356" r:id="rId15"/>
    <p:sldId id="357" r:id="rId16"/>
    <p:sldId id="358" r:id="rId17"/>
    <p:sldId id="386" r:id="rId18"/>
    <p:sldId id="387" r:id="rId19"/>
    <p:sldId id="388" r:id="rId20"/>
    <p:sldId id="389" r:id="rId21"/>
    <p:sldId id="390" r:id="rId22"/>
    <p:sldId id="391" r:id="rId23"/>
    <p:sldId id="363" r:id="rId24"/>
    <p:sldId id="364" r:id="rId25"/>
    <p:sldId id="365" r:id="rId26"/>
    <p:sldId id="371" r:id="rId27"/>
    <p:sldId id="400" r:id="rId28"/>
    <p:sldId id="367" r:id="rId29"/>
    <p:sldId id="368" r:id="rId30"/>
    <p:sldId id="369" r:id="rId31"/>
    <p:sldId id="373" r:id="rId32"/>
    <p:sldId id="374" r:id="rId33"/>
    <p:sldId id="375" r:id="rId34"/>
    <p:sldId id="376" r:id="rId35"/>
    <p:sldId id="329" r:id="rId36"/>
    <p:sldId id="280" r:id="rId37"/>
    <p:sldId id="321" r:id="rId38"/>
    <p:sldId id="281" r:id="rId39"/>
    <p:sldId id="327" r:id="rId40"/>
    <p:sldId id="398" r:id="rId41"/>
    <p:sldId id="335" r:id="rId42"/>
    <p:sldId id="315" r:id="rId43"/>
    <p:sldId id="326" r:id="rId44"/>
    <p:sldId id="325" r:id="rId45"/>
    <p:sldId id="336" r:id="rId46"/>
    <p:sldId id="340" r:id="rId47"/>
    <p:sldId id="296" r:id="rId48"/>
    <p:sldId id="345" r:id="rId49"/>
    <p:sldId id="337" r:id="rId50"/>
    <p:sldId id="347" r:id="rId51"/>
    <p:sldId id="338" r:id="rId52"/>
    <p:sldId id="378" r:id="rId53"/>
    <p:sldId id="349" r:id="rId54"/>
    <p:sldId id="350" r:id="rId55"/>
    <p:sldId id="339" r:id="rId56"/>
    <p:sldId id="311" r:id="rId57"/>
    <p:sldId id="297" r:id="rId58"/>
    <p:sldId id="298" r:id="rId59"/>
    <p:sldId id="397" r:id="rId60"/>
    <p:sldId id="399" r:id="rId61"/>
  </p:sldIdLst>
  <p:sldSz cx="12192000" cy="6858000"/>
  <p:notesSz cx="9144000" cy="6858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61D0458-A7B2-43C2-BFA2-19C00DE9E951}">
          <p14:sldIdLst>
            <p14:sldId id="256"/>
            <p14:sldId id="259"/>
          </p14:sldIdLst>
        </p14:section>
        <p14:section name="Introduction" id="{B70707F6-63A5-4F07-9812-5A045C09C0F6}">
          <p14:sldIdLst>
            <p14:sldId id="257"/>
            <p14:sldId id="261"/>
            <p14:sldId id="395"/>
            <p14:sldId id="262"/>
            <p14:sldId id="265"/>
            <p14:sldId id="392"/>
            <p14:sldId id="396"/>
            <p14:sldId id="394"/>
            <p14:sldId id="385"/>
            <p14:sldId id="354"/>
            <p14:sldId id="355"/>
            <p14:sldId id="356"/>
            <p14:sldId id="357"/>
            <p14:sldId id="358"/>
            <p14:sldId id="386"/>
            <p14:sldId id="387"/>
            <p14:sldId id="388"/>
            <p14:sldId id="389"/>
            <p14:sldId id="390"/>
            <p14:sldId id="391"/>
            <p14:sldId id="363"/>
            <p14:sldId id="364"/>
            <p14:sldId id="365"/>
            <p14:sldId id="371"/>
            <p14:sldId id="400"/>
            <p14:sldId id="367"/>
            <p14:sldId id="368"/>
            <p14:sldId id="369"/>
            <p14:sldId id="373"/>
            <p14:sldId id="374"/>
            <p14:sldId id="375"/>
            <p14:sldId id="376"/>
            <p14:sldId id="329"/>
          </p14:sldIdLst>
        </p14:section>
        <p14:section name="Method" id="{F7322821-6EB7-467D-BA4D-14FD1ACDFDC3}">
          <p14:sldIdLst>
            <p14:sldId id="280"/>
            <p14:sldId id="321"/>
            <p14:sldId id="281"/>
            <p14:sldId id="327"/>
            <p14:sldId id="398"/>
            <p14:sldId id="335"/>
            <p14:sldId id="315"/>
            <p14:sldId id="326"/>
            <p14:sldId id="325"/>
            <p14:sldId id="336"/>
            <p14:sldId id="340"/>
            <p14:sldId id="296"/>
            <p14:sldId id="345"/>
            <p14:sldId id="337"/>
            <p14:sldId id="347"/>
            <p14:sldId id="338"/>
            <p14:sldId id="378"/>
            <p14:sldId id="349"/>
            <p14:sldId id="350"/>
            <p14:sldId id="339"/>
            <p14:sldId id="311"/>
          </p14:sldIdLst>
        </p14:section>
        <p14:section name="Current Status" id="{F8F17438-9F90-491E-B4D1-A220F0AD2BB9}">
          <p14:sldIdLst>
            <p14:sldId id="297"/>
            <p14:sldId id="298"/>
            <p14:sldId id="397"/>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6" autoAdjust="0"/>
    <p:restoredTop sz="83333" autoAdjust="0"/>
  </p:normalViewPr>
  <p:slideViewPr>
    <p:cSldViewPr snapToGrid="0">
      <p:cViewPr varScale="1">
        <p:scale>
          <a:sx n="63" d="100"/>
          <a:sy n="63"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7CCD78F-6767-44F9-86E5-D78B962A72F0}" type="datetimeFigureOut">
              <a:rPr lang="th-TH" smtClean="0"/>
              <a:t>04/05/62</a:t>
            </a:fld>
            <a:endParaRPr lang="th-TH"/>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th-TH"/>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47C2B7-977B-4C8C-8C87-F85238CEBE15}" type="slidenum">
              <a:rPr lang="th-TH" smtClean="0"/>
              <a:t>‹#›</a:t>
            </a:fld>
            <a:endParaRPr lang="th-TH"/>
          </a:p>
        </p:txBody>
      </p:sp>
    </p:spTree>
    <p:extLst>
      <p:ext uri="{BB962C8B-B14F-4D97-AF65-F5344CB8AC3E}">
        <p14:creationId xmlns:p14="http://schemas.microsoft.com/office/powerpoint/2010/main" val="1785786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C9B18A9-C69E-4FC2-91A3-F9217ABA0C9D}" type="datetimeFigureOut">
              <a:rPr lang="th-TH" smtClean="0"/>
              <a:t>04/05/62</a:t>
            </a:fld>
            <a:endParaRPr lang="th-TH"/>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4CA58D-DDE5-4E81-B303-5B87EF3CDE33}" type="slidenum">
              <a:rPr lang="th-TH" smtClean="0"/>
              <a:t>‹#›</a:t>
            </a:fld>
            <a:endParaRPr lang="th-TH"/>
          </a:p>
        </p:txBody>
      </p:sp>
    </p:spTree>
    <p:extLst>
      <p:ext uri="{BB962C8B-B14F-4D97-AF65-F5344CB8AC3E}">
        <p14:creationId xmlns:p14="http://schemas.microsoft.com/office/powerpoint/2010/main" val="173486372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984CA58D-DDE5-4E81-B303-5B87EF3CDE33}" type="slidenum">
              <a:rPr lang="th-TH" smtClean="0"/>
              <a:t>1</a:t>
            </a:fld>
            <a:endParaRPr lang="th-TH"/>
          </a:p>
        </p:txBody>
      </p:sp>
    </p:spTree>
    <p:extLst>
      <p:ext uri="{BB962C8B-B14F-4D97-AF65-F5344CB8AC3E}">
        <p14:creationId xmlns:p14="http://schemas.microsoft.com/office/powerpoint/2010/main" val="1109162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15</a:t>
            </a:fld>
            <a:endParaRPr lang="th-TH"/>
          </a:p>
        </p:txBody>
      </p:sp>
    </p:spTree>
    <p:extLst>
      <p:ext uri="{BB962C8B-B14F-4D97-AF65-F5344CB8AC3E}">
        <p14:creationId xmlns:p14="http://schemas.microsoft.com/office/powerpoint/2010/main" val="219830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16</a:t>
            </a:fld>
            <a:endParaRPr lang="th-TH"/>
          </a:p>
        </p:txBody>
      </p:sp>
    </p:spTree>
    <p:extLst>
      <p:ext uri="{BB962C8B-B14F-4D97-AF65-F5344CB8AC3E}">
        <p14:creationId xmlns:p14="http://schemas.microsoft.com/office/powerpoint/2010/main" val="161278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existing work </a:t>
            </a:r>
            <a:r>
              <a:rPr lang="th-TH" baseline="0" dirty="0" smtClean="0"/>
              <a:t>ไปหา </a:t>
            </a:r>
            <a:r>
              <a:rPr lang="en-US" baseline="0" dirty="0" smtClean="0"/>
              <a:t>problem </a:t>
            </a:r>
            <a:r>
              <a:rPr lang="th-TH" baseline="0" dirty="0" smtClean="0"/>
              <a:t>ที่รวบไว้ใน </a:t>
            </a:r>
            <a:r>
              <a:rPr lang="en-US" baseline="0" dirty="0" smtClean="0"/>
              <a:t>introduction </a:t>
            </a:r>
            <a:r>
              <a:rPr lang="th-TH" baseline="0" dirty="0" smtClean="0"/>
              <a:t>ชี้ประเด็นว่างานเราต่างจากของคนอื่น ที่เคยคุยกันไว้</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17</a:t>
            </a:fld>
            <a:endParaRPr lang="th-TH"/>
          </a:p>
        </p:txBody>
      </p:sp>
    </p:spTree>
    <p:extLst>
      <p:ext uri="{BB962C8B-B14F-4D97-AF65-F5344CB8AC3E}">
        <p14:creationId xmlns:p14="http://schemas.microsoft.com/office/powerpoint/2010/main" val="3601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problem it is?</a:t>
            </a:r>
            <a:r>
              <a:rPr lang="en-US" baseline="0" dirty="0" smtClean="0"/>
              <a:t> 1+2</a:t>
            </a:r>
            <a:endParaRPr lang="en-US" dirty="0" smtClean="0"/>
          </a:p>
        </p:txBody>
      </p:sp>
      <p:sp>
        <p:nvSpPr>
          <p:cNvPr id="4" name="Slide Number Placeholder 3"/>
          <p:cNvSpPr>
            <a:spLocks noGrp="1"/>
          </p:cNvSpPr>
          <p:nvPr>
            <p:ph type="sldNum" sz="quarter" idx="10"/>
          </p:nvPr>
        </p:nvSpPr>
        <p:spPr/>
        <p:txBody>
          <a:bodyPr/>
          <a:lstStyle/>
          <a:p>
            <a:fld id="{984CA58D-DDE5-4E81-B303-5B87EF3CDE33}" type="slidenum">
              <a:rPr lang="th-TH" smtClean="0"/>
              <a:t>19</a:t>
            </a:fld>
            <a:endParaRPr lang="th-TH"/>
          </a:p>
        </p:txBody>
      </p:sp>
    </p:spTree>
    <p:extLst>
      <p:ext uri="{BB962C8B-B14F-4D97-AF65-F5344CB8AC3E}">
        <p14:creationId xmlns:p14="http://schemas.microsoft.com/office/powerpoint/2010/main" val="94305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have more detail</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26</a:t>
            </a:fld>
            <a:endParaRPr lang="th-TH"/>
          </a:p>
        </p:txBody>
      </p:sp>
    </p:spTree>
    <p:extLst>
      <p:ext uri="{BB962C8B-B14F-4D97-AF65-F5344CB8AC3E}">
        <p14:creationId xmlns:p14="http://schemas.microsoft.com/office/powerpoint/2010/main" val="358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29</a:t>
            </a:fld>
            <a:endParaRPr lang="th-TH"/>
          </a:p>
        </p:txBody>
      </p:sp>
    </p:spTree>
    <p:extLst>
      <p:ext uri="{BB962C8B-B14F-4D97-AF65-F5344CB8AC3E}">
        <p14:creationId xmlns:p14="http://schemas.microsoft.com/office/powerpoint/2010/main" val="42677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30</a:t>
            </a:fld>
            <a:endParaRPr lang="th-TH"/>
          </a:p>
        </p:txBody>
      </p:sp>
    </p:spTree>
    <p:extLst>
      <p:ext uri="{BB962C8B-B14F-4D97-AF65-F5344CB8AC3E}">
        <p14:creationId xmlns:p14="http://schemas.microsoft.com/office/powerpoint/2010/main" val="219885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that, these meta attributes allow user to find for health document</a:t>
            </a:r>
            <a:r>
              <a:rPr lang="en-US" baseline="0" dirty="0" smtClean="0"/>
              <a:t> they need, amongst the sharing network</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34</a:t>
            </a:fld>
            <a:endParaRPr lang="th-TH"/>
          </a:p>
        </p:txBody>
      </p:sp>
    </p:spTree>
    <p:extLst>
      <p:ext uri="{BB962C8B-B14F-4D97-AF65-F5344CB8AC3E}">
        <p14:creationId xmlns:p14="http://schemas.microsoft.com/office/powerpoint/2010/main" val="686609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35</a:t>
            </a:fld>
            <a:endParaRPr lang="th-TH"/>
          </a:p>
        </p:txBody>
      </p:sp>
    </p:spTree>
    <p:extLst>
      <p:ext uri="{BB962C8B-B14F-4D97-AF65-F5344CB8AC3E}">
        <p14:creationId xmlns:p14="http://schemas.microsoft.com/office/powerpoint/2010/main" val="393762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section need separate </a:t>
            </a:r>
            <a:r>
              <a:rPr lang="th-TH" baseline="0" dirty="0" smtClean="0"/>
              <a:t>เนื่องจาก </a:t>
            </a:r>
            <a:r>
              <a:rPr lang="en-US" baseline="0" dirty="0" smtClean="0"/>
              <a:t>it involve technical stuff that may need focus explanation without confusing with design overview</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36</a:t>
            </a:fld>
            <a:endParaRPr lang="th-TH"/>
          </a:p>
        </p:txBody>
      </p:sp>
    </p:spTree>
    <p:extLst>
      <p:ext uri="{BB962C8B-B14F-4D97-AF65-F5344CB8AC3E}">
        <p14:creationId xmlns:p14="http://schemas.microsoft.com/office/powerpoint/2010/main" val="401206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smtClean="0"/>
              <a:t>On the increasing demand for better quality of healthcare service, there is the topic that involve healthcare information technology in term of operation efficiency.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Patient’s health document data are scattered across different healthcare organizations.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If these scattered information can tie together, it will improve quality and efficiency of healthcare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a:t>
            </a:fld>
            <a:endParaRPr lang="th-TH"/>
          </a:p>
        </p:txBody>
      </p:sp>
    </p:spTree>
    <p:extLst>
      <p:ext uri="{BB962C8B-B14F-4D97-AF65-F5344CB8AC3E}">
        <p14:creationId xmlns:p14="http://schemas.microsoft.com/office/powerpoint/2010/main" val="28472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Exclude</a:t>
            </a:r>
            <a:r>
              <a:rPr lang="en-US" baseline="0" dirty="0" smtClean="0"/>
              <a:t> some part of XDS actor to reduce complexity of demonstration and design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Assume that all XDS Affinity Domain Member have the same patient identifier for use in entire network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Exclude On-Demand Repository actor as its different is just some metadata attributes that it cannot provide like stable document. If someone want to adopt Document Registry Blockchain concept, they can adjust element in smart contract for On-demand document.</a:t>
            </a:r>
            <a:endParaRPr lang="en-US" dirty="0" smtClean="0"/>
          </a:p>
          <a:p>
            <a:r>
              <a:rPr lang="en-US" dirty="0" smtClean="0"/>
              <a:t>- Our design will involve around XDS Document</a:t>
            </a:r>
            <a:r>
              <a:rPr lang="en-US" baseline="0" dirty="0" smtClean="0"/>
              <a:t> Registry actor which converted from traditional database to Blockchain.</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37</a:t>
            </a:fld>
            <a:endParaRPr lang="th-TH"/>
          </a:p>
        </p:txBody>
      </p:sp>
    </p:spTree>
    <p:extLst>
      <p:ext uri="{BB962C8B-B14F-4D97-AF65-F5344CB8AC3E}">
        <p14:creationId xmlns:p14="http://schemas.microsoft.com/office/powerpoint/2010/main" val="3102868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it become like this, how it answer to our </a:t>
            </a:r>
            <a:r>
              <a:rPr lang="en-US" baseline="0" dirty="0" smtClean="0"/>
              <a:t>scenario</a:t>
            </a:r>
          </a:p>
          <a:p>
            <a:endParaRPr lang="en-US" baseline="0" dirty="0" smtClean="0"/>
          </a:p>
          <a:p>
            <a:r>
              <a:rPr lang="en-US" baseline="0" dirty="0" smtClean="0"/>
              <a:t>Why not entire actual document when only member can access</a:t>
            </a:r>
          </a:p>
          <a:p>
            <a:endParaRPr lang="en-US" baseline="0" dirty="0" smtClean="0"/>
          </a:p>
          <a:p>
            <a:r>
              <a:rPr lang="en-US" baseline="0" dirty="0" smtClean="0"/>
              <a:t>When member first joining, should mention what requirement</a:t>
            </a:r>
          </a:p>
          <a:p>
            <a:endParaRPr lang="en-US" baseline="0" dirty="0" smtClean="0"/>
          </a:p>
          <a:p>
            <a:r>
              <a:rPr lang="en-US" baseline="0" dirty="0" smtClean="0"/>
              <a:t>Use smart contract to </a:t>
            </a:r>
            <a:r>
              <a:rPr lang="en-US" baseline="0" dirty="0" err="1" smtClean="0"/>
              <a:t>truuger</a:t>
            </a:r>
            <a:r>
              <a:rPr lang="en-US" baseline="0" dirty="0" smtClean="0"/>
              <a:t> evidence</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38</a:t>
            </a:fld>
            <a:endParaRPr lang="th-TH"/>
          </a:p>
        </p:txBody>
      </p:sp>
    </p:spTree>
    <p:extLst>
      <p:ext uri="{BB962C8B-B14F-4D97-AF65-F5344CB8AC3E}">
        <p14:creationId xmlns:p14="http://schemas.microsoft.com/office/powerpoint/2010/main" val="30731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contract will have 2 main parts</a:t>
            </a:r>
          </a:p>
          <a:p>
            <a:pPr lvl="1"/>
            <a:r>
              <a:rPr lang="en-US" dirty="0" smtClean="0"/>
              <a:t>1</a:t>
            </a:r>
            <a:r>
              <a:rPr lang="en-US" baseline="30000" dirty="0" smtClean="0"/>
              <a:t>st</a:t>
            </a:r>
            <a:r>
              <a:rPr lang="en-US" dirty="0" smtClean="0"/>
              <a:t> part contain document metadata attributes to be discovered by search function.</a:t>
            </a:r>
          </a:p>
          <a:p>
            <a:pPr lvl="1"/>
            <a:r>
              <a:rPr lang="en-US" dirty="0" smtClean="0"/>
              <a:t>2</a:t>
            </a:r>
            <a:r>
              <a:rPr lang="en-US" baseline="30000" dirty="0" smtClean="0"/>
              <a:t>nd</a:t>
            </a:r>
            <a:r>
              <a:rPr lang="en-US" dirty="0" smtClean="0"/>
              <a:t> part contain XML formatted message read for XDS Document Consumer actor.</a:t>
            </a:r>
          </a:p>
          <a:p>
            <a:pPr lvl="1"/>
            <a:endParaRPr lang="en-US" dirty="0" smtClean="0"/>
          </a:p>
          <a:p>
            <a:r>
              <a:rPr lang="en-US" dirty="0" smtClean="0"/>
              <a:t>The main purpose of this smart contract is to act as document registry</a:t>
            </a:r>
          </a:p>
          <a:p>
            <a:r>
              <a:rPr lang="en-US" dirty="0" smtClean="0"/>
              <a:t>It need to be discoverable by search function using metadata attributes specified by user</a:t>
            </a:r>
          </a:p>
          <a:p>
            <a:r>
              <a:rPr lang="en-US" dirty="0" smtClean="0"/>
              <a:t>It have XML message ready for XDS Document Consumer, which will use value specified within metadata attributes to access actual document.</a:t>
            </a:r>
            <a:endParaRPr lang="th-TH" dirty="0" smtClean="0"/>
          </a:p>
          <a:p>
            <a:pPr lvl="0"/>
            <a:endParaRPr lang="th-TH" dirty="0" smtClean="0"/>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50</a:t>
            </a:fld>
            <a:endParaRPr lang="th-TH"/>
          </a:p>
        </p:txBody>
      </p:sp>
    </p:spTree>
    <p:extLst>
      <p:ext uri="{BB962C8B-B14F-4D97-AF65-F5344CB8AC3E}">
        <p14:creationId xmlns:p14="http://schemas.microsoft.com/office/powerpoint/2010/main" val="842533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 is the one XDS Document Consumer will</a:t>
            </a:r>
            <a:r>
              <a:rPr lang="en-US" baseline="0" dirty="0" smtClean="0"/>
              <a:t> seek for, why not use it to record activity.</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56</a:t>
            </a:fld>
            <a:endParaRPr lang="th-TH"/>
          </a:p>
        </p:txBody>
      </p:sp>
    </p:spTree>
    <p:extLst>
      <p:ext uri="{BB962C8B-B14F-4D97-AF65-F5344CB8AC3E}">
        <p14:creationId xmlns:p14="http://schemas.microsoft.com/office/powerpoint/2010/main" val="277728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4</a:t>
            </a:fld>
            <a:endParaRPr lang="th-TH"/>
          </a:p>
        </p:txBody>
      </p:sp>
    </p:spTree>
    <p:extLst>
      <p:ext uri="{BB962C8B-B14F-4D97-AF65-F5344CB8AC3E}">
        <p14:creationId xmlns:p14="http://schemas.microsoft.com/office/powerpoint/2010/main" val="265421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 Independent from trust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6</a:t>
            </a:fld>
            <a:endParaRPr lang="th-TH"/>
          </a:p>
        </p:txBody>
      </p:sp>
    </p:spTree>
    <p:extLst>
      <p:ext uri="{BB962C8B-B14F-4D97-AF65-F5344CB8AC3E}">
        <p14:creationId xmlns:p14="http://schemas.microsoft.com/office/powerpoint/2010/main" val="151192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7</a:t>
            </a:fld>
            <a:endParaRPr lang="th-TH"/>
          </a:p>
        </p:txBody>
      </p:sp>
    </p:spTree>
    <p:extLst>
      <p:ext uri="{BB962C8B-B14F-4D97-AF65-F5344CB8AC3E}">
        <p14:creationId xmlns:p14="http://schemas.microsoft.com/office/powerpoint/2010/main" val="84242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Centralized data can easily become victim to these kinds of cyber-attack. If the data got compromised, other than rely on data backup, there are few options to mitigate the incident. </a:t>
            </a:r>
          </a:p>
          <a:p>
            <a:r>
              <a:rPr lang="en-US" dirty="0" smtClean="0"/>
              <a:t>This also known as single point of failure problem.</a:t>
            </a:r>
          </a:p>
          <a:p>
            <a:r>
              <a:rPr lang="en-US" dirty="0" smtClean="0"/>
              <a:t>Currently, there are trend about decentralize data using Blockchain technology which designed to mitigate single point of failure problem.</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10</a:t>
            </a:fld>
            <a:endParaRPr lang="th-TH"/>
          </a:p>
        </p:txBody>
      </p:sp>
    </p:spTree>
    <p:extLst>
      <p:ext uri="{BB962C8B-B14F-4D97-AF65-F5344CB8AC3E}">
        <p14:creationId xmlns:p14="http://schemas.microsoft.com/office/powerpoint/2010/main" val="416784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Reason why need Blockchain come here first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11</a:t>
            </a:fld>
            <a:endParaRPr lang="th-TH"/>
          </a:p>
        </p:txBody>
      </p:sp>
    </p:spTree>
    <p:extLst>
      <p:ext uri="{BB962C8B-B14F-4D97-AF65-F5344CB8AC3E}">
        <p14:creationId xmlns:p14="http://schemas.microsoft.com/office/powerpoint/2010/main" val="204920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13</a:t>
            </a:fld>
            <a:endParaRPr lang="th-TH"/>
          </a:p>
        </p:txBody>
      </p:sp>
    </p:spTree>
    <p:extLst>
      <p:ext uri="{BB962C8B-B14F-4D97-AF65-F5344CB8AC3E}">
        <p14:creationId xmlns:p14="http://schemas.microsoft.com/office/powerpoint/2010/main" val="322393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14</a:t>
            </a:fld>
            <a:endParaRPr lang="th-TH"/>
          </a:p>
        </p:txBody>
      </p:sp>
    </p:spTree>
    <p:extLst>
      <p:ext uri="{BB962C8B-B14F-4D97-AF65-F5344CB8AC3E}">
        <p14:creationId xmlns:p14="http://schemas.microsoft.com/office/powerpoint/2010/main" val="28486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th-TH"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F3389A1-7A27-4746-98D2-8AB4527B8807}" type="datetime1">
              <a:rPr lang="th-TH" smtClean="0"/>
              <a:t>04/05/62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7701433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th-TH"/>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solidFill>
                  <a:prstClr val="black">
                    <a:tint val="75000"/>
                  </a:prstClr>
                </a:solidFill>
              </a:rPr>
              <a:pPr/>
              <a:t>04/05/62</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2567041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smtClean="0"/>
              <a:t>Click to edit Master title style</a:t>
            </a:r>
            <a:endParaRPr lang="th-TH"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B356A-9D96-4E5A-8600-DA834C64F6BF}" type="datetime1">
              <a:rPr lang="th-TH" smtClean="0"/>
              <a:t>04/05/62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2351635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t>04/05/62</a:t>
            </a:fld>
            <a:endParaRPr lang="th-TH"/>
          </a:p>
        </p:txBody>
      </p:sp>
      <p:sp>
        <p:nvSpPr>
          <p:cNvPr id="5" name="Footer Placeholder 4"/>
          <p:cNvSpPr>
            <a:spLocks noGrp="1"/>
          </p:cNvSpPr>
          <p:nvPr>
            <p:ph type="ftr" sz="quarter" idx="11"/>
          </p:nvPr>
        </p:nvSpPr>
        <p:spPr/>
        <p:txBody>
          <a:bodyPr/>
          <a:lstStyle/>
          <a:p>
            <a:endParaRPr lang="th-TH"/>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34006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B4BFD-99A4-41AE-B924-A6480298953A}" type="datetime1">
              <a:rPr lang="th-TH" smtClean="0"/>
              <a:t>04/05/62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467EA-7CED-4417-B7B8-B769BDC20388}" type="slidenum">
              <a:rPr lang="th-TH" smtClean="0"/>
              <a:t>‹#›</a:t>
            </a:fld>
            <a:endParaRPr lang="th-TH"/>
          </a:p>
        </p:txBody>
      </p:sp>
    </p:spTree>
    <p:extLst>
      <p:ext uri="{BB962C8B-B14F-4D97-AF65-F5344CB8AC3E}">
        <p14:creationId xmlns:p14="http://schemas.microsoft.com/office/powerpoint/2010/main" val="25314195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0"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althcareitnews.com/news/ransomware-attack-against-california-provider-breaches-data-85000-patient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www.healthcareitnews.com/news/ransomware-malware-attack-breaches-45000-patient-records" TargetMode="External"/><Relationship Id="rId4" Type="http://schemas.openxmlformats.org/officeDocument/2006/relationships/hyperlink" Target="https://www.healthcareitnews.com/news/update-ransomware-attack-cass-regional-shuts-down-eh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leaga.org/sites/default/files/12-55-blockchain-based-approach-final.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healthit.gov/sites/default/files/5-56-onc_blockchainchallenge_mit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imss.org/library/interoperability-case-study-atrium-health" TargetMode="External"/><Relationship Id="rId2" Type="http://schemas.openxmlformats.org/officeDocument/2006/relationships/hyperlink" Target="https://www.himss.org/library/interoperability-case-study-mihin"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choice-dental.com.au/wp-content/uploads/2016/03/Choice-Dental-World-Oral-Health-Day-Good-Health-Good-life-570x350.jpg"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healthcaredive.com/news/must-know-healthcare-cybersecurity-statistics/435983/"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healthcaredive.com/news/must-know-healthcare-cybersecurity-statistics/435983/"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solidFill>
                  <a:schemeClr val="bg1"/>
                </a:solidFill>
                <a:cs typeface="+mn-cs"/>
              </a:rPr>
              <a:t>Implementing Cross-Enterprise Document Sharing (XDS) based on Blockchain Technology</a:t>
            </a:r>
            <a:endParaRPr lang="th-TH" sz="4800" dirty="0">
              <a:solidFill>
                <a:schemeClr val="bg1"/>
              </a:solidFill>
              <a:cs typeface="+mn-cs"/>
            </a:endParaRPr>
          </a:p>
        </p:txBody>
      </p:sp>
      <p:sp>
        <p:nvSpPr>
          <p:cNvPr id="3" name="Subtitle 2"/>
          <p:cNvSpPr>
            <a:spLocks noGrp="1"/>
          </p:cNvSpPr>
          <p:nvPr>
            <p:ph type="subTitle" idx="1"/>
          </p:nvPr>
        </p:nvSpPr>
        <p:spPr/>
        <p:txBody>
          <a:bodyPr>
            <a:normAutofit/>
          </a:bodyPr>
          <a:lstStyle/>
          <a:p>
            <a:r>
              <a:rPr lang="en-US" sz="3200" dirty="0" err="1" smtClean="0">
                <a:solidFill>
                  <a:schemeClr val="bg1"/>
                </a:solidFill>
              </a:rPr>
              <a:t>Petnathean</a:t>
            </a:r>
            <a:r>
              <a:rPr lang="en-US" sz="3200" dirty="0" smtClean="0">
                <a:solidFill>
                  <a:schemeClr val="bg1"/>
                </a:solidFill>
              </a:rPr>
              <a:t> </a:t>
            </a:r>
            <a:r>
              <a:rPr lang="en-US" sz="3200" dirty="0" err="1" smtClean="0">
                <a:solidFill>
                  <a:schemeClr val="bg1"/>
                </a:solidFill>
              </a:rPr>
              <a:t>Julled</a:t>
            </a:r>
            <a:endParaRPr lang="th-TH" sz="32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t>1</a:t>
            </a:fld>
            <a:endParaRPr lang="th-TH" dirty="0"/>
          </a:p>
        </p:txBody>
      </p:sp>
    </p:spTree>
    <p:extLst>
      <p:ext uri="{BB962C8B-B14F-4D97-AF65-F5344CB8AC3E}">
        <p14:creationId xmlns:p14="http://schemas.microsoft.com/office/powerpoint/2010/main" val="3598889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 example</a:t>
            </a:r>
            <a:endParaRPr lang="th-TH"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www.healthcareitnews.com/news/ransomware-attack-against-california-provider-breaches-data-85000-patients</a:t>
            </a:r>
            <a:endParaRPr lang="en-US" dirty="0" smtClean="0"/>
          </a:p>
          <a:p>
            <a:r>
              <a:rPr lang="en-US" dirty="0">
                <a:hlinkClick r:id="rId4"/>
              </a:rPr>
              <a:t>https://</a:t>
            </a:r>
            <a:r>
              <a:rPr lang="en-US" dirty="0" smtClean="0">
                <a:hlinkClick r:id="rId4"/>
              </a:rPr>
              <a:t>www.healthcareitnews.com/news/update-ransomware-attack-cass-regional-shuts-down-ehr</a:t>
            </a:r>
            <a:endParaRPr lang="en-US" dirty="0" smtClean="0"/>
          </a:p>
          <a:p>
            <a:r>
              <a:rPr lang="en-US" dirty="0">
                <a:hlinkClick r:id="rId5"/>
              </a:rPr>
              <a:t>https://www.healthcareitnews.com/news/ransomware-malware-attack-breaches-45000-patient-records</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10</a:t>
            </a:fld>
            <a:endParaRPr lang="th-TH"/>
          </a:p>
        </p:txBody>
      </p:sp>
    </p:spTree>
    <p:extLst>
      <p:ext uri="{BB962C8B-B14F-4D97-AF65-F5344CB8AC3E}">
        <p14:creationId xmlns:p14="http://schemas.microsoft.com/office/powerpoint/2010/main" val="1761842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Need of health information sharing between different enterprises</a:t>
            </a:r>
          </a:p>
          <a:p>
            <a:r>
              <a:rPr lang="en-US" sz="3200" dirty="0" smtClean="0"/>
              <a:t>Healthcare information have unique characteristics</a:t>
            </a:r>
          </a:p>
          <a:p>
            <a:endParaRPr lang="en-US" sz="3200" dirty="0" smtClean="0"/>
          </a:p>
          <a:p>
            <a:r>
              <a:rPr lang="en-US" sz="3200" dirty="0" smtClean="0"/>
              <a:t>‘Trust’ amongst sharing network</a:t>
            </a:r>
          </a:p>
          <a:p>
            <a:r>
              <a:rPr lang="en-US" sz="3200" dirty="0" smtClean="0"/>
              <a:t>Integrity and availability of sharing data</a:t>
            </a:r>
            <a:endParaRPr lang="en-US" sz="3200" dirty="0"/>
          </a:p>
          <a:p>
            <a:r>
              <a:rPr lang="en-US" sz="3200" dirty="0" smtClean="0"/>
              <a:t>Survival of data after cyber-incidents</a:t>
            </a:r>
            <a:endParaRPr lang="en-US" sz="3200" dirty="0"/>
          </a:p>
          <a:p>
            <a:endParaRPr lang="th-TH" sz="3200" dirty="0"/>
          </a:p>
        </p:txBody>
      </p:sp>
      <p:sp>
        <p:nvSpPr>
          <p:cNvPr id="5" name="Title 1"/>
          <p:cNvSpPr>
            <a:spLocks noGrp="1"/>
          </p:cNvSpPr>
          <p:nvPr>
            <p:ph type="title"/>
          </p:nvPr>
        </p:nvSpPr>
        <p:spPr>
          <a:xfrm>
            <a:off x="838200" y="365125"/>
            <a:ext cx="10515600" cy="1325563"/>
          </a:xfrm>
        </p:spPr>
        <p:txBody>
          <a:bodyPr>
            <a:normAutofit/>
          </a:bodyPr>
          <a:lstStyle/>
          <a:p>
            <a:r>
              <a:rPr lang="en-US" sz="5400" dirty="0" smtClean="0">
                <a:cs typeface="+mn-cs"/>
              </a:rPr>
              <a:t>Issues</a:t>
            </a:r>
            <a:endParaRPr lang="en-US" sz="54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11</a:t>
            </a:fld>
            <a:endParaRPr lang="th-TH"/>
          </a:p>
        </p:txBody>
      </p:sp>
    </p:spTree>
    <p:extLst>
      <p:ext uri="{BB962C8B-B14F-4D97-AF65-F5344CB8AC3E}">
        <p14:creationId xmlns:p14="http://schemas.microsoft.com/office/powerpoint/2010/main" val="3445831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12</a:t>
            </a:fld>
            <a:endParaRPr lang="th-TH"/>
          </a:p>
        </p:txBody>
      </p:sp>
    </p:spTree>
    <p:extLst>
      <p:ext uri="{BB962C8B-B14F-4D97-AF65-F5344CB8AC3E}">
        <p14:creationId xmlns:p14="http://schemas.microsoft.com/office/powerpoint/2010/main" val="354039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8681"/>
            <a:ext cx="10515600" cy="1325563"/>
          </a:xfrm>
        </p:spPr>
        <p:txBody>
          <a:bodyPr>
            <a:normAutofit fontScale="90000"/>
          </a:bodyPr>
          <a:lstStyle/>
          <a:p>
            <a:r>
              <a:rPr lang="en-US" sz="5400" dirty="0"/>
              <a:t>A </a:t>
            </a:r>
            <a:r>
              <a:rPr lang="en-US" sz="5400" dirty="0" err="1"/>
              <a:t>Blockchain</a:t>
            </a:r>
            <a:r>
              <a:rPr lang="en-US" sz="5400" dirty="0"/>
              <a:t>-Based Approach to Health Information Exchange Networks</a:t>
            </a:r>
          </a:p>
        </p:txBody>
      </p:sp>
      <p:sp>
        <p:nvSpPr>
          <p:cNvPr id="3" name="Content Placeholder 2"/>
          <p:cNvSpPr>
            <a:spLocks noGrp="1"/>
          </p:cNvSpPr>
          <p:nvPr>
            <p:ph idx="1"/>
          </p:nvPr>
        </p:nvSpPr>
        <p:spPr>
          <a:xfrm>
            <a:off x="838200" y="2368627"/>
            <a:ext cx="10515600" cy="3808336"/>
          </a:xfrm>
        </p:spPr>
        <p:txBody>
          <a:bodyPr/>
          <a:lstStyle/>
          <a:p>
            <a:r>
              <a:rPr lang="en-US" i="1" dirty="0" smtClean="0"/>
              <a:t>Peterson </a:t>
            </a:r>
            <a:r>
              <a:rPr lang="en-US" i="1" dirty="0"/>
              <a:t>K, </a:t>
            </a:r>
            <a:r>
              <a:rPr lang="en-US" i="1" dirty="0" err="1"/>
              <a:t>Deeduvanu</a:t>
            </a:r>
            <a:r>
              <a:rPr lang="en-US" i="1" dirty="0"/>
              <a:t> R, </a:t>
            </a:r>
            <a:r>
              <a:rPr lang="en-US" i="1" dirty="0" err="1"/>
              <a:t>Kanjamala</a:t>
            </a:r>
            <a:r>
              <a:rPr lang="en-US" i="1" dirty="0"/>
              <a:t> P, Boles K. A Blockchain-Based Approach to Health Information Exchange Networks. Mayo </a:t>
            </a:r>
            <a:r>
              <a:rPr lang="en-US" i="1" dirty="0" err="1"/>
              <a:t>Clin</a:t>
            </a:r>
            <a:r>
              <a:rPr lang="en-US" i="1" dirty="0"/>
              <a:t> [Internet]. 2016;10. Available from: </a:t>
            </a:r>
            <a:r>
              <a:rPr lang="en-US" i="1" dirty="0">
                <a:hlinkClick r:id="rId3"/>
              </a:rPr>
              <a:t>http://www.colleaga.org/sites/default/files/12-55-blockchain-based-approach-final.pdf</a:t>
            </a:r>
            <a:endParaRPr lang="en-US" i="1" dirty="0"/>
          </a:p>
          <a:p>
            <a:r>
              <a:rPr lang="en-US" dirty="0"/>
              <a:t>Blockchain that allow healthcare information sharing and audit trail using FHIR URL as main component</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13</a:t>
            </a:fld>
            <a:endParaRPr lang="th-TH"/>
          </a:p>
        </p:txBody>
      </p:sp>
    </p:spTree>
    <p:extLst>
      <p:ext uri="{BB962C8B-B14F-4D97-AF65-F5344CB8AC3E}">
        <p14:creationId xmlns:p14="http://schemas.microsoft.com/office/powerpoint/2010/main" val="336384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995"/>
            <a:ext cx="10515600" cy="2200256"/>
          </a:xfrm>
        </p:spPr>
        <p:txBody>
          <a:bodyPr>
            <a:normAutofit/>
          </a:bodyPr>
          <a:lstStyle/>
          <a:p>
            <a:r>
              <a:rPr lang="en-US" sz="4800" dirty="0"/>
              <a:t>A Case Study for </a:t>
            </a:r>
            <a:r>
              <a:rPr lang="en-US" sz="4800" dirty="0" err="1"/>
              <a:t>Blockchain</a:t>
            </a:r>
            <a:r>
              <a:rPr lang="en-US" sz="4800" dirty="0"/>
              <a:t> in Healthcare: “</a:t>
            </a:r>
            <a:r>
              <a:rPr lang="en-US" sz="4800" dirty="0" err="1"/>
              <a:t>MedRec</a:t>
            </a:r>
            <a:r>
              <a:rPr lang="en-US" sz="4800" dirty="0"/>
              <a:t>” prototype for electronic health records and medical research data</a:t>
            </a:r>
          </a:p>
        </p:txBody>
      </p:sp>
      <p:sp>
        <p:nvSpPr>
          <p:cNvPr id="3" name="Content Placeholder 2"/>
          <p:cNvSpPr>
            <a:spLocks noGrp="1"/>
          </p:cNvSpPr>
          <p:nvPr>
            <p:ph idx="1"/>
          </p:nvPr>
        </p:nvSpPr>
        <p:spPr>
          <a:xfrm>
            <a:off x="838200" y="3029639"/>
            <a:ext cx="10515600" cy="3147323"/>
          </a:xfrm>
        </p:spPr>
        <p:txBody>
          <a:bodyPr/>
          <a:lstStyle/>
          <a:p>
            <a:r>
              <a:rPr lang="en-US" i="1" dirty="0" err="1" smtClean="0"/>
              <a:t>Ekblaw</a:t>
            </a:r>
            <a:r>
              <a:rPr lang="en-US" i="1" dirty="0" smtClean="0"/>
              <a:t> </a:t>
            </a:r>
            <a:r>
              <a:rPr lang="en-US" i="1" dirty="0"/>
              <a:t>A, Azaria A, </a:t>
            </a:r>
            <a:r>
              <a:rPr lang="en-US" i="1" dirty="0" err="1"/>
              <a:t>Halamka</a:t>
            </a:r>
            <a:r>
              <a:rPr lang="en-US" i="1" dirty="0"/>
              <a:t> JD, </a:t>
            </a:r>
            <a:r>
              <a:rPr lang="en-US" i="1" dirty="0" err="1"/>
              <a:t>Lippman</a:t>
            </a:r>
            <a:r>
              <a:rPr lang="en-US" i="1" dirty="0"/>
              <a:t> A, Original I, Vieira T. A Case Study for Blockchain in Healthcare: " </a:t>
            </a:r>
            <a:r>
              <a:rPr lang="en-US" i="1" dirty="0" err="1"/>
              <a:t>MedRec</a:t>
            </a:r>
            <a:r>
              <a:rPr lang="en-US" i="1" dirty="0"/>
              <a:t> " prototype for electronic health records and medical research data. IEEE </a:t>
            </a:r>
            <a:r>
              <a:rPr lang="en-US" i="1" dirty="0" err="1"/>
              <a:t>Technol</a:t>
            </a:r>
            <a:r>
              <a:rPr lang="en-US" i="1" dirty="0"/>
              <a:t> </a:t>
            </a:r>
            <a:r>
              <a:rPr lang="en-US" i="1" dirty="0" err="1"/>
              <a:t>Soc</a:t>
            </a:r>
            <a:r>
              <a:rPr lang="en-US" i="1" dirty="0"/>
              <a:t> Mag [Internet]. 2016;1–13. Available from: </a:t>
            </a:r>
            <a:r>
              <a:rPr lang="en-US" i="1" dirty="0">
                <a:hlinkClick r:id="rId3"/>
              </a:rPr>
              <a:t>https://www.healthit.gov/sites/default/files/5-56-onc_blockchainchallenge_mitwhitepaper.pdf</a:t>
            </a:r>
            <a:endParaRPr lang="en-US" i="1" dirty="0"/>
          </a:p>
          <a:p>
            <a:r>
              <a:rPr lang="en-US" dirty="0"/>
              <a:t>Blockchain that allow healthcare information sharing, patient consent over their own data, and enable Protected Health Information for data analytical research</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14</a:t>
            </a:fld>
            <a:endParaRPr lang="th-TH"/>
          </a:p>
        </p:txBody>
      </p:sp>
    </p:spTree>
    <p:extLst>
      <p:ext uri="{BB962C8B-B14F-4D97-AF65-F5344CB8AC3E}">
        <p14:creationId xmlns:p14="http://schemas.microsoft.com/office/powerpoint/2010/main" val="1327173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05198"/>
          </a:xfrm>
        </p:spPr>
        <p:txBody>
          <a:bodyPr>
            <a:normAutofit/>
          </a:bodyPr>
          <a:lstStyle/>
          <a:p>
            <a:r>
              <a:rPr lang="en-US" sz="5400" dirty="0"/>
              <a:t>Decentralizing privacy: Using </a:t>
            </a:r>
            <a:r>
              <a:rPr lang="en-US" sz="5400" dirty="0" err="1"/>
              <a:t>Blockchain</a:t>
            </a:r>
            <a:r>
              <a:rPr lang="en-US" sz="5400" dirty="0"/>
              <a:t> to Protect Personal Data</a:t>
            </a:r>
          </a:p>
        </p:txBody>
      </p:sp>
      <p:sp>
        <p:nvSpPr>
          <p:cNvPr id="3" name="Content Placeholder 2"/>
          <p:cNvSpPr>
            <a:spLocks noGrp="1"/>
          </p:cNvSpPr>
          <p:nvPr>
            <p:ph idx="1"/>
          </p:nvPr>
        </p:nvSpPr>
        <p:spPr>
          <a:xfrm>
            <a:off x="838200" y="2500829"/>
            <a:ext cx="10515600" cy="3676134"/>
          </a:xfrm>
        </p:spPr>
        <p:txBody>
          <a:bodyPr/>
          <a:lstStyle/>
          <a:p>
            <a:r>
              <a:rPr lang="en-US" i="1" dirty="0" err="1" smtClean="0"/>
              <a:t>Zyskind</a:t>
            </a:r>
            <a:r>
              <a:rPr lang="en-US" i="1" dirty="0" smtClean="0"/>
              <a:t> </a:t>
            </a:r>
            <a:r>
              <a:rPr lang="en-US" i="1" dirty="0"/>
              <a:t>G, Nathan O, </a:t>
            </a:r>
            <a:r>
              <a:rPr lang="en-US" i="1" dirty="0" err="1"/>
              <a:t>Pentland</a:t>
            </a:r>
            <a:r>
              <a:rPr lang="en-US" i="1" dirty="0"/>
              <a:t> AS. Decentralizing privacy: Using Blockchain to Protect Personal Data. Proc - 2015 IEEE </a:t>
            </a:r>
            <a:r>
              <a:rPr lang="en-US" i="1" dirty="0" err="1"/>
              <a:t>Secur</a:t>
            </a:r>
            <a:r>
              <a:rPr lang="en-US" i="1" dirty="0"/>
              <a:t> </a:t>
            </a:r>
            <a:r>
              <a:rPr lang="en-US" i="1" dirty="0" err="1"/>
              <a:t>Priv</a:t>
            </a:r>
            <a:r>
              <a:rPr lang="en-US" i="1" dirty="0"/>
              <a:t> Work SPW 2015. 2015;180–4. </a:t>
            </a:r>
          </a:p>
          <a:p>
            <a:r>
              <a:rPr lang="en-US" dirty="0"/>
              <a:t>The base work for </a:t>
            </a:r>
            <a:r>
              <a:rPr lang="en-US" dirty="0" err="1"/>
              <a:t>MedRec</a:t>
            </a:r>
            <a:endParaRPr lang="en-US" dirty="0"/>
          </a:p>
          <a:p>
            <a:r>
              <a:rPr lang="en-US" dirty="0"/>
              <a:t>Proposing Cryptographic key scheme that allow Blockchain to track health information sharing between healthcare institutions while allow patient to have control over their own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15</a:t>
            </a:fld>
            <a:endParaRPr lang="th-TH"/>
          </a:p>
        </p:txBody>
      </p:sp>
    </p:spTree>
    <p:extLst>
      <p:ext uri="{BB962C8B-B14F-4D97-AF65-F5344CB8AC3E}">
        <p14:creationId xmlns:p14="http://schemas.microsoft.com/office/powerpoint/2010/main" val="156948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4231"/>
            <a:ext cx="10515600" cy="1164671"/>
          </a:xfrm>
        </p:spPr>
        <p:txBody>
          <a:bodyPr>
            <a:normAutofit fontScale="90000"/>
          </a:bodyPr>
          <a:lstStyle/>
          <a:p>
            <a:r>
              <a:rPr lang="en-US" sz="5400" dirty="0" err="1"/>
              <a:t>Blockchain</a:t>
            </a:r>
            <a:r>
              <a:rPr lang="en-US" sz="5400" dirty="0"/>
              <a:t>-Based Data Preservation System for Medical Data</a:t>
            </a:r>
          </a:p>
        </p:txBody>
      </p:sp>
      <p:sp>
        <p:nvSpPr>
          <p:cNvPr id="3" name="Content Placeholder 2"/>
          <p:cNvSpPr>
            <a:spLocks noGrp="1"/>
          </p:cNvSpPr>
          <p:nvPr>
            <p:ph idx="1"/>
          </p:nvPr>
        </p:nvSpPr>
        <p:spPr>
          <a:xfrm>
            <a:off x="838200" y="2148289"/>
            <a:ext cx="10515600" cy="4028674"/>
          </a:xfrm>
        </p:spPr>
        <p:txBody>
          <a:bodyPr/>
          <a:lstStyle/>
          <a:p>
            <a:r>
              <a:rPr lang="en-US" dirty="0" smtClean="0"/>
              <a:t>Li </a:t>
            </a:r>
            <a:r>
              <a:rPr lang="en-US" dirty="0"/>
              <a:t>H, Zhu L, Shen M, Gao F, Tao X, Liu S. Blockchain-Based Data Preservation System for Medical Data. J Med Syst. Journal of Medical Systems; 2018;42:1–13. </a:t>
            </a:r>
          </a:p>
          <a:p>
            <a:r>
              <a:rPr lang="en-US" dirty="0"/>
              <a:t>Regardless of what medical data are being published to Blockchain, this work offer Blockchain platform that help encrypt and ensure integrity of the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16</a:t>
            </a:fld>
            <a:endParaRPr lang="th-TH"/>
          </a:p>
        </p:txBody>
      </p:sp>
    </p:spTree>
    <p:extLst>
      <p:ext uri="{BB962C8B-B14F-4D97-AF65-F5344CB8AC3E}">
        <p14:creationId xmlns:p14="http://schemas.microsoft.com/office/powerpoint/2010/main" val="1669380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existing work,</a:t>
            </a:r>
            <a:endParaRPr lang="en-US" dirty="0"/>
          </a:p>
        </p:txBody>
      </p:sp>
      <p:sp>
        <p:nvSpPr>
          <p:cNvPr id="3" name="Content Placeholder 2"/>
          <p:cNvSpPr>
            <a:spLocks noGrp="1"/>
          </p:cNvSpPr>
          <p:nvPr>
            <p:ph idx="1"/>
          </p:nvPr>
        </p:nvSpPr>
        <p:spPr/>
        <p:txBody>
          <a:bodyPr/>
          <a:lstStyle/>
          <a:p>
            <a:r>
              <a:rPr lang="en-US" dirty="0" smtClean="0"/>
              <a:t>Mostly focus on using distributed characteristic of Blockchain to share health information and provide minor interoperability</a:t>
            </a:r>
          </a:p>
          <a:p>
            <a:r>
              <a:rPr lang="en-US" dirty="0" smtClean="0"/>
              <a:t>Only some of existing work are addressing unique characteristics of health information</a:t>
            </a:r>
          </a:p>
          <a:p>
            <a:r>
              <a:rPr lang="en-US" dirty="0" smtClean="0"/>
              <a:t>Not directly addressed security of data (except the last one)</a:t>
            </a:r>
          </a:p>
          <a:p>
            <a:r>
              <a:rPr lang="en-US" dirty="0" smtClean="0"/>
              <a:t>Not directly addressed issue about ‘trust’ amongst sharing network</a:t>
            </a:r>
          </a:p>
          <a:p>
            <a:endParaRPr lang="en-US" dirty="0"/>
          </a:p>
          <a:p>
            <a:r>
              <a:rPr lang="en-US" dirty="0" smtClean="0"/>
              <a:t>None of any existing works addressed health information sharing and its security altogether</a:t>
            </a:r>
          </a:p>
          <a:p>
            <a:endParaRPr lang="en-US" dirty="0" smtClean="0"/>
          </a:p>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E60467EA-7CED-4417-B7B8-B769BDC20388}" type="slidenum">
              <a:rPr lang="th-TH" smtClean="0"/>
              <a:pPr/>
              <a:t>17</a:t>
            </a:fld>
            <a:endParaRPr lang="th-TH"/>
          </a:p>
        </p:txBody>
      </p:sp>
    </p:spTree>
    <p:extLst>
      <p:ext uri="{BB962C8B-B14F-4D97-AF65-F5344CB8AC3E}">
        <p14:creationId xmlns:p14="http://schemas.microsoft.com/office/powerpoint/2010/main" val="2439318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18</a:t>
            </a:fld>
            <a:endParaRPr lang="th-TH"/>
          </a:p>
        </p:txBody>
      </p:sp>
    </p:spTree>
    <p:extLst>
      <p:ext uri="{BB962C8B-B14F-4D97-AF65-F5344CB8AC3E}">
        <p14:creationId xmlns:p14="http://schemas.microsoft.com/office/powerpoint/2010/main" val="2013316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Cross-Enterprise Document Sharing (XDS) based on Blockchain Technology</a:t>
            </a:r>
            <a:endParaRPr lang="th-TH" dirty="0"/>
          </a:p>
        </p:txBody>
      </p:sp>
      <p:sp>
        <p:nvSpPr>
          <p:cNvPr id="3" name="Content Placeholder 2"/>
          <p:cNvSpPr>
            <a:spLocks noGrp="1"/>
          </p:cNvSpPr>
          <p:nvPr>
            <p:ph idx="1"/>
          </p:nvPr>
        </p:nvSpPr>
        <p:spPr/>
        <p:txBody>
          <a:bodyPr>
            <a:normAutofit/>
          </a:bodyPr>
          <a:lstStyle/>
          <a:p>
            <a:r>
              <a:rPr lang="en-US" dirty="0" smtClean="0"/>
              <a:t>We proposing implement Cross-Enterprise Document Sharing (</a:t>
            </a:r>
            <a:r>
              <a:rPr lang="en-US" dirty="0" err="1" smtClean="0"/>
              <a:t>XDS.b</a:t>
            </a:r>
            <a:r>
              <a:rPr lang="en-US" dirty="0" smtClean="0"/>
              <a:t>) based on Blockchain Technology</a:t>
            </a:r>
          </a:p>
          <a:p>
            <a:endParaRPr lang="en-US" dirty="0" smtClean="0"/>
          </a:p>
          <a:p>
            <a:r>
              <a:rPr lang="en-US" dirty="0" smtClean="0"/>
              <a:t>Allow health document sharing between different enterprises</a:t>
            </a:r>
          </a:p>
          <a:p>
            <a:r>
              <a:rPr lang="en-US" dirty="0" err="1" smtClean="0"/>
              <a:t>XDS.b</a:t>
            </a:r>
            <a:r>
              <a:rPr lang="en-US" dirty="0" smtClean="0"/>
              <a:t> was designed specifically for unique characteristics of healthcare information</a:t>
            </a:r>
          </a:p>
          <a:p>
            <a:r>
              <a:rPr lang="en-US" dirty="0" smtClean="0"/>
              <a:t>Solve ‘trust’ issue amongst health document sharing network</a:t>
            </a:r>
          </a:p>
          <a:p>
            <a:r>
              <a:rPr lang="en-US" dirty="0" smtClean="0"/>
              <a:t>Ensure integrity and availability of health document sharing</a:t>
            </a:r>
          </a:p>
          <a:p>
            <a:r>
              <a:rPr lang="en-US" dirty="0" smtClean="0"/>
              <a:t>Increase chance of survival of health document after cyber-incident</a:t>
            </a:r>
          </a:p>
        </p:txBody>
      </p:sp>
      <p:sp>
        <p:nvSpPr>
          <p:cNvPr id="4" name="Slide Number Placeholder 3"/>
          <p:cNvSpPr>
            <a:spLocks noGrp="1"/>
          </p:cNvSpPr>
          <p:nvPr>
            <p:ph type="sldNum" sz="quarter" idx="12"/>
          </p:nvPr>
        </p:nvSpPr>
        <p:spPr/>
        <p:txBody>
          <a:bodyPr/>
          <a:lstStyle/>
          <a:p>
            <a:fld id="{E60467EA-7CED-4417-B7B8-B769BDC20388}" type="slidenum">
              <a:rPr lang="th-TH" smtClean="0"/>
              <a:pPr/>
              <a:t>19</a:t>
            </a:fld>
            <a:endParaRPr lang="th-TH"/>
          </a:p>
        </p:txBody>
      </p:sp>
    </p:spTree>
    <p:extLst>
      <p:ext uri="{BB962C8B-B14F-4D97-AF65-F5344CB8AC3E}">
        <p14:creationId xmlns:p14="http://schemas.microsoft.com/office/powerpoint/2010/main" val="346008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bg1"/>
                </a:solidFill>
                <a:cs typeface="+mn-cs"/>
              </a:rPr>
              <a:t>Content</a:t>
            </a:r>
            <a:endParaRPr lang="th-TH" sz="5400" dirty="0">
              <a:solidFill>
                <a:schemeClr val="bg1"/>
              </a:solidFill>
              <a:cs typeface="+mn-cs"/>
            </a:endParaRPr>
          </a:p>
        </p:txBody>
      </p:sp>
      <p:sp>
        <p:nvSpPr>
          <p:cNvPr id="3" name="Content Placeholder 2"/>
          <p:cNvSpPr>
            <a:spLocks noGrp="1"/>
          </p:cNvSpPr>
          <p:nvPr>
            <p:ph idx="1"/>
          </p:nvPr>
        </p:nvSpPr>
        <p:spPr/>
        <p:txBody>
          <a:bodyPr>
            <a:normAutofit/>
          </a:bodyPr>
          <a:lstStyle/>
          <a:p>
            <a:r>
              <a:rPr lang="en-US" sz="4000" dirty="0" smtClean="0">
                <a:solidFill>
                  <a:schemeClr val="bg1"/>
                </a:solidFill>
              </a:rPr>
              <a:t>Introduction </a:t>
            </a:r>
          </a:p>
          <a:p>
            <a:r>
              <a:rPr lang="en-US" sz="4000" dirty="0" smtClean="0"/>
              <a:t>Related Work</a:t>
            </a:r>
          </a:p>
          <a:p>
            <a:r>
              <a:rPr lang="en-US" sz="4000" dirty="0" err="1" smtClean="0">
                <a:solidFill>
                  <a:schemeClr val="bg1"/>
                </a:solidFill>
              </a:rPr>
              <a:t>Blockchain</a:t>
            </a:r>
            <a:endParaRPr lang="en-US" sz="4000" dirty="0" smtClean="0">
              <a:solidFill>
                <a:schemeClr val="bg1"/>
              </a:solidFill>
            </a:endParaRPr>
          </a:p>
          <a:p>
            <a:r>
              <a:rPr lang="en-US" sz="4000" dirty="0" smtClean="0"/>
              <a:t>XDS</a:t>
            </a:r>
            <a:endParaRPr lang="en-US" sz="4000" dirty="0" smtClean="0">
              <a:solidFill>
                <a:schemeClr val="bg1"/>
              </a:solidFill>
            </a:endParaRPr>
          </a:p>
          <a:p>
            <a:r>
              <a:rPr lang="en-US" sz="4000" dirty="0" smtClean="0">
                <a:solidFill>
                  <a:schemeClr val="bg1"/>
                </a:solidFill>
              </a:rPr>
              <a:t>Proposed Method</a:t>
            </a:r>
          </a:p>
          <a:p>
            <a:r>
              <a:rPr lang="en-US" sz="4000" dirty="0" smtClean="0">
                <a:solidFill>
                  <a:schemeClr val="bg1"/>
                </a:solidFill>
              </a:rPr>
              <a:t>Current Status</a:t>
            </a:r>
            <a:endParaRPr lang="th-TH" sz="40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pPr/>
              <a:t>2</a:t>
            </a:fld>
            <a:endParaRPr lang="th-TH"/>
          </a:p>
        </p:txBody>
      </p:sp>
    </p:spTree>
    <p:extLst>
      <p:ext uri="{BB962C8B-B14F-4D97-AF65-F5344CB8AC3E}">
        <p14:creationId xmlns:p14="http://schemas.microsoft.com/office/powerpoint/2010/main" val="3927599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Objective</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 Document Registry Blockchain that follow requirement for document registry defined in </a:t>
            </a:r>
            <a:r>
              <a:rPr lang="en-US" dirty="0" err="1"/>
              <a:t>XDS.b</a:t>
            </a:r>
            <a:r>
              <a:rPr lang="en-US" dirty="0"/>
              <a:t> integration profile from IHE.</a:t>
            </a:r>
          </a:p>
          <a:p>
            <a:r>
              <a:rPr lang="en-US" dirty="0" smtClean="0"/>
              <a:t>Design </a:t>
            </a:r>
            <a:r>
              <a:rPr lang="en-US" dirty="0"/>
              <a:t>and implement Blockchain smart contract that give main function to Document Registry Blockchain as healthcare document registry.</a:t>
            </a:r>
          </a:p>
          <a:p>
            <a:r>
              <a:rPr lang="en-US" dirty="0" smtClean="0"/>
              <a:t>Design </a:t>
            </a:r>
            <a:r>
              <a:rPr lang="en-US" dirty="0"/>
              <a:t>and implement Blockchain smart contract that give additional function to record healthcare document exchange between participate node.</a:t>
            </a:r>
          </a:p>
          <a:p>
            <a:r>
              <a:rPr lang="en-US" dirty="0" smtClean="0"/>
              <a:t>Deploy </a:t>
            </a:r>
            <a:r>
              <a:rPr lang="en-US" dirty="0"/>
              <a:t>and evaluate functionality of Document Registry Blockchain.</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20</a:t>
            </a:fld>
            <a:endParaRPr lang="th-TH"/>
          </a:p>
        </p:txBody>
      </p:sp>
    </p:spTree>
    <p:extLst>
      <p:ext uri="{BB962C8B-B14F-4D97-AF65-F5344CB8AC3E}">
        <p14:creationId xmlns:p14="http://schemas.microsoft.com/office/powerpoint/2010/main" val="102934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Scope of Project</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implementation of Document Registry Blockchain that followed requirement defined in </a:t>
            </a:r>
            <a:r>
              <a:rPr lang="en-US" dirty="0" err="1"/>
              <a:t>XDS.b</a:t>
            </a:r>
            <a:r>
              <a:rPr lang="en-US" dirty="0"/>
              <a:t> integration profile from IHE.</a:t>
            </a:r>
          </a:p>
          <a:p>
            <a:r>
              <a:rPr lang="en-US" dirty="0" smtClean="0"/>
              <a:t>Design </a:t>
            </a:r>
            <a:r>
              <a:rPr lang="en-US" dirty="0"/>
              <a:t>and implementation of Blockchain smart contract within Document Registry Blockchain that give main function as healthcare document registry and additional function as healthcare document exchange history record.</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21</a:t>
            </a:fld>
            <a:endParaRPr lang="th-TH"/>
          </a:p>
        </p:txBody>
      </p:sp>
    </p:spTree>
    <p:extLst>
      <p:ext uri="{BB962C8B-B14F-4D97-AF65-F5344CB8AC3E}">
        <p14:creationId xmlns:p14="http://schemas.microsoft.com/office/powerpoint/2010/main" val="21081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22</a:t>
            </a:fld>
            <a:endParaRPr lang="th-TH"/>
          </a:p>
        </p:txBody>
      </p:sp>
    </p:spTree>
    <p:extLst>
      <p:ext uri="{BB962C8B-B14F-4D97-AF65-F5344CB8AC3E}">
        <p14:creationId xmlns:p14="http://schemas.microsoft.com/office/powerpoint/2010/main" val="386800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23</a:t>
            </a:fld>
            <a:endParaRPr lang="th-TH"/>
          </a:p>
        </p:txBody>
      </p:sp>
    </p:spTree>
    <p:extLst>
      <p:ext uri="{BB962C8B-B14F-4D97-AF65-F5344CB8AC3E}">
        <p14:creationId xmlns:p14="http://schemas.microsoft.com/office/powerpoint/2010/main" val="4240293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distributed digital ledgers of cryptographically signed transactions that are grouped into </a:t>
            </a:r>
            <a:r>
              <a:rPr lang="en-US" dirty="0" smtClean="0"/>
              <a:t>blocks</a:t>
            </a:r>
          </a:p>
          <a:p>
            <a:r>
              <a:rPr lang="en-US" dirty="0" smtClean="0"/>
              <a:t>Blockchain ensure integrity and availability of published data</a:t>
            </a:r>
          </a:p>
          <a:p>
            <a:r>
              <a:rPr lang="en-US" dirty="0" smtClean="0"/>
              <a:t>Published data are distributed and available to all participant ‘node’</a:t>
            </a:r>
          </a:p>
          <a:p>
            <a:r>
              <a:rPr lang="en-US" dirty="0" smtClean="0"/>
              <a:t>No one can ‘own’ the Blockchain network</a:t>
            </a:r>
          </a:p>
          <a:p>
            <a:r>
              <a:rPr lang="en-US" dirty="0" smtClean="0"/>
              <a:t>Types of Blockchain</a:t>
            </a:r>
          </a:p>
          <a:p>
            <a:pPr lvl="1"/>
            <a:r>
              <a:rPr lang="en-US" dirty="0" smtClean="0"/>
              <a:t>Public Blockchain</a:t>
            </a:r>
          </a:p>
          <a:p>
            <a:pPr lvl="1"/>
            <a:r>
              <a:rPr lang="en-US" dirty="0" smtClean="0"/>
              <a:t>Private Blockchain</a:t>
            </a:r>
          </a:p>
          <a:p>
            <a:pPr lvl="1"/>
            <a:r>
              <a:rPr lang="en-US" dirty="0" smtClean="0"/>
              <a:t>Permissioned Blockchain (aka Consortium Blockchain)</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24</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Blockchain</a:t>
            </a:r>
            <a:endParaRPr lang="th-TH" sz="5400" dirty="0">
              <a:cs typeface="+mn-cs"/>
            </a:endParaRPr>
          </a:p>
        </p:txBody>
      </p:sp>
    </p:spTree>
    <p:extLst>
      <p:ext uri="{BB962C8B-B14F-4D97-AF65-F5344CB8AC3E}">
        <p14:creationId xmlns:p14="http://schemas.microsoft.com/office/powerpoint/2010/main" val="360140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Transaction </a:t>
            </a:r>
          </a:p>
          <a:p>
            <a:pPr lvl="1"/>
            <a:r>
              <a:rPr lang="en-US" dirty="0" smtClean="0"/>
              <a:t>All data publish to Blockchain in the form of transaction</a:t>
            </a:r>
          </a:p>
          <a:p>
            <a:pPr lvl="1"/>
            <a:r>
              <a:rPr lang="en-US" dirty="0" smtClean="0"/>
              <a:t>Each transaction have its own content depend on its owner and purpose</a:t>
            </a:r>
          </a:p>
          <a:p>
            <a:r>
              <a:rPr lang="en-US" dirty="0"/>
              <a:t>‘Block</a:t>
            </a:r>
            <a:r>
              <a:rPr lang="en-US" dirty="0" smtClean="0"/>
              <a:t>’ of transactions</a:t>
            </a:r>
          </a:p>
          <a:p>
            <a:pPr lvl="1"/>
            <a:r>
              <a:rPr lang="en-US" dirty="0" smtClean="0"/>
              <a:t>Block is group of transactions which packed together</a:t>
            </a:r>
          </a:p>
          <a:p>
            <a:pPr lvl="1"/>
            <a:r>
              <a:rPr lang="en-US" dirty="0" smtClean="0"/>
              <a:t>Block is cryptographically signed and have its unique signature</a:t>
            </a:r>
          </a:p>
          <a:p>
            <a:pPr lvl="1"/>
            <a:r>
              <a:rPr lang="en-US" dirty="0" smtClean="0"/>
              <a:t>Transaction being publish in the same Blockchain period are put in the same Block</a:t>
            </a:r>
          </a:p>
          <a:p>
            <a:r>
              <a:rPr lang="en-US" dirty="0" smtClean="0"/>
              <a:t>Cryptographically hashed ‘Chain’</a:t>
            </a:r>
          </a:p>
          <a:p>
            <a:pPr lvl="1"/>
            <a:r>
              <a:rPr lang="en-US" dirty="0" smtClean="0"/>
              <a:t>Hash value that tie all Block in the chain together</a:t>
            </a:r>
          </a:p>
          <a:p>
            <a:pPr lvl="1"/>
            <a:r>
              <a:rPr lang="en-US" dirty="0" smtClean="0"/>
              <a:t>Hash chain prevent modification of published Block inside Blockchain</a:t>
            </a:r>
          </a:p>
          <a:p>
            <a:pPr lvl="1"/>
            <a:r>
              <a:rPr lang="en-US" dirty="0" smtClean="0"/>
              <a:t>Any modification made to just one Block will cause hash value of the entire chain to change</a:t>
            </a:r>
          </a:p>
          <a:p>
            <a:r>
              <a:rPr lang="en-US" dirty="0" smtClean="0"/>
              <a:t>Participant ‘Node’</a:t>
            </a:r>
          </a:p>
          <a:p>
            <a:pPr lvl="1"/>
            <a:r>
              <a:rPr lang="en-US" dirty="0" smtClean="0"/>
              <a:t>Any machine participate in the Blockchain network</a:t>
            </a:r>
          </a:p>
          <a:p>
            <a:pPr lvl="1"/>
            <a:r>
              <a:rPr lang="en-US" dirty="0" smtClean="0"/>
              <a:t>Represent population of each Blockchain network</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25</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cs typeface="+mn-cs"/>
              </a:rPr>
              <a:t>Blockchain – Key components</a:t>
            </a:r>
            <a:endParaRPr lang="th-TH" sz="5400" dirty="0">
              <a:cs typeface="+mn-cs"/>
            </a:endParaRPr>
          </a:p>
        </p:txBody>
      </p:sp>
    </p:spTree>
    <p:extLst>
      <p:ext uri="{BB962C8B-B14F-4D97-AF65-F5344CB8AC3E}">
        <p14:creationId xmlns:p14="http://schemas.microsoft.com/office/powerpoint/2010/main" val="2667190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 – Key components</a:t>
            </a:r>
            <a:endParaRPr lang="th-TH" sz="5400" dirty="0">
              <a:cs typeface="+mn-cs"/>
            </a:endParaRPr>
          </a:p>
        </p:txBody>
      </p:sp>
      <p:sp>
        <p:nvSpPr>
          <p:cNvPr id="3" name="Content Placeholder 2"/>
          <p:cNvSpPr>
            <a:spLocks noGrp="1"/>
          </p:cNvSpPr>
          <p:nvPr>
            <p:ph idx="1"/>
          </p:nvPr>
        </p:nvSpPr>
        <p:spPr/>
        <p:txBody>
          <a:bodyPr>
            <a:normAutofit fontScale="92500" lnSpcReduction="20000"/>
          </a:bodyPr>
          <a:lstStyle/>
          <a:p>
            <a:r>
              <a:rPr lang="en-US" dirty="0"/>
              <a:t>Consensus</a:t>
            </a:r>
          </a:p>
          <a:p>
            <a:pPr lvl="1"/>
            <a:r>
              <a:rPr lang="en-US" dirty="0"/>
              <a:t>Consensus </a:t>
            </a:r>
            <a:r>
              <a:rPr lang="en-US" dirty="0" smtClean="0"/>
              <a:t>prevent monopoly of Block publishing right</a:t>
            </a:r>
          </a:p>
          <a:p>
            <a:pPr lvl="1"/>
            <a:r>
              <a:rPr lang="en-US" dirty="0" smtClean="0"/>
              <a:t>Ensure that there are no one can tamper with data in publishing Block</a:t>
            </a:r>
          </a:p>
          <a:p>
            <a:pPr lvl="1"/>
            <a:r>
              <a:rPr lang="en-US" dirty="0" smtClean="0"/>
              <a:t>Ensure that the entire Blockchain network publish the same Block into the Chain</a:t>
            </a:r>
            <a:endParaRPr lang="en-US" dirty="0"/>
          </a:p>
          <a:p>
            <a:r>
              <a:rPr lang="en-US" dirty="0" smtClean="0"/>
              <a:t>Types of known consensus</a:t>
            </a:r>
          </a:p>
          <a:p>
            <a:pPr lvl="1"/>
            <a:r>
              <a:rPr lang="en-US" dirty="0" smtClean="0"/>
              <a:t>Proof of Work: </a:t>
            </a:r>
            <a:br>
              <a:rPr lang="en-US" dirty="0" smtClean="0"/>
            </a:br>
            <a:r>
              <a:rPr lang="en-US" dirty="0" smtClean="0"/>
              <a:t>Miner node compete against each other to become the one who publish new block</a:t>
            </a:r>
          </a:p>
          <a:p>
            <a:pPr lvl="1"/>
            <a:r>
              <a:rPr lang="en-US" dirty="0" smtClean="0"/>
              <a:t>Proof of Stake: </a:t>
            </a:r>
            <a:br>
              <a:rPr lang="en-US" dirty="0" smtClean="0"/>
            </a:br>
            <a:r>
              <a:rPr lang="en-US" dirty="0" smtClean="0"/>
              <a:t>The longer the node participated in the network, the more trust they gained</a:t>
            </a:r>
          </a:p>
          <a:p>
            <a:pPr lvl="1"/>
            <a:r>
              <a:rPr lang="en-US" dirty="0" smtClean="0"/>
              <a:t>Practical Byzantine False Tolerance (PBFT): </a:t>
            </a:r>
            <a:br>
              <a:rPr lang="en-US" dirty="0" smtClean="0"/>
            </a:br>
            <a:r>
              <a:rPr lang="en-US" dirty="0" smtClean="0"/>
              <a:t>Rely on majority of network to vote for block approval</a:t>
            </a:r>
          </a:p>
          <a:p>
            <a:pPr lvl="1"/>
            <a:r>
              <a:rPr lang="en-US" dirty="0" smtClean="0"/>
              <a:t>Raft: </a:t>
            </a:r>
            <a:br>
              <a:rPr lang="en-US" dirty="0" smtClean="0"/>
            </a:br>
            <a:r>
              <a:rPr lang="en-US" dirty="0" smtClean="0"/>
              <a:t>Complicate consensus algorithm that priority availability before integrity</a:t>
            </a:r>
          </a:p>
          <a:p>
            <a:pPr lvl="1"/>
            <a:r>
              <a:rPr lang="en-US" dirty="0" smtClean="0"/>
              <a:t>Proof of Authority: </a:t>
            </a:r>
            <a:br>
              <a:rPr lang="en-US" dirty="0" smtClean="0"/>
            </a:br>
            <a:r>
              <a:rPr lang="en-US" dirty="0" smtClean="0"/>
              <a:t>Similar to PBFT but alter sequence of data distribution to guarantee its availability</a:t>
            </a:r>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26</a:t>
            </a:fld>
            <a:endParaRPr lang="th-TH"/>
          </a:p>
        </p:txBody>
      </p:sp>
    </p:spTree>
    <p:extLst>
      <p:ext uri="{BB962C8B-B14F-4D97-AF65-F5344CB8AC3E}">
        <p14:creationId xmlns:p14="http://schemas.microsoft.com/office/powerpoint/2010/main" val="4233728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Smart Contract</a:t>
            </a:r>
          </a:p>
          <a:p>
            <a:pPr lvl="1"/>
            <a:r>
              <a:rPr lang="en-US" dirty="0" smtClean="0"/>
              <a:t>Initially unique to ‘Ethereum Blockchain’ platform</a:t>
            </a:r>
          </a:p>
          <a:p>
            <a:pPr lvl="1"/>
            <a:r>
              <a:rPr lang="en-US" dirty="0" smtClean="0"/>
              <a:t>Enable flexible usage of Blockchain transaction</a:t>
            </a:r>
          </a:p>
          <a:p>
            <a:pPr lvl="1"/>
            <a:r>
              <a:rPr lang="en-US" dirty="0" smtClean="0"/>
              <a:t>Allow addition of programming behavior to Blockchain transaction</a:t>
            </a:r>
          </a:p>
          <a:p>
            <a:pPr lvl="1"/>
            <a:r>
              <a:rPr lang="en-US" dirty="0" smtClean="0"/>
              <a:t>In Ethereum, the client who call for the smart contract will be the one to execute its program.</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27</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cs typeface="+mn-cs"/>
              </a:rPr>
              <a:t>Blockchain – Key components</a:t>
            </a:r>
            <a:endParaRPr lang="th-TH" sz="5400" dirty="0">
              <a:cs typeface="+mn-cs"/>
            </a:endParaRPr>
          </a:p>
        </p:txBody>
      </p:sp>
    </p:spTree>
    <p:extLst>
      <p:ext uri="{BB962C8B-B14F-4D97-AF65-F5344CB8AC3E}">
        <p14:creationId xmlns:p14="http://schemas.microsoft.com/office/powerpoint/2010/main" val="3494025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Cross-Enterprise Document Sharing (XDS) Profile</a:t>
            </a:r>
            <a:endParaRPr lang="en-US" dirty="0">
              <a:solidFill>
                <a:srgbClr val="FF0000"/>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28</a:t>
            </a:fld>
            <a:endParaRPr lang="th-TH"/>
          </a:p>
        </p:txBody>
      </p:sp>
    </p:spTree>
    <p:extLst>
      <p:ext uri="{BB962C8B-B14F-4D97-AF65-F5344CB8AC3E}">
        <p14:creationId xmlns:p14="http://schemas.microsoft.com/office/powerpoint/2010/main" val="1077697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Organization that participate in XDS network are called XDS Affinity Domain member</a:t>
            </a:r>
            <a:endParaRPr lang="en-US" dirty="0"/>
          </a:p>
          <a:p>
            <a:r>
              <a:rPr lang="en-US" dirty="0" err="1"/>
              <a:t>XDS.b</a:t>
            </a:r>
            <a:r>
              <a:rPr lang="en-US" dirty="0"/>
              <a:t> provide</a:t>
            </a:r>
          </a:p>
          <a:p>
            <a:pPr lvl="1"/>
            <a:r>
              <a:rPr lang="en-US" dirty="0"/>
              <a:t>Standardized messaging process pattern and message format that allow complied system to communicate with other complied system</a:t>
            </a:r>
          </a:p>
          <a:p>
            <a:pPr lvl="1"/>
            <a:r>
              <a:rPr lang="en-US" dirty="0"/>
              <a:t>Guideline to data structure which should be made available via document sharing that allow interoperability between different enterprises.</a:t>
            </a:r>
          </a:p>
          <a:p>
            <a:pPr lvl="1"/>
            <a:r>
              <a:rPr lang="en-US" dirty="0"/>
              <a:t>Guideline to document sharing system that compatible with common healthcare operations</a:t>
            </a:r>
            <a:r>
              <a:rPr lang="en-US" dirty="0" smtClean="0"/>
              <a:t>.</a:t>
            </a:r>
          </a:p>
          <a:p>
            <a:r>
              <a:rPr lang="en-US" dirty="0" err="1"/>
              <a:t>XDS.b</a:t>
            </a:r>
            <a:r>
              <a:rPr lang="en-US" dirty="0"/>
              <a:t> share health document via document registry</a:t>
            </a:r>
          </a:p>
          <a:p>
            <a:r>
              <a:rPr lang="en-US" dirty="0"/>
              <a:t>In </a:t>
            </a:r>
            <a:r>
              <a:rPr lang="en-US" dirty="0" err="1"/>
              <a:t>XDS.b</a:t>
            </a:r>
            <a:r>
              <a:rPr lang="en-US" dirty="0"/>
              <a:t> profile, document registry contain set of metadata attributes belong to each document</a:t>
            </a:r>
          </a:p>
          <a:p>
            <a:r>
              <a:rPr lang="en-US" dirty="0"/>
              <a:t>Users will query for value of specific attributes they known about the document they seek.</a:t>
            </a:r>
          </a:p>
          <a:p>
            <a:r>
              <a:rPr lang="en-US" dirty="0"/>
              <a:t>It depend on each XDS Document Consumer, to use value specified in some attributes to enforce their organization policy. i.e. access control over data</a:t>
            </a:r>
          </a:p>
          <a:p>
            <a:endParaRPr lang="en-US" dirty="0"/>
          </a:p>
          <a:p>
            <a:endParaRPr lang="en-US"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29</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a:t>XDS.b</a:t>
            </a:r>
            <a:endParaRPr lang="th-TH" dirty="0">
              <a:cs typeface="+mn-cs"/>
            </a:endParaRPr>
          </a:p>
        </p:txBody>
      </p:sp>
    </p:spTree>
    <p:extLst>
      <p:ext uri="{BB962C8B-B14F-4D97-AF65-F5344CB8AC3E}">
        <p14:creationId xmlns:p14="http://schemas.microsoft.com/office/powerpoint/2010/main" val="96357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Introduction</a:t>
            </a:r>
            <a:endParaRPr lang="th-TH" dirty="0">
              <a:cs typeface="+mn-cs"/>
            </a:endParaRPr>
          </a:p>
        </p:txBody>
      </p:sp>
      <p:sp>
        <p:nvSpPr>
          <p:cNvPr id="3" name="Content Placeholder 2"/>
          <p:cNvSpPr>
            <a:spLocks noGrp="1"/>
          </p:cNvSpPr>
          <p:nvPr>
            <p:ph idx="1"/>
          </p:nvPr>
        </p:nvSpPr>
        <p:spPr/>
        <p:txBody>
          <a:bodyPr/>
          <a:lstStyle/>
          <a:p>
            <a:r>
              <a:rPr lang="en-US" sz="3200" dirty="0" smtClean="0"/>
              <a:t>Digital transformation of healthcare industry </a:t>
            </a:r>
          </a:p>
          <a:p>
            <a:pPr lvl="1"/>
            <a:r>
              <a:rPr lang="en-US" sz="2800" dirty="0" smtClean="0"/>
              <a:t>Increase quality and efficiency of healthcare service</a:t>
            </a:r>
            <a:endParaRPr lang="en-US" sz="2800" dirty="0"/>
          </a:p>
          <a:p>
            <a:r>
              <a:rPr lang="en-US" sz="3200" dirty="0" smtClean="0"/>
              <a:t>Health </a:t>
            </a:r>
            <a:r>
              <a:rPr lang="en-US" sz="3200" dirty="0"/>
              <a:t>Information Sharing and Interoperability</a:t>
            </a:r>
          </a:p>
          <a:p>
            <a:pPr lvl="1"/>
            <a:r>
              <a:rPr lang="en-US" sz="2800" dirty="0" smtClean="0"/>
              <a:t>Scattered patient’s health data</a:t>
            </a:r>
          </a:p>
          <a:p>
            <a:endParaRPr lang="th-TH" sz="32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a:t>
            </a:fld>
            <a:endParaRPr lang="th-TH"/>
          </a:p>
        </p:txBody>
      </p:sp>
    </p:spTree>
    <p:extLst>
      <p:ext uri="{BB962C8B-B14F-4D97-AF65-F5344CB8AC3E}">
        <p14:creationId xmlns:p14="http://schemas.microsoft.com/office/powerpoint/2010/main" val="442262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30</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smtClean="0"/>
              <a:t>XDS.b</a:t>
            </a:r>
            <a:r>
              <a:rPr lang="en-US" dirty="0" smtClean="0"/>
              <a:t> Diagram</a:t>
            </a:r>
            <a:endParaRPr lang="th-TH" dirty="0">
              <a:cs typeface="+mn-cs"/>
            </a:endParaRPr>
          </a:p>
        </p:txBody>
      </p:sp>
    </p:spTree>
    <p:extLst>
      <p:ext uri="{BB962C8B-B14F-4D97-AF65-F5344CB8AC3E}">
        <p14:creationId xmlns:p14="http://schemas.microsoft.com/office/powerpoint/2010/main" val="2171046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Metadata Attributes</a:t>
            </a:r>
            <a:endParaRPr lang="th-TH" sz="5400" dirty="0">
              <a:cs typeface="+mn-cs"/>
            </a:endParaRPr>
          </a:p>
        </p:txBody>
      </p:sp>
      <p:sp>
        <p:nvSpPr>
          <p:cNvPr id="3" name="Content Placeholder 2"/>
          <p:cNvSpPr>
            <a:spLocks noGrp="1"/>
          </p:cNvSpPr>
          <p:nvPr>
            <p:ph idx="1"/>
          </p:nvPr>
        </p:nvSpPr>
        <p:spPr/>
        <p:txBody>
          <a:bodyPr/>
          <a:lstStyle/>
          <a:p>
            <a:r>
              <a:rPr lang="en-US" dirty="0" smtClean="0"/>
              <a:t>Metadata attributes divided into 3 groups</a:t>
            </a:r>
          </a:p>
          <a:p>
            <a:pPr lvl="1"/>
            <a:r>
              <a:rPr lang="en-US" dirty="0" err="1" smtClean="0"/>
              <a:t>SubmissionSet</a:t>
            </a:r>
            <a:r>
              <a:rPr lang="en-US" dirty="0" smtClean="0"/>
              <a:t>: Metadata attributes represent submission detail of document</a:t>
            </a:r>
          </a:p>
          <a:p>
            <a:pPr lvl="1"/>
            <a:r>
              <a:rPr lang="en-US" dirty="0" smtClean="0"/>
              <a:t>Folder: Metadata attributes represent group of document</a:t>
            </a:r>
          </a:p>
          <a:p>
            <a:pPr lvl="1"/>
            <a:r>
              <a:rPr lang="en-US" dirty="0" err="1" smtClean="0"/>
              <a:t>DocumentEntry</a:t>
            </a:r>
            <a:r>
              <a:rPr lang="en-US" dirty="0" smtClean="0"/>
              <a:t>: Metadata attributes represent the document itself</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31</a:t>
            </a:fld>
            <a:endParaRPr lang="th-TH"/>
          </a:p>
        </p:txBody>
      </p:sp>
    </p:spTree>
    <p:extLst>
      <p:ext uri="{BB962C8B-B14F-4D97-AF65-F5344CB8AC3E}">
        <p14:creationId xmlns:p14="http://schemas.microsoft.com/office/powerpoint/2010/main" val="555093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32</a:t>
            </a:fld>
            <a:endParaRPr lang="th-TH"/>
          </a:p>
        </p:txBody>
      </p:sp>
      <p:graphicFrame>
        <p:nvGraphicFramePr>
          <p:cNvPr id="5" name="Table 4"/>
          <p:cNvGraphicFramePr>
            <a:graphicFrameLocks noGrp="1"/>
          </p:cNvGraphicFramePr>
          <p:nvPr>
            <p:extLst/>
          </p:nvPr>
        </p:nvGraphicFramePr>
        <p:xfrm>
          <a:off x="838200" y="1422405"/>
          <a:ext cx="10515600" cy="4875002"/>
        </p:xfrm>
        <a:graphic>
          <a:graphicData uri="http://schemas.openxmlformats.org/drawingml/2006/table">
            <a:tbl>
              <a:tblPr firstRow="1" firstCol="1" bandRow="1">
                <a:tableStyleId>{5C22544A-7EE6-4342-B048-85BDC9FD1C3A}</a:tableStyleId>
              </a:tblPr>
              <a:tblGrid>
                <a:gridCol w="2093686"/>
                <a:gridCol w="8421914"/>
              </a:tblGrid>
              <a:tr h="671328">
                <a:tc>
                  <a:txBody>
                    <a:bodyPr/>
                    <a:lstStyle/>
                    <a:p>
                      <a:pPr marL="457200" algn="l">
                        <a:lnSpc>
                          <a:spcPct val="100000"/>
                        </a:lnSpc>
                        <a:spcAft>
                          <a:spcPts val="0"/>
                        </a:spcAft>
                      </a:pPr>
                      <a:r>
                        <a:rPr lang="en-US" sz="2000" dirty="0" err="1">
                          <a:effectLst/>
                        </a:rPr>
                        <a:t>SubmissionSet</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author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The humans and/or machines that authored the </a:t>
                      </a:r>
                      <a:r>
                        <a:rPr lang="en-US" sz="2000" dirty="0" err="1">
                          <a:effectLst/>
                        </a:rPr>
                        <a:t>SubmissionSet</a:t>
                      </a:r>
                      <a:r>
                        <a:rPr lang="en-US" sz="2000" dirty="0">
                          <a:effectLst/>
                        </a:rPr>
                        <a:t>. This attribute contains the sub-attributes: </a:t>
                      </a:r>
                      <a:r>
                        <a:rPr lang="en-US" sz="2000" dirty="0" err="1">
                          <a:effectLst/>
                        </a:rPr>
                        <a:t>authorInstitution</a:t>
                      </a:r>
                      <a:r>
                        <a:rPr lang="en-US" sz="2000" dirty="0">
                          <a:effectLst/>
                        </a:rPr>
                        <a:t>, </a:t>
                      </a:r>
                      <a:r>
                        <a:rPr lang="en-US" sz="2000" dirty="0" err="1">
                          <a:effectLst/>
                        </a:rPr>
                        <a:t>authorPerson</a:t>
                      </a:r>
                      <a:r>
                        <a:rPr lang="en-US" sz="2000" dirty="0">
                          <a:effectLst/>
                        </a:rPr>
                        <a:t>, </a:t>
                      </a:r>
                      <a:r>
                        <a:rPr lang="en-US" sz="2000" dirty="0" err="1">
                          <a:effectLst/>
                        </a:rPr>
                        <a:t>authorRole</a:t>
                      </a:r>
                      <a:r>
                        <a:rPr lang="en-US" sz="2000" dirty="0">
                          <a:effectLst/>
                        </a:rPr>
                        <a:t>, </a:t>
                      </a:r>
                      <a:r>
                        <a:rPr lang="en-US" sz="2000" dirty="0" err="1">
                          <a:effectLst/>
                        </a:rPr>
                        <a:t>authorSpecialty</a:t>
                      </a:r>
                      <a:r>
                        <a:rPr lang="en-US" sz="2000" dirty="0">
                          <a:effectLst/>
                        </a:rPr>
                        <a:t>, </a:t>
                      </a:r>
                      <a:r>
                        <a:rPr lang="en-US" sz="2000" dirty="0" err="1">
                          <a:effectLst/>
                        </a:rPr>
                        <a:t>authorTelecommunication</a:t>
                      </a:r>
                      <a:r>
                        <a:rPr lang="en-US" sz="2000" dirty="0">
                          <a:effectLst/>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lifecycle status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Comments associated with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contentTypeCode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code specifying the type of clinical activity that resulted in placing the associated content in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dirty="0" err="1">
                          <a:effectLst/>
                        </a:rPr>
                        <a:t>intendedRecipient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organizations or persons for whom the SubmissionSet is intended.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patientId represents the primary subject of care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sourceId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Identifier of the entity that contributed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submissionTime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Point in time at the creating entity when the SubmissionSet was created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title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Globally unique identifier for the </a:t>
                      </a:r>
                      <a:r>
                        <a:rPr lang="en-US" sz="2000" dirty="0" err="1">
                          <a:effectLst/>
                        </a:rPr>
                        <a:t>SubmissionSet</a:t>
                      </a:r>
                      <a:r>
                        <a:rPr lang="en-US" sz="2000" dirty="0">
                          <a:effectLst/>
                        </a:rPr>
                        <a:t> assigned by the creating entity.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bl>
          </a:graphicData>
        </a:graphic>
      </p:graphicFrame>
      <p:sp>
        <p:nvSpPr>
          <p:cNvPr id="6" name="Title 1"/>
          <p:cNvSpPr>
            <a:spLocks noGrp="1"/>
          </p:cNvSpPr>
          <p:nvPr>
            <p:ph type="title"/>
          </p:nvPr>
        </p:nvSpPr>
        <p:spPr>
          <a:xfrm>
            <a:off x="838200" y="365125"/>
            <a:ext cx="10515600" cy="1325563"/>
          </a:xfrm>
        </p:spPr>
        <p:txBody>
          <a:bodyPr>
            <a:normAutofit/>
          </a:bodyPr>
          <a:lstStyle/>
          <a:p>
            <a:r>
              <a:rPr lang="en-US" sz="5400" dirty="0"/>
              <a:t>Metadata </a:t>
            </a:r>
            <a:r>
              <a:rPr lang="en-US" sz="5400" dirty="0" smtClean="0"/>
              <a:t>Attributes - </a:t>
            </a:r>
            <a:r>
              <a:rPr lang="en-US" sz="5400" dirty="0" err="1" smtClean="0"/>
              <a:t>SubmissionSet</a:t>
            </a:r>
            <a:endParaRPr lang="th-TH" sz="5400" strike="sngStrike" dirty="0">
              <a:cs typeface="+mn-cs"/>
            </a:endParaRPr>
          </a:p>
        </p:txBody>
      </p:sp>
    </p:spTree>
    <p:extLst>
      <p:ext uri="{BB962C8B-B14F-4D97-AF65-F5344CB8AC3E}">
        <p14:creationId xmlns:p14="http://schemas.microsoft.com/office/powerpoint/2010/main" val="1628186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33</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a:t>Metadata Attributes </a:t>
            </a:r>
            <a:r>
              <a:rPr lang="en-US" sz="5400" dirty="0" smtClean="0"/>
              <a:t>– Folder Metadata</a:t>
            </a:r>
            <a:endParaRPr lang="th-TH" sz="5400" dirty="0">
              <a:cs typeface="+mn-cs"/>
            </a:endParaRPr>
          </a:p>
        </p:txBody>
      </p:sp>
      <p:graphicFrame>
        <p:nvGraphicFramePr>
          <p:cNvPr id="2" name="Table 1"/>
          <p:cNvGraphicFramePr>
            <a:graphicFrameLocks noGrp="1"/>
          </p:cNvGraphicFramePr>
          <p:nvPr>
            <p:extLst/>
          </p:nvPr>
        </p:nvGraphicFramePr>
        <p:xfrm>
          <a:off x="1248229" y="1690688"/>
          <a:ext cx="9695541" cy="4267200"/>
        </p:xfrm>
        <a:graphic>
          <a:graphicData uri="http://schemas.openxmlformats.org/drawingml/2006/table">
            <a:tbl>
              <a:tblPr firstRow="1" firstCol="1" bandRow="1">
                <a:tableStyleId>{5C22544A-7EE6-4342-B048-85BDC9FD1C3A}</a:tableStyleId>
              </a:tblPr>
              <a:tblGrid>
                <a:gridCol w="2032000"/>
                <a:gridCol w="7663541"/>
              </a:tblGrid>
              <a:tr h="206375">
                <a:tc>
                  <a:txBody>
                    <a:bodyPr/>
                    <a:lstStyle/>
                    <a:p>
                      <a:pPr marL="457200" algn="l">
                        <a:lnSpc>
                          <a:spcPct val="100000"/>
                        </a:lnSpc>
                        <a:spcAft>
                          <a:spcPts val="0"/>
                        </a:spcAft>
                      </a:pPr>
                      <a:r>
                        <a:rPr lang="en-US" sz="2000" dirty="0">
                          <a:effectLst/>
                        </a:rPr>
                        <a:t>Folder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lifecycle status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1450">
                <a:tc>
                  <a:txBody>
                    <a:bodyPr/>
                    <a:lstStyle/>
                    <a:p>
                      <a:pPr marL="457200" algn="l">
                        <a:lnSpc>
                          <a:spcPct val="100000"/>
                        </a:lnSpc>
                        <a:spcAft>
                          <a:spcPts val="0"/>
                        </a:spcAft>
                      </a:pPr>
                      <a:r>
                        <a:rPr lang="en-US" sz="2000">
                          <a:effectLst/>
                        </a:rPr>
                        <a:t>codeList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set of codes specifying the type of clinical activities that resulted in placing DocumentEntry objects in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7630">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Comments associated with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entryUUID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used to manage the entry.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5090">
                <a:tc>
                  <a:txBody>
                    <a:bodyPr/>
                    <a:lstStyle/>
                    <a:p>
                      <a:pPr marL="457200" algn="l">
                        <a:lnSpc>
                          <a:spcPct val="100000"/>
                        </a:lnSpc>
                        <a:spcAft>
                          <a:spcPts val="0"/>
                        </a:spcAft>
                      </a:pPr>
                      <a:r>
                        <a:rPr lang="en-US" sz="2000">
                          <a:effectLst/>
                        </a:rPr>
                        <a:t>homeCommunityId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for a community.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lastUpdateTime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Most recent point in time that the Folder has been modified.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370840">
                <a:tc>
                  <a:txBody>
                    <a:bodyPr/>
                    <a:lstStyle/>
                    <a:p>
                      <a:pPr marL="457200" algn="l">
                        <a:lnSpc>
                          <a:spcPct val="100000"/>
                        </a:lnSpc>
                        <a:spcAft>
                          <a:spcPts val="0"/>
                        </a:spcAft>
                      </a:pPr>
                      <a:r>
                        <a:rPr lang="en-US" sz="2000">
                          <a:effectLst/>
                        </a:rPr>
                        <a:t>limitedMetadata</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flag that the associated Folder was created using the less rigorous metadata requirements as defined for the Metadata-Limited Document Source.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3185">
                <a:tc>
                  <a:txBody>
                    <a:bodyPr/>
                    <a:lstStyle/>
                    <a:p>
                      <a:pPr marL="457200" algn="l">
                        <a:lnSpc>
                          <a:spcPct val="100000"/>
                        </a:lnSpc>
                        <a:spcAft>
                          <a:spcPts val="0"/>
                        </a:spcAft>
                      </a:pPr>
                      <a:r>
                        <a:rPr lang="en-US" sz="2000">
                          <a:effectLst/>
                        </a:rPr>
                        <a:t>patientId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patientId represents the primary subject of care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title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0815">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dirty="0">
                          <a:effectLst/>
                        </a:rPr>
                        <a:t>Globally unique identifier for the Folder.</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bl>
          </a:graphicData>
        </a:graphic>
      </p:graphicFrame>
    </p:spTree>
    <p:extLst>
      <p:ext uri="{BB962C8B-B14F-4D97-AF65-F5344CB8AC3E}">
        <p14:creationId xmlns:p14="http://schemas.microsoft.com/office/powerpoint/2010/main" val="1447834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34</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a:t>Metadata Attributes - </a:t>
            </a:r>
            <a:r>
              <a:rPr lang="en-US" sz="5400" dirty="0" err="1" smtClean="0"/>
              <a:t>DocumentEntry</a:t>
            </a:r>
            <a:endParaRPr lang="th-TH" sz="5400" dirty="0">
              <a:cs typeface="+mn-cs"/>
            </a:endParaRPr>
          </a:p>
        </p:txBody>
      </p:sp>
      <p:graphicFrame>
        <p:nvGraphicFramePr>
          <p:cNvPr id="2" name="Table 1"/>
          <p:cNvGraphicFramePr>
            <a:graphicFrameLocks noGrp="1"/>
          </p:cNvGraphicFramePr>
          <p:nvPr>
            <p:extLst/>
          </p:nvPr>
        </p:nvGraphicFramePr>
        <p:xfrm>
          <a:off x="615043" y="1302607"/>
          <a:ext cx="10961914" cy="4966659"/>
        </p:xfrm>
        <a:graphic>
          <a:graphicData uri="http://schemas.openxmlformats.org/drawingml/2006/table">
            <a:tbl>
              <a:tblPr firstRow="1" firstCol="1" bandRow="1">
                <a:tableStyleId>{5C22544A-7EE6-4342-B048-85BDC9FD1C3A}</a:tableStyleId>
              </a:tblPr>
              <a:tblGrid>
                <a:gridCol w="3216728"/>
                <a:gridCol w="7745186"/>
              </a:tblGrid>
              <a:tr h="394659">
                <a:tc>
                  <a:txBody>
                    <a:bodyPr/>
                    <a:lstStyle/>
                    <a:p>
                      <a:pPr marL="457200">
                        <a:lnSpc>
                          <a:spcPct val="100000"/>
                        </a:lnSpc>
                        <a:spcAft>
                          <a:spcPts val="0"/>
                        </a:spcAft>
                      </a:pPr>
                      <a:r>
                        <a:rPr lang="en-US" sz="2000" dirty="0" err="1">
                          <a:effectLst/>
                        </a:rPr>
                        <a:t>DocumentEntry</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Description</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classCode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code specifying the high-level use classification of the document type (e.g., Report, Summary, Images, Treatment Plan, Patient Preferences, Workflow).</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creationTime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time the author created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eventCodeList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This list of codes represents the main clinical acts, such as a colonoscopy or an appendectomy,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patientId represents the subject of care of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practiceSettingCode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code specifying the clinical specialty where the act that resulted in the document was performed (e.g., Family Practice, Laboratory, Radiology).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215674">
                <a:tc>
                  <a:txBody>
                    <a:bodyPr/>
                    <a:lstStyle/>
                    <a:p>
                      <a:pPr marL="457200">
                        <a:lnSpc>
                          <a:spcPct val="100000"/>
                        </a:lnSpc>
                        <a:spcAft>
                          <a:spcPts val="0"/>
                        </a:spcAft>
                      </a:pPr>
                      <a:r>
                        <a:rPr lang="en-US" sz="2000" dirty="0" err="1">
                          <a:effectLst/>
                        </a:rPr>
                        <a:t>repositoryUniqueId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globally unique identifier of the repository where the document can be accessed.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serviceStartTime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start time of the service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serviceStopTime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stop time of the service being documented.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sourcePatientInfo</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This attribute contains demographic information of the source patient to whose medical record this document belongs.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a:effectLst/>
                        </a:rPr>
                        <a:t>URI</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URI for the document.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bl>
          </a:graphicData>
        </a:graphic>
      </p:graphicFrame>
    </p:spTree>
    <p:extLst>
      <p:ext uri="{BB962C8B-B14F-4D97-AF65-F5344CB8AC3E}">
        <p14:creationId xmlns:p14="http://schemas.microsoft.com/office/powerpoint/2010/main" val="584903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480" y="1371600"/>
            <a:ext cx="10012679" cy="5349875"/>
          </a:xfrm>
        </p:spPr>
        <p:txBody>
          <a:bodyPr>
            <a:normAutofit fontScale="70000" lnSpcReduction="20000"/>
          </a:bodyPr>
          <a:lstStyle/>
          <a:p>
            <a:r>
              <a:rPr lang="en-US" dirty="0"/>
              <a:t>Health Insurance Portability and Accountability Act</a:t>
            </a:r>
            <a:endParaRPr lang="en-US" dirty="0" smtClean="0"/>
          </a:p>
          <a:p>
            <a:r>
              <a:rPr lang="en-US" dirty="0" smtClean="0"/>
              <a:t>HIPAA’s definition of Protected Health Information (PHI)</a:t>
            </a:r>
          </a:p>
          <a:p>
            <a:pPr lvl="1"/>
            <a:r>
              <a:rPr lang="en-US" sz="2500" dirty="0"/>
              <a:t>Name</a:t>
            </a:r>
          </a:p>
          <a:p>
            <a:pPr lvl="1"/>
            <a:r>
              <a:rPr lang="en-US" sz="2500" dirty="0"/>
              <a:t>Address (all geographic subdivisions smaller than state, including street address, city county, and zip code)</a:t>
            </a:r>
          </a:p>
          <a:p>
            <a:pPr lvl="1"/>
            <a:r>
              <a:rPr lang="en-US" sz="2500" dirty="0"/>
              <a:t>All elements (except years) of dates related to an individual (including birthdate, admission date, discharge date, date of death, and exact age if over 89)</a:t>
            </a:r>
          </a:p>
          <a:p>
            <a:pPr lvl="1"/>
            <a:r>
              <a:rPr lang="en-US" sz="2500" dirty="0"/>
              <a:t>Telephone numbers</a:t>
            </a:r>
          </a:p>
          <a:p>
            <a:pPr lvl="1"/>
            <a:r>
              <a:rPr lang="en-US" sz="2500" dirty="0"/>
              <a:t>Fax number</a:t>
            </a:r>
          </a:p>
          <a:p>
            <a:pPr lvl="1"/>
            <a:r>
              <a:rPr lang="en-US" sz="2500" dirty="0"/>
              <a:t>Email address</a:t>
            </a:r>
          </a:p>
          <a:p>
            <a:pPr lvl="1"/>
            <a:r>
              <a:rPr lang="en-US" sz="2500" dirty="0"/>
              <a:t>Social Security Number</a:t>
            </a:r>
          </a:p>
          <a:p>
            <a:pPr lvl="1"/>
            <a:r>
              <a:rPr lang="en-US" sz="2500" dirty="0"/>
              <a:t>Medical record number</a:t>
            </a:r>
          </a:p>
          <a:p>
            <a:pPr lvl="1"/>
            <a:r>
              <a:rPr lang="en-US" sz="2500" dirty="0"/>
              <a:t>Health plan beneficiary number</a:t>
            </a:r>
          </a:p>
          <a:p>
            <a:pPr lvl="1"/>
            <a:r>
              <a:rPr lang="en-US" sz="2500" dirty="0"/>
              <a:t>Account number</a:t>
            </a:r>
          </a:p>
          <a:p>
            <a:pPr lvl="1"/>
            <a:r>
              <a:rPr lang="en-US" sz="2500" dirty="0"/>
              <a:t>Certificate or license number</a:t>
            </a:r>
          </a:p>
          <a:p>
            <a:pPr lvl="1"/>
            <a:r>
              <a:rPr lang="en-US" sz="2500" dirty="0"/>
              <a:t>Any vehicle or other device serial number</a:t>
            </a:r>
          </a:p>
          <a:p>
            <a:pPr lvl="1"/>
            <a:r>
              <a:rPr lang="en-US" sz="2500" dirty="0"/>
              <a:t>Web URL</a:t>
            </a:r>
          </a:p>
          <a:p>
            <a:pPr lvl="1"/>
            <a:r>
              <a:rPr lang="en-US" sz="2500" dirty="0"/>
              <a:t>Internet Protocol (IP) Address</a:t>
            </a:r>
          </a:p>
          <a:p>
            <a:pPr lvl="1"/>
            <a:r>
              <a:rPr lang="en-US" sz="2500" dirty="0"/>
              <a:t>Finger or voice print</a:t>
            </a:r>
          </a:p>
          <a:p>
            <a:pPr lvl="1"/>
            <a:r>
              <a:rPr lang="en-US" sz="2500" dirty="0"/>
              <a:t>Photographic image - Photographic images are not limited to images of the face.</a:t>
            </a:r>
          </a:p>
          <a:p>
            <a:pPr lvl="1"/>
            <a:r>
              <a:rPr lang="en-US" sz="2500" dirty="0"/>
              <a:t>Any other characteristic that could uniquely identify the individual</a:t>
            </a:r>
            <a:endParaRPr lang="en-US" sz="25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35</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t>Protected Health Information (PHI)</a:t>
            </a:r>
            <a:endParaRPr lang="th-TH" sz="5400" dirty="0">
              <a:cs typeface="+mn-cs"/>
            </a:endParaRPr>
          </a:p>
        </p:txBody>
      </p:sp>
    </p:spTree>
    <p:extLst>
      <p:ext uri="{BB962C8B-B14F-4D97-AF65-F5344CB8AC3E}">
        <p14:creationId xmlns:p14="http://schemas.microsoft.com/office/powerpoint/2010/main" val="4227023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t>Proposed </a:t>
            </a:r>
            <a:r>
              <a:rPr lang="en-US" sz="7200" dirty="0" smtClean="0">
                <a:solidFill>
                  <a:schemeClr val="bg1"/>
                </a:solidFill>
              </a:rPr>
              <a:t>Method</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dirty="0"/>
          </a:p>
        </p:txBody>
      </p:sp>
      <p:sp>
        <p:nvSpPr>
          <p:cNvPr id="3" name="Slide Number Placeholder 2"/>
          <p:cNvSpPr>
            <a:spLocks noGrp="1"/>
          </p:cNvSpPr>
          <p:nvPr>
            <p:ph type="sldNum" sz="quarter" idx="12"/>
          </p:nvPr>
        </p:nvSpPr>
        <p:spPr/>
        <p:txBody>
          <a:bodyPr/>
          <a:lstStyle/>
          <a:p>
            <a:fld id="{E60467EA-7CED-4417-B7B8-B769BDC20388}" type="slidenum">
              <a:rPr lang="th-TH" smtClean="0"/>
              <a:t>36</a:t>
            </a:fld>
            <a:endParaRPr lang="th-TH"/>
          </a:p>
        </p:txBody>
      </p:sp>
    </p:spTree>
    <p:extLst>
      <p:ext uri="{BB962C8B-B14F-4D97-AF65-F5344CB8AC3E}">
        <p14:creationId xmlns:p14="http://schemas.microsoft.com/office/powerpoint/2010/main" val="561947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37</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smtClean="0">
                <a:cs typeface="+mn-cs"/>
              </a:rPr>
              <a:t>XDS.b</a:t>
            </a:r>
            <a:r>
              <a:rPr lang="en-US" dirty="0" smtClean="0">
                <a:cs typeface="+mn-cs"/>
              </a:rPr>
              <a:t> Process Flow</a:t>
            </a:r>
            <a:endParaRPr lang="th-TH" dirty="0">
              <a:cs typeface="+mn-cs"/>
            </a:endParaRPr>
          </a:p>
        </p:txBody>
      </p:sp>
      <p:sp>
        <p:nvSpPr>
          <p:cNvPr id="8" name="Rectangle 7"/>
          <p:cNvSpPr/>
          <p:nvPr/>
        </p:nvSpPr>
        <p:spPr>
          <a:xfrm>
            <a:off x="2056927" y="1690688"/>
            <a:ext cx="3269816" cy="2561998"/>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p:cNvSpPr/>
          <p:nvPr/>
        </p:nvSpPr>
        <p:spPr>
          <a:xfrm>
            <a:off x="5079408" y="1690688"/>
            <a:ext cx="4354877" cy="1516969"/>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9"/>
          <p:cNvSpPr/>
          <p:nvPr/>
        </p:nvSpPr>
        <p:spPr>
          <a:xfrm>
            <a:off x="5515428"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p:cNvSpPr/>
          <p:nvPr/>
        </p:nvSpPr>
        <p:spPr>
          <a:xfrm>
            <a:off x="8771951"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Rectangle 11"/>
          <p:cNvSpPr/>
          <p:nvPr/>
        </p:nvSpPr>
        <p:spPr>
          <a:xfrm>
            <a:off x="5181600" y="3265714"/>
            <a:ext cx="1676083" cy="9143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XDS Document Registry</a:t>
            </a:r>
            <a:endParaRPr lang="th-TH" dirty="0">
              <a:noFill/>
            </a:endParaRPr>
          </a:p>
        </p:txBody>
      </p:sp>
    </p:spTree>
    <p:extLst>
      <p:ext uri="{BB962C8B-B14F-4D97-AF65-F5344CB8AC3E}">
        <p14:creationId xmlns:p14="http://schemas.microsoft.com/office/powerpoint/2010/main" val="115501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2238829" cy="438604"/>
          </a:xfrm>
        </p:spPr>
        <p:txBody>
          <a:bodyPr>
            <a:normAutofit lnSpcReduction="10000"/>
          </a:bodyPr>
          <a:lstStyle/>
          <a:p>
            <a:r>
              <a:rPr lang="en-US" dirty="0" smtClean="0"/>
              <a:t>Design Overview</a:t>
            </a:r>
            <a:endParaRPr lang="th-TH" dirty="0"/>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38</a:t>
            </a:fld>
            <a:endParaRPr lang="th-TH"/>
          </a:p>
        </p:txBody>
      </p:sp>
      <p:sp>
        <p:nvSpPr>
          <p:cNvPr id="4" name="Rectangle 3"/>
          <p:cNvSpPr/>
          <p:nvPr/>
        </p:nvSpPr>
        <p:spPr>
          <a:xfrm>
            <a:off x="4073464" y="3094728"/>
            <a:ext cx="2798733" cy="4290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XDS Document Registry</a:t>
            </a:r>
            <a:endParaRPr lang="th-TH" dirty="0">
              <a:solidFill>
                <a:srgbClr val="FF0000"/>
              </a:solidFill>
            </a:endParaRPr>
          </a:p>
        </p:txBody>
      </p:sp>
      <p:sp>
        <p:nvSpPr>
          <p:cNvPr id="6" name="Rectangle 5"/>
          <p:cNvSpPr/>
          <p:nvPr/>
        </p:nvSpPr>
        <p:spPr>
          <a:xfrm>
            <a:off x="4053744" y="1474934"/>
            <a:ext cx="2798733" cy="1059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Document Registry</a:t>
            </a:r>
          </a:p>
          <a:p>
            <a:pPr algn="ctr"/>
            <a:r>
              <a:rPr lang="en-US" dirty="0" smtClean="0">
                <a:solidFill>
                  <a:srgbClr val="FF0000"/>
                </a:solidFill>
              </a:rPr>
              <a:t>Blockchain ledger</a:t>
            </a:r>
            <a:endParaRPr lang="th-TH" dirty="0">
              <a:solidFill>
                <a:srgbClr val="FF0000"/>
              </a:solidFill>
            </a:endParaRPr>
          </a:p>
        </p:txBody>
      </p:sp>
      <p:sp>
        <p:nvSpPr>
          <p:cNvPr id="7" name="Rectangle 6"/>
          <p:cNvSpPr/>
          <p:nvPr/>
        </p:nvSpPr>
        <p:spPr>
          <a:xfrm>
            <a:off x="3430575" y="4432433"/>
            <a:ext cx="4084509" cy="14603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Repository</a:t>
            </a:r>
            <a:br>
              <a:rPr lang="en-US" dirty="0" smtClean="0">
                <a:solidFill>
                  <a:srgbClr val="0070C0"/>
                </a:solidFill>
              </a:rPr>
            </a:br>
            <a:r>
              <a:rPr lang="en-US" dirty="0" smtClean="0">
                <a:solidFill>
                  <a:srgbClr val="0070C0"/>
                </a:solidFill>
              </a:rPr>
              <a:t>or</a:t>
            </a:r>
          </a:p>
          <a:p>
            <a:pPr algn="ctr"/>
            <a:r>
              <a:rPr lang="en-US" dirty="0" smtClean="0">
                <a:solidFill>
                  <a:srgbClr val="0070C0"/>
                </a:solidFill>
              </a:rPr>
              <a:t>XDS Integrated Source/Repository</a:t>
            </a:r>
            <a:endParaRPr lang="th-TH" dirty="0">
              <a:solidFill>
                <a:srgbClr val="0070C0"/>
              </a:solidFill>
            </a:endParaRPr>
          </a:p>
        </p:txBody>
      </p:sp>
      <p:cxnSp>
        <p:nvCxnSpPr>
          <p:cNvPr id="9" name="Straight Arrow Connector 8"/>
          <p:cNvCxnSpPr>
            <a:stCxn id="7" idx="0"/>
            <a:endCxn id="4" idx="2"/>
          </p:cNvCxnSpPr>
          <p:nvPr/>
        </p:nvCxnSpPr>
        <p:spPr>
          <a:xfrm flipV="1">
            <a:off x="5472830" y="3523762"/>
            <a:ext cx="1" cy="90867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305755" y="2489736"/>
            <a:ext cx="0" cy="61628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88787" y="2518763"/>
            <a:ext cx="0" cy="616283"/>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124208" y="3098866"/>
            <a:ext cx="3041996" cy="4280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Consumer</a:t>
            </a:r>
          </a:p>
        </p:txBody>
      </p:sp>
      <p:cxnSp>
        <p:nvCxnSpPr>
          <p:cNvPr id="14" name="Straight Arrow Connector 13"/>
          <p:cNvCxnSpPr>
            <a:stCxn id="13" idx="1"/>
            <a:endCxn id="4" idx="3"/>
          </p:cNvCxnSpPr>
          <p:nvPr/>
        </p:nvCxnSpPr>
        <p:spPr>
          <a:xfrm flipH="1" flipV="1">
            <a:off x="6872197" y="3309245"/>
            <a:ext cx="1252011" cy="36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7" idx="3"/>
          </p:cNvCxnSpPr>
          <p:nvPr/>
        </p:nvCxnSpPr>
        <p:spPr>
          <a:xfrm rot="5400000">
            <a:off x="7762309" y="3279720"/>
            <a:ext cx="1635672" cy="213012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550752" y="3526945"/>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Registry Query [ITI-18]</a:t>
            </a:r>
          </a:p>
        </p:txBody>
      </p:sp>
      <p:sp>
        <p:nvSpPr>
          <p:cNvPr id="25" name="Rectangle 24"/>
          <p:cNvSpPr/>
          <p:nvPr/>
        </p:nvSpPr>
        <p:spPr>
          <a:xfrm>
            <a:off x="1757968" y="3797467"/>
            <a:ext cx="3695142"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p>
        </p:txBody>
      </p:sp>
      <p:sp>
        <p:nvSpPr>
          <p:cNvPr id="26" name="Rectangle 25"/>
          <p:cNvSpPr/>
          <p:nvPr/>
        </p:nvSpPr>
        <p:spPr>
          <a:xfrm>
            <a:off x="7551857" y="5223372"/>
            <a:ext cx="3101629"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Document Retrieval [ITI-43]</a:t>
            </a:r>
          </a:p>
        </p:txBody>
      </p:sp>
      <p:sp>
        <p:nvSpPr>
          <p:cNvPr id="27" name="Rectangle 26"/>
          <p:cNvSpPr/>
          <p:nvPr/>
        </p:nvSpPr>
        <p:spPr>
          <a:xfrm>
            <a:off x="3368023" y="2612864"/>
            <a:ext cx="1874710"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Smart Contract</a:t>
            </a:r>
          </a:p>
        </p:txBody>
      </p:sp>
    </p:spTree>
    <p:extLst>
      <p:ext uri="{BB962C8B-B14F-4D97-AF65-F5344CB8AC3E}">
        <p14:creationId xmlns:p14="http://schemas.microsoft.com/office/powerpoint/2010/main" val="1487471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39</a:t>
            </a:fld>
            <a:endParaRPr lang="th-TH"/>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t="5084" r="442" b="5871"/>
          <a:stretch/>
        </p:blipFill>
        <p:spPr bwMode="auto">
          <a:xfrm>
            <a:off x="2075994" y="1844744"/>
            <a:ext cx="8040011" cy="384043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037996" y="5839239"/>
            <a:ext cx="10116005" cy="461665"/>
          </a:xfrm>
          <a:prstGeom prst="rect">
            <a:avLst/>
          </a:prstGeom>
        </p:spPr>
        <p:txBody>
          <a:bodyPr wrap="square">
            <a:spAutoFit/>
          </a:bodyPr>
          <a:lstStyle/>
          <a:p>
            <a:pPr algn="ctr"/>
            <a:r>
              <a:rPr lang="en-US" sz="2400" dirty="0">
                <a:latin typeface="Times New Roman" panose="02020603050405020304" pitchFamily="18" charset="0"/>
                <a:ea typeface="Calibri" panose="020F0502020204030204" pitchFamily="34" charset="0"/>
              </a:rPr>
              <a:t>Document Registry of each hospital connected to other as </a:t>
            </a:r>
            <a:r>
              <a:rPr lang="en-US" sz="2400" dirty="0" smtClean="0">
                <a:latin typeface="Times New Roman" panose="02020603050405020304" pitchFamily="18" charset="0"/>
                <a:ea typeface="Calibri" panose="020F0502020204030204" pitchFamily="34" charset="0"/>
              </a:rPr>
              <a:t>Blockchain network</a:t>
            </a:r>
            <a:endParaRPr lang="th-TH" sz="2400" dirty="0"/>
          </a:p>
        </p:txBody>
      </p:sp>
    </p:spTree>
    <p:extLst>
      <p:ext uri="{BB962C8B-B14F-4D97-AF65-F5344CB8AC3E}">
        <p14:creationId xmlns:p14="http://schemas.microsoft.com/office/powerpoint/2010/main" val="57593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Introduction</a:t>
            </a:r>
            <a:endParaRPr lang="th-TH" sz="4900" dirty="0">
              <a:cs typeface="+mn-cs"/>
            </a:endParaRPr>
          </a:p>
        </p:txBody>
      </p:sp>
      <p:sp>
        <p:nvSpPr>
          <p:cNvPr id="3" name="Content Placeholder 2"/>
          <p:cNvSpPr>
            <a:spLocks noGrp="1"/>
          </p:cNvSpPr>
          <p:nvPr>
            <p:ph idx="1"/>
          </p:nvPr>
        </p:nvSpPr>
        <p:spPr/>
        <p:txBody>
          <a:bodyPr>
            <a:normAutofit/>
          </a:bodyPr>
          <a:lstStyle/>
          <a:p>
            <a:r>
              <a:rPr lang="en-US" sz="3200" dirty="0" smtClean="0"/>
              <a:t>Problems of Health </a:t>
            </a:r>
            <a:r>
              <a:rPr lang="en-US" sz="3200" dirty="0"/>
              <a:t>Information Sharing and Interoperability</a:t>
            </a:r>
          </a:p>
          <a:p>
            <a:pPr lvl="1"/>
            <a:r>
              <a:rPr lang="en-US" sz="2800" dirty="0" smtClean="0"/>
              <a:t>Different in development of health information technology</a:t>
            </a:r>
          </a:p>
          <a:p>
            <a:pPr lvl="1"/>
            <a:r>
              <a:rPr lang="en-US" sz="2800" dirty="0"/>
              <a:t>S</a:t>
            </a:r>
            <a:r>
              <a:rPr lang="en-US" sz="2800" dirty="0" smtClean="0"/>
              <a:t>haring of information is difficult to achieve.</a:t>
            </a:r>
          </a:p>
          <a:p>
            <a:pPr lvl="1"/>
            <a:r>
              <a:rPr lang="en-US" sz="2800" dirty="0" smtClean="0"/>
              <a:t>Health information have unique characteristics</a:t>
            </a:r>
          </a:p>
          <a:p>
            <a:endParaRPr lang="en-US" sz="3200" dirty="0"/>
          </a:p>
          <a:p>
            <a:pPr lvl="1"/>
            <a:endParaRPr lang="en-US" sz="28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a:t>
            </a:fld>
            <a:endParaRPr lang="th-TH"/>
          </a:p>
        </p:txBody>
      </p:sp>
    </p:spTree>
    <p:extLst>
      <p:ext uri="{BB962C8B-B14F-4D97-AF65-F5344CB8AC3E}">
        <p14:creationId xmlns:p14="http://schemas.microsoft.com/office/powerpoint/2010/main" val="1907772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3" name="Content Placeholder 2"/>
          <p:cNvSpPr>
            <a:spLocks noGrp="1"/>
          </p:cNvSpPr>
          <p:nvPr>
            <p:ph idx="1"/>
          </p:nvPr>
        </p:nvSpPr>
        <p:spPr/>
        <p:txBody>
          <a:bodyPr>
            <a:normAutofit lnSpcReduction="10000"/>
          </a:bodyPr>
          <a:lstStyle/>
          <a:p>
            <a:r>
              <a:rPr lang="en-US" dirty="0"/>
              <a:t>Allow health document sharing between different </a:t>
            </a:r>
            <a:r>
              <a:rPr lang="en-US" dirty="0" smtClean="0"/>
              <a:t>enterprises</a:t>
            </a:r>
          </a:p>
          <a:p>
            <a:pPr lvl="1"/>
            <a:r>
              <a:rPr lang="en-US" dirty="0" smtClean="0"/>
              <a:t>XDS Document registry Blockchain network</a:t>
            </a:r>
            <a:endParaRPr lang="en-US" dirty="0"/>
          </a:p>
          <a:p>
            <a:r>
              <a:rPr lang="en-US" dirty="0" err="1"/>
              <a:t>XDS.b</a:t>
            </a:r>
            <a:r>
              <a:rPr lang="en-US" dirty="0"/>
              <a:t> was designed specifically for unique characteristics of healthcare </a:t>
            </a:r>
            <a:r>
              <a:rPr lang="en-US" dirty="0" smtClean="0"/>
              <a:t>information</a:t>
            </a:r>
          </a:p>
          <a:p>
            <a:pPr lvl="1"/>
            <a:r>
              <a:rPr lang="en-US" dirty="0" smtClean="0"/>
              <a:t>Blockchain can operate with common XDS system</a:t>
            </a:r>
            <a:endParaRPr lang="en-US" dirty="0"/>
          </a:p>
          <a:p>
            <a:r>
              <a:rPr lang="en-US" dirty="0"/>
              <a:t>Solve ‘trust’ issue amongst health document sharing </a:t>
            </a:r>
            <a:r>
              <a:rPr lang="en-US" dirty="0" smtClean="0"/>
              <a:t>network</a:t>
            </a:r>
          </a:p>
          <a:p>
            <a:pPr lvl="1"/>
            <a:r>
              <a:rPr lang="en-US" dirty="0" smtClean="0"/>
              <a:t>Blockchain consensus eliminate requirement for ‘trust’</a:t>
            </a:r>
            <a:endParaRPr lang="en-US" dirty="0"/>
          </a:p>
          <a:p>
            <a:r>
              <a:rPr lang="en-US" dirty="0"/>
              <a:t>Ensure integrity and availability of health document </a:t>
            </a:r>
            <a:r>
              <a:rPr lang="en-US" dirty="0" smtClean="0"/>
              <a:t>sharing</a:t>
            </a:r>
          </a:p>
          <a:p>
            <a:pPr lvl="1"/>
            <a:r>
              <a:rPr lang="en-US" dirty="0" smtClean="0"/>
              <a:t>Decentralized Blockchain ledger</a:t>
            </a:r>
            <a:endParaRPr lang="en-US" dirty="0"/>
          </a:p>
          <a:p>
            <a:r>
              <a:rPr lang="en-US" dirty="0"/>
              <a:t>Increase chance of survival of health document after </a:t>
            </a:r>
            <a:r>
              <a:rPr lang="en-US" dirty="0" smtClean="0"/>
              <a:t>cyber-incident</a:t>
            </a:r>
          </a:p>
          <a:p>
            <a:pPr lvl="1"/>
            <a:r>
              <a:rPr lang="en-US" dirty="0"/>
              <a:t>A</a:t>
            </a:r>
            <a:r>
              <a:rPr lang="en-US" dirty="0" smtClean="0"/>
              <a:t>dditional audit trail for shared health documents</a:t>
            </a:r>
            <a:endParaRPr lang="en-US" dirty="0"/>
          </a:p>
          <a:p>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40</a:t>
            </a:fld>
            <a:endParaRPr lang="th-TH"/>
          </a:p>
        </p:txBody>
      </p:sp>
    </p:spTree>
    <p:extLst>
      <p:ext uri="{BB962C8B-B14F-4D97-AF65-F5344CB8AC3E}">
        <p14:creationId xmlns:p14="http://schemas.microsoft.com/office/powerpoint/2010/main" val="2313070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41</a:t>
            </a:fld>
            <a:endParaRPr lang="th-TH"/>
          </a:p>
        </p:txBody>
      </p:sp>
    </p:spTree>
    <p:extLst>
      <p:ext uri="{BB962C8B-B14F-4D97-AF65-F5344CB8AC3E}">
        <p14:creationId xmlns:p14="http://schemas.microsoft.com/office/powerpoint/2010/main" val="1831630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design for implementation</a:t>
            </a:r>
            <a:endParaRPr lang="th-TH" sz="5400" dirty="0">
              <a:cs typeface="+mn-cs"/>
            </a:endParaRPr>
          </a:p>
        </p:txBody>
      </p:sp>
      <p:sp>
        <p:nvSpPr>
          <p:cNvPr id="3" name="Content Placeholder 2"/>
          <p:cNvSpPr>
            <a:spLocks noGrp="1"/>
          </p:cNvSpPr>
          <p:nvPr>
            <p:ph idx="1"/>
          </p:nvPr>
        </p:nvSpPr>
        <p:spPr/>
        <p:txBody>
          <a:bodyPr/>
          <a:lstStyle/>
          <a:p>
            <a:r>
              <a:rPr lang="en-US" dirty="0" smtClean="0"/>
              <a:t>Design of XDS Blockchain</a:t>
            </a:r>
          </a:p>
          <a:p>
            <a:pPr lvl="1"/>
            <a:r>
              <a:rPr lang="en-US" dirty="0" smtClean="0"/>
              <a:t>Permissioned/Consortium Blockchain: Only identity that have right to participate in XDS network will be able to participate in XDS Blockchain</a:t>
            </a:r>
          </a:p>
          <a:p>
            <a:pPr lvl="1"/>
            <a:r>
              <a:rPr lang="en-US" dirty="0" smtClean="0"/>
              <a:t>Blockchain node will host by organization that is XDS Affinity Domain member</a:t>
            </a:r>
          </a:p>
          <a:p>
            <a:pPr lvl="1"/>
            <a:r>
              <a:rPr lang="en-US" dirty="0" smtClean="0"/>
              <a:t>Each XDS Affinity Domain member will have at least one XDS Document Registry Node which keep full chain and participate as validator node</a:t>
            </a:r>
          </a:p>
          <a:p>
            <a:pPr lvl="1"/>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42</a:t>
            </a:fld>
            <a:endParaRPr lang="th-TH"/>
          </a:p>
        </p:txBody>
      </p:sp>
    </p:spTree>
    <p:extLst>
      <p:ext uri="{BB962C8B-B14F-4D97-AF65-F5344CB8AC3E}">
        <p14:creationId xmlns:p14="http://schemas.microsoft.com/office/powerpoint/2010/main" val="781142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platform</a:t>
            </a:r>
            <a:endParaRPr lang="th-TH" sz="5400" dirty="0">
              <a:cs typeface="+mn-cs"/>
            </a:endParaRPr>
          </a:p>
        </p:txBody>
      </p:sp>
      <p:sp>
        <p:nvSpPr>
          <p:cNvPr id="3" name="Content Placeholder 2"/>
          <p:cNvSpPr>
            <a:spLocks noGrp="1"/>
          </p:cNvSpPr>
          <p:nvPr>
            <p:ph idx="1"/>
          </p:nvPr>
        </p:nvSpPr>
        <p:spPr/>
        <p:txBody>
          <a:bodyPr/>
          <a:lstStyle/>
          <a:p>
            <a:r>
              <a:rPr lang="en-US" dirty="0" smtClean="0"/>
              <a:t>Consider Blockchain platform for implementation</a:t>
            </a:r>
          </a:p>
          <a:p>
            <a:r>
              <a:rPr lang="en-US" dirty="0" smtClean="0"/>
              <a:t>Chose Ethereum, </a:t>
            </a:r>
          </a:p>
          <a:p>
            <a:pPr lvl="1"/>
            <a:r>
              <a:rPr lang="en-US" dirty="0" smtClean="0"/>
              <a:t>the main platform that appreciate usage of </a:t>
            </a:r>
            <a:r>
              <a:rPr lang="en-US" dirty="0" err="1" smtClean="0"/>
              <a:t>smartcontract</a:t>
            </a:r>
            <a:r>
              <a:rPr lang="en-US" dirty="0" smtClean="0"/>
              <a:t> and designed for </a:t>
            </a:r>
            <a:r>
              <a:rPr lang="en-US" dirty="0" err="1" smtClean="0"/>
              <a:t>smartcontract</a:t>
            </a:r>
            <a:endParaRPr lang="en-US" dirty="0" smtClean="0"/>
          </a:p>
          <a:p>
            <a:pPr lvl="1"/>
            <a:r>
              <a:rPr lang="en-US" dirty="0" smtClean="0"/>
              <a:t>Supported by large developer community</a:t>
            </a:r>
          </a:p>
          <a:p>
            <a:pPr lvl="1"/>
            <a:r>
              <a:rPr lang="en-US" dirty="0" err="1" smtClean="0"/>
              <a:t>Opensource</a:t>
            </a:r>
            <a:endParaRPr lang="en-US" dirty="0"/>
          </a:p>
          <a:p>
            <a:r>
              <a:rPr lang="en-US" dirty="0"/>
              <a:t>S</a:t>
            </a:r>
            <a:r>
              <a:rPr lang="en-US" dirty="0" smtClean="0"/>
              <a:t>mart contract</a:t>
            </a:r>
          </a:p>
          <a:p>
            <a:pPr lvl="1"/>
            <a:r>
              <a:rPr lang="en-US" dirty="0" smtClean="0"/>
              <a:t>Smart contract allow flexible usage of Blockchain technology</a:t>
            </a:r>
          </a:p>
          <a:p>
            <a:pPr lvl="1"/>
            <a:r>
              <a:rPr lang="en-US" dirty="0" smtClean="0"/>
              <a:t>Smart contract allow developer to publish, literally, everything depend on its design</a:t>
            </a:r>
          </a:p>
          <a:p>
            <a:pPr lvl="1"/>
            <a:r>
              <a:rPr lang="en-US" dirty="0" smtClean="0"/>
              <a:t>This made implementation of </a:t>
            </a:r>
            <a:r>
              <a:rPr lang="en-US" dirty="0" err="1" smtClean="0"/>
              <a:t>XDS.b</a:t>
            </a:r>
            <a:r>
              <a:rPr lang="en-US" dirty="0" smtClean="0"/>
              <a:t> with Blockchain, possible</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43</a:t>
            </a:fld>
            <a:endParaRPr lang="th-TH"/>
          </a:p>
        </p:txBody>
      </p:sp>
    </p:spTree>
    <p:extLst>
      <p:ext uri="{BB962C8B-B14F-4D97-AF65-F5344CB8AC3E}">
        <p14:creationId xmlns:p14="http://schemas.microsoft.com/office/powerpoint/2010/main" val="22341009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Select consensus for XDS Blockchain</a:t>
            </a:r>
            <a:endParaRPr lang="th-TH" sz="5400" dirty="0">
              <a:cs typeface="+mn-cs"/>
            </a:endParaRPr>
          </a:p>
        </p:txBody>
      </p:sp>
      <p:sp>
        <p:nvSpPr>
          <p:cNvPr id="3" name="Content Placeholder 2"/>
          <p:cNvSpPr>
            <a:spLocks noGrp="1"/>
          </p:cNvSpPr>
          <p:nvPr>
            <p:ph idx="1"/>
          </p:nvPr>
        </p:nvSpPr>
        <p:spPr/>
        <p:txBody>
          <a:bodyPr>
            <a:normAutofit fontScale="92500"/>
          </a:bodyPr>
          <a:lstStyle/>
          <a:p>
            <a:r>
              <a:rPr lang="en-US" dirty="0" smtClean="0"/>
              <a:t>For XDS Blockchain, we chose PBFT</a:t>
            </a:r>
          </a:p>
          <a:p>
            <a:pPr lvl="1"/>
            <a:r>
              <a:rPr lang="en-US" dirty="0" smtClean="0"/>
              <a:t>Most suitable with permissioned Blockchain with less than 30 participant nodes</a:t>
            </a:r>
          </a:p>
          <a:p>
            <a:pPr lvl="1"/>
            <a:r>
              <a:rPr lang="en-US" dirty="0" smtClean="0"/>
              <a:t>Priority on securing integrity of data publish to Blockchain</a:t>
            </a:r>
          </a:p>
          <a:p>
            <a:pPr lvl="1"/>
            <a:endParaRPr lang="en-US" dirty="0"/>
          </a:p>
          <a:p>
            <a:r>
              <a:rPr lang="en-US" dirty="0" smtClean="0"/>
              <a:t>PBFT refer to consensus method using with traditional decentralized database, it did not really made for Blockchain</a:t>
            </a:r>
          </a:p>
          <a:p>
            <a:r>
              <a:rPr lang="en-US" dirty="0" smtClean="0"/>
              <a:t>There are Blockchain version of PBFT consensus called Istanbul Byzantine False Tolerance (IBFT)</a:t>
            </a:r>
          </a:p>
          <a:p>
            <a:pPr lvl="1"/>
            <a:r>
              <a:rPr lang="en-US" dirty="0" smtClean="0"/>
              <a:t>IBFT is practically PBFT with modified element suitable with Blockchain.</a:t>
            </a:r>
          </a:p>
          <a:p>
            <a:endParaRPr lang="en-US" dirty="0" smtClean="0"/>
          </a:p>
          <a:p>
            <a:r>
              <a:rPr lang="en-US" dirty="0" smtClean="0"/>
              <a:t>With Blockchain consensus, no one can compromise the entire Blockchain network</a:t>
            </a:r>
          </a:p>
          <a:p>
            <a:pPr lvl="1"/>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44</a:t>
            </a:fld>
            <a:endParaRPr lang="th-TH"/>
          </a:p>
        </p:txBody>
      </p:sp>
    </p:spTree>
    <p:extLst>
      <p:ext uri="{BB962C8B-B14F-4D97-AF65-F5344CB8AC3E}">
        <p14:creationId xmlns:p14="http://schemas.microsoft.com/office/powerpoint/2010/main" val="447161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45</a:t>
            </a:fld>
            <a:endParaRPr lang="th-TH"/>
          </a:p>
        </p:txBody>
      </p:sp>
    </p:spTree>
    <p:extLst>
      <p:ext uri="{BB962C8B-B14F-4D97-AF65-F5344CB8AC3E}">
        <p14:creationId xmlns:p14="http://schemas.microsoft.com/office/powerpoint/2010/main" val="2726723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10515600" cy="2752136"/>
          </a:xfrm>
        </p:spPr>
        <p:txBody>
          <a:bodyPr>
            <a:normAutofit/>
          </a:bodyPr>
          <a:lstStyle/>
          <a:p>
            <a:r>
              <a:rPr lang="en-US" dirty="0" smtClean="0"/>
              <a:t>XDS Document Registry actor must have capabilities to handle metadata attributes sent within XDS transactions.</a:t>
            </a:r>
          </a:p>
          <a:p>
            <a:r>
              <a:rPr lang="en-US" dirty="0" smtClean="0"/>
              <a:t>In our work, software that act as XDS Document Registry actor must prepare metadata attributes retrieved from transaction and include it into smart contract</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46</a:t>
            </a:fld>
            <a:endParaRPr lang="th-TH"/>
          </a:p>
        </p:txBody>
      </p:sp>
      <p:sp>
        <p:nvSpPr>
          <p:cNvPr id="6" name="Rectangle 5"/>
          <p:cNvSpPr/>
          <p:nvPr/>
        </p:nvSpPr>
        <p:spPr>
          <a:xfrm>
            <a:off x="4978401" y="4484461"/>
            <a:ext cx="5675085" cy="133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2326111" y="4984251"/>
            <a:ext cx="2269279"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Transaction</a:t>
            </a:r>
            <a:endParaRPr lang="th-TH" dirty="0">
              <a:solidFill>
                <a:srgbClr val="0070C0"/>
              </a:solidFill>
            </a:endParaRPr>
          </a:p>
        </p:txBody>
      </p:sp>
      <p:sp>
        <p:nvSpPr>
          <p:cNvPr id="8" name="Rectangle 7"/>
          <p:cNvSpPr/>
          <p:nvPr/>
        </p:nvSpPr>
        <p:spPr>
          <a:xfrm>
            <a:off x="5355772" y="4984296"/>
            <a:ext cx="243256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Programming object</a:t>
            </a:r>
            <a:endParaRPr lang="th-TH" dirty="0">
              <a:solidFill>
                <a:srgbClr val="0070C0"/>
              </a:solidFill>
            </a:endParaRPr>
          </a:p>
        </p:txBody>
      </p:sp>
      <p:sp>
        <p:nvSpPr>
          <p:cNvPr id="9" name="Rectangle 8"/>
          <p:cNvSpPr/>
          <p:nvPr/>
        </p:nvSpPr>
        <p:spPr>
          <a:xfrm>
            <a:off x="8554358" y="4984251"/>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595390" y="5198768"/>
            <a:ext cx="760382"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7788337" y="5198768"/>
            <a:ext cx="76602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944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XDS attribute called ‘</a:t>
            </a:r>
            <a:r>
              <a:rPr lang="en-US" dirty="0" err="1" smtClean="0"/>
              <a:t>sourcePatientInfo</a:t>
            </a:r>
            <a:r>
              <a:rPr lang="en-US" dirty="0" smtClean="0"/>
              <a:t>’ must not be revealed to public</a:t>
            </a:r>
          </a:p>
          <a:p>
            <a:r>
              <a:rPr lang="en-US" dirty="0" smtClean="0"/>
              <a:t>As safeguard, this attribute must be encrypted before being published to Blockchain</a:t>
            </a:r>
          </a:p>
          <a:p>
            <a:r>
              <a:rPr lang="en-US" dirty="0" smtClean="0"/>
              <a:t>Purpose of encryption is to prevent the case that copy of Blockchain ledger have leaked outside XDS Affinity Domain, so outsider can not take advantage by abuse content of ‘</a:t>
            </a:r>
            <a:r>
              <a:rPr lang="en-US" dirty="0" err="1" smtClean="0"/>
              <a:t>sourcePatientInfo</a:t>
            </a:r>
            <a:r>
              <a:rPr lang="en-US" dirty="0" smtClean="0"/>
              <a:t>’ attribute</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47</a:t>
            </a:fld>
            <a:endParaRPr lang="th-TH"/>
          </a:p>
        </p:txBody>
      </p:sp>
      <p:sp>
        <p:nvSpPr>
          <p:cNvPr id="7" name="Title 1"/>
          <p:cNvSpPr>
            <a:spLocks noGrp="1"/>
          </p:cNvSpPr>
          <p:nvPr>
            <p:ph type="title"/>
          </p:nvPr>
        </p:nvSpPr>
        <p:spPr>
          <a:xfrm>
            <a:off x="838200" y="365125"/>
            <a:ext cx="10515600" cy="1325563"/>
          </a:xfrm>
        </p:spPr>
        <p:txBody>
          <a:bodyPr>
            <a:normAutofit fontScale="90000"/>
          </a:bodyPr>
          <a:lstStyle/>
          <a:p>
            <a:r>
              <a:rPr lang="en-US" sz="5400" dirty="0" smtClean="0"/>
              <a:t>Method – Encrypt Protected Health Information (PHI)</a:t>
            </a:r>
            <a:endParaRPr lang="th-TH" sz="5400" dirty="0">
              <a:cs typeface="+mn-cs"/>
            </a:endParaRPr>
          </a:p>
        </p:txBody>
      </p:sp>
    </p:spTree>
    <p:extLst>
      <p:ext uri="{BB962C8B-B14F-4D97-AF65-F5344CB8AC3E}">
        <p14:creationId xmlns:p14="http://schemas.microsoft.com/office/powerpoint/2010/main" val="3656810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48</a:t>
            </a:fld>
            <a:endParaRPr lang="th-TH"/>
          </a:p>
        </p:txBody>
      </p:sp>
      <p:sp>
        <p:nvSpPr>
          <p:cNvPr id="6" name="Rectangle 5"/>
          <p:cNvSpPr/>
          <p:nvPr/>
        </p:nvSpPr>
        <p:spPr>
          <a:xfrm>
            <a:off x="4448433" y="2249714"/>
            <a:ext cx="5675085" cy="27286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1629426" y="3123497"/>
            <a:ext cx="2497879" cy="81225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endParaRPr lang="th-TH" dirty="0">
              <a:solidFill>
                <a:srgbClr val="0070C0"/>
              </a:solidFill>
            </a:endParaRPr>
          </a:p>
        </p:txBody>
      </p:sp>
      <p:sp>
        <p:nvSpPr>
          <p:cNvPr id="8" name="Rectangle 7"/>
          <p:cNvSpPr/>
          <p:nvPr/>
        </p:nvSpPr>
        <p:spPr>
          <a:xfrm>
            <a:off x="4825804" y="3315153"/>
            <a:ext cx="201042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javascript</a:t>
            </a:r>
            <a:r>
              <a:rPr lang="en-US" dirty="0" smtClean="0">
                <a:solidFill>
                  <a:srgbClr val="0070C0"/>
                </a:solidFill>
              </a:rPr>
              <a:t> object</a:t>
            </a:r>
            <a:endParaRPr lang="th-TH" dirty="0">
              <a:solidFill>
                <a:srgbClr val="0070C0"/>
              </a:solidFill>
            </a:endParaRPr>
          </a:p>
        </p:txBody>
      </p:sp>
      <p:sp>
        <p:nvSpPr>
          <p:cNvPr id="9" name="Rectangle 8"/>
          <p:cNvSpPr/>
          <p:nvPr/>
        </p:nvSpPr>
        <p:spPr>
          <a:xfrm>
            <a:off x="8024390" y="3315108"/>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127305" y="3529625"/>
            <a:ext cx="698499"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6836229" y="3529625"/>
            <a:ext cx="118816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99382" y="4355261"/>
            <a:ext cx="3461854" cy="429034"/>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Encrypt ‘</a:t>
            </a:r>
            <a:r>
              <a:rPr lang="en-US" dirty="0" err="1" smtClean="0">
                <a:solidFill>
                  <a:srgbClr val="0070C0"/>
                </a:solidFill>
              </a:rPr>
              <a:t>sourcePatientInfo</a:t>
            </a:r>
            <a:r>
              <a:rPr lang="en-US" dirty="0" smtClean="0">
                <a:solidFill>
                  <a:srgbClr val="0070C0"/>
                </a:solidFill>
              </a:rPr>
              <a:t>’</a:t>
            </a:r>
            <a:endParaRPr lang="th-TH" dirty="0">
              <a:solidFill>
                <a:srgbClr val="0070C0"/>
              </a:solidFill>
            </a:endParaRPr>
          </a:p>
        </p:txBody>
      </p:sp>
      <p:cxnSp>
        <p:nvCxnSpPr>
          <p:cNvPr id="16" name="Elbow Connector 15"/>
          <p:cNvCxnSpPr>
            <a:stCxn id="8" idx="2"/>
            <a:endCxn id="9" idx="2"/>
          </p:cNvCxnSpPr>
          <p:nvPr/>
        </p:nvCxnSpPr>
        <p:spPr>
          <a:xfrm rot="5400000" flipH="1" flipV="1">
            <a:off x="7372180" y="2202978"/>
            <a:ext cx="45" cy="3082373"/>
          </a:xfrm>
          <a:prstGeom prst="bentConnector3">
            <a:avLst>
              <a:gd name="adj1" fmla="val -108857111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11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49</a:t>
            </a:fld>
            <a:endParaRPr lang="th-TH"/>
          </a:p>
        </p:txBody>
      </p:sp>
    </p:spTree>
    <p:extLst>
      <p:ext uri="{BB962C8B-B14F-4D97-AF65-F5344CB8AC3E}">
        <p14:creationId xmlns:p14="http://schemas.microsoft.com/office/powerpoint/2010/main" val="152979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Sharing Example</a:t>
            </a:r>
            <a:endParaRPr lang="th-TH"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www.himss.org/library/interoperability-case-study-mihin</a:t>
            </a:r>
            <a:endParaRPr lang="en-US" dirty="0" smtClean="0"/>
          </a:p>
          <a:p>
            <a:r>
              <a:rPr lang="en-US" dirty="0">
                <a:hlinkClick r:id="rId3"/>
              </a:rPr>
              <a:t>https://www.himss.org/library/interoperability-case-study-atrium-health</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a:t>
            </a:fld>
            <a:endParaRPr lang="th-TH"/>
          </a:p>
        </p:txBody>
      </p:sp>
    </p:spTree>
    <p:extLst>
      <p:ext uri="{BB962C8B-B14F-4D97-AF65-F5344CB8AC3E}">
        <p14:creationId xmlns:p14="http://schemas.microsoft.com/office/powerpoint/2010/main" val="1932148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50</a:t>
            </a:fld>
            <a:endParaRPr lang="th-TH"/>
          </a:p>
        </p:txBody>
      </p:sp>
      <p:grpSp>
        <p:nvGrpSpPr>
          <p:cNvPr id="5" name="Group 4"/>
          <p:cNvGrpSpPr/>
          <p:nvPr/>
        </p:nvGrpSpPr>
        <p:grpSpPr>
          <a:xfrm>
            <a:off x="2185284" y="544512"/>
            <a:ext cx="5276574" cy="5811838"/>
            <a:chOff x="1164167" y="1492416"/>
            <a:chExt cx="3556000" cy="4549962"/>
          </a:xfrm>
        </p:grpSpPr>
        <p:sp>
          <p:nvSpPr>
            <p:cNvPr id="6" name="Horizontal Scroll 5"/>
            <p:cNvSpPr/>
            <p:nvPr/>
          </p:nvSpPr>
          <p:spPr>
            <a:xfrm>
              <a:off x="1164167" y="1492416"/>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Rectangle 6"/>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Document Registry Smart Contract</a:t>
              </a:r>
              <a:endParaRPr lang="th-TH" sz="2000" dirty="0">
                <a:solidFill>
                  <a:schemeClr val="tx1"/>
                </a:solidFill>
              </a:endParaRPr>
            </a:p>
          </p:txBody>
        </p:sp>
        <p:sp>
          <p:nvSpPr>
            <p:cNvPr id="8" name="Rectangle 7"/>
            <p:cNvSpPr/>
            <p:nvPr/>
          </p:nvSpPr>
          <p:spPr>
            <a:xfrm>
              <a:off x="1816750" y="2471360"/>
              <a:ext cx="2712146" cy="2842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Solidity pragma </a:t>
              </a:r>
              <a:r>
                <a:rPr lang="en-US" sz="2000" dirty="0" err="1" smtClean="0">
                  <a:solidFill>
                    <a:schemeClr val="tx1"/>
                  </a:solidFill>
                </a:rPr>
                <a:t>x.x.x</a:t>
              </a:r>
              <a:endParaRPr lang="en-US" sz="2000" dirty="0" smtClean="0">
                <a:solidFill>
                  <a:schemeClr val="tx1"/>
                </a:solidFill>
              </a:endParaRPr>
            </a:p>
            <a:p>
              <a:r>
                <a:rPr lang="en-US" sz="2000" dirty="0" smtClean="0">
                  <a:solidFill>
                    <a:schemeClr val="tx1"/>
                  </a:solidFill>
                </a:rPr>
                <a:t>Function </a:t>
              </a:r>
              <a:r>
                <a:rPr lang="en-US" sz="2000" dirty="0" err="1" smtClean="0">
                  <a:solidFill>
                    <a:schemeClr val="tx1"/>
                  </a:solidFill>
                </a:rPr>
                <a:t>searchRespond</a:t>
              </a:r>
              <a:r>
                <a:rPr lang="en-US" sz="2000" dirty="0" smtClean="0">
                  <a:solidFill>
                    <a:schemeClr val="tx1"/>
                  </a:solidFill>
                </a:rPr>
                <a:t>() {</a:t>
              </a:r>
            </a:p>
            <a:p>
              <a:r>
                <a:rPr lang="en-US" sz="2000" dirty="0" smtClean="0">
                  <a:solidFill>
                    <a:schemeClr val="tx1"/>
                  </a:solidFill>
                </a:rPr>
                <a:t>  if(author ==‘John Doe’){ return true;}</a:t>
              </a:r>
              <a:br>
                <a:rPr lang="en-US" sz="2000" dirty="0" smtClean="0">
                  <a:solidFill>
                    <a:schemeClr val="tx1"/>
                  </a:solidFill>
                </a:rPr>
              </a:br>
              <a:r>
                <a:rPr lang="en-US" sz="2000" dirty="0">
                  <a:solidFill>
                    <a:schemeClr val="tx1"/>
                  </a:solidFill>
                </a:rPr>
                <a:t> </a:t>
              </a:r>
              <a:r>
                <a:rPr lang="en-US" sz="2000" dirty="0" smtClean="0">
                  <a:solidFill>
                    <a:schemeClr val="tx1"/>
                  </a:solidFill>
                </a:rPr>
                <a:t> if(</a:t>
              </a:r>
              <a:r>
                <a:rPr lang="en-US" sz="2000" dirty="0" err="1" smtClean="0">
                  <a:solidFill>
                    <a:schemeClr val="tx1"/>
                  </a:solidFill>
                </a:rPr>
                <a:t>patientId</a:t>
              </a:r>
              <a:r>
                <a:rPr lang="en-US" sz="2000" dirty="0" smtClean="0">
                  <a:solidFill>
                    <a:schemeClr val="tx1"/>
                  </a:solidFill>
                </a:rPr>
                <a:t>==‘123456789’) { return true;} </a:t>
              </a:r>
              <a:br>
                <a:rPr lang="en-US" sz="2000" dirty="0" smtClean="0">
                  <a:solidFill>
                    <a:schemeClr val="tx1"/>
                  </a:solidFill>
                </a:rPr>
              </a:br>
              <a:r>
                <a:rPr lang="en-US" sz="2000" dirty="0" smtClean="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serviceStartTime</a:t>
              </a:r>
              <a:r>
                <a:rPr lang="en-US" sz="2000" dirty="0" smtClean="0">
                  <a:solidFill>
                    <a:schemeClr val="tx1"/>
                  </a:solidFill>
                </a:rPr>
                <a:t> = ‘12/12/2017 9:00 AM’;</a:t>
              </a:r>
            </a:p>
            <a:p>
              <a:r>
                <a:rPr lang="en-US" sz="2000" dirty="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serviceStopTime</a:t>
              </a:r>
              <a:r>
                <a:rPr lang="en-US" sz="2000" dirty="0" smtClean="0">
                  <a:solidFill>
                    <a:schemeClr val="tx1"/>
                  </a:solidFill>
                </a:rPr>
                <a:t> = ‘12/12/2017 10:00 AM’;</a:t>
              </a:r>
            </a:p>
            <a:p>
              <a:r>
                <a:rPr lang="en-US" sz="2000" dirty="0" smtClean="0">
                  <a:solidFill>
                    <a:schemeClr val="tx1"/>
                  </a:solidFill>
                </a:rPr>
                <a:t>}</a:t>
              </a:r>
            </a:p>
            <a:p>
              <a:endParaRPr lang="en-US" sz="2000" dirty="0">
                <a:solidFill>
                  <a:schemeClr val="tx1"/>
                </a:solidFill>
              </a:endParaRPr>
            </a:p>
            <a:p>
              <a:r>
                <a:rPr lang="en-US" sz="2000" dirty="0" smtClean="0">
                  <a:solidFill>
                    <a:schemeClr val="tx1"/>
                  </a:solidFill>
                </a:rPr>
                <a:t>Function </a:t>
              </a:r>
              <a:r>
                <a:rPr lang="en-US" sz="2000" dirty="0" err="1" smtClean="0">
                  <a:solidFill>
                    <a:schemeClr val="tx1"/>
                  </a:solidFill>
                </a:rPr>
                <a:t>XDSConsumerRespondMessage</a:t>
              </a:r>
              <a:r>
                <a:rPr lang="en-US" sz="2000" dirty="0" smtClean="0">
                  <a:solidFill>
                    <a:schemeClr val="tx1"/>
                  </a:solidFill>
                </a:rPr>
                <a:t>() {</a:t>
              </a:r>
              <a:br>
                <a:rPr lang="en-US" sz="2000" dirty="0" smtClean="0">
                  <a:solidFill>
                    <a:schemeClr val="tx1"/>
                  </a:solidFill>
                </a:rPr>
              </a:br>
              <a:r>
                <a:rPr lang="en-US" sz="2000" dirty="0" smtClean="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msg</a:t>
              </a:r>
              <a:r>
                <a:rPr lang="en-US" sz="2000" dirty="0" smtClean="0">
                  <a:solidFill>
                    <a:schemeClr val="tx1"/>
                  </a:solidFill>
                </a:rPr>
                <a:t> = ‘ &lt;xml&gt;…&lt;/xml&gt;’;</a:t>
              </a:r>
            </a:p>
            <a:p>
              <a:r>
                <a:rPr lang="en-US" sz="2000" dirty="0">
                  <a:solidFill>
                    <a:schemeClr val="tx1"/>
                  </a:solidFill>
                </a:rPr>
                <a:t>}</a:t>
              </a:r>
              <a:endParaRPr lang="en-US" sz="2000" dirty="0" smtClean="0">
                <a:solidFill>
                  <a:schemeClr val="tx1"/>
                </a:solidFill>
              </a:endParaRPr>
            </a:p>
          </p:txBody>
        </p:sp>
      </p:grpSp>
      <p:sp>
        <p:nvSpPr>
          <p:cNvPr id="12" name="Rectangle 11"/>
          <p:cNvSpPr/>
          <p:nvPr/>
        </p:nvSpPr>
        <p:spPr>
          <a:xfrm>
            <a:off x="3142734" y="2259015"/>
            <a:ext cx="4009906" cy="180498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0070C0"/>
              </a:solidFill>
            </a:endParaRPr>
          </a:p>
        </p:txBody>
      </p:sp>
      <p:sp>
        <p:nvSpPr>
          <p:cNvPr id="13" name="Rectangle 12"/>
          <p:cNvSpPr/>
          <p:nvPr/>
        </p:nvSpPr>
        <p:spPr>
          <a:xfrm>
            <a:off x="3142734" y="4286929"/>
            <a:ext cx="4009906" cy="11388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0070C0"/>
              </a:solidFill>
            </a:endParaRPr>
          </a:p>
        </p:txBody>
      </p:sp>
      <p:sp>
        <p:nvSpPr>
          <p:cNvPr id="14" name="Rectangle 13"/>
          <p:cNvSpPr/>
          <p:nvPr/>
        </p:nvSpPr>
        <p:spPr>
          <a:xfrm>
            <a:off x="7625144" y="2667085"/>
            <a:ext cx="2296096" cy="64344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1</a:t>
            </a:r>
            <a:r>
              <a:rPr lang="en-US" baseline="30000" dirty="0" smtClean="0">
                <a:solidFill>
                  <a:srgbClr val="0070C0"/>
                </a:solidFill>
              </a:rPr>
              <a:t>st</a:t>
            </a:r>
            <a:r>
              <a:rPr lang="en-US" dirty="0" smtClean="0">
                <a:solidFill>
                  <a:srgbClr val="0070C0"/>
                </a:solidFill>
              </a:rPr>
              <a:t> Part</a:t>
            </a:r>
          </a:p>
          <a:p>
            <a:r>
              <a:rPr lang="en-US" dirty="0" smtClean="0">
                <a:solidFill>
                  <a:srgbClr val="0070C0"/>
                </a:solidFill>
              </a:rPr>
              <a:t>Search responder</a:t>
            </a:r>
            <a:endParaRPr lang="th-TH" dirty="0">
              <a:solidFill>
                <a:srgbClr val="0070C0"/>
              </a:solidFill>
            </a:endParaRPr>
          </a:p>
        </p:txBody>
      </p:sp>
      <p:sp>
        <p:nvSpPr>
          <p:cNvPr id="15" name="Rectangle 14"/>
          <p:cNvSpPr/>
          <p:nvPr/>
        </p:nvSpPr>
        <p:spPr>
          <a:xfrm>
            <a:off x="7625144" y="4534636"/>
            <a:ext cx="3436686" cy="64344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50"/>
                </a:solidFill>
              </a:rPr>
              <a:t>2</a:t>
            </a:r>
            <a:r>
              <a:rPr lang="en-US" baseline="30000" dirty="0" smtClean="0">
                <a:solidFill>
                  <a:srgbClr val="00B050"/>
                </a:solidFill>
              </a:rPr>
              <a:t>nd</a:t>
            </a:r>
            <a:r>
              <a:rPr lang="en-US" dirty="0" smtClean="0">
                <a:solidFill>
                  <a:srgbClr val="00B050"/>
                </a:solidFill>
              </a:rPr>
              <a:t> Part</a:t>
            </a:r>
          </a:p>
          <a:p>
            <a:r>
              <a:rPr lang="en-US" dirty="0" smtClean="0">
                <a:solidFill>
                  <a:srgbClr val="00B050"/>
                </a:solidFill>
              </a:rPr>
              <a:t>Message for </a:t>
            </a:r>
            <a:br>
              <a:rPr lang="en-US" dirty="0" smtClean="0">
                <a:solidFill>
                  <a:srgbClr val="00B050"/>
                </a:solidFill>
              </a:rPr>
            </a:br>
            <a:r>
              <a:rPr lang="en-US" dirty="0" smtClean="0">
                <a:solidFill>
                  <a:srgbClr val="00B050"/>
                </a:solidFill>
              </a:rPr>
              <a:t>XDS Document Consumer</a:t>
            </a:r>
            <a:endParaRPr lang="th-TH" dirty="0">
              <a:solidFill>
                <a:srgbClr val="00B050"/>
              </a:solidFill>
            </a:endParaRPr>
          </a:p>
        </p:txBody>
      </p:sp>
    </p:spTree>
    <p:extLst>
      <p:ext uri="{BB962C8B-B14F-4D97-AF65-F5344CB8AC3E}">
        <p14:creationId xmlns:p14="http://schemas.microsoft.com/office/powerpoint/2010/main" val="24056123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51</a:t>
            </a:fld>
            <a:endParaRPr lang="th-TH"/>
          </a:p>
        </p:txBody>
      </p:sp>
    </p:spTree>
    <p:extLst>
      <p:ext uri="{BB962C8B-B14F-4D97-AF65-F5344CB8AC3E}">
        <p14:creationId xmlns:p14="http://schemas.microsoft.com/office/powerpoint/2010/main" val="4294492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Transaction search</a:t>
            </a:r>
            <a:endParaRPr lang="th-TH" sz="5400" dirty="0">
              <a:cs typeface="+mn-cs"/>
            </a:endParaRPr>
          </a:p>
        </p:txBody>
      </p:sp>
      <p:sp>
        <p:nvSpPr>
          <p:cNvPr id="3" name="Content Placeholder 2"/>
          <p:cNvSpPr>
            <a:spLocks noGrp="1"/>
          </p:cNvSpPr>
          <p:nvPr>
            <p:ph idx="1"/>
          </p:nvPr>
        </p:nvSpPr>
        <p:spPr/>
        <p:txBody>
          <a:bodyPr>
            <a:normAutofit fontScale="92500"/>
          </a:bodyPr>
          <a:lstStyle/>
          <a:p>
            <a:r>
              <a:rPr lang="en-US" dirty="0" smtClean="0"/>
              <a:t>Related work – Blockchain Transactions Discovery (Search)</a:t>
            </a:r>
          </a:p>
          <a:p>
            <a:r>
              <a:rPr lang="en-US" dirty="0" smtClean="0"/>
              <a:t>Ethereum </a:t>
            </a:r>
            <a:r>
              <a:rPr lang="en-US" dirty="0"/>
              <a:t>Query Language</a:t>
            </a:r>
          </a:p>
          <a:p>
            <a:pPr lvl="1"/>
            <a:r>
              <a:rPr lang="en-US" i="1" dirty="0" err="1"/>
              <a:t>Bragagnolo</a:t>
            </a:r>
            <a:r>
              <a:rPr lang="en-US" i="1" dirty="0"/>
              <a:t> S, Rocha H, </a:t>
            </a:r>
            <a:r>
              <a:rPr lang="en-US" i="1" dirty="0" err="1"/>
              <a:t>Denker</a:t>
            </a:r>
            <a:r>
              <a:rPr lang="en-US" i="1" dirty="0"/>
              <a:t> M, </a:t>
            </a:r>
            <a:r>
              <a:rPr lang="en-US" i="1" dirty="0" err="1"/>
              <a:t>Ducasse</a:t>
            </a:r>
            <a:r>
              <a:rPr lang="en-US" i="1" dirty="0"/>
              <a:t> S. Ethereum query language. 2018 IEEE/ACM 1st </a:t>
            </a:r>
            <a:r>
              <a:rPr lang="en-US" i="1" dirty="0" err="1"/>
              <a:t>Int</a:t>
            </a:r>
            <a:r>
              <a:rPr lang="en-US" i="1" dirty="0"/>
              <a:t> Work </a:t>
            </a:r>
            <a:r>
              <a:rPr lang="en-US" i="1" dirty="0" err="1"/>
              <a:t>Emerg</a:t>
            </a:r>
            <a:r>
              <a:rPr lang="en-US" i="1" dirty="0"/>
              <a:t> Trends </a:t>
            </a:r>
            <a:r>
              <a:rPr lang="en-US" i="1" dirty="0" err="1"/>
              <a:t>Softw</a:t>
            </a:r>
            <a:r>
              <a:rPr lang="en-US" i="1" dirty="0"/>
              <a:t> </a:t>
            </a:r>
            <a:r>
              <a:rPr lang="en-US" i="1" dirty="0" err="1"/>
              <a:t>Eng</a:t>
            </a:r>
            <a:r>
              <a:rPr lang="en-US" i="1" dirty="0"/>
              <a:t> Blockchain. ACM; 2018;1–8. </a:t>
            </a:r>
          </a:p>
          <a:p>
            <a:pPr lvl="1"/>
            <a:r>
              <a:rPr lang="en-US" dirty="0" smtClean="0"/>
              <a:t>To  discover </a:t>
            </a:r>
            <a:r>
              <a:rPr lang="en-US" dirty="0"/>
              <a:t>transactions within Ethereum </a:t>
            </a:r>
            <a:r>
              <a:rPr lang="en-US" dirty="0" smtClean="0"/>
              <a:t>Blockchain, use </a:t>
            </a:r>
            <a:r>
              <a:rPr lang="en-US" dirty="0"/>
              <a:t>its unique </a:t>
            </a:r>
            <a:r>
              <a:rPr lang="en-US" dirty="0" smtClean="0"/>
              <a:t>address to call</a:t>
            </a:r>
            <a:endParaRPr lang="en-US" dirty="0"/>
          </a:p>
          <a:p>
            <a:pPr lvl="1"/>
            <a:r>
              <a:rPr lang="en-US" dirty="0"/>
              <a:t>We can adopt sequential search method for first time search</a:t>
            </a:r>
          </a:p>
          <a:p>
            <a:pPr lvl="1"/>
            <a:r>
              <a:rPr lang="en-US" dirty="0"/>
              <a:t>Then use off-chain application to remember contract eth address for faster access on next time.</a:t>
            </a:r>
          </a:p>
          <a:p>
            <a:r>
              <a:rPr lang="en-US" dirty="0"/>
              <a:t>Query Support for Data Processing and Analysis on Ethereum Blockchain</a:t>
            </a:r>
          </a:p>
          <a:p>
            <a:pPr lvl="1"/>
            <a:r>
              <a:rPr lang="en-US" i="1" dirty="0" err="1"/>
              <a:t>Pratama</a:t>
            </a:r>
            <a:r>
              <a:rPr lang="en-US" i="1" dirty="0"/>
              <a:t> FA, </a:t>
            </a:r>
            <a:r>
              <a:rPr lang="en-US" i="1" dirty="0" err="1"/>
              <a:t>Mutijarsa</a:t>
            </a:r>
            <a:r>
              <a:rPr lang="en-US" i="1" dirty="0"/>
              <a:t> K. Query Support for Data Processing and Analysis on Ethereum Blockchain. 2019;1–5. </a:t>
            </a:r>
          </a:p>
          <a:p>
            <a:pPr lvl="1"/>
            <a:r>
              <a:rPr lang="en-US" dirty="0"/>
              <a:t>With current state of Blockchain technology, it may need off-chain storage to effectively handle stuff from Blockchain instead of </a:t>
            </a:r>
            <a:r>
              <a:rPr lang="en-US" dirty="0" err="1"/>
              <a:t>Smartcontract</a:t>
            </a:r>
            <a:r>
              <a:rPr lang="en-US" dirty="0"/>
              <a:t> itself.</a:t>
            </a:r>
          </a:p>
          <a:p>
            <a:endParaRPr lang="en-US"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52</a:t>
            </a:fld>
            <a:endParaRPr lang="th-TH"/>
          </a:p>
        </p:txBody>
      </p:sp>
    </p:spTree>
    <p:extLst>
      <p:ext uri="{BB962C8B-B14F-4D97-AF65-F5344CB8AC3E}">
        <p14:creationId xmlns:p14="http://schemas.microsoft.com/office/powerpoint/2010/main" val="834878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t>
              </a:r>
            </a:p>
            <a:p>
              <a:r>
                <a:rPr lang="en-US" sz="2000" dirty="0" smtClean="0">
                  <a:solidFill>
                    <a:schemeClr val="tx1"/>
                  </a:solidFill>
                </a:rPr>
                <a:t>Patient ID: ‘</a:t>
              </a:r>
              <a:r>
                <a:rPr lang="en-US" sz="2000" i="1" dirty="0" smtClean="0">
                  <a:solidFill>
                    <a:schemeClr val="tx1"/>
                  </a:solidFill>
                </a:rPr>
                <a:t>****’</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grpSp>
        <p:nvGrpSpPr>
          <p:cNvPr id="50" name="Group 49"/>
          <p:cNvGrpSpPr/>
          <p:nvPr/>
        </p:nvGrpSpPr>
        <p:grpSpPr>
          <a:xfrm>
            <a:off x="6789319" y="1330917"/>
            <a:ext cx="3556000" cy="4549962"/>
            <a:chOff x="6789319" y="1330917"/>
            <a:chExt cx="3556000" cy="4549962"/>
          </a:xfrm>
        </p:grpSpPr>
        <p:sp>
          <p:nvSpPr>
            <p:cNvPr id="51" name="Horizontal Scroll 50"/>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Rectangle 51"/>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64" name="Rectangle 63"/>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65" name="Rectangle 64"/>
          <p:cNvSpPr/>
          <p:nvPr/>
        </p:nvSpPr>
        <p:spPr>
          <a:xfrm>
            <a:off x="5069708" y="3540046"/>
            <a:ext cx="1385684"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Decrypt</a:t>
            </a:r>
            <a:endParaRPr lang="th-TH" sz="2000" dirty="0">
              <a:solidFill>
                <a:schemeClr val="tx1"/>
              </a:solidFill>
            </a:endParaRPr>
          </a:p>
        </p:txBody>
      </p:sp>
      <p:sp>
        <p:nvSpPr>
          <p:cNvPr id="17" name="Slide Number Placeholder 4"/>
          <p:cNvSpPr>
            <a:spLocks noGrp="1"/>
          </p:cNvSpPr>
          <p:nvPr>
            <p:ph type="sldNum" sz="quarter" idx="12"/>
          </p:nvPr>
        </p:nvSpPr>
        <p:spPr>
          <a:xfrm>
            <a:off x="10653486" y="6356350"/>
            <a:ext cx="700314" cy="365125"/>
          </a:xfrm>
        </p:spPr>
        <p:txBody>
          <a:bodyPr/>
          <a:lstStyle/>
          <a:p>
            <a:r>
              <a:rPr lang="en-US" dirty="0" smtClean="0"/>
              <a:t>60</a:t>
            </a:r>
            <a:endParaRPr lang="th-TH" dirty="0"/>
          </a:p>
        </p:txBody>
      </p:sp>
    </p:spTree>
    <p:extLst>
      <p:ext uri="{BB962C8B-B14F-4D97-AF65-F5344CB8AC3E}">
        <p14:creationId xmlns:p14="http://schemas.microsoft.com/office/powerpoint/2010/main" val="217299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5"/>
                                        </p:tgtEl>
                                        <p:attrNameLst>
                                          <p:attrName>style.visibility</p:attrName>
                                        </p:attrNameLst>
                                      </p:cBhvr>
                                      <p:to>
                                        <p:strVal val="visible"/>
                                      </p:to>
                                    </p:set>
                                  </p:childTnLst>
                                </p:cTn>
                              </p:par>
                            </p:childTnLst>
                          </p:cTn>
                        </p:par>
                        <p:par>
                          <p:cTn id="12" fill="hold">
                            <p:stCondLst>
                              <p:cond delay="1000"/>
                            </p:stCondLst>
                            <p:childTnLst>
                              <p:par>
                                <p:cTn id="13" presetID="27" presetClass="emph" presetSubtype="0" fill="remove" grpId="1" nodeType="afterEffect">
                                  <p:stCondLst>
                                    <p:cond delay="500"/>
                                  </p:stCondLst>
                                  <p:childTnLst>
                                    <p:animClr clrSpc="rgb" dir="cw">
                                      <p:cBhvr override="childStyle">
                                        <p:cTn id="14" dur="250" autoRev="1" fill="remove"/>
                                        <p:tgtEl>
                                          <p:spTgt spid="65"/>
                                        </p:tgtEl>
                                        <p:attrNameLst>
                                          <p:attrName>style.color</p:attrName>
                                        </p:attrNameLst>
                                      </p:cBhvr>
                                      <p:to>
                                        <a:schemeClr val="bg1"/>
                                      </p:to>
                                    </p:animClr>
                                    <p:animClr clrSpc="rgb" dir="cw">
                                      <p:cBhvr>
                                        <p:cTn id="15" dur="250" autoRev="1" fill="remove"/>
                                        <p:tgtEl>
                                          <p:spTgt spid="65"/>
                                        </p:tgtEl>
                                        <p:attrNameLst>
                                          <p:attrName>fillcolor</p:attrName>
                                        </p:attrNameLst>
                                      </p:cBhvr>
                                      <p:to>
                                        <a:schemeClr val="bg1"/>
                                      </p:to>
                                    </p:animClr>
                                    <p:set>
                                      <p:cBhvr>
                                        <p:cTn id="16" dur="250" autoRev="1" fill="remove"/>
                                        <p:tgtEl>
                                          <p:spTgt spid="65"/>
                                        </p:tgtEl>
                                        <p:attrNameLst>
                                          <p:attrName>fill.type</p:attrName>
                                        </p:attrNameLst>
                                      </p:cBhvr>
                                      <p:to>
                                        <p:strVal val="solid"/>
                                      </p:to>
                                    </p:set>
                                    <p:set>
                                      <p:cBhvr>
                                        <p:cTn id="17" dur="250" autoRev="1" fill="remove"/>
                                        <p:tgtEl>
                                          <p:spTgt spid="65"/>
                                        </p:tgtEl>
                                        <p:attrNameLst>
                                          <p:attrName>fill.on</p:attrName>
                                        </p:attrNameLst>
                                      </p:cBhvr>
                                      <p:to>
                                        <p:strVal val="true"/>
                                      </p:to>
                                    </p:set>
                                  </p:childTnLst>
                                </p:cTn>
                              </p:par>
                            </p:childTnLst>
                          </p:cTn>
                        </p:par>
                        <p:par>
                          <p:cTn id="18" fill="hold">
                            <p:stCondLst>
                              <p:cond delay="2000"/>
                            </p:stCondLst>
                            <p:childTnLst>
                              <p:par>
                                <p:cTn id="19" presetID="10" presetClass="exit" presetSubtype="0" fill="hold" nodeType="afterEffect">
                                  <p:stCondLst>
                                    <p:cond delay="50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ntr" presetSubtype="0" fill="hold" nodeType="withEffect">
                                  <p:stCondLst>
                                    <p:cond delay="5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22" name="Rectangle 21"/>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3" name="Rectangle 22"/>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5" name="Rectangle 24"/>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7" name="Rectangle 26"/>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17" name="Group 16"/>
          <p:cNvGrpSpPr/>
          <p:nvPr/>
        </p:nvGrpSpPr>
        <p:grpSpPr>
          <a:xfrm>
            <a:off x="6777943" y="1333189"/>
            <a:ext cx="3556000" cy="4549962"/>
            <a:chOff x="6789319" y="1330917"/>
            <a:chExt cx="3556000" cy="4549962"/>
          </a:xfrm>
        </p:grpSpPr>
        <p:sp>
          <p:nvSpPr>
            <p:cNvPr id="18" name="Horizontal Scroll 1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0x000002</a:t>
              </a:r>
              <a:endParaRPr lang="th-TH" sz="2000" dirty="0">
                <a:solidFill>
                  <a:schemeClr val="tx1"/>
                </a:solidFill>
              </a:endParaRPr>
            </a:p>
          </p:txBody>
        </p:sp>
        <p:sp>
          <p:nvSpPr>
            <p:cNvPr id="20" name="Rectangle 1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‘James Bond’</a:t>
              </a:r>
            </a:p>
            <a:p>
              <a:r>
                <a:rPr lang="en-US" sz="2000" dirty="0" smtClean="0">
                  <a:solidFill>
                    <a:schemeClr val="tx1"/>
                  </a:solidFill>
                </a:rPr>
                <a:t>Patient ID: ‘</a:t>
              </a:r>
              <a:r>
                <a:rPr lang="en-US" sz="2000" i="1" dirty="0" smtClean="0">
                  <a:solidFill>
                    <a:schemeClr val="tx1"/>
                  </a:solidFill>
                </a:rPr>
                <a:t>rty852’</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21" name="Rectangle 2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4" name="Rectangle 2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6" name="Rectangle 25"/>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00B050"/>
                </a:solidFill>
              </a:rPr>
              <a:t>True</a:t>
            </a:r>
            <a:endParaRPr lang="th-TH" sz="2000" dirty="0">
              <a:solidFill>
                <a:srgbClr val="00B050"/>
              </a:solidFill>
            </a:endParaRPr>
          </a:p>
        </p:txBody>
      </p:sp>
      <p:sp>
        <p:nvSpPr>
          <p:cNvPr id="28" name="Rectangle 27"/>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29" name="Group 28"/>
          <p:cNvGrpSpPr/>
          <p:nvPr/>
        </p:nvGrpSpPr>
        <p:grpSpPr>
          <a:xfrm>
            <a:off x="6777943" y="1333189"/>
            <a:ext cx="3556000" cy="4549962"/>
            <a:chOff x="6789319" y="1330917"/>
            <a:chExt cx="3556000" cy="4549962"/>
          </a:xfrm>
        </p:grpSpPr>
        <p:sp>
          <p:nvSpPr>
            <p:cNvPr id="30" name="Horizontal Scroll 29"/>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1" name="Rectangle 30"/>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0x000003</a:t>
              </a:r>
              <a:endParaRPr lang="th-TH" sz="2000" dirty="0">
                <a:solidFill>
                  <a:schemeClr val="tx1"/>
                </a:solidFill>
              </a:endParaRPr>
            </a:p>
          </p:txBody>
        </p:sp>
        <p:sp>
          <p:nvSpPr>
            <p:cNvPr id="32" name="Rectangle 31"/>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’14 May 2017’</a:t>
              </a:r>
              <a:br>
                <a:rPr lang="en-US" sz="2000" i="1" dirty="0" smtClean="0">
                  <a:solidFill>
                    <a:schemeClr val="tx1"/>
                  </a:solidFill>
                </a:rPr>
              </a:br>
              <a:endParaRPr lang="en-US" sz="2000" dirty="0" smtClean="0">
                <a:solidFill>
                  <a:schemeClr val="tx1"/>
                </a:solidFill>
              </a:endParaRPr>
            </a:p>
          </p:txBody>
        </p:sp>
      </p:grpSp>
      <p:sp>
        <p:nvSpPr>
          <p:cNvPr id="33" name="Rectangle 32"/>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4" name="Rectangle 3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5" name="Rectangle 34"/>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FF0000"/>
                </a:solidFill>
              </a:rPr>
              <a:t>False</a:t>
            </a:r>
            <a:endParaRPr lang="th-TH" sz="2000" dirty="0">
              <a:solidFill>
                <a:srgbClr val="FF0000"/>
              </a:solidFill>
            </a:endParaRPr>
          </a:p>
        </p:txBody>
      </p:sp>
      <p:sp>
        <p:nvSpPr>
          <p:cNvPr id="36" name="Rectangle 35"/>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37" name="Group 36"/>
          <p:cNvGrpSpPr/>
          <p:nvPr/>
        </p:nvGrpSpPr>
        <p:grpSpPr>
          <a:xfrm>
            <a:off x="6777943" y="1333189"/>
            <a:ext cx="3556000" cy="4549962"/>
            <a:chOff x="6789319" y="1330917"/>
            <a:chExt cx="3556000" cy="4549962"/>
          </a:xfrm>
        </p:grpSpPr>
        <p:sp>
          <p:nvSpPr>
            <p:cNvPr id="38" name="Horizontal Scroll 3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Rectangle 3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0x000004</a:t>
              </a:r>
              <a:endParaRPr lang="th-TH" sz="2000" dirty="0">
                <a:solidFill>
                  <a:schemeClr val="tx1"/>
                </a:solidFill>
              </a:endParaRPr>
            </a:p>
          </p:txBody>
        </p:sp>
        <p:sp>
          <p:nvSpPr>
            <p:cNvPr id="40" name="Rectangle 3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41" name="Rectangle 4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2" name="Rectangle 41"/>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3" name="Rectangle 42"/>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4" name="Rectangle 43"/>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
            </a:r>
            <a:r>
              <a:rPr lang="en-US" sz="2400" dirty="0" smtClean="0">
                <a:solidFill>
                  <a:srgbClr val="00B050"/>
                </a:solidFill>
              </a:rPr>
              <a:t>atch</a:t>
            </a:r>
            <a:endParaRPr lang="th-TH" sz="2400" dirty="0">
              <a:solidFill>
                <a:srgbClr val="00B050"/>
              </a:solidFill>
            </a:endParaRPr>
          </a:p>
        </p:txBody>
      </p:sp>
      <p:sp>
        <p:nvSpPr>
          <p:cNvPr id="53" name="Rectangle 52"/>
          <p:cNvSpPr/>
          <p:nvPr/>
        </p:nvSpPr>
        <p:spPr>
          <a:xfrm>
            <a:off x="1753044" y="579241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Found list:</a:t>
            </a:r>
          </a:p>
          <a:p>
            <a:r>
              <a:rPr lang="en-US" sz="2000" dirty="0" smtClean="0">
                <a:solidFill>
                  <a:schemeClr val="tx1"/>
                </a:solidFill>
              </a:rPr>
              <a:t>Transaction 0x000004</a:t>
            </a:r>
            <a:endParaRPr lang="th-TH" sz="2000" dirty="0">
              <a:solidFill>
                <a:schemeClr val="tx1"/>
              </a:solidFill>
            </a:endParaRPr>
          </a:p>
        </p:txBody>
      </p:sp>
      <p:sp>
        <p:nvSpPr>
          <p:cNvPr id="54" name="Rectangle 53"/>
          <p:cNvSpPr/>
          <p:nvPr/>
        </p:nvSpPr>
        <p:spPr>
          <a:xfrm>
            <a:off x="1753043" y="6292340"/>
            <a:ext cx="2903961" cy="28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Transaction 0x000005</a:t>
            </a:r>
            <a:endParaRPr lang="th-TH" sz="2000" dirty="0">
              <a:solidFill>
                <a:schemeClr val="tx1"/>
              </a:solidFill>
            </a:endParaRPr>
          </a:p>
        </p:txBody>
      </p:sp>
      <p:grpSp>
        <p:nvGrpSpPr>
          <p:cNvPr id="55" name="Group 54"/>
          <p:cNvGrpSpPr/>
          <p:nvPr/>
        </p:nvGrpSpPr>
        <p:grpSpPr>
          <a:xfrm>
            <a:off x="6789319" y="1330917"/>
            <a:ext cx="3556000" cy="4549962"/>
            <a:chOff x="6789319" y="1330917"/>
            <a:chExt cx="3556000" cy="4549962"/>
          </a:xfrm>
        </p:grpSpPr>
        <p:sp>
          <p:nvSpPr>
            <p:cNvPr id="56" name="Horizontal Scroll 55"/>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Rectangle 56"/>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0x000005</a:t>
              </a:r>
              <a:endParaRPr lang="th-TH" sz="2000" dirty="0">
                <a:solidFill>
                  <a:schemeClr val="tx1"/>
                </a:solidFill>
              </a:endParaRPr>
            </a:p>
          </p:txBody>
        </p:sp>
        <p:sp>
          <p:nvSpPr>
            <p:cNvPr id="58" name="Rectangle 57"/>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tx1"/>
                </a:solidFill>
              </a:endParaRPr>
            </a:p>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p>
            <a:p>
              <a:r>
                <a:rPr lang="en-US" sz="2000" i="1" dirty="0" smtClean="0">
                  <a:solidFill>
                    <a:schemeClr val="tx1"/>
                  </a:solidFill>
                </a:rPr>
                <a:t>Case: Emergency</a:t>
              </a:r>
              <a:br>
                <a:rPr lang="en-US" sz="2000" i="1" dirty="0" smtClean="0">
                  <a:solidFill>
                    <a:schemeClr val="tx1"/>
                  </a:solidFill>
                </a:rPr>
              </a:br>
              <a:endParaRPr lang="en-US" sz="2000" dirty="0" smtClean="0">
                <a:solidFill>
                  <a:schemeClr val="tx1"/>
                </a:solidFill>
              </a:endParaRPr>
            </a:p>
          </p:txBody>
        </p:sp>
      </p:grpSp>
      <p:sp>
        <p:nvSpPr>
          <p:cNvPr id="59" name="Rectangle 58"/>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0" name="Rectangle 59"/>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1" name="Rectangle 60"/>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2" name="Rectangle 61"/>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Match</a:t>
            </a:r>
            <a:endParaRPr lang="th-TH" sz="2400" dirty="0">
              <a:solidFill>
                <a:srgbClr val="00B050"/>
              </a:solidFill>
            </a:endParaRPr>
          </a:p>
        </p:txBody>
      </p:sp>
      <p:sp>
        <p:nvSpPr>
          <p:cNvPr id="63" name="Rectangle 62"/>
          <p:cNvSpPr/>
          <p:nvPr/>
        </p:nvSpPr>
        <p:spPr>
          <a:xfrm>
            <a:off x="9059311" y="447612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rgbClr val="0070C0"/>
                </a:solidFill>
              </a:rPr>
              <a:t>???</a:t>
            </a:r>
            <a:endParaRPr lang="th-TH" sz="2000" dirty="0">
              <a:solidFill>
                <a:srgbClr val="0070C0"/>
              </a:solidFill>
            </a:endParaRPr>
          </a:p>
        </p:txBody>
      </p:sp>
      <p:sp>
        <p:nvSpPr>
          <p:cNvPr id="50" name="Slide Number Placeholder 4"/>
          <p:cNvSpPr>
            <a:spLocks noGrp="1"/>
          </p:cNvSpPr>
          <p:nvPr>
            <p:ph type="sldNum" sz="quarter" idx="12"/>
          </p:nvPr>
        </p:nvSpPr>
        <p:spPr>
          <a:xfrm>
            <a:off x="10653486" y="6356350"/>
            <a:ext cx="700314" cy="365125"/>
          </a:xfrm>
        </p:spPr>
        <p:txBody>
          <a:bodyPr/>
          <a:lstStyle/>
          <a:p>
            <a:r>
              <a:rPr lang="en-US" dirty="0" smtClean="0"/>
              <a:t>61</a:t>
            </a:r>
            <a:endParaRPr lang="th-TH" dirty="0"/>
          </a:p>
        </p:txBody>
      </p:sp>
    </p:spTree>
    <p:extLst>
      <p:ext uri="{BB962C8B-B14F-4D97-AF65-F5344CB8AC3E}">
        <p14:creationId xmlns:p14="http://schemas.microsoft.com/office/powerpoint/2010/main" val="4150125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0-ppt_h/2"/>
                                          </p:val>
                                        </p:tav>
                                      </p:tavLst>
                                    </p:anim>
                                    <p:set>
                                      <p:cBhvr>
                                        <p:cTn id="26" dur="1" fill="hold">
                                          <p:stCondLst>
                                            <p:cond delay="499"/>
                                          </p:stCondLst>
                                        </p:cTn>
                                        <p:tgtEl>
                                          <p:spTgt spid="4"/>
                                        </p:tgtEl>
                                        <p:attrNameLst>
                                          <p:attrName>style.visibility</p:attrName>
                                        </p:attrNameLst>
                                      </p:cBhvr>
                                      <p:to>
                                        <p:strVal val="hidden"/>
                                      </p:to>
                                    </p:set>
                                  </p:childTnLst>
                                </p:cTn>
                              </p:par>
                              <p:par>
                                <p:cTn id="27" presetID="2" presetClass="exit" presetSubtype="1" fill="hold" grpId="1" nodeType="with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0-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2" presetClass="exit" presetSubtype="1" fill="hold" grpId="1" nodeType="with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0-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1" fill="hold" grpId="1" nodeType="with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0-ppt_h/2"/>
                                          </p:val>
                                        </p:tav>
                                      </p:tavLst>
                                    </p:anim>
                                    <p:set>
                                      <p:cBhvr>
                                        <p:cTn id="38" dur="1" fill="hold">
                                          <p:stCondLst>
                                            <p:cond delay="499"/>
                                          </p:stCondLst>
                                        </p:cTn>
                                        <p:tgtEl>
                                          <p:spTgt spid="25"/>
                                        </p:tgtEl>
                                        <p:attrNameLst>
                                          <p:attrName>style.visibility</p:attrName>
                                        </p:attrNameLst>
                                      </p:cBhvr>
                                      <p:to>
                                        <p:strVal val="hidden"/>
                                      </p:to>
                                    </p:set>
                                  </p:childTnLst>
                                </p:cTn>
                              </p:par>
                              <p:par>
                                <p:cTn id="39" presetID="2" presetClass="exit" presetSubtype="1" fill="hold" grpId="1" nodeType="withEffect">
                                  <p:stCondLst>
                                    <p:cond delay="0"/>
                                  </p:stCondLst>
                                  <p:childTnLst>
                                    <p:anim calcmode="lin" valueType="num">
                                      <p:cBhvr additive="base">
                                        <p:cTn id="40" dur="500"/>
                                        <p:tgtEl>
                                          <p:spTgt spid="27"/>
                                        </p:tgtEl>
                                        <p:attrNameLst>
                                          <p:attrName>ppt_x</p:attrName>
                                        </p:attrNameLst>
                                      </p:cBhvr>
                                      <p:tavLst>
                                        <p:tav tm="0">
                                          <p:val>
                                            <p:strVal val="ppt_x"/>
                                          </p:val>
                                        </p:tav>
                                        <p:tav tm="100000">
                                          <p:val>
                                            <p:strVal val="ppt_x"/>
                                          </p:val>
                                        </p:tav>
                                      </p:tavLst>
                                    </p:anim>
                                    <p:anim calcmode="lin" valueType="num">
                                      <p:cBhvr additive="base">
                                        <p:cTn id="41" dur="500"/>
                                        <p:tgtEl>
                                          <p:spTgt spid="27"/>
                                        </p:tgtEl>
                                        <p:attrNameLst>
                                          <p:attrName>ppt_y</p:attrName>
                                        </p:attrNameLst>
                                      </p:cBhvr>
                                      <p:tavLst>
                                        <p:tav tm="0">
                                          <p:val>
                                            <p:strVal val="ppt_y"/>
                                          </p:val>
                                        </p:tav>
                                        <p:tav tm="100000">
                                          <p:val>
                                            <p:strVal val="0-ppt_h/2"/>
                                          </p:val>
                                        </p:tav>
                                      </p:tavLst>
                                    </p:anim>
                                    <p:set>
                                      <p:cBhvr>
                                        <p:cTn id="42" dur="1" fill="hold">
                                          <p:stCondLst>
                                            <p:cond delay="499"/>
                                          </p:stCondLst>
                                        </p:cTn>
                                        <p:tgtEl>
                                          <p:spTgt spid="27"/>
                                        </p:tgtEl>
                                        <p:attrNameLst>
                                          <p:attrName>style.visibility</p:attrName>
                                        </p:attrNameLst>
                                      </p:cBhvr>
                                      <p:to>
                                        <p:strVal val="hidden"/>
                                      </p:to>
                                    </p:se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500"/>
                                  </p:stCondLst>
                                  <p:childTnLst>
                                    <p:set>
                                      <p:cBhvr>
                                        <p:cTn id="53" dur="1" fill="hold">
                                          <p:stCondLst>
                                            <p:cond delay="0"/>
                                          </p:stCondLst>
                                        </p:cTn>
                                        <p:tgtEl>
                                          <p:spTgt spid="24"/>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500"/>
                                  </p:stCondLst>
                                  <p:childTnLst>
                                    <p:set>
                                      <p:cBhvr>
                                        <p:cTn id="56" dur="1" fill="hold">
                                          <p:stCondLst>
                                            <p:cond delay="0"/>
                                          </p:stCondLst>
                                        </p:cTn>
                                        <p:tgtEl>
                                          <p:spTgt spid="2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1" fill="hold" nodeType="clickEffect">
                                  <p:stCondLst>
                                    <p:cond delay="0"/>
                                  </p:stCondLst>
                                  <p:childTnLst>
                                    <p:anim calcmode="lin" valueType="num">
                                      <p:cBhvr additive="base">
                                        <p:cTn id="63" dur="500"/>
                                        <p:tgtEl>
                                          <p:spTgt spid="17"/>
                                        </p:tgtEl>
                                        <p:attrNameLst>
                                          <p:attrName>ppt_x</p:attrName>
                                        </p:attrNameLst>
                                      </p:cBhvr>
                                      <p:tavLst>
                                        <p:tav tm="0">
                                          <p:val>
                                            <p:strVal val="ppt_x"/>
                                          </p:val>
                                        </p:tav>
                                        <p:tav tm="100000">
                                          <p:val>
                                            <p:strVal val="ppt_x"/>
                                          </p:val>
                                        </p:tav>
                                      </p:tavLst>
                                    </p:anim>
                                    <p:anim calcmode="lin" valueType="num">
                                      <p:cBhvr additive="base">
                                        <p:cTn id="64" dur="500"/>
                                        <p:tgtEl>
                                          <p:spTgt spid="17"/>
                                        </p:tgtEl>
                                        <p:attrNameLst>
                                          <p:attrName>ppt_y</p:attrName>
                                        </p:attrNameLst>
                                      </p:cBhvr>
                                      <p:tavLst>
                                        <p:tav tm="0">
                                          <p:val>
                                            <p:strVal val="ppt_y"/>
                                          </p:val>
                                        </p:tav>
                                        <p:tav tm="100000">
                                          <p:val>
                                            <p:strVal val="0-ppt_h/2"/>
                                          </p:val>
                                        </p:tav>
                                      </p:tavLst>
                                    </p:anim>
                                    <p:set>
                                      <p:cBhvr>
                                        <p:cTn id="65" dur="1" fill="hold">
                                          <p:stCondLst>
                                            <p:cond delay="499"/>
                                          </p:stCondLst>
                                        </p:cTn>
                                        <p:tgtEl>
                                          <p:spTgt spid="17"/>
                                        </p:tgtEl>
                                        <p:attrNameLst>
                                          <p:attrName>style.visibility</p:attrName>
                                        </p:attrNameLst>
                                      </p:cBhvr>
                                      <p:to>
                                        <p:strVal val="hidden"/>
                                      </p:to>
                                    </p:set>
                                  </p:childTnLst>
                                </p:cTn>
                              </p:par>
                              <p:par>
                                <p:cTn id="66" presetID="2" presetClass="exit" presetSubtype="1" fill="hold" grpId="1" nodeType="withEffect">
                                  <p:stCondLst>
                                    <p:cond delay="0"/>
                                  </p:stCondLst>
                                  <p:childTnLst>
                                    <p:anim calcmode="lin" valueType="num">
                                      <p:cBhvr additive="base">
                                        <p:cTn id="67" dur="500"/>
                                        <p:tgtEl>
                                          <p:spTgt spid="21"/>
                                        </p:tgtEl>
                                        <p:attrNameLst>
                                          <p:attrName>ppt_x</p:attrName>
                                        </p:attrNameLst>
                                      </p:cBhvr>
                                      <p:tavLst>
                                        <p:tav tm="0">
                                          <p:val>
                                            <p:strVal val="ppt_x"/>
                                          </p:val>
                                        </p:tav>
                                        <p:tav tm="100000">
                                          <p:val>
                                            <p:strVal val="ppt_x"/>
                                          </p:val>
                                        </p:tav>
                                      </p:tavLst>
                                    </p:anim>
                                    <p:anim calcmode="lin" valueType="num">
                                      <p:cBhvr additive="base">
                                        <p:cTn id="68" dur="500"/>
                                        <p:tgtEl>
                                          <p:spTgt spid="21"/>
                                        </p:tgtEl>
                                        <p:attrNameLst>
                                          <p:attrName>ppt_y</p:attrName>
                                        </p:attrNameLst>
                                      </p:cBhvr>
                                      <p:tavLst>
                                        <p:tav tm="0">
                                          <p:val>
                                            <p:strVal val="ppt_y"/>
                                          </p:val>
                                        </p:tav>
                                        <p:tav tm="100000">
                                          <p:val>
                                            <p:strVal val="0-ppt_h/2"/>
                                          </p:val>
                                        </p:tav>
                                      </p:tavLst>
                                    </p:anim>
                                    <p:set>
                                      <p:cBhvr>
                                        <p:cTn id="69" dur="1" fill="hold">
                                          <p:stCondLst>
                                            <p:cond delay="499"/>
                                          </p:stCondLst>
                                        </p:cTn>
                                        <p:tgtEl>
                                          <p:spTgt spid="21"/>
                                        </p:tgtEl>
                                        <p:attrNameLst>
                                          <p:attrName>style.visibility</p:attrName>
                                        </p:attrNameLst>
                                      </p:cBhvr>
                                      <p:to>
                                        <p:strVal val="hidden"/>
                                      </p:to>
                                    </p:set>
                                  </p:childTnLst>
                                </p:cTn>
                              </p:par>
                              <p:par>
                                <p:cTn id="70" presetID="2" presetClass="exit" presetSubtype="1" fill="hold" grpId="1" nodeType="withEffect">
                                  <p:stCondLst>
                                    <p:cond delay="0"/>
                                  </p:stCondLst>
                                  <p:childTnLst>
                                    <p:anim calcmode="lin" valueType="num">
                                      <p:cBhvr additive="base">
                                        <p:cTn id="71" dur="500"/>
                                        <p:tgtEl>
                                          <p:spTgt spid="24"/>
                                        </p:tgtEl>
                                        <p:attrNameLst>
                                          <p:attrName>ppt_x</p:attrName>
                                        </p:attrNameLst>
                                      </p:cBhvr>
                                      <p:tavLst>
                                        <p:tav tm="0">
                                          <p:val>
                                            <p:strVal val="ppt_x"/>
                                          </p:val>
                                        </p:tav>
                                        <p:tav tm="100000">
                                          <p:val>
                                            <p:strVal val="ppt_x"/>
                                          </p:val>
                                        </p:tav>
                                      </p:tavLst>
                                    </p:anim>
                                    <p:anim calcmode="lin" valueType="num">
                                      <p:cBhvr additive="base">
                                        <p:cTn id="72" dur="500"/>
                                        <p:tgtEl>
                                          <p:spTgt spid="24"/>
                                        </p:tgtEl>
                                        <p:attrNameLst>
                                          <p:attrName>ppt_y</p:attrName>
                                        </p:attrNameLst>
                                      </p:cBhvr>
                                      <p:tavLst>
                                        <p:tav tm="0">
                                          <p:val>
                                            <p:strVal val="ppt_y"/>
                                          </p:val>
                                        </p:tav>
                                        <p:tav tm="100000">
                                          <p:val>
                                            <p:strVal val="0-ppt_h/2"/>
                                          </p:val>
                                        </p:tav>
                                      </p:tavLst>
                                    </p:anim>
                                    <p:set>
                                      <p:cBhvr>
                                        <p:cTn id="73" dur="1" fill="hold">
                                          <p:stCondLst>
                                            <p:cond delay="499"/>
                                          </p:stCondLst>
                                        </p:cTn>
                                        <p:tgtEl>
                                          <p:spTgt spid="24"/>
                                        </p:tgtEl>
                                        <p:attrNameLst>
                                          <p:attrName>style.visibility</p:attrName>
                                        </p:attrNameLst>
                                      </p:cBhvr>
                                      <p:to>
                                        <p:strVal val="hidden"/>
                                      </p:to>
                                    </p:set>
                                  </p:childTnLst>
                                </p:cTn>
                              </p:par>
                              <p:par>
                                <p:cTn id="74" presetID="2" presetClass="exit" presetSubtype="1" fill="hold" grpId="1" nodeType="withEffect">
                                  <p:stCondLst>
                                    <p:cond delay="0"/>
                                  </p:stCondLst>
                                  <p:childTnLst>
                                    <p:anim calcmode="lin" valueType="num">
                                      <p:cBhvr additive="base">
                                        <p:cTn id="75" dur="500"/>
                                        <p:tgtEl>
                                          <p:spTgt spid="26"/>
                                        </p:tgtEl>
                                        <p:attrNameLst>
                                          <p:attrName>ppt_x</p:attrName>
                                        </p:attrNameLst>
                                      </p:cBhvr>
                                      <p:tavLst>
                                        <p:tav tm="0">
                                          <p:val>
                                            <p:strVal val="ppt_x"/>
                                          </p:val>
                                        </p:tav>
                                        <p:tav tm="100000">
                                          <p:val>
                                            <p:strVal val="ppt_x"/>
                                          </p:val>
                                        </p:tav>
                                      </p:tavLst>
                                    </p:anim>
                                    <p:anim calcmode="lin" valueType="num">
                                      <p:cBhvr additive="base">
                                        <p:cTn id="76" dur="500"/>
                                        <p:tgtEl>
                                          <p:spTgt spid="26"/>
                                        </p:tgtEl>
                                        <p:attrNameLst>
                                          <p:attrName>ppt_y</p:attrName>
                                        </p:attrNameLst>
                                      </p:cBhvr>
                                      <p:tavLst>
                                        <p:tav tm="0">
                                          <p:val>
                                            <p:strVal val="ppt_y"/>
                                          </p:val>
                                        </p:tav>
                                        <p:tav tm="100000">
                                          <p:val>
                                            <p:strVal val="0-ppt_h/2"/>
                                          </p:val>
                                        </p:tav>
                                      </p:tavLst>
                                    </p:anim>
                                    <p:set>
                                      <p:cBhvr>
                                        <p:cTn id="77" dur="1" fill="hold">
                                          <p:stCondLst>
                                            <p:cond delay="499"/>
                                          </p:stCondLst>
                                        </p:cTn>
                                        <p:tgtEl>
                                          <p:spTgt spid="26"/>
                                        </p:tgtEl>
                                        <p:attrNameLst>
                                          <p:attrName>style.visibility</p:attrName>
                                        </p:attrNameLst>
                                      </p:cBhvr>
                                      <p:to>
                                        <p:strVal val="hidden"/>
                                      </p:to>
                                    </p:set>
                                  </p:childTnLst>
                                </p:cTn>
                              </p:par>
                              <p:par>
                                <p:cTn id="78" presetID="2" presetClass="exit" presetSubtype="1" fill="hold" grpId="1" nodeType="withEffect">
                                  <p:stCondLst>
                                    <p:cond delay="0"/>
                                  </p:stCondLst>
                                  <p:childTnLst>
                                    <p:anim calcmode="lin" valueType="num">
                                      <p:cBhvr additive="base">
                                        <p:cTn id="79" dur="500"/>
                                        <p:tgtEl>
                                          <p:spTgt spid="28"/>
                                        </p:tgtEl>
                                        <p:attrNameLst>
                                          <p:attrName>ppt_x</p:attrName>
                                        </p:attrNameLst>
                                      </p:cBhvr>
                                      <p:tavLst>
                                        <p:tav tm="0">
                                          <p:val>
                                            <p:strVal val="ppt_x"/>
                                          </p:val>
                                        </p:tav>
                                        <p:tav tm="100000">
                                          <p:val>
                                            <p:strVal val="ppt_x"/>
                                          </p:val>
                                        </p:tav>
                                      </p:tavLst>
                                    </p:anim>
                                    <p:anim calcmode="lin" valueType="num">
                                      <p:cBhvr additive="base">
                                        <p:cTn id="80" dur="500"/>
                                        <p:tgtEl>
                                          <p:spTgt spid="28"/>
                                        </p:tgtEl>
                                        <p:attrNameLst>
                                          <p:attrName>ppt_y</p:attrName>
                                        </p:attrNameLst>
                                      </p:cBhvr>
                                      <p:tavLst>
                                        <p:tav tm="0">
                                          <p:val>
                                            <p:strVal val="ppt_y"/>
                                          </p:val>
                                        </p:tav>
                                        <p:tav tm="100000">
                                          <p:val>
                                            <p:strVal val="0-ppt_h/2"/>
                                          </p:val>
                                        </p:tav>
                                      </p:tavLst>
                                    </p:anim>
                                    <p:set>
                                      <p:cBhvr>
                                        <p:cTn id="81" dur="1" fill="hold">
                                          <p:stCondLst>
                                            <p:cond delay="499"/>
                                          </p:stCondLst>
                                        </p:cTn>
                                        <p:tgtEl>
                                          <p:spTgt spid="28"/>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500"/>
                                  </p:stCondLst>
                                  <p:childTnLst>
                                    <p:set>
                                      <p:cBhvr>
                                        <p:cTn id="92" dur="1" fill="hold">
                                          <p:stCondLst>
                                            <p:cond delay="0"/>
                                          </p:stCondLst>
                                        </p:cTn>
                                        <p:tgtEl>
                                          <p:spTgt spid="34"/>
                                        </p:tgtEl>
                                        <p:attrNameLst>
                                          <p:attrName>style.visibility</p:attrName>
                                        </p:attrNameLst>
                                      </p:cBhvr>
                                      <p:to>
                                        <p:strVal val="visible"/>
                                      </p:to>
                                    </p:set>
                                  </p:childTnLst>
                                </p:cTn>
                              </p:par>
                            </p:childTnLst>
                          </p:cTn>
                        </p:par>
                        <p:par>
                          <p:cTn id="93" fill="hold">
                            <p:stCondLst>
                              <p:cond delay="1500"/>
                            </p:stCondLst>
                            <p:childTnLst>
                              <p:par>
                                <p:cTn id="94" presetID="1" presetClass="entr" presetSubtype="0" fill="hold" grpId="0" nodeType="afterEffect">
                                  <p:stCondLst>
                                    <p:cond delay="500"/>
                                  </p:stCondLst>
                                  <p:childTnLst>
                                    <p:set>
                                      <p:cBhvr>
                                        <p:cTn id="95" dur="1" fill="hold">
                                          <p:stCondLst>
                                            <p:cond delay="0"/>
                                          </p:stCondLst>
                                        </p:cTn>
                                        <p:tgtEl>
                                          <p:spTgt spid="35"/>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50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xit" presetSubtype="1" fill="hold" nodeType="clickEffect">
                                  <p:stCondLst>
                                    <p:cond delay="0"/>
                                  </p:stCondLst>
                                  <p:childTnLst>
                                    <p:anim calcmode="lin" valueType="num">
                                      <p:cBhvr additive="base">
                                        <p:cTn id="102" dur="500"/>
                                        <p:tgtEl>
                                          <p:spTgt spid="29"/>
                                        </p:tgtEl>
                                        <p:attrNameLst>
                                          <p:attrName>ppt_x</p:attrName>
                                        </p:attrNameLst>
                                      </p:cBhvr>
                                      <p:tavLst>
                                        <p:tav tm="0">
                                          <p:val>
                                            <p:strVal val="ppt_x"/>
                                          </p:val>
                                        </p:tav>
                                        <p:tav tm="100000">
                                          <p:val>
                                            <p:strVal val="ppt_x"/>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1" fill="hold" grpId="1" nodeType="withEffect">
                                  <p:stCondLst>
                                    <p:cond delay="0"/>
                                  </p:stCondLst>
                                  <p:childTnLst>
                                    <p:anim calcmode="lin" valueType="num">
                                      <p:cBhvr additive="base">
                                        <p:cTn id="106" dur="500"/>
                                        <p:tgtEl>
                                          <p:spTgt spid="33"/>
                                        </p:tgtEl>
                                        <p:attrNameLst>
                                          <p:attrName>ppt_x</p:attrName>
                                        </p:attrNameLst>
                                      </p:cBhvr>
                                      <p:tavLst>
                                        <p:tav tm="0">
                                          <p:val>
                                            <p:strVal val="ppt_x"/>
                                          </p:val>
                                        </p:tav>
                                        <p:tav tm="100000">
                                          <p:val>
                                            <p:strVal val="ppt_x"/>
                                          </p:val>
                                        </p:tav>
                                      </p:tavLst>
                                    </p:anim>
                                    <p:anim calcmode="lin" valueType="num">
                                      <p:cBhvr additive="base">
                                        <p:cTn id="107" dur="500"/>
                                        <p:tgtEl>
                                          <p:spTgt spid="33"/>
                                        </p:tgtEl>
                                        <p:attrNameLst>
                                          <p:attrName>ppt_y</p:attrName>
                                        </p:attrNameLst>
                                      </p:cBhvr>
                                      <p:tavLst>
                                        <p:tav tm="0">
                                          <p:val>
                                            <p:strVal val="ppt_y"/>
                                          </p:val>
                                        </p:tav>
                                        <p:tav tm="100000">
                                          <p:val>
                                            <p:strVal val="0-ppt_h/2"/>
                                          </p:val>
                                        </p:tav>
                                      </p:tavLst>
                                    </p:anim>
                                    <p:set>
                                      <p:cBhvr>
                                        <p:cTn id="108" dur="1" fill="hold">
                                          <p:stCondLst>
                                            <p:cond delay="499"/>
                                          </p:stCondLst>
                                        </p:cTn>
                                        <p:tgtEl>
                                          <p:spTgt spid="33"/>
                                        </p:tgtEl>
                                        <p:attrNameLst>
                                          <p:attrName>style.visibility</p:attrName>
                                        </p:attrNameLst>
                                      </p:cBhvr>
                                      <p:to>
                                        <p:strVal val="hidden"/>
                                      </p:to>
                                    </p:set>
                                  </p:childTnLst>
                                </p:cTn>
                              </p:par>
                              <p:par>
                                <p:cTn id="109" presetID="2" presetClass="exit" presetSubtype="1" fill="hold" grpId="1" nodeType="withEffect">
                                  <p:stCondLst>
                                    <p:cond delay="0"/>
                                  </p:stCondLst>
                                  <p:childTnLst>
                                    <p:anim calcmode="lin" valueType="num">
                                      <p:cBhvr additive="base">
                                        <p:cTn id="110" dur="500"/>
                                        <p:tgtEl>
                                          <p:spTgt spid="34"/>
                                        </p:tgtEl>
                                        <p:attrNameLst>
                                          <p:attrName>ppt_x</p:attrName>
                                        </p:attrNameLst>
                                      </p:cBhvr>
                                      <p:tavLst>
                                        <p:tav tm="0">
                                          <p:val>
                                            <p:strVal val="ppt_x"/>
                                          </p:val>
                                        </p:tav>
                                        <p:tav tm="100000">
                                          <p:val>
                                            <p:strVal val="ppt_x"/>
                                          </p:val>
                                        </p:tav>
                                      </p:tavLst>
                                    </p:anim>
                                    <p:anim calcmode="lin" valueType="num">
                                      <p:cBhvr additive="base">
                                        <p:cTn id="111" dur="500"/>
                                        <p:tgtEl>
                                          <p:spTgt spid="34"/>
                                        </p:tgtEl>
                                        <p:attrNameLst>
                                          <p:attrName>ppt_y</p:attrName>
                                        </p:attrNameLst>
                                      </p:cBhvr>
                                      <p:tavLst>
                                        <p:tav tm="0">
                                          <p:val>
                                            <p:strVal val="ppt_y"/>
                                          </p:val>
                                        </p:tav>
                                        <p:tav tm="100000">
                                          <p:val>
                                            <p:strVal val="0-ppt_h/2"/>
                                          </p:val>
                                        </p:tav>
                                      </p:tavLst>
                                    </p:anim>
                                    <p:set>
                                      <p:cBhvr>
                                        <p:cTn id="112" dur="1" fill="hold">
                                          <p:stCondLst>
                                            <p:cond delay="499"/>
                                          </p:stCondLst>
                                        </p:cTn>
                                        <p:tgtEl>
                                          <p:spTgt spid="34"/>
                                        </p:tgtEl>
                                        <p:attrNameLst>
                                          <p:attrName>style.visibility</p:attrName>
                                        </p:attrNameLst>
                                      </p:cBhvr>
                                      <p:to>
                                        <p:strVal val="hidden"/>
                                      </p:to>
                                    </p:set>
                                  </p:childTnLst>
                                </p:cTn>
                              </p:par>
                              <p:par>
                                <p:cTn id="113" presetID="2" presetClass="exit" presetSubtype="1" fill="hold" grpId="1" nodeType="withEffect">
                                  <p:stCondLst>
                                    <p:cond delay="0"/>
                                  </p:stCondLst>
                                  <p:childTnLst>
                                    <p:anim calcmode="lin" valueType="num">
                                      <p:cBhvr additive="base">
                                        <p:cTn id="114" dur="500"/>
                                        <p:tgtEl>
                                          <p:spTgt spid="35"/>
                                        </p:tgtEl>
                                        <p:attrNameLst>
                                          <p:attrName>ppt_x</p:attrName>
                                        </p:attrNameLst>
                                      </p:cBhvr>
                                      <p:tavLst>
                                        <p:tav tm="0">
                                          <p:val>
                                            <p:strVal val="ppt_x"/>
                                          </p:val>
                                        </p:tav>
                                        <p:tav tm="100000">
                                          <p:val>
                                            <p:strVal val="ppt_x"/>
                                          </p:val>
                                        </p:tav>
                                      </p:tavLst>
                                    </p:anim>
                                    <p:anim calcmode="lin" valueType="num">
                                      <p:cBhvr additive="base">
                                        <p:cTn id="115" dur="500"/>
                                        <p:tgtEl>
                                          <p:spTgt spid="35"/>
                                        </p:tgtEl>
                                        <p:attrNameLst>
                                          <p:attrName>ppt_y</p:attrName>
                                        </p:attrNameLst>
                                      </p:cBhvr>
                                      <p:tavLst>
                                        <p:tav tm="0">
                                          <p:val>
                                            <p:strVal val="ppt_y"/>
                                          </p:val>
                                        </p:tav>
                                        <p:tav tm="100000">
                                          <p:val>
                                            <p:strVal val="0-ppt_h/2"/>
                                          </p:val>
                                        </p:tav>
                                      </p:tavLst>
                                    </p:anim>
                                    <p:set>
                                      <p:cBhvr>
                                        <p:cTn id="116" dur="1" fill="hold">
                                          <p:stCondLst>
                                            <p:cond delay="499"/>
                                          </p:stCondLst>
                                        </p:cTn>
                                        <p:tgtEl>
                                          <p:spTgt spid="35"/>
                                        </p:tgtEl>
                                        <p:attrNameLst>
                                          <p:attrName>style.visibility</p:attrName>
                                        </p:attrNameLst>
                                      </p:cBhvr>
                                      <p:to>
                                        <p:strVal val="hidden"/>
                                      </p:to>
                                    </p:set>
                                  </p:childTnLst>
                                </p:cTn>
                              </p:par>
                              <p:par>
                                <p:cTn id="117" presetID="2" presetClass="exit" presetSubtype="1" fill="hold" grpId="1" nodeType="withEffect">
                                  <p:stCondLst>
                                    <p:cond delay="0"/>
                                  </p:stCondLst>
                                  <p:childTnLst>
                                    <p:anim calcmode="lin" valueType="num">
                                      <p:cBhvr additive="base">
                                        <p:cTn id="118" dur="500"/>
                                        <p:tgtEl>
                                          <p:spTgt spid="36"/>
                                        </p:tgtEl>
                                        <p:attrNameLst>
                                          <p:attrName>ppt_x</p:attrName>
                                        </p:attrNameLst>
                                      </p:cBhvr>
                                      <p:tavLst>
                                        <p:tav tm="0">
                                          <p:val>
                                            <p:strVal val="ppt_x"/>
                                          </p:val>
                                        </p:tav>
                                        <p:tav tm="100000">
                                          <p:val>
                                            <p:strVal val="ppt_x"/>
                                          </p:val>
                                        </p:tav>
                                      </p:tavLst>
                                    </p:anim>
                                    <p:anim calcmode="lin" valueType="num">
                                      <p:cBhvr additive="base">
                                        <p:cTn id="119" dur="500"/>
                                        <p:tgtEl>
                                          <p:spTgt spid="36"/>
                                        </p:tgtEl>
                                        <p:attrNameLst>
                                          <p:attrName>ppt_y</p:attrName>
                                        </p:attrNameLst>
                                      </p:cBhvr>
                                      <p:tavLst>
                                        <p:tav tm="0">
                                          <p:val>
                                            <p:strVal val="ppt_y"/>
                                          </p:val>
                                        </p:tav>
                                        <p:tav tm="100000">
                                          <p:val>
                                            <p:strVal val="0-ppt_h/2"/>
                                          </p:val>
                                        </p:tav>
                                      </p:tavLst>
                                    </p:anim>
                                    <p:set>
                                      <p:cBhvr>
                                        <p:cTn id="120" dur="1" fill="hold">
                                          <p:stCondLst>
                                            <p:cond delay="499"/>
                                          </p:stCondLst>
                                        </p:cTn>
                                        <p:tgtEl>
                                          <p:spTgt spid="36"/>
                                        </p:tgtEl>
                                        <p:attrNameLst>
                                          <p:attrName>style.visibility</p:attrName>
                                        </p:attrNameLst>
                                      </p:cBhvr>
                                      <p:to>
                                        <p:strVal val="hidden"/>
                                      </p:to>
                                    </p:set>
                                  </p:child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additive="base">
                                        <p:cTn id="124" dur="500" fill="hold"/>
                                        <p:tgtEl>
                                          <p:spTgt spid="37"/>
                                        </p:tgtEl>
                                        <p:attrNameLst>
                                          <p:attrName>ppt_x</p:attrName>
                                        </p:attrNameLst>
                                      </p:cBhvr>
                                      <p:tavLst>
                                        <p:tav tm="0">
                                          <p:val>
                                            <p:strVal val="#ppt_x"/>
                                          </p:val>
                                        </p:tav>
                                        <p:tav tm="100000">
                                          <p:val>
                                            <p:strVal val="#ppt_x"/>
                                          </p:val>
                                        </p:tav>
                                      </p:tavLst>
                                    </p:anim>
                                    <p:anim calcmode="lin" valueType="num">
                                      <p:cBhvr additive="base">
                                        <p:cTn id="125" dur="500" fill="hold"/>
                                        <p:tgtEl>
                                          <p:spTgt spid="37"/>
                                        </p:tgtEl>
                                        <p:attrNameLst>
                                          <p:attrName>ppt_y</p:attrName>
                                        </p:attrNameLst>
                                      </p:cBhvr>
                                      <p:tavLst>
                                        <p:tav tm="0">
                                          <p:val>
                                            <p:strVal val="1+#ppt_h/2"/>
                                          </p:val>
                                        </p:tav>
                                        <p:tav tm="100000">
                                          <p:val>
                                            <p:strVal val="#ppt_y"/>
                                          </p:val>
                                        </p:tav>
                                      </p:tavLst>
                                    </p:anim>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par>
                          <p:cTn id="129" fill="hold">
                            <p:stCondLst>
                              <p:cond delay="1000"/>
                            </p:stCondLst>
                            <p:childTnLst>
                              <p:par>
                                <p:cTn id="130" presetID="1" presetClass="entr" presetSubtype="0" fill="hold" grpId="0" nodeType="afterEffect">
                                  <p:stCondLst>
                                    <p:cond delay="500"/>
                                  </p:stCondLst>
                                  <p:childTnLst>
                                    <p:set>
                                      <p:cBhvr>
                                        <p:cTn id="131" dur="1" fill="hold">
                                          <p:stCondLst>
                                            <p:cond delay="0"/>
                                          </p:stCondLst>
                                        </p:cTn>
                                        <p:tgtEl>
                                          <p:spTgt spid="42"/>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500"/>
                                  </p:stCondLst>
                                  <p:childTnLst>
                                    <p:set>
                                      <p:cBhvr>
                                        <p:cTn id="134" dur="1" fill="hold">
                                          <p:stCondLst>
                                            <p:cond delay="0"/>
                                          </p:stCondLst>
                                        </p:cTn>
                                        <p:tgtEl>
                                          <p:spTgt spid="43"/>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grpId="0" nodeType="afterEffect">
                                  <p:stCondLst>
                                    <p:cond delay="500"/>
                                  </p:stCondLst>
                                  <p:childTnLst>
                                    <p:set>
                                      <p:cBhvr>
                                        <p:cTn id="137" dur="1" fill="hold">
                                          <p:stCondLst>
                                            <p:cond delay="0"/>
                                          </p:stCondLst>
                                        </p:cTn>
                                        <p:tgtEl>
                                          <p:spTgt spid="44"/>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xit" presetSubtype="1" fill="hold" nodeType="clickEffect">
                                  <p:stCondLst>
                                    <p:cond delay="0"/>
                                  </p:stCondLst>
                                  <p:childTnLst>
                                    <p:anim calcmode="lin" valueType="num">
                                      <p:cBhvr additive="base">
                                        <p:cTn id="144" dur="500"/>
                                        <p:tgtEl>
                                          <p:spTgt spid="37"/>
                                        </p:tgtEl>
                                        <p:attrNameLst>
                                          <p:attrName>ppt_x</p:attrName>
                                        </p:attrNameLst>
                                      </p:cBhvr>
                                      <p:tavLst>
                                        <p:tav tm="0">
                                          <p:val>
                                            <p:strVal val="ppt_x"/>
                                          </p:val>
                                        </p:tav>
                                        <p:tav tm="100000">
                                          <p:val>
                                            <p:strVal val="ppt_x"/>
                                          </p:val>
                                        </p:tav>
                                      </p:tavLst>
                                    </p:anim>
                                    <p:anim calcmode="lin" valueType="num">
                                      <p:cBhvr additive="base">
                                        <p:cTn id="145" dur="500"/>
                                        <p:tgtEl>
                                          <p:spTgt spid="37"/>
                                        </p:tgtEl>
                                        <p:attrNameLst>
                                          <p:attrName>ppt_y</p:attrName>
                                        </p:attrNameLst>
                                      </p:cBhvr>
                                      <p:tavLst>
                                        <p:tav tm="0">
                                          <p:val>
                                            <p:strVal val="ppt_y"/>
                                          </p:val>
                                        </p:tav>
                                        <p:tav tm="100000">
                                          <p:val>
                                            <p:strVal val="0-ppt_h/2"/>
                                          </p:val>
                                        </p:tav>
                                      </p:tavLst>
                                    </p:anim>
                                    <p:set>
                                      <p:cBhvr>
                                        <p:cTn id="146" dur="1" fill="hold">
                                          <p:stCondLst>
                                            <p:cond delay="499"/>
                                          </p:stCondLst>
                                        </p:cTn>
                                        <p:tgtEl>
                                          <p:spTgt spid="37"/>
                                        </p:tgtEl>
                                        <p:attrNameLst>
                                          <p:attrName>style.visibility</p:attrName>
                                        </p:attrNameLst>
                                      </p:cBhvr>
                                      <p:to>
                                        <p:strVal val="hidden"/>
                                      </p:to>
                                    </p:set>
                                  </p:childTnLst>
                                </p:cTn>
                              </p:par>
                              <p:par>
                                <p:cTn id="147" presetID="2" presetClass="exit" presetSubtype="1" fill="hold" grpId="1" nodeType="withEffect">
                                  <p:stCondLst>
                                    <p:cond delay="0"/>
                                  </p:stCondLst>
                                  <p:childTnLst>
                                    <p:anim calcmode="lin" valueType="num">
                                      <p:cBhvr additive="base">
                                        <p:cTn id="148" dur="500"/>
                                        <p:tgtEl>
                                          <p:spTgt spid="41"/>
                                        </p:tgtEl>
                                        <p:attrNameLst>
                                          <p:attrName>ppt_x</p:attrName>
                                        </p:attrNameLst>
                                      </p:cBhvr>
                                      <p:tavLst>
                                        <p:tav tm="0">
                                          <p:val>
                                            <p:strVal val="ppt_x"/>
                                          </p:val>
                                        </p:tav>
                                        <p:tav tm="100000">
                                          <p:val>
                                            <p:strVal val="ppt_x"/>
                                          </p:val>
                                        </p:tav>
                                      </p:tavLst>
                                    </p:anim>
                                    <p:anim calcmode="lin" valueType="num">
                                      <p:cBhvr additive="base">
                                        <p:cTn id="149" dur="500"/>
                                        <p:tgtEl>
                                          <p:spTgt spid="41"/>
                                        </p:tgtEl>
                                        <p:attrNameLst>
                                          <p:attrName>ppt_y</p:attrName>
                                        </p:attrNameLst>
                                      </p:cBhvr>
                                      <p:tavLst>
                                        <p:tav tm="0">
                                          <p:val>
                                            <p:strVal val="ppt_y"/>
                                          </p:val>
                                        </p:tav>
                                        <p:tav tm="100000">
                                          <p:val>
                                            <p:strVal val="0-ppt_h/2"/>
                                          </p:val>
                                        </p:tav>
                                      </p:tavLst>
                                    </p:anim>
                                    <p:set>
                                      <p:cBhvr>
                                        <p:cTn id="150" dur="1" fill="hold">
                                          <p:stCondLst>
                                            <p:cond delay="499"/>
                                          </p:stCondLst>
                                        </p:cTn>
                                        <p:tgtEl>
                                          <p:spTgt spid="4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500"/>
                                        <p:tgtEl>
                                          <p:spTgt spid="42"/>
                                        </p:tgtEl>
                                        <p:attrNameLst>
                                          <p:attrName>ppt_x</p:attrName>
                                        </p:attrNameLst>
                                      </p:cBhvr>
                                      <p:tavLst>
                                        <p:tav tm="0">
                                          <p:val>
                                            <p:strVal val="ppt_x"/>
                                          </p:val>
                                        </p:tav>
                                        <p:tav tm="100000">
                                          <p:val>
                                            <p:strVal val="ppt_x"/>
                                          </p:val>
                                        </p:tav>
                                      </p:tavLst>
                                    </p:anim>
                                    <p:anim calcmode="lin" valueType="num">
                                      <p:cBhvr additive="base">
                                        <p:cTn id="153" dur="500"/>
                                        <p:tgtEl>
                                          <p:spTgt spid="42"/>
                                        </p:tgtEl>
                                        <p:attrNameLst>
                                          <p:attrName>ppt_y</p:attrName>
                                        </p:attrNameLst>
                                      </p:cBhvr>
                                      <p:tavLst>
                                        <p:tav tm="0">
                                          <p:val>
                                            <p:strVal val="ppt_y"/>
                                          </p:val>
                                        </p:tav>
                                        <p:tav tm="100000">
                                          <p:val>
                                            <p:strVal val="0-ppt_h/2"/>
                                          </p:val>
                                        </p:tav>
                                      </p:tavLst>
                                    </p:anim>
                                    <p:set>
                                      <p:cBhvr>
                                        <p:cTn id="154" dur="1" fill="hold">
                                          <p:stCondLst>
                                            <p:cond delay="499"/>
                                          </p:stCondLst>
                                        </p:cTn>
                                        <p:tgtEl>
                                          <p:spTgt spid="42"/>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500"/>
                                        <p:tgtEl>
                                          <p:spTgt spid="43"/>
                                        </p:tgtEl>
                                        <p:attrNameLst>
                                          <p:attrName>ppt_x</p:attrName>
                                        </p:attrNameLst>
                                      </p:cBhvr>
                                      <p:tavLst>
                                        <p:tav tm="0">
                                          <p:val>
                                            <p:strVal val="ppt_x"/>
                                          </p:val>
                                        </p:tav>
                                        <p:tav tm="100000">
                                          <p:val>
                                            <p:strVal val="ppt_x"/>
                                          </p:val>
                                        </p:tav>
                                      </p:tavLst>
                                    </p:anim>
                                    <p:anim calcmode="lin" valueType="num">
                                      <p:cBhvr additive="base">
                                        <p:cTn id="157" dur="500"/>
                                        <p:tgtEl>
                                          <p:spTgt spid="43"/>
                                        </p:tgtEl>
                                        <p:attrNameLst>
                                          <p:attrName>ppt_y</p:attrName>
                                        </p:attrNameLst>
                                      </p:cBhvr>
                                      <p:tavLst>
                                        <p:tav tm="0">
                                          <p:val>
                                            <p:strVal val="ppt_y"/>
                                          </p:val>
                                        </p:tav>
                                        <p:tav tm="100000">
                                          <p:val>
                                            <p:strVal val="0-ppt_h/2"/>
                                          </p:val>
                                        </p:tav>
                                      </p:tavLst>
                                    </p:anim>
                                    <p:set>
                                      <p:cBhvr>
                                        <p:cTn id="158" dur="1" fill="hold">
                                          <p:stCondLst>
                                            <p:cond delay="499"/>
                                          </p:stCondLst>
                                        </p:cTn>
                                        <p:tgtEl>
                                          <p:spTgt spid="43"/>
                                        </p:tgtEl>
                                        <p:attrNameLst>
                                          <p:attrName>style.visibility</p:attrName>
                                        </p:attrNameLst>
                                      </p:cBhvr>
                                      <p:to>
                                        <p:strVal val="hidden"/>
                                      </p:to>
                                    </p:set>
                                  </p:childTnLst>
                                </p:cTn>
                              </p:par>
                              <p:par>
                                <p:cTn id="159" presetID="2" presetClass="exit" presetSubtype="1" fill="hold" grpId="1" nodeType="withEffect">
                                  <p:stCondLst>
                                    <p:cond delay="0"/>
                                  </p:stCondLst>
                                  <p:childTnLst>
                                    <p:anim calcmode="lin" valueType="num">
                                      <p:cBhvr additive="base">
                                        <p:cTn id="160" dur="500"/>
                                        <p:tgtEl>
                                          <p:spTgt spid="44"/>
                                        </p:tgtEl>
                                        <p:attrNameLst>
                                          <p:attrName>ppt_x</p:attrName>
                                        </p:attrNameLst>
                                      </p:cBhvr>
                                      <p:tavLst>
                                        <p:tav tm="0">
                                          <p:val>
                                            <p:strVal val="ppt_x"/>
                                          </p:val>
                                        </p:tav>
                                        <p:tav tm="100000">
                                          <p:val>
                                            <p:strVal val="ppt_x"/>
                                          </p:val>
                                        </p:tav>
                                      </p:tavLst>
                                    </p:anim>
                                    <p:anim calcmode="lin" valueType="num">
                                      <p:cBhvr additive="base">
                                        <p:cTn id="161" dur="500"/>
                                        <p:tgtEl>
                                          <p:spTgt spid="44"/>
                                        </p:tgtEl>
                                        <p:attrNameLst>
                                          <p:attrName>ppt_y</p:attrName>
                                        </p:attrNameLst>
                                      </p:cBhvr>
                                      <p:tavLst>
                                        <p:tav tm="0">
                                          <p:val>
                                            <p:strVal val="ppt_y"/>
                                          </p:val>
                                        </p:tav>
                                        <p:tav tm="100000">
                                          <p:val>
                                            <p:strVal val="0-ppt_h/2"/>
                                          </p:val>
                                        </p:tav>
                                      </p:tavLst>
                                    </p:anim>
                                    <p:set>
                                      <p:cBhvr>
                                        <p:cTn id="162" dur="1" fill="hold">
                                          <p:stCondLst>
                                            <p:cond delay="499"/>
                                          </p:stCondLst>
                                        </p:cTn>
                                        <p:tgtEl>
                                          <p:spTgt spid="44"/>
                                        </p:tgtEl>
                                        <p:attrNameLst>
                                          <p:attrName>style.visibility</p:attrName>
                                        </p:attrNameLst>
                                      </p:cBhvr>
                                      <p:to>
                                        <p:strVal val="hidden"/>
                                      </p:to>
                                    </p:set>
                                  </p:childTnLst>
                                </p:cTn>
                              </p:par>
                            </p:childTnLst>
                          </p:cTn>
                        </p:par>
                        <p:par>
                          <p:cTn id="163" fill="hold">
                            <p:stCondLst>
                              <p:cond delay="500"/>
                            </p:stCondLst>
                            <p:childTnLst>
                              <p:par>
                                <p:cTn id="164" presetID="2" presetClass="entr" presetSubtype="4" fill="hold" nodeType="afterEffect">
                                  <p:stCondLst>
                                    <p:cond delay="0"/>
                                  </p:stCondLst>
                                  <p:childTnLst>
                                    <p:set>
                                      <p:cBhvr>
                                        <p:cTn id="165" dur="1" fill="hold">
                                          <p:stCondLst>
                                            <p:cond delay="0"/>
                                          </p:stCondLst>
                                        </p:cTn>
                                        <p:tgtEl>
                                          <p:spTgt spid="55"/>
                                        </p:tgtEl>
                                        <p:attrNameLst>
                                          <p:attrName>style.visibility</p:attrName>
                                        </p:attrNameLst>
                                      </p:cBhvr>
                                      <p:to>
                                        <p:strVal val="visible"/>
                                      </p:to>
                                    </p:set>
                                    <p:anim calcmode="lin" valueType="num">
                                      <p:cBhvr additive="base">
                                        <p:cTn id="166" dur="500" fill="hold"/>
                                        <p:tgtEl>
                                          <p:spTgt spid="55"/>
                                        </p:tgtEl>
                                        <p:attrNameLst>
                                          <p:attrName>ppt_x</p:attrName>
                                        </p:attrNameLst>
                                      </p:cBhvr>
                                      <p:tavLst>
                                        <p:tav tm="0">
                                          <p:val>
                                            <p:strVal val="#ppt_x"/>
                                          </p:val>
                                        </p:tav>
                                        <p:tav tm="100000">
                                          <p:val>
                                            <p:strVal val="#ppt_x"/>
                                          </p:val>
                                        </p:tav>
                                      </p:tavLst>
                                    </p:anim>
                                    <p:anim calcmode="lin" valueType="num">
                                      <p:cBhvr additive="base">
                                        <p:cTn id="167" dur="500" fill="hold"/>
                                        <p:tgtEl>
                                          <p:spTgt spid="55"/>
                                        </p:tgtEl>
                                        <p:attrNameLst>
                                          <p:attrName>ppt_y</p:attrName>
                                        </p:attrNameLst>
                                      </p:cBhvr>
                                      <p:tavLst>
                                        <p:tav tm="0">
                                          <p:val>
                                            <p:strVal val="1+#ppt_h/2"/>
                                          </p:val>
                                        </p:tav>
                                        <p:tav tm="100000">
                                          <p:val>
                                            <p:strVal val="#ppt_y"/>
                                          </p:val>
                                        </p:tav>
                                      </p:tavLst>
                                    </p:anim>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par>
                          <p:cTn id="171" fill="hold">
                            <p:stCondLst>
                              <p:cond delay="1000"/>
                            </p:stCondLst>
                            <p:childTnLst>
                              <p:par>
                                <p:cTn id="172" presetID="1" presetClass="entr" presetSubtype="0" fill="hold" grpId="0" nodeType="afterEffect">
                                  <p:stCondLst>
                                    <p:cond delay="500"/>
                                  </p:stCondLst>
                                  <p:childTnLst>
                                    <p:set>
                                      <p:cBhvr>
                                        <p:cTn id="173" dur="1" fill="hold">
                                          <p:stCondLst>
                                            <p:cond delay="0"/>
                                          </p:stCondLst>
                                        </p:cTn>
                                        <p:tgtEl>
                                          <p:spTgt spid="60"/>
                                        </p:tgtEl>
                                        <p:attrNameLst>
                                          <p:attrName>style.visibility</p:attrName>
                                        </p:attrNameLst>
                                      </p:cBhvr>
                                      <p:to>
                                        <p:strVal val="visible"/>
                                      </p:to>
                                    </p:set>
                                  </p:childTnLst>
                                </p:cTn>
                              </p:par>
                            </p:childTnLst>
                          </p:cTn>
                        </p:par>
                        <p:par>
                          <p:cTn id="174" fill="hold">
                            <p:stCondLst>
                              <p:cond delay="1500"/>
                            </p:stCondLst>
                            <p:childTnLst>
                              <p:par>
                                <p:cTn id="175" presetID="1" presetClass="entr" presetSubtype="0" fill="hold" grpId="0" nodeType="afterEffect">
                                  <p:stCondLst>
                                    <p:cond delay="500"/>
                                  </p:stCondLst>
                                  <p:childTnLst>
                                    <p:set>
                                      <p:cBhvr>
                                        <p:cTn id="176" dur="1" fill="hold">
                                          <p:stCondLst>
                                            <p:cond delay="0"/>
                                          </p:stCondLst>
                                        </p:cTn>
                                        <p:tgtEl>
                                          <p:spTgt spid="61"/>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500"/>
                                  </p:stCondLst>
                                  <p:childTnLst>
                                    <p:set>
                                      <p:cBhvr>
                                        <p:cTn id="179" dur="1" fill="hold">
                                          <p:stCondLst>
                                            <p:cond delay="0"/>
                                          </p:stCondLst>
                                        </p:cTn>
                                        <p:tgtEl>
                                          <p:spTgt spid="63"/>
                                        </p:tgtEl>
                                        <p:attrNameLst>
                                          <p:attrName>style.visibility</p:attrName>
                                        </p:attrNameLst>
                                      </p:cBhvr>
                                      <p:to>
                                        <p:strVal val="visible"/>
                                      </p:to>
                                    </p:set>
                                  </p:childTnLst>
                                </p:cTn>
                              </p:par>
                            </p:childTnLst>
                          </p:cTn>
                        </p:par>
                        <p:par>
                          <p:cTn id="180" fill="hold">
                            <p:stCondLst>
                              <p:cond delay="2500"/>
                            </p:stCondLst>
                            <p:childTnLst>
                              <p:par>
                                <p:cTn id="181" presetID="1" presetClass="entr" presetSubtype="0" fill="hold" grpId="0" nodeType="afterEffect">
                                  <p:stCondLst>
                                    <p:cond delay="500"/>
                                  </p:stCondLst>
                                  <p:childTnLst>
                                    <p:set>
                                      <p:cBhvr>
                                        <p:cTn id="182" dur="1" fill="hold">
                                          <p:stCondLst>
                                            <p:cond delay="0"/>
                                          </p:stCondLst>
                                        </p:cTn>
                                        <p:tgtEl>
                                          <p:spTgt spid="62"/>
                                        </p:tgtEl>
                                        <p:attrNameLst>
                                          <p:attrName>style.visibility</p:attrName>
                                        </p:attrNameLst>
                                      </p:cBhvr>
                                      <p:to>
                                        <p:strVal val="visible"/>
                                      </p:to>
                                    </p:set>
                                  </p:childTnLst>
                                </p:cTn>
                              </p:par>
                            </p:childTnLst>
                          </p:cTn>
                        </p:par>
                        <p:par>
                          <p:cTn id="183" fill="hold">
                            <p:stCondLst>
                              <p:cond delay="3000"/>
                            </p:stCondLst>
                            <p:childTnLst>
                              <p:par>
                                <p:cTn id="184" presetID="1" presetClass="entr" presetSubtype="0" fill="hold" grpId="0" nodeType="afterEffect">
                                  <p:stCondLst>
                                    <p:cond delay="500"/>
                                  </p:stCondLst>
                                  <p:childTnLst>
                                    <p:set>
                                      <p:cBhvr>
                                        <p:cTn id="185" dur="1" fill="hold">
                                          <p:stCondLst>
                                            <p:cond delay="0"/>
                                          </p:stCondLst>
                                        </p:cTn>
                                        <p:tgtEl>
                                          <p:spTgt spid="5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 presetClass="exit" presetSubtype="1" fill="hold" nodeType="clickEffect">
                                  <p:stCondLst>
                                    <p:cond delay="0"/>
                                  </p:stCondLst>
                                  <p:childTnLst>
                                    <p:anim calcmode="lin" valueType="num">
                                      <p:cBhvr additive="base">
                                        <p:cTn id="189" dur="500"/>
                                        <p:tgtEl>
                                          <p:spTgt spid="55"/>
                                        </p:tgtEl>
                                        <p:attrNameLst>
                                          <p:attrName>ppt_x</p:attrName>
                                        </p:attrNameLst>
                                      </p:cBhvr>
                                      <p:tavLst>
                                        <p:tav tm="0">
                                          <p:val>
                                            <p:strVal val="ppt_x"/>
                                          </p:val>
                                        </p:tav>
                                        <p:tav tm="100000">
                                          <p:val>
                                            <p:strVal val="ppt_x"/>
                                          </p:val>
                                        </p:tav>
                                      </p:tavLst>
                                    </p:anim>
                                    <p:anim calcmode="lin" valueType="num">
                                      <p:cBhvr additive="base">
                                        <p:cTn id="190" dur="500"/>
                                        <p:tgtEl>
                                          <p:spTgt spid="55"/>
                                        </p:tgtEl>
                                        <p:attrNameLst>
                                          <p:attrName>ppt_y</p:attrName>
                                        </p:attrNameLst>
                                      </p:cBhvr>
                                      <p:tavLst>
                                        <p:tav tm="0">
                                          <p:val>
                                            <p:strVal val="ppt_y"/>
                                          </p:val>
                                        </p:tav>
                                        <p:tav tm="100000">
                                          <p:val>
                                            <p:strVal val="0-ppt_h/2"/>
                                          </p:val>
                                        </p:tav>
                                      </p:tavLst>
                                    </p:anim>
                                    <p:set>
                                      <p:cBhvr>
                                        <p:cTn id="191" dur="1" fill="hold">
                                          <p:stCondLst>
                                            <p:cond delay="499"/>
                                          </p:stCondLst>
                                        </p:cTn>
                                        <p:tgtEl>
                                          <p:spTgt spid="55"/>
                                        </p:tgtEl>
                                        <p:attrNameLst>
                                          <p:attrName>style.visibility</p:attrName>
                                        </p:attrNameLst>
                                      </p:cBhvr>
                                      <p:to>
                                        <p:strVal val="hidden"/>
                                      </p:to>
                                    </p:set>
                                  </p:childTnLst>
                                </p:cTn>
                              </p:par>
                              <p:par>
                                <p:cTn id="192" presetID="2" presetClass="exit" presetSubtype="1" fill="hold" grpId="1" nodeType="withEffect">
                                  <p:stCondLst>
                                    <p:cond delay="0"/>
                                  </p:stCondLst>
                                  <p:childTnLst>
                                    <p:anim calcmode="lin" valueType="num">
                                      <p:cBhvr additive="base">
                                        <p:cTn id="193" dur="500"/>
                                        <p:tgtEl>
                                          <p:spTgt spid="59"/>
                                        </p:tgtEl>
                                        <p:attrNameLst>
                                          <p:attrName>ppt_x</p:attrName>
                                        </p:attrNameLst>
                                      </p:cBhvr>
                                      <p:tavLst>
                                        <p:tav tm="0">
                                          <p:val>
                                            <p:strVal val="ppt_x"/>
                                          </p:val>
                                        </p:tav>
                                        <p:tav tm="100000">
                                          <p:val>
                                            <p:strVal val="ppt_x"/>
                                          </p:val>
                                        </p:tav>
                                      </p:tavLst>
                                    </p:anim>
                                    <p:anim calcmode="lin" valueType="num">
                                      <p:cBhvr additive="base">
                                        <p:cTn id="194" dur="500"/>
                                        <p:tgtEl>
                                          <p:spTgt spid="59"/>
                                        </p:tgtEl>
                                        <p:attrNameLst>
                                          <p:attrName>ppt_y</p:attrName>
                                        </p:attrNameLst>
                                      </p:cBhvr>
                                      <p:tavLst>
                                        <p:tav tm="0">
                                          <p:val>
                                            <p:strVal val="ppt_y"/>
                                          </p:val>
                                        </p:tav>
                                        <p:tav tm="100000">
                                          <p:val>
                                            <p:strVal val="0-ppt_h/2"/>
                                          </p:val>
                                        </p:tav>
                                      </p:tavLst>
                                    </p:anim>
                                    <p:set>
                                      <p:cBhvr>
                                        <p:cTn id="195" dur="1" fill="hold">
                                          <p:stCondLst>
                                            <p:cond delay="499"/>
                                          </p:stCondLst>
                                        </p:cTn>
                                        <p:tgtEl>
                                          <p:spTgt spid="59"/>
                                        </p:tgtEl>
                                        <p:attrNameLst>
                                          <p:attrName>style.visibility</p:attrName>
                                        </p:attrNameLst>
                                      </p:cBhvr>
                                      <p:to>
                                        <p:strVal val="hidden"/>
                                      </p:to>
                                    </p:set>
                                  </p:childTnLst>
                                </p:cTn>
                              </p:par>
                              <p:par>
                                <p:cTn id="196" presetID="2" presetClass="exit" presetSubtype="1" fill="hold" grpId="1" nodeType="withEffect">
                                  <p:stCondLst>
                                    <p:cond delay="0"/>
                                  </p:stCondLst>
                                  <p:childTnLst>
                                    <p:anim calcmode="lin" valueType="num">
                                      <p:cBhvr additive="base">
                                        <p:cTn id="197" dur="500"/>
                                        <p:tgtEl>
                                          <p:spTgt spid="60"/>
                                        </p:tgtEl>
                                        <p:attrNameLst>
                                          <p:attrName>ppt_x</p:attrName>
                                        </p:attrNameLst>
                                      </p:cBhvr>
                                      <p:tavLst>
                                        <p:tav tm="0">
                                          <p:val>
                                            <p:strVal val="ppt_x"/>
                                          </p:val>
                                        </p:tav>
                                        <p:tav tm="100000">
                                          <p:val>
                                            <p:strVal val="ppt_x"/>
                                          </p:val>
                                        </p:tav>
                                      </p:tavLst>
                                    </p:anim>
                                    <p:anim calcmode="lin" valueType="num">
                                      <p:cBhvr additive="base">
                                        <p:cTn id="198" dur="500"/>
                                        <p:tgtEl>
                                          <p:spTgt spid="60"/>
                                        </p:tgtEl>
                                        <p:attrNameLst>
                                          <p:attrName>ppt_y</p:attrName>
                                        </p:attrNameLst>
                                      </p:cBhvr>
                                      <p:tavLst>
                                        <p:tav tm="0">
                                          <p:val>
                                            <p:strVal val="ppt_y"/>
                                          </p:val>
                                        </p:tav>
                                        <p:tav tm="100000">
                                          <p:val>
                                            <p:strVal val="0-ppt_h/2"/>
                                          </p:val>
                                        </p:tav>
                                      </p:tavLst>
                                    </p:anim>
                                    <p:set>
                                      <p:cBhvr>
                                        <p:cTn id="199" dur="1" fill="hold">
                                          <p:stCondLst>
                                            <p:cond delay="499"/>
                                          </p:stCondLst>
                                        </p:cTn>
                                        <p:tgtEl>
                                          <p:spTgt spid="60"/>
                                        </p:tgtEl>
                                        <p:attrNameLst>
                                          <p:attrName>style.visibility</p:attrName>
                                        </p:attrNameLst>
                                      </p:cBhvr>
                                      <p:to>
                                        <p:strVal val="hidden"/>
                                      </p:to>
                                    </p:set>
                                  </p:childTnLst>
                                </p:cTn>
                              </p:par>
                              <p:par>
                                <p:cTn id="200" presetID="2" presetClass="exit" presetSubtype="1" fill="hold" grpId="1" nodeType="withEffect">
                                  <p:stCondLst>
                                    <p:cond delay="0"/>
                                  </p:stCondLst>
                                  <p:childTnLst>
                                    <p:anim calcmode="lin" valueType="num">
                                      <p:cBhvr additive="base">
                                        <p:cTn id="201" dur="500"/>
                                        <p:tgtEl>
                                          <p:spTgt spid="61"/>
                                        </p:tgtEl>
                                        <p:attrNameLst>
                                          <p:attrName>ppt_x</p:attrName>
                                        </p:attrNameLst>
                                      </p:cBhvr>
                                      <p:tavLst>
                                        <p:tav tm="0">
                                          <p:val>
                                            <p:strVal val="ppt_x"/>
                                          </p:val>
                                        </p:tav>
                                        <p:tav tm="100000">
                                          <p:val>
                                            <p:strVal val="ppt_x"/>
                                          </p:val>
                                        </p:tav>
                                      </p:tavLst>
                                    </p:anim>
                                    <p:anim calcmode="lin" valueType="num">
                                      <p:cBhvr additive="base">
                                        <p:cTn id="202" dur="500"/>
                                        <p:tgtEl>
                                          <p:spTgt spid="61"/>
                                        </p:tgtEl>
                                        <p:attrNameLst>
                                          <p:attrName>ppt_y</p:attrName>
                                        </p:attrNameLst>
                                      </p:cBhvr>
                                      <p:tavLst>
                                        <p:tav tm="0">
                                          <p:val>
                                            <p:strVal val="ppt_y"/>
                                          </p:val>
                                        </p:tav>
                                        <p:tav tm="100000">
                                          <p:val>
                                            <p:strVal val="0-ppt_h/2"/>
                                          </p:val>
                                        </p:tav>
                                      </p:tavLst>
                                    </p:anim>
                                    <p:set>
                                      <p:cBhvr>
                                        <p:cTn id="203" dur="1" fill="hold">
                                          <p:stCondLst>
                                            <p:cond delay="499"/>
                                          </p:stCondLst>
                                        </p:cTn>
                                        <p:tgtEl>
                                          <p:spTgt spid="61"/>
                                        </p:tgtEl>
                                        <p:attrNameLst>
                                          <p:attrName>style.visibility</p:attrName>
                                        </p:attrNameLst>
                                      </p:cBhvr>
                                      <p:to>
                                        <p:strVal val="hidden"/>
                                      </p:to>
                                    </p:set>
                                  </p:childTnLst>
                                </p:cTn>
                              </p:par>
                              <p:par>
                                <p:cTn id="204" presetID="2" presetClass="exit" presetSubtype="1" fill="hold" grpId="1" nodeType="withEffect">
                                  <p:stCondLst>
                                    <p:cond delay="0"/>
                                  </p:stCondLst>
                                  <p:childTnLst>
                                    <p:anim calcmode="lin" valueType="num">
                                      <p:cBhvr additive="base">
                                        <p:cTn id="205" dur="500"/>
                                        <p:tgtEl>
                                          <p:spTgt spid="62"/>
                                        </p:tgtEl>
                                        <p:attrNameLst>
                                          <p:attrName>ppt_x</p:attrName>
                                        </p:attrNameLst>
                                      </p:cBhvr>
                                      <p:tavLst>
                                        <p:tav tm="0">
                                          <p:val>
                                            <p:strVal val="ppt_x"/>
                                          </p:val>
                                        </p:tav>
                                        <p:tav tm="100000">
                                          <p:val>
                                            <p:strVal val="ppt_x"/>
                                          </p:val>
                                        </p:tav>
                                      </p:tavLst>
                                    </p:anim>
                                    <p:anim calcmode="lin" valueType="num">
                                      <p:cBhvr additive="base">
                                        <p:cTn id="206" dur="500"/>
                                        <p:tgtEl>
                                          <p:spTgt spid="62"/>
                                        </p:tgtEl>
                                        <p:attrNameLst>
                                          <p:attrName>ppt_y</p:attrName>
                                        </p:attrNameLst>
                                      </p:cBhvr>
                                      <p:tavLst>
                                        <p:tav tm="0">
                                          <p:val>
                                            <p:strVal val="ppt_y"/>
                                          </p:val>
                                        </p:tav>
                                        <p:tav tm="100000">
                                          <p:val>
                                            <p:strVal val="0-ppt_h/2"/>
                                          </p:val>
                                        </p:tav>
                                      </p:tavLst>
                                    </p:anim>
                                    <p:set>
                                      <p:cBhvr>
                                        <p:cTn id="207" dur="1" fill="hold">
                                          <p:stCondLst>
                                            <p:cond delay="499"/>
                                          </p:stCondLst>
                                        </p:cTn>
                                        <p:tgtEl>
                                          <p:spTgt spid="62"/>
                                        </p:tgtEl>
                                        <p:attrNameLst>
                                          <p:attrName>style.visibility</p:attrName>
                                        </p:attrNameLst>
                                      </p:cBhvr>
                                      <p:to>
                                        <p:strVal val="hidden"/>
                                      </p:to>
                                    </p:set>
                                  </p:childTnLst>
                                </p:cTn>
                              </p:par>
                              <p:par>
                                <p:cTn id="208" presetID="2" presetClass="exit" presetSubtype="1" fill="hold" grpId="1" nodeType="withEffect">
                                  <p:stCondLst>
                                    <p:cond delay="0"/>
                                  </p:stCondLst>
                                  <p:childTnLst>
                                    <p:anim calcmode="lin" valueType="num">
                                      <p:cBhvr additive="base">
                                        <p:cTn id="209" dur="500"/>
                                        <p:tgtEl>
                                          <p:spTgt spid="63"/>
                                        </p:tgtEl>
                                        <p:attrNameLst>
                                          <p:attrName>ppt_x</p:attrName>
                                        </p:attrNameLst>
                                      </p:cBhvr>
                                      <p:tavLst>
                                        <p:tav tm="0">
                                          <p:val>
                                            <p:strVal val="ppt_x"/>
                                          </p:val>
                                        </p:tav>
                                        <p:tav tm="100000">
                                          <p:val>
                                            <p:strVal val="ppt_x"/>
                                          </p:val>
                                        </p:tav>
                                      </p:tavLst>
                                    </p:anim>
                                    <p:anim calcmode="lin" valueType="num">
                                      <p:cBhvr additive="base">
                                        <p:cTn id="210" dur="500"/>
                                        <p:tgtEl>
                                          <p:spTgt spid="63"/>
                                        </p:tgtEl>
                                        <p:attrNameLst>
                                          <p:attrName>ppt_y</p:attrName>
                                        </p:attrNameLst>
                                      </p:cBhvr>
                                      <p:tavLst>
                                        <p:tav tm="0">
                                          <p:val>
                                            <p:strVal val="ppt_y"/>
                                          </p:val>
                                        </p:tav>
                                        <p:tav tm="100000">
                                          <p:val>
                                            <p:strVal val="0-ppt_h/2"/>
                                          </p:val>
                                        </p:tav>
                                      </p:tavLst>
                                    </p:anim>
                                    <p:set>
                                      <p:cBhvr>
                                        <p:cTn id="211"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7" grpId="0"/>
      <p:bldP spid="27" grpId="1"/>
      <p:bldP spid="21" grpId="0"/>
      <p:bldP spid="21" grpId="1"/>
      <p:bldP spid="24" grpId="0"/>
      <p:bldP spid="24" grpId="1"/>
      <p:bldP spid="26" grpId="0"/>
      <p:bldP spid="26" grpId="1"/>
      <p:bldP spid="28" grpId="0"/>
      <p:bldP spid="28" grpId="1"/>
      <p:bldP spid="33" grpId="0"/>
      <p:bldP spid="33" grpId="1"/>
      <p:bldP spid="34" grpId="0"/>
      <p:bldP spid="34" grpId="1"/>
      <p:bldP spid="35" grpId="0"/>
      <p:bldP spid="35" grpId="1"/>
      <p:bldP spid="36" grpId="0"/>
      <p:bldP spid="36" grpId="1"/>
      <p:bldP spid="41" grpId="0"/>
      <p:bldP spid="41" grpId="1"/>
      <p:bldP spid="42" grpId="0"/>
      <p:bldP spid="42" grpId="1"/>
      <p:bldP spid="43" grpId="0"/>
      <p:bldP spid="43" grpId="1"/>
      <p:bldP spid="44" grpId="0"/>
      <p:bldP spid="44" grpId="1"/>
      <p:bldP spid="53" grpId="0"/>
      <p:bldP spid="54" grpId="0"/>
      <p:bldP spid="59" grpId="0"/>
      <p:bldP spid="59" grpId="1"/>
      <p:bldP spid="60" grpId="0"/>
      <p:bldP spid="60" grpId="1"/>
      <p:bldP spid="61" grpId="0"/>
      <p:bldP spid="61" grpId="1"/>
      <p:bldP spid="62" grpId="0"/>
      <p:bldP spid="62" grpId="1"/>
      <p:bldP spid="63" grpId="0"/>
      <p:bldP spid="6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55</a:t>
            </a:fld>
            <a:endParaRPr lang="th-TH"/>
          </a:p>
        </p:txBody>
      </p:sp>
    </p:spTree>
    <p:extLst>
      <p:ext uri="{BB962C8B-B14F-4D97-AF65-F5344CB8AC3E}">
        <p14:creationId xmlns:p14="http://schemas.microsoft.com/office/powerpoint/2010/main" val="3501482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Record activity of document retrieval into Blockchain which enable audit trail for health document tracking</a:t>
            </a:r>
          </a:p>
          <a:p>
            <a:r>
              <a:rPr lang="en-US" dirty="0"/>
              <a:t>A</a:t>
            </a:r>
            <a:r>
              <a:rPr lang="en-US" dirty="0" smtClean="0"/>
              <a:t>llow substitution of document after cyber-incidents.</a:t>
            </a:r>
          </a:p>
          <a:p>
            <a:endParaRPr lang="en-US" dirty="0"/>
          </a:p>
          <a:p>
            <a:r>
              <a:rPr lang="en-US" dirty="0" smtClean="0"/>
              <a:t>May adopt similar pattern of smart contract for document registry</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56</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t>Method – Document Retrieval Audit on Blockchain</a:t>
            </a:r>
            <a:endParaRPr lang="th-TH" sz="5400" dirty="0">
              <a:cs typeface="+mn-cs"/>
            </a:endParaRPr>
          </a:p>
        </p:txBody>
      </p:sp>
    </p:spTree>
    <p:extLst>
      <p:ext uri="{BB962C8B-B14F-4D97-AF65-F5344CB8AC3E}">
        <p14:creationId xmlns:p14="http://schemas.microsoft.com/office/powerpoint/2010/main" val="23981819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bg1"/>
                </a:solidFill>
              </a:rPr>
              <a:t>Current Status</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a:p>
        </p:txBody>
      </p:sp>
      <p:sp>
        <p:nvSpPr>
          <p:cNvPr id="3" name="Slide Number Placeholder 2"/>
          <p:cNvSpPr>
            <a:spLocks noGrp="1"/>
          </p:cNvSpPr>
          <p:nvPr>
            <p:ph type="sldNum" sz="quarter" idx="12"/>
          </p:nvPr>
        </p:nvSpPr>
        <p:spPr/>
        <p:txBody>
          <a:bodyPr/>
          <a:lstStyle/>
          <a:p>
            <a:fld id="{E60467EA-7CED-4417-B7B8-B769BDC20388}" type="slidenum">
              <a:rPr lang="th-TH" smtClean="0"/>
              <a:t>57</a:t>
            </a:fld>
            <a:endParaRPr lang="th-TH"/>
          </a:p>
        </p:txBody>
      </p:sp>
    </p:spTree>
    <p:extLst>
      <p:ext uri="{BB962C8B-B14F-4D97-AF65-F5344CB8AC3E}">
        <p14:creationId xmlns:p14="http://schemas.microsoft.com/office/powerpoint/2010/main" val="18181123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Current Status</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Implemented task</a:t>
            </a:r>
          </a:p>
          <a:p>
            <a:pPr lvl="1"/>
            <a:r>
              <a:rPr lang="en-US" dirty="0" smtClean="0"/>
              <a:t>Retrieved Register Document Set-b [ITI-42] transaction sample from XDS Toolkit</a:t>
            </a:r>
          </a:p>
          <a:p>
            <a:pPr lvl="1"/>
            <a:r>
              <a:rPr lang="en-US" dirty="0" smtClean="0"/>
              <a:t>Able to receive transaction sent from XDS Toolkit or other sender via TCP</a:t>
            </a:r>
          </a:p>
          <a:p>
            <a:pPr lvl="1"/>
            <a:r>
              <a:rPr lang="en-US" dirty="0" smtClean="0"/>
              <a:t>Able to parse ITI-42 transaction and convert it to </a:t>
            </a:r>
            <a:r>
              <a:rPr lang="en-US" dirty="0" err="1" smtClean="0"/>
              <a:t>javascript</a:t>
            </a:r>
            <a:r>
              <a:rPr lang="en-US" dirty="0" smtClean="0"/>
              <a:t> object</a:t>
            </a:r>
          </a:p>
          <a:p>
            <a:pPr lvl="1"/>
            <a:r>
              <a:rPr lang="en-US" dirty="0" smtClean="0"/>
              <a:t>Ethereum Blockchain node ready for smart contract deployment and test</a:t>
            </a:r>
          </a:p>
          <a:p>
            <a:endParaRPr lang="en-US" dirty="0" smtClean="0"/>
          </a:p>
          <a:p>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58</a:t>
            </a:fld>
            <a:endParaRPr lang="th-TH"/>
          </a:p>
        </p:txBody>
      </p:sp>
    </p:spTree>
    <p:extLst>
      <p:ext uri="{BB962C8B-B14F-4D97-AF65-F5344CB8AC3E}">
        <p14:creationId xmlns:p14="http://schemas.microsoft.com/office/powerpoint/2010/main" val="813472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Current Status</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Pending task</a:t>
            </a:r>
          </a:p>
          <a:p>
            <a:pPr lvl="1"/>
            <a:r>
              <a:rPr lang="en-US" dirty="0" smtClean="0"/>
              <a:t>Arrange</a:t>
            </a:r>
            <a:r>
              <a:rPr lang="en-US" dirty="0" smtClean="0"/>
              <a:t> </a:t>
            </a:r>
            <a:r>
              <a:rPr lang="en-US" dirty="0" smtClean="0"/>
              <a:t>document metadata attributes retrieved from Register Document Set-b transaction, for simpler smart contract coding</a:t>
            </a:r>
          </a:p>
          <a:p>
            <a:pPr lvl="1"/>
            <a:r>
              <a:rPr lang="en-US" dirty="0" smtClean="0"/>
              <a:t>Create respond message for ITI-42 from created </a:t>
            </a:r>
            <a:r>
              <a:rPr lang="en-US" dirty="0" err="1" smtClean="0"/>
              <a:t>javascript</a:t>
            </a:r>
            <a:r>
              <a:rPr lang="en-US" dirty="0" smtClean="0"/>
              <a:t> object</a:t>
            </a:r>
          </a:p>
          <a:p>
            <a:pPr lvl="1"/>
            <a:r>
              <a:rPr lang="en-US" dirty="0" smtClean="0"/>
              <a:t>Smart contract coding, deployment, and test</a:t>
            </a:r>
          </a:p>
          <a:p>
            <a:pPr lvl="1"/>
            <a:r>
              <a:rPr lang="en-US" dirty="0" smtClean="0"/>
              <a:t>Coding of smart contract search function</a:t>
            </a:r>
          </a:p>
          <a:p>
            <a:pPr lvl="1"/>
            <a:r>
              <a:rPr lang="en-US" dirty="0" smtClean="0"/>
              <a:t>Receive, parse, and respond Registry Query transaction [ITI-18] transaction</a:t>
            </a:r>
            <a:endParaRPr lang="en-US" dirty="0"/>
          </a:p>
          <a:p>
            <a:endParaRPr lang="en-US" dirty="0" smtClean="0"/>
          </a:p>
          <a:p>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59</a:t>
            </a:fld>
            <a:endParaRPr lang="th-TH"/>
          </a:p>
        </p:txBody>
      </p:sp>
    </p:spTree>
    <p:extLst>
      <p:ext uri="{BB962C8B-B14F-4D97-AF65-F5344CB8AC3E}">
        <p14:creationId xmlns:p14="http://schemas.microsoft.com/office/powerpoint/2010/main" val="419790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2024"/>
            <a:ext cx="10515600" cy="5321147"/>
          </a:xfrm>
        </p:spPr>
        <p:txBody>
          <a:bodyPr>
            <a:normAutofit fontScale="85000" lnSpcReduction="10000"/>
          </a:bodyPr>
          <a:lstStyle/>
          <a:p>
            <a:r>
              <a:rPr lang="en-US" sz="3200" dirty="0"/>
              <a:t>Integrating Healthcare Enterprise (IHE)</a:t>
            </a:r>
          </a:p>
          <a:p>
            <a:pPr lvl="1"/>
            <a:r>
              <a:rPr lang="en-US" sz="2800" dirty="0" smtClean="0"/>
              <a:t>As respond to Health Information Sharing issue and Interoperability, there found initiative to standardize health informatics.</a:t>
            </a:r>
          </a:p>
          <a:p>
            <a:pPr lvl="1"/>
            <a:r>
              <a:rPr lang="en-US" sz="2800" dirty="0" smtClean="0"/>
              <a:t>IHE is one of well-known initiative who provide materials for healthcare organization for developing their system to meet requirement in healthcare operation.</a:t>
            </a:r>
            <a:endParaRPr lang="th-TH" sz="2800" dirty="0" smtClean="0"/>
          </a:p>
          <a:p>
            <a:r>
              <a:rPr lang="en-US" sz="3200" dirty="0"/>
              <a:t>Cross-Enterprise Document Sharing (</a:t>
            </a:r>
            <a:r>
              <a:rPr lang="en-US" sz="3200" dirty="0" err="1"/>
              <a:t>XDS.b</a:t>
            </a:r>
            <a:r>
              <a:rPr lang="en-US" sz="3200" dirty="0"/>
              <a:t>) </a:t>
            </a:r>
            <a:r>
              <a:rPr lang="en-US" sz="3200" dirty="0" smtClean="0"/>
              <a:t>Profile</a:t>
            </a:r>
            <a:endParaRPr lang="en-US" sz="3200" dirty="0" smtClean="0">
              <a:solidFill>
                <a:srgbClr val="FF0000"/>
              </a:solidFill>
            </a:endParaRPr>
          </a:p>
          <a:p>
            <a:pPr lvl="1"/>
            <a:r>
              <a:rPr lang="en-US" sz="2800" dirty="0" err="1" smtClean="0"/>
              <a:t>XDS.b</a:t>
            </a:r>
            <a:r>
              <a:rPr lang="en-US" sz="2800" dirty="0" smtClean="0"/>
              <a:t> Profile define actors scheme and transaction format that needed for enable health document sharing between different healthcare organizations.</a:t>
            </a:r>
          </a:p>
          <a:p>
            <a:pPr lvl="1"/>
            <a:r>
              <a:rPr lang="en-US" sz="2800" dirty="0" smtClean="0"/>
              <a:t>The profile </a:t>
            </a:r>
            <a:r>
              <a:rPr lang="en-US" sz="2800" dirty="0"/>
              <a:t>ensure that any organization implement their system following the profile can systemically exchange document and communicate with each other.</a:t>
            </a:r>
          </a:p>
          <a:p>
            <a:pPr lvl="1"/>
            <a:r>
              <a:rPr lang="en-US" sz="2900" dirty="0" smtClean="0"/>
              <a:t>However</a:t>
            </a:r>
            <a:r>
              <a:rPr lang="en-US" sz="2900" dirty="0"/>
              <a:t>, </a:t>
            </a:r>
            <a:r>
              <a:rPr lang="en-US" sz="2900" dirty="0" err="1"/>
              <a:t>XDS.b</a:t>
            </a:r>
            <a:r>
              <a:rPr lang="en-US" sz="2900" dirty="0"/>
              <a:t> </a:t>
            </a:r>
            <a:r>
              <a:rPr lang="en-US" sz="2900" dirty="0" smtClean="0"/>
              <a:t>profile </a:t>
            </a:r>
            <a:r>
              <a:rPr lang="en-US" sz="2900" dirty="0"/>
              <a:t>have its limits</a:t>
            </a:r>
          </a:p>
          <a:p>
            <a:pPr lvl="2"/>
            <a:r>
              <a:rPr lang="en-US" sz="2600" dirty="0"/>
              <a:t>It require confident amount of trust between each parties to share their information asset with each other</a:t>
            </a:r>
          </a:p>
          <a:p>
            <a:pPr lvl="2"/>
            <a:r>
              <a:rPr lang="en-US" sz="2600" dirty="0"/>
              <a:t>Its security characteristics rely mainly on trust and policy between XDS Affinity Domain members</a:t>
            </a:r>
          </a:p>
          <a:p>
            <a:pPr lvl="1"/>
            <a:endParaRPr lang="th-TH" sz="2800" dirty="0" smtClean="0"/>
          </a:p>
          <a:p>
            <a:r>
              <a:rPr lang="en-US" sz="3200" dirty="0"/>
              <a:t>There are open issue regard security of shared data</a:t>
            </a:r>
            <a:r>
              <a:rPr lang="en-US" sz="3200" dirty="0" smtClean="0"/>
              <a:t>.</a:t>
            </a:r>
            <a:endParaRPr lang="en-US" sz="3200" dirty="0"/>
          </a:p>
        </p:txBody>
      </p:sp>
      <p:sp>
        <p:nvSpPr>
          <p:cNvPr id="5"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sz="49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6</a:t>
            </a:fld>
            <a:endParaRPr lang="th-TH"/>
          </a:p>
        </p:txBody>
      </p:sp>
    </p:spTree>
    <p:extLst>
      <p:ext uri="{BB962C8B-B14F-4D97-AF65-F5344CB8AC3E}">
        <p14:creationId xmlns:p14="http://schemas.microsoft.com/office/powerpoint/2010/main" val="3587361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60</a:t>
            </a:fld>
            <a:endParaRPr lang="th-TH"/>
          </a:p>
        </p:txBody>
      </p:sp>
      <p:pic>
        <p:nvPicPr>
          <p:cNvPr id="7" name="Picture 6"/>
          <p:cNvPicPr>
            <a:picLocks noChangeAspect="1"/>
          </p:cNvPicPr>
          <p:nvPr/>
        </p:nvPicPr>
        <p:blipFill>
          <a:blip r:embed="rId2"/>
          <a:stretch>
            <a:fillRect/>
          </a:stretch>
        </p:blipFill>
        <p:spPr>
          <a:xfrm>
            <a:off x="1842134" y="802004"/>
            <a:ext cx="8810625" cy="5410033"/>
          </a:xfrm>
          <a:prstGeom prst="rect">
            <a:avLst/>
          </a:prstGeom>
        </p:spPr>
      </p:pic>
      <p:sp>
        <p:nvSpPr>
          <p:cNvPr id="8" name="Content Placeholder 2"/>
          <p:cNvSpPr txBox="1">
            <a:spLocks/>
          </p:cNvSpPr>
          <p:nvPr/>
        </p:nvSpPr>
        <p:spPr>
          <a:xfrm>
            <a:off x="7345680" y="6333957"/>
            <a:ext cx="3154680" cy="509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Picture from </a:t>
            </a:r>
            <a:r>
              <a:rPr lang="en-US" dirty="0" smtClean="0">
                <a:hlinkClick r:id="rId3"/>
              </a:rPr>
              <a:t>choice-dental.com</a:t>
            </a:r>
            <a:endParaRPr lang="en-US" dirty="0" smtClean="0"/>
          </a:p>
        </p:txBody>
      </p:sp>
    </p:spTree>
    <p:extLst>
      <p:ext uri="{BB962C8B-B14F-4D97-AF65-F5344CB8AC3E}">
        <p14:creationId xmlns:p14="http://schemas.microsoft.com/office/powerpoint/2010/main" val="346638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Amount </a:t>
            </a:r>
            <a:r>
              <a:rPr lang="en-US" dirty="0"/>
              <a:t>of cyber-attack and variation rise as the technology developed. </a:t>
            </a:r>
            <a:endParaRPr lang="en-US" dirty="0" smtClean="0"/>
          </a:p>
          <a:p>
            <a:r>
              <a:rPr lang="en-US" dirty="0" smtClean="0"/>
              <a:t>These incidents target integrity and availability of data </a:t>
            </a:r>
          </a:p>
          <a:p>
            <a:r>
              <a:rPr lang="en-US" dirty="0" smtClean="0"/>
              <a:t>It can halt hospital operation for a period of time which </a:t>
            </a:r>
          </a:p>
          <a:p>
            <a:pPr lvl="1"/>
            <a:r>
              <a:rPr lang="en-US" dirty="0" smtClean="0"/>
              <a:t>may </a:t>
            </a:r>
            <a:r>
              <a:rPr lang="en-US" dirty="0"/>
              <a:t>cost hospital for more than </a:t>
            </a:r>
            <a:r>
              <a:rPr lang="en-US" dirty="0" smtClean="0"/>
              <a:t>million</a:t>
            </a:r>
          </a:p>
          <a:p>
            <a:pPr lvl="1"/>
            <a:r>
              <a:rPr lang="en-US" dirty="0" smtClean="0"/>
              <a:t>Or even </a:t>
            </a:r>
            <a:r>
              <a:rPr lang="en-US" dirty="0"/>
              <a:t>cost individuals’ life as a result of the incident for the worst</a:t>
            </a:r>
            <a:r>
              <a:rPr lang="en-US" dirty="0" smtClean="0"/>
              <a:t>.</a:t>
            </a:r>
            <a:endParaRPr lang="th-TH" dirty="0" smtClean="0"/>
          </a:p>
          <a:p>
            <a:r>
              <a:rPr lang="en-US" dirty="0"/>
              <a:t>C</a:t>
            </a:r>
            <a:r>
              <a:rPr lang="en-US" dirty="0" smtClean="0"/>
              <a:t>ompromised </a:t>
            </a:r>
            <a:r>
              <a:rPr lang="en-US" dirty="0"/>
              <a:t>data can be valuable in dark market </a:t>
            </a:r>
            <a:endParaRPr lang="en-US" dirty="0" smtClean="0"/>
          </a:p>
          <a:p>
            <a:pPr lvl="1"/>
            <a:r>
              <a:rPr lang="en-US" dirty="0" smtClean="0"/>
              <a:t>it </a:t>
            </a:r>
            <a:r>
              <a:rPr lang="en-US" dirty="0"/>
              <a:t>can be further used for various kind of more advanced attacks </a:t>
            </a:r>
            <a:endParaRPr lang="en-US" dirty="0" smtClean="0"/>
          </a:p>
          <a:p>
            <a:pPr lvl="1"/>
            <a:r>
              <a:rPr lang="en-US" dirty="0" smtClean="0"/>
              <a:t>due </a:t>
            </a:r>
            <a:r>
              <a:rPr lang="en-US" dirty="0"/>
              <a:t>to these data mostly included patients’ personal information and their health condition. </a:t>
            </a:r>
          </a:p>
          <a:p>
            <a:endParaRPr lang="th-TH" dirty="0"/>
          </a:p>
        </p:txBody>
      </p:sp>
      <p:sp>
        <p:nvSpPr>
          <p:cNvPr id="5" name="Title 1"/>
          <p:cNvSpPr>
            <a:spLocks noGrp="1"/>
          </p:cNvSpPr>
          <p:nvPr>
            <p:ph type="title"/>
          </p:nvPr>
        </p:nvSpPr>
        <p:spPr>
          <a:xfrm>
            <a:off x="838200" y="365125"/>
            <a:ext cx="10515600" cy="1325563"/>
          </a:xfrm>
        </p:spPr>
        <p:txBody>
          <a:bodyPr>
            <a:normAutofit/>
          </a:bodyPr>
          <a:lstStyle/>
          <a:p>
            <a:r>
              <a:rPr lang="en-US" sz="4800" dirty="0"/>
              <a:t>Emerging Cyber-threats Threatening Healthcare Industry</a:t>
            </a:r>
            <a:endParaRPr lang="en-US" sz="4800" dirty="0">
              <a:solidFill>
                <a:srgbClr val="FF0000"/>
              </a:solidFill>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7</a:t>
            </a:fld>
            <a:endParaRPr lang="th-TH"/>
          </a:p>
        </p:txBody>
      </p:sp>
    </p:spTree>
    <p:extLst>
      <p:ext uri="{BB962C8B-B14F-4D97-AF65-F5344CB8AC3E}">
        <p14:creationId xmlns:p14="http://schemas.microsoft.com/office/powerpoint/2010/main" val="51768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174" y="6356350"/>
            <a:ext cx="6188765" cy="365125"/>
          </a:xfrm>
        </p:spPr>
        <p:txBody>
          <a:bodyPr>
            <a:normAutofit lnSpcReduction="10000"/>
          </a:bodyPr>
          <a:lstStyle/>
          <a:p>
            <a:pPr marL="0" indent="0" algn="ctr">
              <a:buNone/>
            </a:pPr>
            <a:r>
              <a:rPr lang="en-US" sz="2000" dirty="0" smtClean="0"/>
              <a:t>Reference from </a:t>
            </a:r>
            <a:r>
              <a:rPr lang="en-US" sz="2000" dirty="0" smtClean="0">
                <a:hlinkClick r:id="rId2"/>
              </a:rPr>
              <a:t>HealthcareDive.com</a:t>
            </a:r>
            <a:endParaRPr lang="en-US" sz="2000" dirty="0" smtClean="0"/>
          </a:p>
          <a:p>
            <a:pPr algn="ctr"/>
            <a:endParaRPr lang="th-TH" sz="2000"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8</a:t>
            </a:fld>
            <a:endParaRPr lang="th-TH"/>
          </a:p>
        </p:txBody>
      </p:sp>
      <p:pic>
        <p:nvPicPr>
          <p:cNvPr id="5" name="Picture 4"/>
          <p:cNvPicPr>
            <a:picLocks noChangeAspect="1"/>
          </p:cNvPicPr>
          <p:nvPr/>
        </p:nvPicPr>
        <p:blipFill>
          <a:blip r:embed="rId3"/>
          <a:stretch>
            <a:fillRect/>
          </a:stretch>
        </p:blipFill>
        <p:spPr>
          <a:xfrm>
            <a:off x="2584174" y="463848"/>
            <a:ext cx="6907123" cy="5763761"/>
          </a:xfrm>
          <a:prstGeom prst="rect">
            <a:avLst/>
          </a:prstGeom>
        </p:spPr>
      </p:pic>
    </p:spTree>
    <p:extLst>
      <p:ext uri="{BB962C8B-B14F-4D97-AF65-F5344CB8AC3E}">
        <p14:creationId xmlns:p14="http://schemas.microsoft.com/office/powerpoint/2010/main" val="1123934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9</a:t>
            </a:fld>
            <a:endParaRPr lang="th-TH"/>
          </a:p>
        </p:txBody>
      </p:sp>
      <p:pic>
        <p:nvPicPr>
          <p:cNvPr id="2" name="Picture 1"/>
          <p:cNvPicPr>
            <a:picLocks noChangeAspect="1"/>
          </p:cNvPicPr>
          <p:nvPr/>
        </p:nvPicPr>
        <p:blipFill>
          <a:blip r:embed="rId2"/>
          <a:stretch>
            <a:fillRect/>
          </a:stretch>
        </p:blipFill>
        <p:spPr>
          <a:xfrm>
            <a:off x="2584174" y="425207"/>
            <a:ext cx="7103165" cy="5931143"/>
          </a:xfrm>
          <a:prstGeom prst="rect">
            <a:avLst/>
          </a:prstGeom>
        </p:spPr>
      </p:pic>
      <p:sp>
        <p:nvSpPr>
          <p:cNvPr id="7" name="Content Placeholder 2"/>
          <p:cNvSpPr>
            <a:spLocks noGrp="1"/>
          </p:cNvSpPr>
          <p:nvPr>
            <p:ph idx="1"/>
          </p:nvPr>
        </p:nvSpPr>
        <p:spPr>
          <a:xfrm>
            <a:off x="2584174" y="6356350"/>
            <a:ext cx="6188765" cy="365125"/>
          </a:xfrm>
        </p:spPr>
        <p:txBody>
          <a:bodyPr>
            <a:normAutofit lnSpcReduction="10000"/>
          </a:bodyPr>
          <a:lstStyle/>
          <a:p>
            <a:pPr marL="0" indent="0" algn="ctr">
              <a:buNone/>
            </a:pPr>
            <a:r>
              <a:rPr lang="en-US" sz="2000" dirty="0" smtClean="0"/>
              <a:t>Reference from </a:t>
            </a:r>
            <a:r>
              <a:rPr lang="en-US" sz="2000" dirty="0" smtClean="0">
                <a:hlinkClick r:id="rId3"/>
              </a:rPr>
              <a:t>HealthcareDive.com</a:t>
            </a:r>
            <a:endParaRPr lang="en-US" sz="2000" dirty="0" smtClean="0"/>
          </a:p>
          <a:p>
            <a:pPr algn="ctr"/>
            <a:endParaRPr lang="th-TH" sz="2000" dirty="0"/>
          </a:p>
        </p:txBody>
      </p:sp>
    </p:spTree>
    <p:extLst>
      <p:ext uri="{BB962C8B-B14F-4D97-AF65-F5344CB8AC3E}">
        <p14:creationId xmlns:p14="http://schemas.microsoft.com/office/powerpoint/2010/main" val="354482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dia New">
      <a:majorFont>
        <a:latin typeface="Cordia New"/>
        <a:ea typeface=""/>
        <a:cs typeface="Cordia New"/>
      </a:majorFont>
      <a:minorFont>
        <a:latin typeface="Cordia New"/>
        <a:ea typeface=""/>
        <a:cs typeface="Cordi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6158</TotalTime>
  <Words>3875</Words>
  <Application>Microsoft Office PowerPoint</Application>
  <PresentationFormat>Widescreen</PresentationFormat>
  <Paragraphs>598</Paragraphs>
  <Slides>60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Cordia New</vt:lpstr>
      <vt:lpstr>Times New Roman</vt:lpstr>
      <vt:lpstr>Wingdings</vt:lpstr>
      <vt:lpstr>Office Theme</vt:lpstr>
      <vt:lpstr>Implementing Cross-Enterprise Document Sharing (XDS) based on Blockchain Technology</vt:lpstr>
      <vt:lpstr>Content</vt:lpstr>
      <vt:lpstr>Introduction</vt:lpstr>
      <vt:lpstr>Introduction</vt:lpstr>
      <vt:lpstr>Health Sharing Example</vt:lpstr>
      <vt:lpstr>Existing Standard</vt:lpstr>
      <vt:lpstr>Emerging Cyber-threats Threatening Healthcare Industry</vt:lpstr>
      <vt:lpstr>PowerPoint Presentation</vt:lpstr>
      <vt:lpstr>PowerPoint Presentation</vt:lpstr>
      <vt:lpstr>Ransomware example</vt:lpstr>
      <vt:lpstr>Issues</vt:lpstr>
      <vt:lpstr>Related Work</vt:lpstr>
      <vt:lpstr>A Blockchain-Based Approach to Health Information Exchange Networks</vt:lpstr>
      <vt:lpstr>A Case Study for Blockchain in Healthcare: “MedRec” prototype for electronic health records and medical research data</vt:lpstr>
      <vt:lpstr>Decentralizing privacy: Using Blockchain to Protect Personal Data</vt:lpstr>
      <vt:lpstr>Blockchain-Based Data Preservation System for Medical Data</vt:lpstr>
      <vt:lpstr>From existing work,</vt:lpstr>
      <vt:lpstr>Proposed Work</vt:lpstr>
      <vt:lpstr>Implementing Cross-Enterprise Document Sharing (XDS) based on Blockchain Technology</vt:lpstr>
      <vt:lpstr>Objective</vt:lpstr>
      <vt:lpstr>Scope of Project</vt:lpstr>
      <vt:lpstr>Our contribution</vt:lpstr>
      <vt:lpstr>Block Chain</vt:lpstr>
      <vt:lpstr>Blockchain</vt:lpstr>
      <vt:lpstr>Blockchain – Key components</vt:lpstr>
      <vt:lpstr>Blockchain – Key components</vt:lpstr>
      <vt:lpstr>Blockchain – Key components</vt:lpstr>
      <vt:lpstr>Cross-Enterprise Document Sharing (XDS) Profile</vt:lpstr>
      <vt:lpstr>XDS.b</vt:lpstr>
      <vt:lpstr>XDS.b Diagram</vt:lpstr>
      <vt:lpstr>Metadata Attributes</vt:lpstr>
      <vt:lpstr>Metadata Attributes - SubmissionSet</vt:lpstr>
      <vt:lpstr>Metadata Attributes – Folder Metadata</vt:lpstr>
      <vt:lpstr>Metadata Attributes - DocumentEntry</vt:lpstr>
      <vt:lpstr>Protected Health Information (PHI)</vt:lpstr>
      <vt:lpstr>Proposed Method</vt:lpstr>
      <vt:lpstr>XDS.b Process Flow</vt:lpstr>
      <vt:lpstr>Method</vt:lpstr>
      <vt:lpstr>Method</vt:lpstr>
      <vt:lpstr>Method</vt:lpstr>
      <vt:lpstr>Our contribution</vt:lpstr>
      <vt:lpstr>Method – Blockchain design for implementation</vt:lpstr>
      <vt:lpstr>Method – Blockchain platform</vt:lpstr>
      <vt:lpstr>Method - Select consensus for XDS Blockchain</vt:lpstr>
      <vt:lpstr>Our contribution</vt:lpstr>
      <vt:lpstr>Method</vt:lpstr>
      <vt:lpstr>Method – Encrypt Protected Health Information (PHI)</vt:lpstr>
      <vt:lpstr>Method</vt:lpstr>
      <vt:lpstr>Our contribution</vt:lpstr>
      <vt:lpstr>Method</vt:lpstr>
      <vt:lpstr>Our contribution</vt:lpstr>
      <vt:lpstr>Method – Transaction search</vt:lpstr>
      <vt:lpstr>Search Document Registry Entry</vt:lpstr>
      <vt:lpstr>Search Document Registry Entry</vt:lpstr>
      <vt:lpstr>Our contribution</vt:lpstr>
      <vt:lpstr>Method – Document Retrieval Audit on Blockchain</vt:lpstr>
      <vt:lpstr>Current Status</vt:lpstr>
      <vt:lpstr>Current Status</vt:lpstr>
      <vt:lpstr>Current Status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Cross-Enterprise Document Sharing (XDS) based on Blockchain Technology</dc:title>
  <dc:creator>admin</dc:creator>
  <cp:lastModifiedBy>admin</cp:lastModifiedBy>
  <cp:revision>472</cp:revision>
  <cp:lastPrinted>2019-05-04T02:11:51Z</cp:lastPrinted>
  <dcterms:created xsi:type="dcterms:W3CDTF">2019-04-13T23:07:48Z</dcterms:created>
  <dcterms:modified xsi:type="dcterms:W3CDTF">2019-05-04T06:50:21Z</dcterms:modified>
</cp:coreProperties>
</file>