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0" name="PlaceHolder 2"/>
          <p:cNvSpPr>
            <a:spLocks noGrp="1"/>
          </p:cNvSpPr>
          <p:nvPr>
            <p:ph type="body"/>
          </p:nvPr>
        </p:nvSpPr>
        <p:spPr>
          <a:xfrm>
            <a:off x="1024200" y="228600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1" name="PlaceHolder 3"/>
          <p:cNvSpPr>
            <a:spLocks noGrp="1"/>
          </p:cNvSpPr>
          <p:nvPr>
            <p:ph type="body"/>
          </p:nvPr>
        </p:nvSpPr>
        <p:spPr>
          <a:xfrm>
            <a:off x="1024200" y="438732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3"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4"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5" name="PlaceHolder 4"/>
          <p:cNvSpPr>
            <a:spLocks noGrp="1"/>
          </p:cNvSpPr>
          <p:nvPr>
            <p:ph type="body"/>
          </p:nvPr>
        </p:nvSpPr>
        <p:spPr>
          <a:xfrm>
            <a:off x="60048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6" name="PlaceHolder 5"/>
          <p:cNvSpPr>
            <a:spLocks noGrp="1"/>
          </p:cNvSpPr>
          <p:nvPr>
            <p:ph type="body"/>
          </p:nvPr>
        </p:nvSpPr>
        <p:spPr>
          <a:xfrm>
            <a:off x="10242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8" name="PlaceHolder 2"/>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9" name="PlaceHolder 3"/>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pic>
        <p:nvPicPr>
          <p:cNvPr id="40" name="Picture 39"/>
          <p:cNvPicPr/>
          <p:nvPr/>
        </p:nvPicPr>
        <p:blipFill>
          <a:blip r:embed="rId2"/>
          <a:stretch/>
        </p:blipFill>
        <p:spPr>
          <a:xfrm>
            <a:off x="3362760" y="2285640"/>
            <a:ext cx="5042160" cy="4023000"/>
          </a:xfrm>
          <a:prstGeom prst="rect">
            <a:avLst/>
          </a:prstGeom>
          <a:ln>
            <a:noFill/>
          </a:ln>
        </p:spPr>
      </p:pic>
      <p:pic>
        <p:nvPicPr>
          <p:cNvPr id="41" name="Picture 40"/>
          <p:cNvPicPr/>
          <p:nvPr/>
        </p:nvPicPr>
        <p:blipFill>
          <a:blip r:embed="rId2"/>
          <a:stretch/>
        </p:blipFill>
        <p:spPr>
          <a:xfrm>
            <a:off x="3362760" y="2285640"/>
            <a:ext cx="5042160" cy="4023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49" name="PlaceHolder 2"/>
          <p:cNvSpPr>
            <a:spLocks noGrp="1"/>
          </p:cNvSpPr>
          <p:nvPr>
            <p:ph type="subTitle"/>
          </p:nvPr>
        </p:nvSpPr>
        <p:spPr>
          <a:xfrm>
            <a:off x="1024200" y="2286000"/>
            <a:ext cx="9719640" cy="40230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1" name="PlaceHolder 2"/>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3" name="PlaceHolder 2"/>
          <p:cNvSpPr>
            <a:spLocks noGrp="1"/>
          </p:cNvSpPr>
          <p:nvPr>
            <p:ph type="body"/>
          </p:nvPr>
        </p:nvSpPr>
        <p:spPr>
          <a:xfrm>
            <a:off x="10242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54" name="PlaceHolder 3"/>
          <p:cNvSpPr>
            <a:spLocks noGrp="1"/>
          </p:cNvSpPr>
          <p:nvPr>
            <p:ph type="body"/>
          </p:nvPr>
        </p:nvSpPr>
        <p:spPr>
          <a:xfrm>
            <a:off x="60048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024200" y="585360"/>
            <a:ext cx="9719640" cy="69516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8"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59" name="PlaceHolder 3"/>
          <p:cNvSpPr>
            <a:spLocks noGrp="1"/>
          </p:cNvSpPr>
          <p:nvPr>
            <p:ph type="body"/>
          </p:nvPr>
        </p:nvSpPr>
        <p:spPr>
          <a:xfrm>
            <a:off x="10242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60" name="PlaceHolder 4"/>
          <p:cNvSpPr>
            <a:spLocks noGrp="1"/>
          </p:cNvSpPr>
          <p:nvPr>
            <p:ph type="body"/>
          </p:nvPr>
        </p:nvSpPr>
        <p:spPr>
          <a:xfrm>
            <a:off x="60048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9" name="PlaceHolder 2"/>
          <p:cNvSpPr>
            <a:spLocks noGrp="1"/>
          </p:cNvSpPr>
          <p:nvPr>
            <p:ph type="subTitle"/>
          </p:nvPr>
        </p:nvSpPr>
        <p:spPr>
          <a:xfrm>
            <a:off x="1024200" y="2286000"/>
            <a:ext cx="9719640" cy="40230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62" name="PlaceHolder 2"/>
          <p:cNvSpPr>
            <a:spLocks noGrp="1"/>
          </p:cNvSpPr>
          <p:nvPr>
            <p:ph type="body"/>
          </p:nvPr>
        </p:nvSpPr>
        <p:spPr>
          <a:xfrm>
            <a:off x="10242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63"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64" name="PlaceHolder 4"/>
          <p:cNvSpPr>
            <a:spLocks noGrp="1"/>
          </p:cNvSpPr>
          <p:nvPr>
            <p:ph type="body"/>
          </p:nvPr>
        </p:nvSpPr>
        <p:spPr>
          <a:xfrm>
            <a:off x="60048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66"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67"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68" name="PlaceHolder 4"/>
          <p:cNvSpPr>
            <a:spLocks noGrp="1"/>
          </p:cNvSpPr>
          <p:nvPr>
            <p:ph type="body"/>
          </p:nvPr>
        </p:nvSpPr>
        <p:spPr>
          <a:xfrm>
            <a:off x="1024200" y="438732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0" name="PlaceHolder 2"/>
          <p:cNvSpPr>
            <a:spLocks noGrp="1"/>
          </p:cNvSpPr>
          <p:nvPr>
            <p:ph type="body"/>
          </p:nvPr>
        </p:nvSpPr>
        <p:spPr>
          <a:xfrm>
            <a:off x="1024200" y="228600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71" name="PlaceHolder 3"/>
          <p:cNvSpPr>
            <a:spLocks noGrp="1"/>
          </p:cNvSpPr>
          <p:nvPr>
            <p:ph type="body"/>
          </p:nvPr>
        </p:nvSpPr>
        <p:spPr>
          <a:xfrm>
            <a:off x="1024200" y="438732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3"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74"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75" name="PlaceHolder 4"/>
          <p:cNvSpPr>
            <a:spLocks noGrp="1"/>
          </p:cNvSpPr>
          <p:nvPr>
            <p:ph type="body"/>
          </p:nvPr>
        </p:nvSpPr>
        <p:spPr>
          <a:xfrm>
            <a:off x="60048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76" name="PlaceHolder 5"/>
          <p:cNvSpPr>
            <a:spLocks noGrp="1"/>
          </p:cNvSpPr>
          <p:nvPr>
            <p:ph type="body"/>
          </p:nvPr>
        </p:nvSpPr>
        <p:spPr>
          <a:xfrm>
            <a:off x="10242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8" name="PlaceHolder 2"/>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79" name="PlaceHolder 3"/>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pic>
        <p:nvPicPr>
          <p:cNvPr id="80" name="Picture 79"/>
          <p:cNvPicPr/>
          <p:nvPr/>
        </p:nvPicPr>
        <p:blipFill>
          <a:blip r:embed="rId2"/>
          <a:stretch/>
        </p:blipFill>
        <p:spPr>
          <a:xfrm>
            <a:off x="3362760" y="2285640"/>
            <a:ext cx="5042160" cy="4023000"/>
          </a:xfrm>
          <a:prstGeom prst="rect">
            <a:avLst/>
          </a:prstGeom>
          <a:ln>
            <a:noFill/>
          </a:ln>
        </p:spPr>
      </p:pic>
      <p:pic>
        <p:nvPicPr>
          <p:cNvPr id="81" name="Picture 80"/>
          <p:cNvPicPr/>
          <p:nvPr/>
        </p:nvPicPr>
        <p:blipFill>
          <a:blip r:embed="rId2"/>
          <a:stretch/>
        </p:blipFill>
        <p:spPr>
          <a:xfrm>
            <a:off x="3362760" y="2285640"/>
            <a:ext cx="5042160" cy="40230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1" name="PlaceHolder 2"/>
          <p:cNvSpPr>
            <a:spLocks noGrp="1"/>
          </p:cNvSpPr>
          <p:nvPr>
            <p:ph type="body"/>
          </p:nvPr>
        </p:nvSpPr>
        <p:spPr>
          <a:xfrm>
            <a:off x="1024200" y="2286000"/>
            <a:ext cx="971964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3" name="PlaceHolder 2"/>
          <p:cNvSpPr>
            <a:spLocks noGrp="1"/>
          </p:cNvSpPr>
          <p:nvPr>
            <p:ph type="body"/>
          </p:nvPr>
        </p:nvSpPr>
        <p:spPr>
          <a:xfrm>
            <a:off x="10242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14" name="PlaceHolder 3"/>
          <p:cNvSpPr>
            <a:spLocks noGrp="1"/>
          </p:cNvSpPr>
          <p:nvPr>
            <p:ph type="body"/>
          </p:nvPr>
        </p:nvSpPr>
        <p:spPr>
          <a:xfrm>
            <a:off x="60048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24200" y="585360"/>
            <a:ext cx="9719640" cy="69516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8"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19" name="PlaceHolder 3"/>
          <p:cNvSpPr>
            <a:spLocks noGrp="1"/>
          </p:cNvSpPr>
          <p:nvPr>
            <p:ph type="body"/>
          </p:nvPr>
        </p:nvSpPr>
        <p:spPr>
          <a:xfrm>
            <a:off x="10242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0" name="PlaceHolder 4"/>
          <p:cNvSpPr>
            <a:spLocks noGrp="1"/>
          </p:cNvSpPr>
          <p:nvPr>
            <p:ph type="body"/>
          </p:nvPr>
        </p:nvSpPr>
        <p:spPr>
          <a:xfrm>
            <a:off x="60048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2" name="PlaceHolder 2"/>
          <p:cNvSpPr>
            <a:spLocks noGrp="1"/>
          </p:cNvSpPr>
          <p:nvPr>
            <p:ph type="body"/>
          </p:nvPr>
        </p:nvSpPr>
        <p:spPr>
          <a:xfrm>
            <a:off x="1024200" y="2286000"/>
            <a:ext cx="47430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3"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4" name="PlaceHolder 4"/>
          <p:cNvSpPr>
            <a:spLocks noGrp="1"/>
          </p:cNvSpPr>
          <p:nvPr>
            <p:ph type="body"/>
          </p:nvPr>
        </p:nvSpPr>
        <p:spPr>
          <a:xfrm>
            <a:off x="6004800" y="438732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6" name="PlaceHolder 2"/>
          <p:cNvSpPr>
            <a:spLocks noGrp="1"/>
          </p:cNvSpPr>
          <p:nvPr>
            <p:ph type="body"/>
          </p:nvPr>
        </p:nvSpPr>
        <p:spPr>
          <a:xfrm>
            <a:off x="10242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7" name="PlaceHolder 3"/>
          <p:cNvSpPr>
            <a:spLocks noGrp="1"/>
          </p:cNvSpPr>
          <p:nvPr>
            <p:ph type="body"/>
          </p:nvPr>
        </p:nvSpPr>
        <p:spPr>
          <a:xfrm>
            <a:off x="6004800" y="2286000"/>
            <a:ext cx="47430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8" name="PlaceHolder 4"/>
          <p:cNvSpPr>
            <a:spLocks noGrp="1"/>
          </p:cNvSpPr>
          <p:nvPr>
            <p:ph type="body"/>
          </p:nvPr>
        </p:nvSpPr>
        <p:spPr>
          <a:xfrm>
            <a:off x="1024200" y="4387320"/>
            <a:ext cx="971964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9" name="PlaceHolder 2"/>
          <p:cNvSpPr>
            <a:spLocks noGrp="1"/>
          </p:cNvSpPr>
          <p:nvPr>
            <p:ph type="title"/>
          </p:nvPr>
        </p:nvSpPr>
        <p:spPr>
          <a:xfrm>
            <a:off x="457200" y="4960080"/>
            <a:ext cx="7772040" cy="1462680"/>
          </a:xfrm>
          <a:prstGeom prst="rect">
            <a:avLst/>
          </a:prstGeom>
        </p:spPr>
        <p:txBody>
          <a:bodyPr anchor="ctr"/>
          <a:lstStyle/>
          <a:p>
            <a:pPr algn="r">
              <a:lnSpc>
                <a:spcPct val="100000"/>
              </a:lnSpc>
            </a:pPr>
            <a:r>
              <a:rPr lang="en-US" sz="5000" b="0" strike="noStrike" cap="all" spc="199">
                <a:solidFill>
                  <a:srgbClr val="0D0D0D"/>
                </a:solidFill>
                <a:uFill>
                  <a:solidFill>
                    <a:srgbClr val="FFFFFF"/>
                  </a:solidFill>
                </a:uFill>
                <a:latin typeface="Tw Cen MT Condensed"/>
              </a:rPr>
              <a:t>Click to edit Master title style</a:t>
            </a:r>
            <a:endParaRPr lang="en-US" sz="1800" b="0" strike="noStrike" spc="-1">
              <a:solidFill>
                <a:srgbClr val="000000"/>
              </a:solidFill>
              <a:uFill>
                <a:solidFill>
                  <a:srgbClr val="FFFFFF"/>
                </a:solidFill>
              </a:uFill>
              <a:latin typeface="Tw Cen MT"/>
            </a:endParaRPr>
          </a:p>
        </p:txBody>
      </p:sp>
      <p:sp>
        <p:nvSpPr>
          <p:cNvPr id="2" name="PlaceHolder 3"/>
          <p:cNvSpPr>
            <a:spLocks noGrp="1"/>
          </p:cNvSpPr>
          <p:nvPr>
            <p:ph type="dt"/>
          </p:nvPr>
        </p:nvSpPr>
        <p:spPr>
          <a:xfrm>
            <a:off x="1024200" y="6470640"/>
            <a:ext cx="2153880" cy="273960"/>
          </a:xfrm>
          <a:prstGeom prst="rect">
            <a:avLst/>
          </a:prstGeom>
        </p:spPr>
        <p:txBody>
          <a:bodyPr anchor="ctr"/>
          <a:lstStyle/>
          <a:p>
            <a:pPr>
              <a:lnSpc>
                <a:spcPct val="100000"/>
              </a:lnSpc>
            </a:pPr>
            <a:fld id="{8BAEA9B9-52E9-422C-87D1-848401B5C121}" type="datetime">
              <a:rPr lang="en-IN" sz="1000" b="0" strike="noStrike" spc="-1">
                <a:solidFill>
                  <a:srgbClr val="0D0D0D"/>
                </a:solidFill>
                <a:uFill>
                  <a:solidFill>
                    <a:srgbClr val="FFFFFF"/>
                  </a:solidFill>
                </a:uFill>
                <a:latin typeface="Tw Cen MT Condensed"/>
              </a:rPr>
              <a:t>03-04-2024</a:t>
            </a:fld>
            <a:endParaRPr lang="en-IN"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843080" y="6470640"/>
            <a:ext cx="5901120" cy="2739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10837440" y="6470640"/>
            <a:ext cx="973440" cy="273960"/>
          </a:xfrm>
          <a:prstGeom prst="rect">
            <a:avLst/>
          </a:prstGeom>
        </p:spPr>
        <p:txBody>
          <a:bodyPr anchor="ctr"/>
          <a:lstStyle/>
          <a:p>
            <a:pPr>
              <a:lnSpc>
                <a:spcPct val="100000"/>
              </a:lnSpc>
            </a:pPr>
            <a:fld id="{20412D3A-1495-44C4-BC50-58D611D1A29D}" type="slidenum">
              <a:rPr lang="en-IN" sz="1000" b="0" strike="noStrike" spc="-1">
                <a:solidFill>
                  <a:srgbClr val="0D0D0D"/>
                </a:solidFill>
                <a:uFill>
                  <a:solidFill>
                    <a:srgbClr val="FFFFFF"/>
                  </a:solidFill>
                </a:uFill>
                <a:latin typeface="Tw Cen MT Condensed"/>
              </a:rPr>
              <a:t>‹#›</a:t>
            </a:fld>
            <a:endParaRPr lang="en-IN" sz="1400" b="0" strike="noStrike" spc="-1">
              <a:solidFill>
                <a:srgbClr val="000000"/>
              </a:solidFill>
              <a:uFill>
                <a:solidFill>
                  <a:srgbClr val="FFFFFF"/>
                </a:solidFill>
              </a:uFill>
              <a:latin typeface="Times New Roman"/>
            </a:endParaRPr>
          </a:p>
        </p:txBody>
      </p:sp>
      <p:sp>
        <p:nvSpPr>
          <p:cNvPr id="5" name="Line 6"/>
          <p:cNvSpPr/>
          <p:nvPr/>
        </p:nvSpPr>
        <p:spPr>
          <a:xfrm flipV="1">
            <a:off x="8386560" y="526392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6" name="CustomShape 7"/>
          <p:cNvSpPr/>
          <p:nvPr/>
        </p:nvSpPr>
        <p:spPr>
          <a:xfrm>
            <a:off x="0" y="0"/>
            <a:ext cx="12191760" cy="4571640"/>
          </a:xfrm>
          <a:prstGeom prst="rect">
            <a:avLst/>
          </a:prstGeom>
          <a:blipFill>
            <a:blip r:embed="rId14"/>
            <a:tile/>
          </a:blipFill>
          <a:ln>
            <a:noFill/>
          </a:ln>
        </p:spPr>
        <p:style>
          <a:lnRef idx="2">
            <a:schemeClr val="accent1">
              <a:shade val="50000"/>
            </a:schemeClr>
          </a:lnRef>
          <a:fillRef idx="1">
            <a:schemeClr val="accent1"/>
          </a:fillRef>
          <a:effectRef idx="0">
            <a:schemeClr val="accent1"/>
          </a:effectRef>
          <a:fontRef idx="minor"/>
        </p:style>
      </p:sp>
      <p:sp>
        <p:nvSpPr>
          <p:cNvPr id="7" name="PlaceHolder 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1024200" y="585360"/>
            <a:ext cx="9719640" cy="1499400"/>
          </a:xfrm>
          <a:prstGeom prst="rect">
            <a:avLst/>
          </a:prstGeom>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Click to edit Master title style</a:t>
            </a:r>
            <a:endParaRPr lang="en-US" sz="1800" b="0" strike="noStrike" spc="-1">
              <a:solidFill>
                <a:srgbClr val="000000"/>
              </a:solidFill>
              <a:uFill>
                <a:solidFill>
                  <a:srgbClr val="FFFFFF"/>
                </a:solidFill>
              </a:uFill>
              <a:latin typeface="Tw Cen MT"/>
            </a:endParaRPr>
          </a:p>
        </p:txBody>
      </p:sp>
      <p:sp>
        <p:nvSpPr>
          <p:cNvPr id="44" name="PlaceHolder 3"/>
          <p:cNvSpPr>
            <a:spLocks noGrp="1"/>
          </p:cNvSpPr>
          <p:nvPr>
            <p:ph type="body"/>
          </p:nvPr>
        </p:nvSpPr>
        <p:spPr>
          <a:xfrm>
            <a:off x="1024200" y="2286000"/>
            <a:ext cx="9719640" cy="4023000"/>
          </a:xfrm>
          <a:prstGeom prst="rect">
            <a:avLst/>
          </a:prstGeom>
        </p:spPr>
        <p:txBody>
          <a:bodyPr lIns="45720" rIns="45720"/>
          <a:lstStyle/>
          <a:p>
            <a:pPr marL="432000" indent="-324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Sixth Outline Level</a:t>
            </a:r>
          </a:p>
          <a:p>
            <a:pPr marL="91440" indent="-91080">
              <a:lnSpc>
                <a:spcPct val="100000"/>
              </a:lnSpc>
              <a:buClr>
                <a:srgbClr val="99CB38"/>
              </a:buClr>
              <a:buFont typeface="Tw Cen MT"/>
              <a:buChar char=" "/>
            </a:pPr>
            <a:r>
              <a:rPr lang="en-US" sz="2200" b="0" strike="noStrike" spc="-1">
                <a:solidFill>
                  <a:srgbClr val="000000"/>
                </a:solidFill>
                <a:uFill>
                  <a:solidFill>
                    <a:srgbClr val="FFFFFF"/>
                  </a:solidFill>
                </a:uFill>
                <a:latin typeface="Tw Cen MT"/>
              </a:rPr>
              <a:t>Seventh Outline LevelClick to edit Master text styles</a:t>
            </a:r>
          </a:p>
          <a:p>
            <a:pPr marL="265320" lvl="1" indent="-136800">
              <a:lnSpc>
                <a:spcPct val="100000"/>
              </a:lnSpc>
              <a:buClr>
                <a:srgbClr val="99CB38"/>
              </a:buClr>
              <a:buFont typeface="Wingdings 3" charset="2"/>
              <a:buChar char=""/>
            </a:pPr>
            <a:r>
              <a:rPr lang="en-US" sz="1800" b="0" strike="noStrike" spc="-1">
                <a:solidFill>
                  <a:srgbClr val="000000"/>
                </a:solidFill>
                <a:uFill>
                  <a:solidFill>
                    <a:srgbClr val="FFFFFF"/>
                  </a:solidFill>
                </a:uFill>
                <a:latin typeface="Tw Cen MT"/>
              </a:rPr>
              <a:t>Second level</a:t>
            </a:r>
            <a:endParaRPr lang="en-US" sz="2200" b="0" strike="noStrike" spc="-1">
              <a:solidFill>
                <a:srgbClr val="000000"/>
              </a:solidFill>
              <a:uFill>
                <a:solidFill>
                  <a:srgbClr val="FFFFFF"/>
                </a:solidFill>
              </a:uFill>
              <a:latin typeface="Tw Cen MT"/>
            </a:endParaRPr>
          </a:p>
          <a:p>
            <a:pPr marL="448200" lvl="2"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Third level</a:t>
            </a:r>
            <a:endParaRPr lang="en-US" sz="2200" b="0" strike="noStrike" spc="-1">
              <a:solidFill>
                <a:srgbClr val="000000"/>
              </a:solidFill>
              <a:uFill>
                <a:solidFill>
                  <a:srgbClr val="FFFFFF"/>
                </a:solidFill>
              </a:uFill>
              <a:latin typeface="Tw Cen MT"/>
            </a:endParaRPr>
          </a:p>
          <a:p>
            <a:pPr marL="594360" lvl="3"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Fourth level</a:t>
            </a:r>
            <a:endParaRPr lang="en-US" sz="2200" b="0" strike="noStrike" spc="-1">
              <a:solidFill>
                <a:srgbClr val="000000"/>
              </a:solidFill>
              <a:uFill>
                <a:solidFill>
                  <a:srgbClr val="FFFFFF"/>
                </a:solidFill>
              </a:uFill>
              <a:latin typeface="Tw Cen MT"/>
            </a:endParaRPr>
          </a:p>
          <a:p>
            <a:pPr marL="777240" lvl="4"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Fifth level</a:t>
            </a:r>
            <a:endParaRPr lang="en-US" sz="2200" b="0" strike="noStrike" spc="-1">
              <a:solidFill>
                <a:srgbClr val="000000"/>
              </a:solidFill>
              <a:uFill>
                <a:solidFill>
                  <a:srgbClr val="FFFFFF"/>
                </a:solidFill>
              </a:uFill>
              <a:latin typeface="Tw Cen MT"/>
            </a:endParaRPr>
          </a:p>
        </p:txBody>
      </p:sp>
      <p:sp>
        <p:nvSpPr>
          <p:cNvPr id="45" name="PlaceHolder 4"/>
          <p:cNvSpPr>
            <a:spLocks noGrp="1"/>
          </p:cNvSpPr>
          <p:nvPr>
            <p:ph type="dt"/>
          </p:nvPr>
        </p:nvSpPr>
        <p:spPr>
          <a:xfrm>
            <a:off x="1024200" y="6470640"/>
            <a:ext cx="2153880" cy="273960"/>
          </a:xfrm>
          <a:prstGeom prst="rect">
            <a:avLst/>
          </a:prstGeom>
        </p:spPr>
        <p:txBody>
          <a:bodyPr anchor="ctr"/>
          <a:lstStyle/>
          <a:p>
            <a:pPr>
              <a:lnSpc>
                <a:spcPct val="100000"/>
              </a:lnSpc>
            </a:pPr>
            <a:fld id="{FA207CD4-9CA4-44C0-ACB7-55B535A2DA7A}" type="datetime">
              <a:rPr lang="en-IN" sz="1000" b="0" strike="noStrike" spc="-1">
                <a:solidFill>
                  <a:srgbClr val="0D0D0D"/>
                </a:solidFill>
                <a:uFill>
                  <a:solidFill>
                    <a:srgbClr val="FFFFFF"/>
                  </a:solidFill>
                </a:uFill>
                <a:latin typeface="Tw Cen MT Condensed"/>
              </a:rPr>
              <a:t>03-04-2024</a:t>
            </a:fld>
            <a:endParaRPr lang="en-IN" sz="1400" b="0" strike="noStrike" spc="-1">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4843080" y="6470640"/>
            <a:ext cx="5901120" cy="2739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10837440" y="6470640"/>
            <a:ext cx="973440" cy="273960"/>
          </a:xfrm>
          <a:prstGeom prst="rect">
            <a:avLst/>
          </a:prstGeom>
        </p:spPr>
        <p:txBody>
          <a:bodyPr anchor="ctr"/>
          <a:lstStyle/>
          <a:p>
            <a:pPr>
              <a:lnSpc>
                <a:spcPct val="100000"/>
              </a:lnSpc>
            </a:pPr>
            <a:fld id="{383075B9-F669-4B73-9404-66CB1EDE3DCD}" type="slidenum">
              <a:rPr lang="en-IN" sz="1000" b="0" strike="noStrike" spc="-1">
                <a:solidFill>
                  <a:srgbClr val="0D0D0D"/>
                </a:solidFill>
                <a:uFill>
                  <a:solidFill>
                    <a:srgbClr val="FFFFFF"/>
                  </a:solidFill>
                </a:uFill>
                <a:latin typeface="Tw Cen MT Condensed"/>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Digital_media_player" TargetMode="External"/><Relationship Id="rId3" Type="http://schemas.openxmlformats.org/officeDocument/2006/relationships/hyperlink" Target="https://en.wikipedia.org/wiki/Raspberry_Pi#cite_note-182" TargetMode="External"/><Relationship Id="rId7" Type="http://schemas.openxmlformats.org/officeDocument/2006/relationships/hyperlink" Target="https://en.wikipedia.org/wiki/Raspberry_Pi#cite_note-184" TargetMode="External"/><Relationship Id="rId2" Type="http://schemas.openxmlformats.org/officeDocument/2006/relationships/hyperlink" Target="https://en.wikipedia.org/wiki/Home_automation" TargetMode="External"/><Relationship Id="rId1" Type="http://schemas.openxmlformats.org/officeDocument/2006/relationships/slideLayout" Target="../slideLayouts/slideLayout13.xml"/><Relationship Id="rId6" Type="http://schemas.openxmlformats.org/officeDocument/2006/relationships/hyperlink" Target="https://en.wikipedia.org/wiki/Raspberry_Pi#cite_note-183" TargetMode="External"/><Relationship Id="rId5" Type="http://schemas.openxmlformats.org/officeDocument/2006/relationships/hyperlink" Target="https://en.wikipedia.org/wiki/Industry_4.0" TargetMode="External"/><Relationship Id="rId10" Type="http://schemas.openxmlformats.org/officeDocument/2006/relationships/hyperlink" Target="https://en.wikipedia.org/wiki/Raspberry_Pi#cite_note-185" TargetMode="External"/><Relationship Id="rId4" Type="http://schemas.openxmlformats.org/officeDocument/2006/relationships/hyperlink" Target="https://en.wikipedia.org/wiki/Internet_of_things" TargetMode="External"/><Relationship Id="rId9" Type="http://schemas.openxmlformats.org/officeDocument/2006/relationships/hyperlink" Target="https://en.wikipedia.org/wiki/Kodi_(softwa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FLOPS" TargetMode="External"/><Relationship Id="rId13" Type="http://schemas.openxmlformats.org/officeDocument/2006/relationships/hyperlink" Target="https://en.wikipedia.org/wiki/Gpixel" TargetMode="External"/><Relationship Id="rId18" Type="http://schemas.openxmlformats.org/officeDocument/2006/relationships/hyperlink" Target="https://en.wikipedia.org/wiki/Double-precision_floating-point_format" TargetMode="External"/><Relationship Id="rId3" Type="http://schemas.openxmlformats.org/officeDocument/2006/relationships/hyperlink" Target="https://en.wikipedia.org/wiki/Thread_(computing)" TargetMode="External"/><Relationship Id="rId21" Type="http://schemas.openxmlformats.org/officeDocument/2006/relationships/hyperlink" Target="https://en.wikipedia.org/wiki/Watt" TargetMode="External"/><Relationship Id="rId7" Type="http://schemas.openxmlformats.org/officeDocument/2006/relationships/hyperlink" Target="https://en.wikipedia.org/wiki/Raspberry_Pi#cite_note-21" TargetMode="External"/><Relationship Id="rId12" Type="http://schemas.openxmlformats.org/officeDocument/2006/relationships/hyperlink" Target="https://en.wikipedia.org/wiki/Pentium_II" TargetMode="External"/><Relationship Id="rId17" Type="http://schemas.openxmlformats.org/officeDocument/2006/relationships/hyperlink" Target="https://en.wikipedia.org/wiki/Single-precision_floating-point_format" TargetMode="External"/><Relationship Id="rId2" Type="http://schemas.openxmlformats.org/officeDocument/2006/relationships/hyperlink" Target="https://en.wikipedia.org/wiki/Raspberry_Pi#cite_note-:0-19" TargetMode="External"/><Relationship Id="rId16" Type="http://schemas.openxmlformats.org/officeDocument/2006/relationships/hyperlink" Target="https://en.wikipedia.org/wiki/LINPACK_benchmarks" TargetMode="External"/><Relationship Id="rId20" Type="http://schemas.openxmlformats.org/officeDocument/2006/relationships/hyperlink" Target="https://en.wikipedia.org/wiki/LINPACK_benchmarks#HPL" TargetMode="External"/><Relationship Id="rId1" Type="http://schemas.openxmlformats.org/officeDocument/2006/relationships/slideLayout" Target="../slideLayouts/slideLayout13.xml"/><Relationship Id="rId6" Type="http://schemas.openxmlformats.org/officeDocument/2006/relationships/hyperlink" Target="https://en.wikipedia.org/wiki/Raspberry_Pi#cite_note-2-B-Announcement-18" TargetMode="External"/><Relationship Id="rId11" Type="http://schemas.openxmlformats.org/officeDocument/2006/relationships/hyperlink" Target="https://en.wikipedia.org/wiki/Central_processing_unit" TargetMode="External"/><Relationship Id="rId5" Type="http://schemas.openxmlformats.org/officeDocument/2006/relationships/hyperlink" Target="https://en.wikipedia.org/wiki/Raspberry_Pi#cite_note-20" TargetMode="External"/><Relationship Id="rId15" Type="http://schemas.openxmlformats.org/officeDocument/2006/relationships/hyperlink" Target="https://en.wikipedia.org/wiki/Xbox_(console)" TargetMode="External"/><Relationship Id="rId10" Type="http://schemas.openxmlformats.org/officeDocument/2006/relationships/hyperlink" Target="https://en.wikipedia.org/wiki/Raspberry_Pi#cite_note-hackaday-raspi-23" TargetMode="External"/><Relationship Id="rId19" Type="http://schemas.openxmlformats.org/officeDocument/2006/relationships/hyperlink" Target="https://en.wikipedia.org/wiki/Raspberry_Pi#cite_note-raspicluster-perf-24" TargetMode="External"/><Relationship Id="rId4" Type="http://schemas.openxmlformats.org/officeDocument/2006/relationships/hyperlink" Target="https://en.wikipedia.org/wiki/Instruction_set" TargetMode="External"/><Relationship Id="rId9" Type="http://schemas.openxmlformats.org/officeDocument/2006/relationships/hyperlink" Target="https://en.wikipedia.org/wiki/Raspberry_Pi#cite_note-eLinux-perf-22" TargetMode="External"/><Relationship Id="rId14" Type="http://schemas.openxmlformats.org/officeDocument/2006/relationships/hyperlink" Target="https://en.wikipedia.org/wiki/Texel_(graphic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57200" y="4960080"/>
            <a:ext cx="7772040" cy="1462680"/>
          </a:xfrm>
          <a:prstGeom prst="rect">
            <a:avLst/>
          </a:prstGeom>
          <a:noFill/>
          <a:ln>
            <a:noFill/>
          </a:ln>
        </p:spPr>
        <p:txBody>
          <a:bodyPr anchor="ctr"/>
          <a:lstStyle/>
          <a:p>
            <a:pPr algn="r">
              <a:lnSpc>
                <a:spcPct val="100000"/>
              </a:lnSpc>
            </a:pPr>
            <a:r>
              <a:rPr lang="en-US" sz="5000" b="0" strike="noStrike" cap="all" spc="199">
                <a:solidFill>
                  <a:srgbClr val="0D0D0D"/>
                </a:solidFill>
                <a:uFill>
                  <a:solidFill>
                    <a:srgbClr val="FFFFFF"/>
                  </a:solidFill>
                </a:uFill>
                <a:latin typeface="Tw Cen MT Condensed"/>
              </a:rPr>
              <a:t>SMART AGRICULTURE KIT</a:t>
            </a:r>
            <a:endParaRPr lang="en-US" sz="1800" b="0" strike="noStrike" spc="-1">
              <a:solidFill>
                <a:srgbClr val="000000"/>
              </a:solidFill>
              <a:uFill>
                <a:solidFill>
                  <a:srgbClr val="FFFFFF"/>
                </a:solidFill>
              </a:uFill>
              <a:latin typeface="Tw Cen MT"/>
            </a:endParaRPr>
          </a:p>
        </p:txBody>
      </p:sp>
      <p:sp>
        <p:nvSpPr>
          <p:cNvPr id="83" name="TextShape 2"/>
          <p:cNvSpPr txBox="1"/>
          <p:nvPr/>
        </p:nvSpPr>
        <p:spPr>
          <a:xfrm>
            <a:off x="8610480" y="4960080"/>
            <a:ext cx="3200040" cy="1462680"/>
          </a:xfrm>
          <a:prstGeom prst="rect">
            <a:avLst/>
          </a:prstGeom>
          <a:noFill/>
          <a:ln>
            <a:noFill/>
          </a:ln>
        </p:spPr>
        <p:txBody>
          <a:bodyPr anchor="ctr"/>
          <a:lstStyle/>
          <a:p>
            <a:pPr>
              <a:lnSpc>
                <a:spcPct val="100000"/>
              </a:lnSpc>
            </a:pPr>
            <a:r>
              <a:rPr lang="en-IN" sz="1800" b="0" strike="noStrike" spc="-1" dirty="0">
                <a:solidFill>
                  <a:srgbClr val="0D0D0D"/>
                </a:solidFill>
                <a:uFill>
                  <a:solidFill>
                    <a:srgbClr val="FFFFFF"/>
                  </a:solidFill>
                </a:uFill>
                <a:latin typeface="Tw Cen MT"/>
              </a:rPr>
              <a:t>Intruder Detection and Agriculture Information System</a:t>
            </a:r>
            <a:endParaRPr lang="en-IN" sz="32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D0D0D"/>
                </a:solidFill>
                <a:uFill>
                  <a:solidFill>
                    <a:srgbClr val="FFFFFF"/>
                  </a:solidFill>
                </a:uFill>
                <a:latin typeface="Tw Cen MT"/>
              </a:rPr>
              <a:t>(INTRU-INFI-TH101)</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Uses </a:t>
            </a:r>
            <a:endParaRPr lang="en-US" sz="1800" b="0" strike="noStrike" spc="-1">
              <a:solidFill>
                <a:srgbClr val="000000"/>
              </a:solidFill>
              <a:uFill>
                <a:solidFill>
                  <a:srgbClr val="FFFFFF"/>
                </a:solidFill>
              </a:uFill>
              <a:latin typeface="Tw Cen MT"/>
            </a:endParaRPr>
          </a:p>
        </p:txBody>
      </p:sp>
      <p:sp>
        <p:nvSpPr>
          <p:cNvPr id="104"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1" strike="noStrike" spc="-1">
                <a:solidFill>
                  <a:srgbClr val="000000"/>
                </a:solidFill>
                <a:uFill>
                  <a:solidFill>
                    <a:srgbClr val="FFFFFF"/>
                  </a:solidFill>
                </a:uFill>
                <a:latin typeface="Tw Cen MT"/>
              </a:rPr>
              <a:t>Use in home automation</a:t>
            </a:r>
            <a:endParaRPr lang="en-US" sz="2200" b="0" strike="noStrike" spc="-1">
              <a:solidFill>
                <a:srgbClr val="000000"/>
              </a:solidFill>
              <a:uFill>
                <a:solidFill>
                  <a:srgbClr val="FFFFFF"/>
                </a:solidFill>
              </a:uFill>
              <a:latin typeface="Tw Cen MT"/>
            </a:endParaRPr>
          </a:p>
          <a:p>
            <a:pPr>
              <a:lnSpc>
                <a:spcPct val="100000"/>
              </a:lnSpc>
            </a:pPr>
            <a:r>
              <a:rPr lang="en-US" sz="2200" b="0" strike="noStrike" spc="-1">
                <a:solidFill>
                  <a:srgbClr val="000000"/>
                </a:solidFill>
                <a:uFill>
                  <a:solidFill>
                    <a:srgbClr val="FFFFFF"/>
                  </a:solidFill>
                </a:uFill>
                <a:latin typeface="Tw Cen MT"/>
              </a:rPr>
              <a:t>There are a number of developers and applications that are leveraging the Raspberry Pi for </a:t>
            </a:r>
            <a:r>
              <a:rPr lang="en-US" sz="2200" b="0" u="sng" strike="noStrike" spc="-1">
                <a:solidFill>
                  <a:srgbClr val="6B9F25"/>
                </a:solidFill>
                <a:uFill>
                  <a:solidFill>
                    <a:srgbClr val="FFFFFF"/>
                  </a:solidFill>
                </a:uFill>
                <a:latin typeface="Tw Cen MT"/>
                <a:hlinkClick r:id="rId2"/>
              </a:rPr>
              <a:t>home automation</a:t>
            </a:r>
            <a:r>
              <a:rPr lang="en-US" sz="2200" b="0" strike="noStrike" spc="-1">
                <a:solidFill>
                  <a:srgbClr val="000000"/>
                </a:solidFill>
                <a:uFill>
                  <a:solidFill>
                    <a:srgbClr val="FFFFFF"/>
                  </a:solidFill>
                </a:uFill>
                <a:latin typeface="Tw Cen MT"/>
              </a:rPr>
              <a:t>. These programmers are making an effort to modify the Raspberry Pi into a cost-affordable solution in energy monitoring and power consumption. Because of the relatively low cost of the Raspberry Pi, this has become a popular and economical solution to the more expensive commercial alternatives.</a:t>
            </a:r>
            <a:r>
              <a:rPr lang="en-US" sz="2200" b="0" u="sng" strike="noStrike" spc="-1" baseline="30000">
                <a:solidFill>
                  <a:srgbClr val="6B9F25"/>
                </a:solidFill>
                <a:uFill>
                  <a:solidFill>
                    <a:srgbClr val="FFFFFF"/>
                  </a:solidFill>
                </a:uFill>
                <a:latin typeface="Tw Cen MT"/>
                <a:hlinkClick r:id="rId3"/>
              </a:rPr>
              <a:t>[182]</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1" strike="noStrike" spc="-1">
                <a:solidFill>
                  <a:srgbClr val="000000"/>
                </a:solidFill>
                <a:uFill>
                  <a:solidFill>
                    <a:srgbClr val="FFFFFF"/>
                  </a:solidFill>
                </a:uFill>
                <a:latin typeface="Tw Cen MT"/>
              </a:rPr>
              <a:t>Use in industrial automation</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In June 2014, TECHBASE, Polish industrial automation manufacturer designed world's first industrial computer based on Rapberry Pi Compute Module, called ModBerry. The device has numerous interfaces, most notably RS-485/232 serial ports, digital and analog inputs/outputs, CAN and economical 1-Wire buses, all of which are widely used in automation industry. The design allows the use of Compute Module in harsh industrial environments, leading to conclusion, that Raspberry Pi is no longer limited to home and science projects only, but can be widely used as </a:t>
            </a:r>
            <a:r>
              <a:rPr lang="en-US" sz="2200" b="0" u="sng" strike="noStrike" spc="-1">
                <a:solidFill>
                  <a:srgbClr val="6B9F25"/>
                </a:solidFill>
                <a:uFill>
                  <a:solidFill>
                    <a:srgbClr val="FFFFFF"/>
                  </a:solidFill>
                </a:uFill>
                <a:latin typeface="Tw Cen MT"/>
                <a:hlinkClick r:id="rId4"/>
              </a:rPr>
              <a:t>Industrial </a:t>
            </a:r>
            <a:r>
              <a:rPr lang="en-US" sz="2200" b="0" u="sng" strike="noStrike" spc="-1">
                <a:solidFill>
                  <a:srgbClr val="6B9F25"/>
                </a:solidFill>
                <a:uFill>
                  <a:solidFill>
                    <a:srgbClr val="FFFFFF"/>
                  </a:solidFill>
                </a:uFill>
                <a:latin typeface="Tw Cen MT"/>
                <a:hlinkClick r:id="rId4"/>
              </a:rPr>
              <a:t>IoT</a:t>
            </a:r>
            <a:r>
              <a:rPr lang="en-US" sz="2200" b="0" strike="noStrike" spc="-1">
                <a:solidFill>
                  <a:srgbClr val="000000"/>
                </a:solidFill>
                <a:uFill>
                  <a:solidFill>
                    <a:srgbClr val="FFFFFF"/>
                  </a:solidFill>
                </a:uFill>
                <a:latin typeface="Tw Cen MT"/>
              </a:rPr>
              <a:t> solution and achieve goals of </a:t>
            </a:r>
            <a:r>
              <a:rPr lang="en-US" sz="2200" b="0" u="sng" strike="noStrike" spc="-1">
                <a:solidFill>
                  <a:srgbClr val="6B9F25"/>
                </a:solidFill>
                <a:uFill>
                  <a:solidFill>
                    <a:srgbClr val="FFFFFF"/>
                  </a:solidFill>
                </a:uFill>
                <a:latin typeface="Tw Cen MT"/>
                <a:hlinkClick r:id="rId5"/>
              </a:rPr>
              <a:t>Industry 4.0</a:t>
            </a:r>
            <a:r>
              <a:rPr lang="en-US" sz="2200" b="0" strike="noStrike" spc="-1">
                <a:solidFill>
                  <a:srgbClr val="000000"/>
                </a:solidFill>
                <a:uFill>
                  <a:solidFill>
                    <a:srgbClr val="FFFFFF"/>
                  </a:solidFill>
                </a:uFill>
                <a:latin typeface="Tw Cen MT"/>
              </a:rPr>
              <a:t>.</a:t>
            </a:r>
            <a:r>
              <a:rPr lang="en-US" sz="2200" b="0" u="sng" strike="noStrike" spc="-1" baseline="30000">
                <a:solidFill>
                  <a:srgbClr val="6B9F25"/>
                </a:solidFill>
                <a:uFill>
                  <a:solidFill>
                    <a:srgbClr val="FFFFFF"/>
                  </a:solidFill>
                </a:uFill>
                <a:latin typeface="Tw Cen MT"/>
                <a:hlinkClick r:id="rId6"/>
              </a:rPr>
              <a:t>[183]</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1" strike="noStrike" spc="-1">
                <a:solidFill>
                  <a:srgbClr val="000000"/>
                </a:solidFill>
                <a:uFill>
                  <a:solidFill>
                    <a:srgbClr val="FFFFFF"/>
                  </a:solidFill>
                </a:uFill>
                <a:latin typeface="Tw Cen MT"/>
              </a:rPr>
              <a:t>Use in commercial products</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OTTO is a digital camera created by Next Thing Co. It incorporates a Raspberry Pi Compute Module. It was successfully crowd-funded in a May 2014 Kickstarter campaign.</a:t>
            </a:r>
            <a:r>
              <a:rPr lang="en-US" sz="2200" b="0" u="sng" strike="noStrike" spc="-1" baseline="30000">
                <a:solidFill>
                  <a:srgbClr val="6B9F25"/>
                </a:solidFill>
                <a:uFill>
                  <a:solidFill>
                    <a:srgbClr val="FFFFFF"/>
                  </a:solidFill>
                </a:uFill>
                <a:latin typeface="Tw Cen MT"/>
                <a:hlinkClick r:id="rId7"/>
              </a:rPr>
              <a:t>[184]</a:t>
            </a:r>
            <a:endParaRPr lang="en-US" sz="2200" b="0" strike="noStrike" spc="-1">
              <a:solidFill>
                <a:srgbClr val="000000"/>
              </a:solidFill>
              <a:uFill>
                <a:solidFill>
                  <a:srgbClr val="FFFFFF"/>
                </a:solidFill>
              </a:uFill>
              <a:latin typeface="Tw Cen MT"/>
            </a:endParaRPr>
          </a:p>
          <a:p>
            <a:pPr>
              <a:lnSpc>
                <a:spcPct val="100000"/>
              </a:lnSpc>
            </a:pPr>
            <a:r>
              <a:rPr lang="en-US" sz="2200" b="0" strike="noStrike" spc="-1">
                <a:solidFill>
                  <a:srgbClr val="000000"/>
                </a:solidFill>
                <a:uFill>
                  <a:solidFill>
                    <a:srgbClr val="FFFFFF"/>
                  </a:solidFill>
                </a:uFill>
                <a:latin typeface="Tw Cen MT"/>
              </a:rPr>
              <a:t>Slice is a </a:t>
            </a:r>
            <a:r>
              <a:rPr lang="en-US" sz="2200" b="0" u="sng" strike="noStrike" spc="-1">
                <a:solidFill>
                  <a:srgbClr val="6B9F25"/>
                </a:solidFill>
                <a:uFill>
                  <a:solidFill>
                    <a:srgbClr val="FFFFFF"/>
                  </a:solidFill>
                </a:uFill>
                <a:latin typeface="Tw Cen MT"/>
                <a:hlinkClick r:id="rId8"/>
              </a:rPr>
              <a:t>digital media player</a:t>
            </a:r>
            <a:r>
              <a:rPr lang="en-US" sz="2200" b="0" strike="noStrike" spc="-1">
                <a:solidFill>
                  <a:srgbClr val="000000"/>
                </a:solidFill>
                <a:uFill>
                  <a:solidFill>
                    <a:srgbClr val="FFFFFF"/>
                  </a:solidFill>
                </a:uFill>
                <a:latin typeface="Tw Cen MT"/>
              </a:rPr>
              <a:t> which also uses a Compute Module as its heart. It was crowd-funded in an August 2014 Kickstarter campaign. The software running on Slice is based on </a:t>
            </a:r>
            <a:r>
              <a:rPr lang="en-US" sz="2200" b="0" u="sng" strike="noStrike" spc="-1">
                <a:solidFill>
                  <a:srgbClr val="6B9F25"/>
                </a:solidFill>
                <a:uFill>
                  <a:solidFill>
                    <a:srgbClr val="FFFFFF"/>
                  </a:solidFill>
                </a:uFill>
                <a:latin typeface="Tw Cen MT"/>
                <a:hlinkClick r:id="rId9"/>
              </a:rPr>
              <a:t>Kodi</a:t>
            </a:r>
            <a:r>
              <a:rPr lang="en-US" sz="2200" b="0" strike="noStrike" spc="-1">
                <a:solidFill>
                  <a:srgbClr val="000000"/>
                </a:solidFill>
                <a:uFill>
                  <a:solidFill>
                    <a:srgbClr val="FFFFFF"/>
                  </a:solidFill>
                </a:uFill>
                <a:latin typeface="Tw Cen MT"/>
              </a:rPr>
              <a:t>.</a:t>
            </a:r>
            <a:r>
              <a:rPr lang="en-US" sz="2200" b="0" u="sng" strike="noStrike" spc="-1" baseline="30000">
                <a:solidFill>
                  <a:srgbClr val="6B9F25"/>
                </a:solidFill>
                <a:uFill>
                  <a:solidFill>
                    <a:srgbClr val="FFFFFF"/>
                  </a:solidFill>
                </a:uFill>
                <a:latin typeface="Tw Cen MT"/>
                <a:hlinkClick r:id="rId10"/>
              </a:rPr>
              <a:t>[185]</a:t>
            </a:r>
            <a:endParaRPr lang="en-US" sz="2200" b="0" strike="noStrike" spc="-1">
              <a:solidFill>
                <a:srgbClr val="000000"/>
              </a:solidFill>
              <a:uFill>
                <a:solidFill>
                  <a:srgbClr val="FFFFFF"/>
                </a:solidFill>
              </a:uFill>
              <a:latin typeface="Tw Cen MT"/>
            </a:endParaRPr>
          </a:p>
          <a:p>
            <a:pPr>
              <a:lnSpc>
                <a:spcPct val="90000"/>
              </a:lnSpc>
            </a:pPr>
            <a:endParaRPr lang="en-US" sz="2200" b="0" strike="noStrike" spc="-1">
              <a:solidFill>
                <a:srgbClr val="000000"/>
              </a:solidFill>
              <a:uFill>
                <a:solidFill>
                  <a:srgbClr val="FFFFFF"/>
                </a:solidFill>
              </a:uFill>
              <a:latin typeface="Tw Cen MT"/>
            </a:endParaRPr>
          </a:p>
          <a:p>
            <a:pPr>
              <a:lnSpc>
                <a:spcPct val="9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1.DHT11(TEMP AND HUM SENSOR)	</a:t>
            </a:r>
            <a:endParaRPr lang="en-US" sz="1800" b="0" strike="noStrike" spc="-1">
              <a:solidFill>
                <a:srgbClr val="000000"/>
              </a:solidFill>
              <a:uFill>
                <a:solidFill>
                  <a:srgbClr val="FFFFFF"/>
                </a:solidFill>
              </a:uFill>
              <a:latin typeface="Tw Cen MT"/>
            </a:endParaRPr>
          </a:p>
        </p:txBody>
      </p:sp>
      <p:sp>
        <p:nvSpPr>
          <p:cNvPr id="106"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cap="all" spc="-1">
                <a:solidFill>
                  <a:srgbClr val="000000"/>
                </a:solidFill>
                <a:uFill>
                  <a:solidFill>
                    <a:srgbClr val="FFFFFF"/>
                  </a:solidFill>
                </a:uFill>
                <a:latin typeface="Tw Cen MT"/>
              </a:rPr>
              <a:t>DESCRIPTION</a:t>
            </a:r>
            <a:endParaRPr lang="en-US" sz="2200" b="0" strike="noStrike" spc="-1">
              <a:solidFill>
                <a:srgbClr val="000000"/>
              </a:solidFill>
              <a:uFill>
                <a:solidFill>
                  <a:srgbClr val="FFFFFF"/>
                </a:solidFill>
              </a:uFill>
              <a:latin typeface="Tw Cen MT"/>
            </a:endParaRPr>
          </a:p>
          <a:p>
            <a:pPr>
              <a:lnSpc>
                <a:spcPct val="100000"/>
              </a:lnSpc>
            </a:pPr>
            <a:r>
              <a:rPr lang="en-US" sz="2200" b="0" strike="noStrike" spc="-1">
                <a:solidFill>
                  <a:srgbClr val="000000"/>
                </a:solidFill>
                <a:uFill>
                  <a:solidFill>
                    <a:srgbClr val="FFFFFF"/>
                  </a:solidFill>
                </a:uFill>
                <a:latin typeface="Tw Cen MT"/>
              </a:rPr>
              <a:t>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a:t>
            </a:r>
          </a:p>
          <a:p>
            <a:pPr>
              <a:lnSpc>
                <a:spcPct val="9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024200" y="585360"/>
            <a:ext cx="9719640" cy="1499400"/>
          </a:xfrm>
          <a:prstGeom prst="rect">
            <a:avLst/>
          </a:prstGeom>
          <a:noFill/>
          <a:ln>
            <a:noFill/>
          </a:ln>
        </p:spPr>
        <p:txBody>
          <a:bodyPr anchor="ctr"/>
          <a:lstStyle/>
          <a:p>
            <a:endParaRPr lang="en-US" sz="1800" b="0" strike="noStrike" spc="-1">
              <a:solidFill>
                <a:srgbClr val="000000"/>
              </a:solidFill>
              <a:uFill>
                <a:solidFill>
                  <a:srgbClr val="FFFFFF"/>
                </a:solidFill>
              </a:uFill>
              <a:latin typeface="Tw Cen MT"/>
            </a:endParaRPr>
          </a:p>
        </p:txBody>
      </p:sp>
      <p:pic>
        <p:nvPicPr>
          <p:cNvPr id="108" name="Content Placeholder 4"/>
          <p:cNvPicPr/>
          <p:nvPr/>
        </p:nvPicPr>
        <p:blipFill>
          <a:blip r:embed="rId2"/>
          <a:stretch/>
        </p:blipFill>
        <p:spPr>
          <a:xfrm>
            <a:off x="7514640" y="2832840"/>
            <a:ext cx="3809520" cy="3809520"/>
          </a:xfrm>
          <a:prstGeom prst="rect">
            <a:avLst/>
          </a:prstGeom>
          <a:ln>
            <a:noFill/>
          </a:ln>
        </p:spPr>
      </p:pic>
      <p:sp>
        <p:nvSpPr>
          <p:cNvPr id="109" name="CustomShape 2"/>
          <p:cNvSpPr/>
          <p:nvPr/>
        </p:nvSpPr>
        <p:spPr>
          <a:xfrm>
            <a:off x="1152360" y="2152800"/>
            <a:ext cx="956268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cap="all" spc="-1">
                <a:solidFill>
                  <a:srgbClr val="999999"/>
                </a:solidFill>
                <a:uFill>
                  <a:solidFill>
                    <a:srgbClr val="FFFFFF"/>
                  </a:solidFill>
                </a:uFill>
                <a:latin typeface="Gotham SSm A"/>
              </a:rPr>
              <a:t>TECHNICAL DETAILS</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Low cost</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3 to 5V power and I/O</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2.5mA max current use during conversion (while requesting data)</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Good for 20-80% humidity readings with 5% accuracy</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Good for 0-50°C temperature readings ±2°C accuracy</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No more than 1 Hz sampling rate (once every second)</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Body size 15.5mm x 12mm x 5.5mm</a:t>
            </a:r>
            <a:endParaRPr lang="en-IN"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IN" sz="1800" b="0" strike="noStrike" spc="-1">
                <a:solidFill>
                  <a:srgbClr val="000000"/>
                </a:solidFill>
                <a:uFill>
                  <a:solidFill>
                    <a:srgbClr val="FFFFFF"/>
                  </a:solidFill>
                </a:uFill>
                <a:latin typeface="Gotham SSm A"/>
              </a:rPr>
              <a:t>4 pins with 0.1" spacing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2.GSM MODULE 900A</a:t>
            </a:r>
            <a:endParaRPr lang="en-US" sz="1800" b="0" strike="noStrike" spc="-1">
              <a:solidFill>
                <a:srgbClr val="000000"/>
              </a:solidFill>
              <a:uFill>
                <a:solidFill>
                  <a:srgbClr val="FFFFFF"/>
                </a:solidFill>
              </a:uFill>
              <a:latin typeface="Tw Cen MT"/>
            </a:endParaRPr>
          </a:p>
        </p:txBody>
      </p:sp>
      <p:sp>
        <p:nvSpPr>
          <p:cNvPr id="111" name="TextShape 2"/>
          <p:cNvSpPr txBox="1"/>
          <p:nvPr/>
        </p:nvSpPr>
        <p:spPr>
          <a:xfrm>
            <a:off x="1024200" y="2286000"/>
            <a:ext cx="9719640" cy="4023000"/>
          </a:xfrm>
          <a:prstGeom prst="rect">
            <a:avLst/>
          </a:prstGeom>
          <a:noFill/>
          <a:ln>
            <a:noFill/>
          </a:ln>
        </p:spPr>
        <p:txBody>
          <a:bodyPr lIns="45720" rIns="45720"/>
          <a:lstStyle/>
          <a:p>
            <a:pPr>
              <a:lnSpc>
                <a:spcPct val="100000"/>
              </a:lnSpc>
            </a:pPr>
            <a:r>
              <a:rPr lang="en-US" sz="2200" b="1" strike="noStrike" spc="-1">
                <a:solidFill>
                  <a:srgbClr val="000000"/>
                </a:solidFill>
                <a:uFill>
                  <a:solidFill>
                    <a:srgbClr val="FFFFFF"/>
                  </a:solidFill>
                </a:uFill>
                <a:latin typeface="Tw Cen MT"/>
              </a:rPr>
              <a:t>Product Details</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Compatible with ARDUINO, RASPBERRY PI, ARM, AVR, PIC, 8051, etc.</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Can be directly connected to computer via Serial Port (Use GSM Tester or write your own Software)</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Best suited for GSM based Microcontroller Projects (better than SIM300 and other GSM Modems)</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Option for connecting MIC and SPEAKER directly to GSM MODEM for calls (LINE IN also available)</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Supports communication through RS232 with DB9 Connector, TTL Pins &amp; I2C Pins</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Compatible with AC / DC Adapter (AC &amp; DC solder points also available on board)</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ON/OFF Switch for easy switch ON after inserting SIM (or keep in ON position for auto ON on powering)</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DEBUGGER Pins available</a:t>
            </a:r>
          </a:p>
          <a:p>
            <a:pPr>
              <a:lnSpc>
                <a:spcPct val="10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024200" y="585360"/>
            <a:ext cx="9719640" cy="1499400"/>
          </a:xfrm>
          <a:prstGeom prst="rect">
            <a:avLst/>
          </a:prstGeom>
          <a:noFill/>
          <a:ln>
            <a:noFill/>
          </a:ln>
        </p:spPr>
        <p:txBody>
          <a:bodyPr anchor="ctr"/>
          <a:lstStyle/>
          <a:p>
            <a:endParaRPr lang="en-US" sz="1800" b="0" strike="noStrike" spc="-1">
              <a:solidFill>
                <a:srgbClr val="000000"/>
              </a:solidFill>
              <a:uFill>
                <a:solidFill>
                  <a:srgbClr val="FFFFFF"/>
                </a:solidFill>
              </a:uFill>
              <a:latin typeface="Tw Cen MT"/>
            </a:endParaRPr>
          </a:p>
        </p:txBody>
      </p:sp>
      <p:sp>
        <p:nvSpPr>
          <p:cNvPr id="113" name="TextShape 2"/>
          <p:cNvSpPr txBox="1"/>
          <p:nvPr/>
        </p:nvSpPr>
        <p:spPr>
          <a:xfrm>
            <a:off x="1024200" y="2286000"/>
            <a:ext cx="9719640" cy="4023000"/>
          </a:xfrm>
          <a:prstGeom prst="rect">
            <a:avLst/>
          </a:prstGeom>
          <a:noFill/>
          <a:ln>
            <a:noFill/>
          </a:ln>
        </p:spPr>
        <p:txBody>
          <a:bodyPr lIns="45720" rIns="45720"/>
          <a:lstStyle/>
          <a:p>
            <a:endParaRPr lang="en-US" sz="2200" b="0" strike="noStrike" spc="-1">
              <a:solidFill>
                <a:srgbClr val="000000"/>
              </a:solidFill>
              <a:uFill>
                <a:solidFill>
                  <a:srgbClr val="FFFFFF"/>
                </a:solidFill>
              </a:uFill>
              <a:latin typeface="Tw Cen MT"/>
            </a:endParaRPr>
          </a:p>
        </p:txBody>
      </p:sp>
      <p:pic>
        <p:nvPicPr>
          <p:cNvPr id="114" name="Picture 3"/>
          <p:cNvPicPr/>
          <p:nvPr/>
        </p:nvPicPr>
        <p:blipFill>
          <a:blip r:embed="rId2"/>
          <a:stretch/>
        </p:blipFill>
        <p:spPr>
          <a:xfrm>
            <a:off x="938160" y="485640"/>
            <a:ext cx="10315080" cy="588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INTERFACING THE GSM</a:t>
            </a:r>
            <a:endParaRPr lang="en-US" sz="1800" b="0" strike="noStrike" spc="-1">
              <a:solidFill>
                <a:srgbClr val="000000"/>
              </a:solidFill>
              <a:uFill>
                <a:solidFill>
                  <a:srgbClr val="FFFFFF"/>
                </a:solidFill>
              </a:uFill>
              <a:latin typeface="Tw Cen MT"/>
            </a:endParaRPr>
          </a:p>
        </p:txBody>
      </p:sp>
      <p:pic>
        <p:nvPicPr>
          <p:cNvPr id="116" name="Content Placeholder 3"/>
          <p:cNvPicPr/>
          <p:nvPr/>
        </p:nvPicPr>
        <p:blipFill>
          <a:blip r:embed="rId2"/>
          <a:stretch/>
        </p:blipFill>
        <p:spPr>
          <a:xfrm>
            <a:off x="1776960" y="2286000"/>
            <a:ext cx="8214120" cy="4022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INTERFACING THE DHT11</a:t>
            </a:r>
            <a:endParaRPr lang="en-US" sz="1800" b="0" strike="noStrike" spc="-1">
              <a:solidFill>
                <a:srgbClr val="000000"/>
              </a:solidFill>
              <a:uFill>
                <a:solidFill>
                  <a:srgbClr val="FFFFFF"/>
                </a:solidFill>
              </a:uFill>
              <a:latin typeface="Tw Cen MT"/>
            </a:endParaRPr>
          </a:p>
        </p:txBody>
      </p:sp>
      <p:pic>
        <p:nvPicPr>
          <p:cNvPr id="118" name="Content Placeholder 3"/>
          <p:cNvPicPr/>
          <p:nvPr/>
        </p:nvPicPr>
        <p:blipFill>
          <a:blip r:embed="rId2"/>
          <a:stretch/>
        </p:blipFill>
        <p:spPr>
          <a:xfrm>
            <a:off x="2925000" y="2286000"/>
            <a:ext cx="5918040" cy="4022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INTERFACING IR WITH CHIP</a:t>
            </a:r>
            <a:endParaRPr lang="en-US" sz="1800" b="0" strike="noStrike" spc="-1">
              <a:solidFill>
                <a:srgbClr val="000000"/>
              </a:solidFill>
              <a:uFill>
                <a:solidFill>
                  <a:srgbClr val="FFFFFF"/>
                </a:solidFill>
              </a:uFill>
              <a:latin typeface="Tw Cen MT"/>
            </a:endParaRPr>
          </a:p>
        </p:txBody>
      </p:sp>
      <p:sp>
        <p:nvSpPr>
          <p:cNvPr id="120" name="TextShape 2"/>
          <p:cNvSpPr txBox="1"/>
          <p:nvPr/>
        </p:nvSpPr>
        <p:spPr>
          <a:xfrm>
            <a:off x="1024200" y="2286000"/>
            <a:ext cx="9719640" cy="4023000"/>
          </a:xfrm>
          <a:prstGeom prst="rect">
            <a:avLst/>
          </a:prstGeom>
          <a:noFill/>
          <a:ln>
            <a:noFill/>
          </a:ln>
        </p:spPr>
        <p:txBody>
          <a:bodyPr lIns="45720" rIns="45720"/>
          <a:lstStyle/>
          <a:p>
            <a:endParaRPr lang="en-US" sz="2200" b="0" strike="noStrike" spc="-1">
              <a:solidFill>
                <a:srgbClr val="000000"/>
              </a:solidFill>
              <a:uFill>
                <a:solidFill>
                  <a:srgbClr val="FFFFFF"/>
                </a:solidFill>
              </a:uFill>
              <a:latin typeface="Tw Cen MT"/>
            </a:endParaRPr>
          </a:p>
        </p:txBody>
      </p:sp>
      <p:pic>
        <p:nvPicPr>
          <p:cNvPr id="121" name="Picture 3"/>
          <p:cNvPicPr/>
          <p:nvPr/>
        </p:nvPicPr>
        <p:blipFill>
          <a:blip r:embed="rId2"/>
          <a:stretch/>
        </p:blipFill>
        <p:spPr>
          <a:xfrm>
            <a:off x="1009800" y="1653480"/>
            <a:ext cx="8210160" cy="4665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SNAPSHOTS</a:t>
            </a:r>
            <a:endParaRPr lang="en-US" sz="1800" b="0" strike="noStrike" spc="-1">
              <a:solidFill>
                <a:srgbClr val="000000"/>
              </a:solidFill>
              <a:uFill>
                <a:solidFill>
                  <a:srgbClr val="FFFFFF"/>
                </a:solidFill>
              </a:uFill>
              <a:latin typeface="Tw Cen MT"/>
            </a:endParaRPr>
          </a:p>
        </p:txBody>
      </p:sp>
      <p:pic>
        <p:nvPicPr>
          <p:cNvPr id="123" name="Content Placeholder 3"/>
          <p:cNvPicPr/>
          <p:nvPr/>
        </p:nvPicPr>
        <p:blipFill>
          <a:blip r:embed="rId2"/>
          <a:stretch/>
        </p:blipFill>
        <p:spPr>
          <a:xfrm>
            <a:off x="3254040" y="1825560"/>
            <a:ext cx="4909320" cy="516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1024200" y="585360"/>
            <a:ext cx="9719640" cy="1499400"/>
          </a:xfrm>
          <a:prstGeom prst="rect">
            <a:avLst/>
          </a:prstGeom>
          <a:noFill/>
          <a:ln>
            <a:noFill/>
          </a:ln>
        </p:spPr>
        <p:txBody>
          <a:bodyPr anchor="ctr"/>
          <a:lstStyle/>
          <a:p>
            <a:endParaRPr lang="en-US" sz="1800" b="0" strike="noStrike" spc="-1">
              <a:solidFill>
                <a:srgbClr val="000000"/>
              </a:solidFill>
              <a:uFill>
                <a:solidFill>
                  <a:srgbClr val="FFFFFF"/>
                </a:solidFill>
              </a:uFill>
              <a:latin typeface="Tw Cen MT"/>
            </a:endParaRPr>
          </a:p>
        </p:txBody>
      </p:sp>
      <p:sp>
        <p:nvSpPr>
          <p:cNvPr id="125" name="TextShape 2"/>
          <p:cNvSpPr txBox="1"/>
          <p:nvPr/>
        </p:nvSpPr>
        <p:spPr>
          <a:xfrm>
            <a:off x="1024200" y="2286000"/>
            <a:ext cx="9719640" cy="4023000"/>
          </a:xfrm>
          <a:prstGeom prst="rect">
            <a:avLst/>
          </a:prstGeom>
          <a:noFill/>
          <a:ln>
            <a:noFill/>
          </a:ln>
        </p:spPr>
        <p:txBody>
          <a:bodyPr lIns="45720" rIns="45720"/>
          <a:lstStyle/>
          <a:p>
            <a:endParaRPr lang="en-US" sz="2200" b="0" strike="noStrike" spc="-1">
              <a:solidFill>
                <a:srgbClr val="000000"/>
              </a:solidFill>
              <a:uFill>
                <a:solidFill>
                  <a:srgbClr val="FFFFFF"/>
                </a:solidFill>
              </a:uFill>
              <a:latin typeface="Tw Cen MT"/>
            </a:endParaRPr>
          </a:p>
        </p:txBody>
      </p:sp>
      <p:pic>
        <p:nvPicPr>
          <p:cNvPr id="126" name="Picture 3"/>
          <p:cNvPicPr/>
          <p:nvPr/>
        </p:nvPicPr>
        <p:blipFill>
          <a:blip r:embed="rId2"/>
          <a:stretch/>
        </p:blipFill>
        <p:spPr>
          <a:xfrm>
            <a:off x="961920" y="809640"/>
            <a:ext cx="4362120" cy="6048000"/>
          </a:xfrm>
          <a:prstGeom prst="rect">
            <a:avLst/>
          </a:prstGeom>
          <a:ln>
            <a:noFill/>
          </a:ln>
        </p:spPr>
      </p:pic>
      <p:pic>
        <p:nvPicPr>
          <p:cNvPr id="127" name="Picture 4"/>
          <p:cNvPicPr/>
          <p:nvPr/>
        </p:nvPicPr>
        <p:blipFill>
          <a:blip r:embed="rId3"/>
          <a:stretch/>
        </p:blipFill>
        <p:spPr>
          <a:xfrm>
            <a:off x="6195960" y="809640"/>
            <a:ext cx="4586040" cy="5158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PROBLEM STATEMENT</a:t>
            </a:r>
            <a:endParaRPr lang="en-US" sz="1800" b="0" strike="noStrike" spc="-1">
              <a:solidFill>
                <a:srgbClr val="000000"/>
              </a:solidFill>
              <a:uFill>
                <a:solidFill>
                  <a:srgbClr val="FFFFFF"/>
                </a:solidFill>
              </a:uFill>
              <a:latin typeface="Tw Cen MT"/>
            </a:endParaRPr>
          </a:p>
        </p:txBody>
      </p:sp>
      <p:sp>
        <p:nvSpPr>
          <p:cNvPr id="86"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In the wake of the increasing problems faced by the farmer on and off the field related to agricultural practices such as,finding the right temperature and humidity,selecting the crop and kernel of the crop according to that temperature,protecting the field against any intruder(escpecially when the field is left unattended),we have designed a SMART AGRICULTURE KIT to pay heed and try solve these issues as much as possible.</a:t>
            </a:r>
          </a:p>
        </p:txBody>
      </p:sp>
      <p:pic>
        <p:nvPicPr>
          <p:cNvPr id="87" name="Picture 3"/>
          <p:cNvPicPr/>
          <p:nvPr/>
        </p:nvPicPr>
        <p:blipFill>
          <a:blip r:embed="rId2"/>
          <a:stretch/>
        </p:blipFill>
        <p:spPr>
          <a:xfrm>
            <a:off x="6685200" y="4097160"/>
            <a:ext cx="4145040" cy="2760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File handling in raspberry pi</a:t>
            </a:r>
            <a:endParaRPr lang="en-US" sz="1800" b="0" strike="noStrike" spc="-1">
              <a:solidFill>
                <a:srgbClr val="000000"/>
              </a:solidFill>
              <a:uFill>
                <a:solidFill>
                  <a:srgbClr val="FFFFFF"/>
                </a:solidFill>
              </a:uFill>
              <a:latin typeface="Tw Cen MT"/>
            </a:endParaRPr>
          </a:p>
        </p:txBody>
      </p:sp>
      <p:sp>
        <p:nvSpPr>
          <p:cNvPr id="129"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There are two types of file: text and binary.  The interpretation of text files differs between systems to match their internal ways of working with text, with special byte values for characters such as carriage return, line feed and end of file.  Binary files are simply an array of bytes and are always written and read the same regardless of the type of system.  The only issue that can occur is moving files between little endian and big endian systems where if a file has been specified using variables bigger than a byte (e.g. storing int values) the different endian systems will read and write the bytes of larger values in opposite order.  This issue is avoided by always specifying the layout of files in bytes and where larger variables are stored specifying the byte order in which they are stored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Why use files in project intru-infi-th101</a:t>
            </a:r>
            <a:endParaRPr lang="en-US" sz="1800" b="0" strike="noStrike" spc="-1">
              <a:solidFill>
                <a:srgbClr val="000000"/>
              </a:solidFill>
              <a:uFill>
                <a:solidFill>
                  <a:srgbClr val="FFFFFF"/>
                </a:solidFill>
              </a:uFill>
              <a:latin typeface="Tw Cen MT"/>
            </a:endParaRPr>
          </a:p>
        </p:txBody>
      </p:sp>
      <p:sp>
        <p:nvSpPr>
          <p:cNvPr id="131"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The farmer tends to take certain wrong decisions of temperature and humidity more often than not ,because of lack of old knowledge.</a:t>
            </a:r>
          </a:p>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A table with previously recorded temp and hum will help refer this at any time from anywhere to make right decisions for the farm!</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references</a:t>
            </a:r>
            <a:endParaRPr lang="en-US" sz="1800" b="0" strike="noStrike" spc="-1">
              <a:solidFill>
                <a:srgbClr val="000000"/>
              </a:solidFill>
              <a:uFill>
                <a:solidFill>
                  <a:srgbClr val="FFFFFF"/>
                </a:solidFill>
              </a:uFill>
              <a:latin typeface="Tw Cen MT"/>
            </a:endParaRPr>
          </a:p>
        </p:txBody>
      </p:sp>
      <p:sp>
        <p:nvSpPr>
          <p:cNvPr id="133"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[1] Z. Sundas, “Motion Detecting Camera Security System with Email Notifications and Live Streaming Using Raspberry Pi.” .</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[2] M. Peter and H. David, “Learn Raspberry Pi with Linux,” Apress, 2012</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[3] P. S. Dhake and B. Sumedha S., “Embedded Surveillance System Using PIR Sensor.,” vol. No. 02, no. 3, 2014.</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[4] J. D., “Real Time Embedded Network Video Capture And SMS Alerting system,” Jun. 2014. [5] S. Sneha, “IP Camera Video Surveillance using Raspberry Pi.,” Feb. 2015.</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[6] F. C. Mahima and A. Prof. Gharge, “Design and Develop Real Time Video Surveillance System Based on Embedded Web Server Raspberry PI B+ Board. International Journal of Advance Engineering and Research Development (Ijaerd), NCRRET.,” pp. 1–4, 2015.</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[7] J. G. J, “Design and Implementation of Advanced ARM Based Surveillance System Using Wireless Communication.,” 2014.</a:t>
            </a:r>
          </a:p>
          <a:p>
            <a:pPr>
              <a:lnSpc>
                <a:spcPct val="9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152000" y="0"/>
            <a:ext cx="10296000" cy="6408000"/>
          </a:xfrm>
          <a:prstGeom prst="rect">
            <a:avLst/>
          </a:prstGeom>
          <a:noFill/>
          <a:ln>
            <a:noFill/>
          </a:ln>
        </p:spPr>
        <p:txBody>
          <a:bodyPr lIns="0" tIns="0" rIns="0" bIns="0" anchor="ctr"/>
          <a:lstStyle/>
          <a:p>
            <a:r>
              <a:rPr lang="en-US" sz="1800" b="0" strike="noStrike" spc="-1">
                <a:solidFill>
                  <a:srgbClr val="000000"/>
                </a:solidFill>
                <a:uFill>
                  <a:solidFill>
                    <a:srgbClr val="FFFFFF"/>
                  </a:solidFill>
                </a:uFill>
                <a:latin typeface="Tw Cen MT"/>
              </a:rPr>
              <a:t> [8] P. Sanjana, J. S. Clement, and S. R., “Smart Surveillance Monitoring System Using Raspberry PI and PIR Sensor.,” 2014.
 [9] U. Kumar, R. Manda, S. Sai, and A. Pammi, “Implementation Of Low Cost Wireless Image Acquisition And Transfer To Web Client Using Raspberry Pi For Remote Monitoring. International Journal of Computer Networking, Wireless and Mobile Communications (IJCNWMC).,” vol. No. 4, no. 3, pp. 17–20, 2014.
 [10] “The History of Security _ PerspecSys.com.htm.” .
 [11] A.-D. Osama, “Cisco IP Video Surveillance Introduction,” Cisco Expo, 2009.
 [12] “What is a security system and how does it work _ SafeWise.htm.” .
 [13] T.K. Hareendran, “GSM Home Security Alarm System With Arduino,” Library Security System, 2014. .
 [14] R. Verman, “Distance Education In Technological Age,” Anmol Publ. Pvt Ltd, p. 166, 2005.
 [15] “Television Rides Wires,” Pop. Sci., no. February, p. 179, 1949.
 [16] “Introduction to Closed Circuit Television,” Jan-2013. .
 [17] B. Messauod, Access Control Systems: Secuiry, Management and Trust Models., 1st ed. Austin, TX, USA: Springer, 2006. 
[18] “IP Surveillance,” IT Encyclopedia. .
 [19] “ijcsit2014050648.pdf.” .
 [20] B. E. Reddy, M. Veeresha, and N. Rao, “Image Processing: A Survey.”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024200" y="585360"/>
            <a:ext cx="9719640" cy="1499400"/>
          </a:xfrm>
          <a:prstGeom prst="rect">
            <a:avLst/>
          </a:prstGeom>
          <a:noFill/>
          <a:ln>
            <a:noFill/>
          </a:ln>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36" name="TextShape 2"/>
          <p:cNvSpPr txBox="1"/>
          <p:nvPr/>
        </p:nvSpPr>
        <p:spPr>
          <a:xfrm>
            <a:off x="1152000" y="720000"/>
            <a:ext cx="10008000" cy="5760000"/>
          </a:xfrm>
          <a:prstGeom prst="rect">
            <a:avLst/>
          </a:prstGeom>
          <a:noFill/>
          <a:ln>
            <a:noFill/>
          </a:ln>
        </p:spPr>
        <p:txBody>
          <a:bodyPr lIns="0" tIns="0" rIns="0" bIns="0" anchor="ctr"/>
          <a:lstStyle/>
          <a:p>
            <a:r>
              <a:rPr lang="en-US" sz="1800" b="0" strike="noStrike" spc="-1">
                <a:solidFill>
                  <a:srgbClr val="000000"/>
                </a:solidFill>
                <a:uFill>
                  <a:solidFill>
                    <a:srgbClr val="FFFFFF"/>
                  </a:solidFill>
                </a:uFill>
                <a:latin typeface="Tw Cen MT"/>
              </a:rPr>
              <a:t> [21] A. Ambrosetti and P. H. Rabinowitz, “Dual variational methods in critical point theory and applications,” J. Funct. Anal., vol. 14, no. 4, pp. 349–381, 1973
 [22] “113-115-OBJECT-DETECTION-AND-TRACKING-USING-IMAGEPROCESSING.pdf.” .
 [23] “Simon_Denman_Thesis.pdf.” .
 [24] S. Prasad, P. Mahalakshmi, A. J. C. Sunder, and R. Swathi, “Smart Surveillance Monitoring System Using Raspberry PI and PIR Sensor,” Int. J. Comput. Sci. Inf. Tech., vol. 5, no. 6, 2014.
 [25] Raspberry Pi for Begginers, 2014th ed. London UK.: Imagine Pulishing Ltd. 35
 [26] B. J. Glenn, Computer Science: An Overview, 11th ed. Edwards Brothers.
 [27] “The Raspberry Pi Education Manual,” Dec. 2012.
 [28] “How Infrared Motion Detector Components Work,” Glolab Corporation., 2013.
 [29] “pir-passive-infrared-proximity-motion-sensor.pdf.” . 
[30] G. Honey, Intruder alarms, 2nd ed. Oxford ; Burlington, MA: Newnes, 2003. [31] “The Raspberry Pi 		Education Manual,” no. 1.0, Dec. 2012.</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Literature Research</a:t>
            </a:r>
            <a:endParaRPr lang="en-US" sz="1800" b="0" strike="noStrike" spc="-1">
              <a:solidFill>
                <a:srgbClr val="000000"/>
              </a:solidFill>
              <a:uFill>
                <a:solidFill>
                  <a:srgbClr val="FFFFFF"/>
                </a:solidFill>
              </a:uFill>
              <a:latin typeface="Tw Cen MT"/>
            </a:endParaRPr>
          </a:p>
        </p:txBody>
      </p:sp>
      <p:sp>
        <p:nvSpPr>
          <p:cNvPr id="89" name="TextShape 2"/>
          <p:cNvSpPr txBox="1"/>
          <p:nvPr/>
        </p:nvSpPr>
        <p:spPr>
          <a:xfrm>
            <a:off x="1024200" y="2286000"/>
            <a:ext cx="9719640" cy="4023000"/>
          </a:xfrm>
          <a:prstGeom prst="rect">
            <a:avLst/>
          </a:prstGeom>
          <a:noFill/>
          <a:ln>
            <a:noFill/>
          </a:ln>
        </p:spPr>
        <p:txBody>
          <a:bodyPr lIns="45720" rIns="45720"/>
          <a:lstStyle/>
          <a:p>
            <a:pPr>
              <a:lnSpc>
                <a:spcPct val="100000"/>
              </a:lnSpc>
            </a:pPr>
            <a:r>
              <a:rPr lang="en-US" sz="2200" b="0" strike="noStrike" spc="-1">
                <a:solidFill>
                  <a:srgbClr val="FF0000"/>
                </a:solidFill>
                <a:uFill>
                  <a:solidFill>
                    <a:srgbClr val="FFFFFF"/>
                  </a:solidFill>
                </a:uFill>
                <a:latin typeface="Tw Cen MT"/>
              </a:rPr>
              <a:t>1.Arduino Based Smart Drip Irrigation System Using Internet of Things </a:t>
            </a:r>
            <a:endParaRPr lang="en-US" sz="2200" b="0" strike="noStrike" spc="-1">
              <a:solidFill>
                <a:srgbClr val="000000"/>
              </a:solidFill>
              <a:uFill>
                <a:solidFill>
                  <a:srgbClr val="FFFFFF"/>
                </a:solidFill>
              </a:uFill>
              <a:latin typeface="Tw Cen MT"/>
            </a:endParaRPr>
          </a:p>
          <a:p>
            <a:pPr>
              <a:lnSpc>
                <a:spcPct val="100000"/>
              </a:lnSpc>
            </a:pPr>
            <a:r>
              <a:rPr lang="en-US" sz="1100" b="0" strike="noStrike" spc="-1">
                <a:solidFill>
                  <a:srgbClr val="FF0000"/>
                </a:solidFill>
                <a:uFill>
                  <a:solidFill>
                    <a:srgbClr val="FFFFFF"/>
                  </a:solidFill>
                </a:uFill>
                <a:latin typeface="Tw Cen MT"/>
              </a:rPr>
              <a:t>                                                                       G. Parameswaran1 , Department of ECE (Sri Shakthi Institute of Engg and Tech,Coimbatore, India)</a:t>
            </a:r>
            <a:endParaRPr lang="en-US" sz="2200" b="0" strike="noStrike" spc="-1">
              <a:solidFill>
                <a:srgbClr val="000000"/>
              </a:solidFill>
              <a:uFill>
                <a:solidFill>
                  <a:srgbClr val="FFFFFF"/>
                </a:solidFill>
              </a:uFill>
              <a:latin typeface="Tw Cen MT"/>
            </a:endParaRPr>
          </a:p>
          <a:p>
            <a:pPr>
              <a:lnSpc>
                <a:spcPct val="100000"/>
              </a:lnSpc>
            </a:pPr>
            <a:endParaRPr lang="en-US" sz="2200" b="0" strike="noStrike" spc="-1">
              <a:solidFill>
                <a:srgbClr val="000000"/>
              </a:solidFill>
              <a:uFill>
                <a:solidFill>
                  <a:srgbClr val="FFFFFF"/>
                </a:solidFill>
              </a:uFill>
              <a:latin typeface="Tw Cen MT"/>
            </a:endParaRPr>
          </a:p>
        </p:txBody>
      </p:sp>
      <p:pic>
        <p:nvPicPr>
          <p:cNvPr id="90" name="Picture 3"/>
          <p:cNvPicPr/>
          <p:nvPr/>
        </p:nvPicPr>
        <p:blipFill>
          <a:blip r:embed="rId2"/>
          <a:stretch/>
        </p:blipFill>
        <p:spPr>
          <a:xfrm>
            <a:off x="2757600" y="3115080"/>
            <a:ext cx="6767280" cy="389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Sensors used </a:t>
            </a:r>
            <a:endParaRPr lang="en-US" sz="1800" b="0" strike="noStrike" spc="-1">
              <a:solidFill>
                <a:srgbClr val="000000"/>
              </a:solidFill>
              <a:uFill>
                <a:solidFill>
                  <a:srgbClr val="FFFFFF"/>
                </a:solidFill>
              </a:uFill>
              <a:latin typeface="Tw Cen MT"/>
            </a:endParaRPr>
          </a:p>
        </p:txBody>
      </p:sp>
      <p:sp>
        <p:nvSpPr>
          <p:cNvPr id="92" name="TextShape 2"/>
          <p:cNvSpPr txBox="1"/>
          <p:nvPr/>
        </p:nvSpPr>
        <p:spPr>
          <a:xfrm>
            <a:off x="1024200" y="2286000"/>
            <a:ext cx="9719640" cy="4023000"/>
          </a:xfrm>
          <a:prstGeom prst="rect">
            <a:avLst/>
          </a:prstGeom>
          <a:noFill/>
          <a:ln>
            <a:noFill/>
          </a:ln>
        </p:spPr>
        <p:txBody>
          <a:bodyPr lIns="45720" rIns="45720"/>
          <a:lstStyle/>
          <a:p>
            <a:pPr>
              <a:lnSpc>
                <a:spcPct val="100000"/>
              </a:lnSpc>
            </a:pPr>
            <a:r>
              <a:rPr lang="en-US" sz="1900" b="1" i="1" u="sng" strike="noStrike" spc="-1">
                <a:solidFill>
                  <a:srgbClr val="000000"/>
                </a:solidFill>
                <a:uFill>
                  <a:solidFill>
                    <a:srgbClr val="FFFFFF"/>
                  </a:solidFill>
                </a:uFill>
                <a:latin typeface="Tw Cen MT"/>
              </a:rPr>
              <a:t>A.I Sensors </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1600" b="0" strike="noStrike" spc="-1">
                <a:solidFill>
                  <a:srgbClr val="000000"/>
                </a:solidFill>
                <a:uFill>
                  <a:solidFill>
                    <a:srgbClr val="FFFFFF"/>
                  </a:solidFill>
                </a:uFill>
                <a:latin typeface="Tw Cen MT"/>
              </a:rPr>
              <a:t> There are different sensors are used to controlling the process of irrigation system. Different sensors used are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Temperature, PH, Humidity are all measured and checked with the previous data stored in a system. According to the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comparator of the system automation process of pump and solenoid valve is opened for needed.</a:t>
            </a:r>
            <a:endParaRPr lang="en-US" sz="2200" b="0" strike="noStrike" spc="-1">
              <a:solidFill>
                <a:srgbClr val="000000"/>
              </a:solidFill>
              <a:uFill>
                <a:solidFill>
                  <a:srgbClr val="FFFFFF"/>
                </a:solidFill>
              </a:uFill>
              <a:latin typeface="Tw Cen MT"/>
            </a:endParaRPr>
          </a:p>
          <a:p>
            <a:pPr>
              <a:lnSpc>
                <a:spcPct val="100000"/>
              </a:lnSpc>
            </a:pPr>
            <a:r>
              <a:rPr lang="en-US" sz="1600" b="1" i="1" u="sng" strike="noStrike" spc="-1">
                <a:solidFill>
                  <a:srgbClr val="000000"/>
                </a:solidFill>
                <a:uFill>
                  <a:solidFill>
                    <a:srgbClr val="FFFFFF"/>
                  </a:solidFill>
                </a:uFill>
                <a:latin typeface="Tw Cen MT"/>
              </a:rPr>
              <a:t>TEMP SENSORS</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Temperature range is exceeded the certain range motor started and thatrange is upto 30°C.LM35 series are precision integrated-circuit temperature sensors, whose output voltage is linearly proportional to the Celsius(temperature). It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has an advantage over linear temperature sensors calibrated in degree Kelvin, its output to obtain convenient Centigrade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scaling. It is rated to operate over a -55° to +150°C temperature range. </a:t>
            </a:r>
            <a:endParaRPr lang="en-US" sz="2200" b="0" strike="noStrike" spc="-1">
              <a:solidFill>
                <a:srgbClr val="000000"/>
              </a:solidFill>
              <a:uFill>
                <a:solidFill>
                  <a:srgbClr val="FFFFFF"/>
                </a:solidFill>
              </a:uFill>
              <a:latin typeface="Tw Cen MT"/>
            </a:endParaRPr>
          </a:p>
          <a:p>
            <a:pPr>
              <a:lnSpc>
                <a:spcPct val="100000"/>
              </a:lnSpc>
            </a:pPr>
            <a:r>
              <a:rPr lang="en-US" sz="1600" b="1" i="1" u="sng" strike="noStrike" spc="-1">
                <a:solidFill>
                  <a:srgbClr val="000000"/>
                </a:solidFill>
                <a:uFill>
                  <a:solidFill>
                    <a:srgbClr val="FFFFFF"/>
                  </a:solidFill>
                </a:uFill>
                <a:latin typeface="Tw Cen MT"/>
              </a:rPr>
              <a:t>HUMIDITY SENSORS</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 Humidity is a measure in percentage, ofthe vapor in the air compared to the total amount of vapor that could be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held in the air at a given temperature of the system. SY-HS-220 is used to measure humidity in Figure 3. It operates on </a:t>
            </a:r>
            <a:endParaRPr lang="en-US" sz="2200" b="0" strike="noStrike" spc="-1">
              <a:solidFill>
                <a:srgbClr val="000000"/>
              </a:solidFill>
              <a:uFill>
                <a:solidFill>
                  <a:srgbClr val="FFFFFF"/>
                </a:solidFill>
              </a:uFill>
              <a:latin typeface="Tw Cen MT"/>
            </a:endParaRPr>
          </a:p>
          <a:p>
            <a:pPr>
              <a:lnSpc>
                <a:spcPct val="100000"/>
              </a:lnSpc>
            </a:pPr>
            <a:r>
              <a:rPr lang="en-US" sz="1600" b="0" strike="noStrike" spc="-1">
                <a:solidFill>
                  <a:srgbClr val="000000"/>
                </a:solidFill>
                <a:uFill>
                  <a:solidFill>
                    <a:srgbClr val="FFFFFF"/>
                  </a:solidFill>
                </a:uFill>
                <a:latin typeface="Tw Cen MT"/>
              </a:rPr>
              <a:t>DC 5 V of supply which can be easily. Its operating </a:t>
            </a:r>
            <a:endParaRPr lang="en-US" sz="2200" b="0" strike="noStrike" spc="-1">
              <a:solidFill>
                <a:srgbClr val="000000"/>
              </a:solidFill>
              <a:uFill>
                <a:solidFill>
                  <a:srgbClr val="FFFFFF"/>
                </a:solidFill>
              </a:uFill>
              <a:latin typeface="Tw Cen MT"/>
            </a:endParaRPr>
          </a:p>
          <a:p>
            <a:pPr>
              <a:lnSpc>
                <a:spcPct val="10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024200" y="585360"/>
            <a:ext cx="9719640" cy="1499400"/>
          </a:xfrm>
          <a:prstGeom prst="rect">
            <a:avLst/>
          </a:prstGeom>
          <a:noFill/>
          <a:ln>
            <a:noFill/>
          </a:ln>
        </p:spPr>
        <p:txBody>
          <a:bodyPr anchor="ctr"/>
          <a:lstStyle/>
          <a:p>
            <a:endParaRPr lang="en-US" sz="1800" b="0" strike="noStrike" spc="-1">
              <a:solidFill>
                <a:srgbClr val="000000"/>
              </a:solidFill>
              <a:uFill>
                <a:solidFill>
                  <a:srgbClr val="FFFFFF"/>
                </a:solidFill>
              </a:uFill>
              <a:latin typeface="Tw Cen MT"/>
            </a:endParaRPr>
          </a:p>
        </p:txBody>
      </p:sp>
      <p:sp>
        <p:nvSpPr>
          <p:cNvPr id="94" name="TextShape 2"/>
          <p:cNvSpPr txBox="1"/>
          <p:nvPr/>
        </p:nvSpPr>
        <p:spPr>
          <a:xfrm>
            <a:off x="1024200" y="2286000"/>
            <a:ext cx="9719640" cy="4023000"/>
          </a:xfrm>
          <a:prstGeom prst="rect">
            <a:avLst/>
          </a:prstGeom>
          <a:noFill/>
          <a:ln>
            <a:noFill/>
          </a:ln>
        </p:spPr>
        <p:txBody>
          <a:bodyPr lIns="45720" rIns="45720"/>
          <a:lstStyle/>
          <a:p>
            <a:pPr>
              <a:lnSpc>
                <a:spcPct val="100000"/>
              </a:lnSpc>
            </a:pPr>
            <a:r>
              <a:rPr lang="en-US" sz="2000" b="0" strike="noStrike" spc="-1">
                <a:solidFill>
                  <a:srgbClr val="000000"/>
                </a:solidFill>
                <a:uFill>
                  <a:solidFill>
                    <a:srgbClr val="FFFFFF"/>
                  </a:solidFill>
                </a:uFill>
                <a:latin typeface="Tw Cen MT"/>
              </a:rPr>
              <a:t>temperature range is 0 - 60°C. The device tracts the humidity range from 30 - 90% which is more regularly find out inside the cropping land.Humidity sensor are used for measuring moisture content in the atmosphere. It rely on measurements of temperature, pressure, mass etc. There are different sensors avail are capacitive, resistive, thermal, gravimetric. </a:t>
            </a:r>
            <a:endParaRPr lang="en-US" sz="2200" b="0" strike="noStrike" spc="-1">
              <a:solidFill>
                <a:srgbClr val="000000"/>
              </a:solidFill>
              <a:uFill>
                <a:solidFill>
                  <a:srgbClr val="FFFFFF"/>
                </a:solidFill>
              </a:uFill>
              <a:latin typeface="Tw Cen MT"/>
            </a:endParaRPr>
          </a:p>
          <a:p>
            <a:pPr>
              <a:lnSpc>
                <a:spcPct val="100000"/>
              </a:lnSpc>
            </a:pP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1" i="1" u="sng" strike="noStrike" spc="-1">
                <a:solidFill>
                  <a:srgbClr val="000000"/>
                </a:solidFill>
                <a:uFill>
                  <a:solidFill>
                    <a:srgbClr val="FFFFFF"/>
                  </a:solidFill>
                </a:uFill>
                <a:latin typeface="Tw Cen MT"/>
              </a:rPr>
              <a:t> PH Sensors </a:t>
            </a:r>
            <a:endParaRPr lang="en-US" sz="2200" b="0" strike="noStrike" spc="-1">
              <a:solidFill>
                <a:srgbClr val="000000"/>
              </a:solidFill>
              <a:uFill>
                <a:solidFill>
                  <a:srgbClr val="FFFFFF"/>
                </a:solidFill>
              </a:uFill>
              <a:latin typeface="Tw Cen MT"/>
            </a:endParaRPr>
          </a:p>
          <a:p>
            <a:pPr>
              <a:lnSpc>
                <a:spcPct val="100000"/>
              </a:lnSpc>
            </a:pPr>
            <a:r>
              <a:rPr lang="en-US" sz="2000" b="0" strike="noStrike" spc="-1">
                <a:solidFill>
                  <a:srgbClr val="000000"/>
                </a:solidFill>
                <a:uFill>
                  <a:solidFill>
                    <a:srgbClr val="FFFFFF"/>
                  </a:solidFill>
                </a:uFill>
                <a:latin typeface="Tw Cen MT"/>
              </a:rPr>
              <a:t>are used to measure the nutrient content in the soil required for irrigation. The other thing is that </a:t>
            </a:r>
            <a:endParaRPr lang="en-US" sz="2200" b="0" strike="noStrike" spc="-1">
              <a:solidFill>
                <a:srgbClr val="000000"/>
              </a:solidFill>
              <a:uFill>
                <a:solidFill>
                  <a:srgbClr val="FFFFFF"/>
                </a:solidFill>
              </a:uFill>
              <a:latin typeface="Tw Cen MT"/>
            </a:endParaRPr>
          </a:p>
          <a:p>
            <a:pPr>
              <a:lnSpc>
                <a:spcPct val="100000"/>
              </a:lnSpc>
            </a:pPr>
            <a:r>
              <a:rPr lang="en-US" sz="2000" b="0" strike="noStrike" spc="-1">
                <a:solidFill>
                  <a:srgbClr val="000000"/>
                </a:solidFill>
                <a:uFill>
                  <a:solidFill>
                    <a:srgbClr val="FFFFFF"/>
                  </a:solidFill>
                </a:uFill>
                <a:latin typeface="Tw Cen MT"/>
              </a:rPr>
              <a:t>correct amount of nutrient is supplied to the soil.</a:t>
            </a: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OBJECTIVE OF INTRU-INFI-TH101</a:t>
            </a:r>
            <a:endParaRPr lang="en-US" sz="1800" b="0" strike="noStrike" spc="-1">
              <a:solidFill>
                <a:srgbClr val="000000"/>
              </a:solidFill>
              <a:uFill>
                <a:solidFill>
                  <a:srgbClr val="FFFFFF"/>
                </a:solidFill>
              </a:uFill>
              <a:latin typeface="Tw Cen MT"/>
            </a:endParaRPr>
          </a:p>
        </p:txBody>
      </p:sp>
      <p:sp>
        <p:nvSpPr>
          <p:cNvPr id="96"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INTRU-INFI-TH101aims to:-</a:t>
            </a:r>
          </a:p>
          <a:p>
            <a:pPr>
              <a:lnSpc>
                <a:spcPct val="100000"/>
              </a:lnSpc>
            </a:pPr>
            <a:r>
              <a:rPr lang="en-US" sz="2200" b="0" strike="noStrike" spc="-1">
                <a:solidFill>
                  <a:srgbClr val="000000"/>
                </a:solidFill>
                <a:uFill>
                  <a:solidFill>
                    <a:srgbClr val="FFFFFF"/>
                  </a:solidFill>
                </a:uFill>
                <a:latin typeface="Tw Cen MT"/>
              </a:rPr>
              <a:t>1.Detect the presence of a person other than the farmer on the farm land and raise an alarm (not by the conventional method of buzzer or video capture) by sending an immediate message to the farmer’s cellphone with the message “Someone just entered the Farm”.</a:t>
            </a:r>
          </a:p>
          <a:p>
            <a:pPr>
              <a:lnSpc>
                <a:spcPct val="100000"/>
              </a:lnSpc>
            </a:pPr>
            <a:r>
              <a:rPr lang="en-US" sz="2200" b="0" strike="noStrike" spc="-1">
                <a:solidFill>
                  <a:srgbClr val="000000"/>
                </a:solidFill>
                <a:uFill>
                  <a:solidFill>
                    <a:srgbClr val="FFFFFF"/>
                  </a:solidFill>
                </a:uFill>
                <a:latin typeface="Tw Cen MT"/>
              </a:rPr>
              <a:t>2.It will also have a temperature and humidity detection system which will help identify what is the suitable temperature for wheat and wheat kernel as well poultry farm birds like broilers and layer birds to breed,thus sending a pertinent message to the farmer’s mobile.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What’s New?</a:t>
            </a:r>
            <a:endParaRPr lang="en-US" sz="1800" b="0" strike="noStrike" spc="-1">
              <a:solidFill>
                <a:srgbClr val="000000"/>
              </a:solidFill>
              <a:uFill>
                <a:solidFill>
                  <a:srgbClr val="FFFFFF"/>
                </a:solidFill>
              </a:uFill>
              <a:latin typeface="Tw Cen MT"/>
            </a:endParaRPr>
          </a:p>
        </p:txBody>
      </p:sp>
      <p:sp>
        <p:nvSpPr>
          <p:cNvPr id="98" name="TextShape 2"/>
          <p:cNvSpPr txBox="1"/>
          <p:nvPr/>
        </p:nvSpPr>
        <p:spPr>
          <a:xfrm>
            <a:off x="1024200" y="2286000"/>
            <a:ext cx="9719640" cy="4023000"/>
          </a:xfrm>
          <a:prstGeom prst="rect">
            <a:avLst/>
          </a:prstGeom>
          <a:noFill/>
          <a:ln>
            <a:noFill/>
          </a:ln>
        </p:spPr>
        <p:txBody>
          <a:bodyPr lIns="45720" rIns="45720"/>
          <a:lstStyle/>
          <a:p>
            <a:pPr>
              <a:lnSpc>
                <a:spcPct val="100000"/>
              </a:lnSpc>
            </a:pPr>
            <a:r>
              <a:rPr lang="en-US" sz="2200" b="0" strike="noStrike" spc="-1">
                <a:solidFill>
                  <a:srgbClr val="000000"/>
                </a:solidFill>
                <a:uFill>
                  <a:solidFill>
                    <a:srgbClr val="FFFFFF"/>
                  </a:solidFill>
                </a:uFill>
                <a:latin typeface="Tw Cen MT"/>
              </a:rPr>
              <a:t>1.The first major difference if that the farmer doesn’t have to wait for a buzzer to go on to detect an intruder.</a:t>
            </a:r>
          </a:p>
          <a:p>
            <a:pPr>
              <a:lnSpc>
                <a:spcPct val="100000"/>
              </a:lnSpc>
            </a:pPr>
            <a:r>
              <a:rPr lang="en-US" sz="2200" b="0" strike="noStrike" spc="-1">
                <a:solidFill>
                  <a:srgbClr val="000000"/>
                </a:solidFill>
                <a:uFill>
                  <a:solidFill>
                    <a:srgbClr val="FFFFFF"/>
                  </a:solidFill>
                </a:uFill>
                <a:latin typeface="Tw Cen MT"/>
              </a:rPr>
              <a:t>2.A database has been used to store the information of temperature and humidity collected from the farm which will be later sent to the account of the farmer via GMAIL , as part of implementation under the CLOUD because we aim to increase the accessibility of the nformation so that the farmer is able to have access to it anywhere,anytime.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Why raspberry pi?</a:t>
            </a:r>
            <a:endParaRPr lang="en-US" sz="1800" b="0" strike="noStrike" spc="-1">
              <a:solidFill>
                <a:srgbClr val="000000"/>
              </a:solidFill>
              <a:uFill>
                <a:solidFill>
                  <a:srgbClr val="FFFFFF"/>
                </a:solidFill>
              </a:uFill>
              <a:latin typeface="Tw Cen MT"/>
            </a:endParaRPr>
          </a:p>
        </p:txBody>
      </p:sp>
      <p:sp>
        <p:nvSpPr>
          <p:cNvPr id="100" name="TextShape 2"/>
          <p:cNvSpPr txBox="1"/>
          <p:nvPr/>
        </p:nvSpPr>
        <p:spPr>
          <a:xfrm>
            <a:off x="1024200" y="2286000"/>
            <a:ext cx="971964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The Raspberry Pi 3, with a quad-core Cortex-A53 processor, is described as 10 times the performance of a Raspberry Pi 1.</a:t>
            </a:r>
            <a:r>
              <a:rPr lang="en-US" sz="2200" b="0" u="sng" strike="noStrike" spc="-1" baseline="30000">
                <a:solidFill>
                  <a:srgbClr val="6B9F25"/>
                </a:solidFill>
                <a:uFill>
                  <a:solidFill>
                    <a:srgbClr val="FFFFFF"/>
                  </a:solidFill>
                </a:uFill>
                <a:latin typeface="Tw Cen MT"/>
                <a:hlinkClick r:id="rId2"/>
              </a:rPr>
              <a:t>[19]</a:t>
            </a:r>
            <a:r>
              <a:rPr lang="en-US" sz="2200" b="0" strike="noStrike" spc="-1">
                <a:solidFill>
                  <a:srgbClr val="000000"/>
                </a:solidFill>
                <a:uFill>
                  <a:solidFill>
                    <a:srgbClr val="FFFFFF"/>
                  </a:solidFill>
                </a:uFill>
                <a:latin typeface="Tw Cen MT"/>
              </a:rPr>
              <a:t> This was suggested to be highly dependent upon task </a:t>
            </a:r>
            <a:r>
              <a:rPr lang="en-US" sz="2200" b="0" u="sng" strike="noStrike" spc="-1">
                <a:solidFill>
                  <a:srgbClr val="6B9F25"/>
                </a:solidFill>
                <a:uFill>
                  <a:solidFill>
                    <a:srgbClr val="FFFFFF"/>
                  </a:solidFill>
                </a:uFill>
                <a:latin typeface="Tw Cen MT"/>
                <a:hlinkClick r:id="rId3"/>
              </a:rPr>
              <a:t>threading</a:t>
            </a:r>
            <a:r>
              <a:rPr lang="en-US" sz="2200" b="0" strike="noStrike" spc="-1">
                <a:solidFill>
                  <a:srgbClr val="000000"/>
                </a:solidFill>
                <a:uFill>
                  <a:solidFill>
                    <a:srgbClr val="FFFFFF"/>
                  </a:solidFill>
                </a:uFill>
                <a:latin typeface="Tw Cen MT"/>
              </a:rPr>
              <a:t> and </a:t>
            </a:r>
            <a:r>
              <a:rPr lang="en-US" sz="2200" b="0" u="sng" strike="noStrike" spc="-1">
                <a:solidFill>
                  <a:srgbClr val="6B9F25"/>
                </a:solidFill>
                <a:uFill>
                  <a:solidFill>
                    <a:srgbClr val="FFFFFF"/>
                  </a:solidFill>
                </a:uFill>
                <a:latin typeface="Tw Cen MT"/>
                <a:hlinkClick r:id="rId4"/>
              </a:rPr>
              <a:t>instruction set</a:t>
            </a:r>
            <a:r>
              <a:rPr lang="en-US" sz="2200" b="0" strike="noStrike" spc="-1">
                <a:solidFill>
                  <a:srgbClr val="000000"/>
                </a:solidFill>
                <a:uFill>
                  <a:solidFill>
                    <a:srgbClr val="FFFFFF"/>
                  </a:solidFill>
                </a:uFill>
                <a:latin typeface="Tw Cen MT"/>
              </a:rPr>
              <a:t> use. Benchmarks showed the Raspberry Pi 3 to be approximately 80% faster than the Raspberry Pi 2 in parallelized tasks.</a:t>
            </a:r>
            <a:r>
              <a:rPr lang="en-US" sz="2200" b="0" u="sng" strike="noStrike" spc="-1" baseline="30000">
                <a:solidFill>
                  <a:srgbClr val="6B9F25"/>
                </a:solidFill>
                <a:uFill>
                  <a:solidFill>
                    <a:srgbClr val="FFFFFF"/>
                  </a:solidFill>
                </a:uFill>
                <a:latin typeface="Tw Cen MT"/>
                <a:hlinkClick r:id="rId5"/>
              </a:rPr>
              <a:t>[20]</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Raspberry Pi 2 includes a quad-core Cortex-A7 CPU running at 900 MHz and 1 GB RAM. It is described as 4–6 times more powerful than its predecessor. The GPU is identical to the original.</a:t>
            </a:r>
            <a:r>
              <a:rPr lang="en-US" sz="2200" b="0" u="sng" strike="noStrike" spc="-1" baseline="30000">
                <a:solidFill>
                  <a:srgbClr val="6B9F25"/>
                </a:solidFill>
                <a:uFill>
                  <a:solidFill>
                    <a:srgbClr val="FFFFFF"/>
                  </a:solidFill>
                </a:uFill>
                <a:latin typeface="Tw Cen MT"/>
                <a:hlinkClick r:id="rId6"/>
              </a:rPr>
              <a:t>[18]</a:t>
            </a:r>
            <a:r>
              <a:rPr lang="en-US" sz="2200" b="0" strike="noStrike" spc="-1">
                <a:solidFill>
                  <a:srgbClr val="000000"/>
                </a:solidFill>
                <a:uFill>
                  <a:solidFill>
                    <a:srgbClr val="FFFFFF"/>
                  </a:solidFill>
                </a:uFill>
                <a:latin typeface="Tw Cen MT"/>
              </a:rPr>
              <a:t> In parallelized benchmarks, the Raspberry Pi 2 could be up to 14 times faster than a Raspberry Pi 1 Model B+.</a:t>
            </a:r>
            <a:r>
              <a:rPr lang="en-US" sz="2200" b="0" u="sng" strike="noStrike" spc="-1" baseline="30000">
                <a:solidFill>
                  <a:srgbClr val="6B9F25"/>
                </a:solidFill>
                <a:uFill>
                  <a:solidFill>
                    <a:srgbClr val="FFFFFF"/>
                  </a:solidFill>
                </a:uFill>
                <a:latin typeface="Tw Cen MT"/>
                <a:hlinkClick r:id="rId7"/>
              </a:rPr>
              <a:t>[21]</a:t>
            </a: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While operating at 700 MHz by default, the first generation Raspberry Pi provided a real-world performance roughly equivalent to 0.041 </a:t>
            </a:r>
            <a:r>
              <a:rPr lang="en-US" sz="2200" b="0" u="sng" strike="noStrike" spc="-1">
                <a:solidFill>
                  <a:srgbClr val="6B9F25"/>
                </a:solidFill>
                <a:uFill>
                  <a:solidFill>
                    <a:srgbClr val="FFFFFF"/>
                  </a:solidFill>
                </a:uFill>
                <a:latin typeface="Tw Cen MT"/>
                <a:hlinkClick r:id="rId8"/>
              </a:rPr>
              <a:t>GFLOPS</a:t>
            </a:r>
            <a:r>
              <a:rPr lang="en-US" sz="2200" b="0" strike="noStrike" spc="-1">
                <a:solidFill>
                  <a:srgbClr val="000000"/>
                </a:solidFill>
                <a:uFill>
                  <a:solidFill>
                    <a:srgbClr val="FFFFFF"/>
                  </a:solidFill>
                </a:uFill>
                <a:latin typeface="Tw Cen MT"/>
              </a:rPr>
              <a:t>.</a:t>
            </a:r>
            <a:r>
              <a:rPr lang="en-US" sz="2200" b="0" u="sng" strike="noStrike" spc="-1" baseline="30000">
                <a:solidFill>
                  <a:srgbClr val="6B9F25"/>
                </a:solidFill>
                <a:uFill>
                  <a:solidFill>
                    <a:srgbClr val="FFFFFF"/>
                  </a:solidFill>
                </a:uFill>
                <a:latin typeface="Tw Cen MT"/>
                <a:hlinkClick r:id="rId9"/>
              </a:rPr>
              <a:t>[22]</a:t>
            </a:r>
            <a:r>
              <a:rPr lang="en-US" sz="2200" b="0" u="sng" strike="noStrike" spc="-1" baseline="30000">
                <a:solidFill>
                  <a:srgbClr val="6B9F25"/>
                </a:solidFill>
                <a:uFill>
                  <a:solidFill>
                    <a:srgbClr val="FFFFFF"/>
                  </a:solidFill>
                </a:uFill>
                <a:latin typeface="Tw Cen MT"/>
                <a:hlinkClick r:id="rId10"/>
              </a:rPr>
              <a:t>[23]</a:t>
            </a:r>
            <a:r>
              <a:rPr lang="en-US" sz="2200" b="0" strike="noStrike" spc="-1">
                <a:solidFill>
                  <a:srgbClr val="000000"/>
                </a:solidFill>
                <a:uFill>
                  <a:solidFill>
                    <a:srgbClr val="FFFFFF"/>
                  </a:solidFill>
                </a:uFill>
                <a:latin typeface="Tw Cen MT"/>
              </a:rPr>
              <a:t> On the</a:t>
            </a:r>
            <a:r>
              <a:rPr lang="en-US" sz="2200" b="0" u="sng" strike="noStrike" spc="-1">
                <a:solidFill>
                  <a:srgbClr val="6B9F25"/>
                </a:solidFill>
                <a:uFill>
                  <a:solidFill>
                    <a:srgbClr val="FFFFFF"/>
                  </a:solidFill>
                </a:uFill>
                <a:latin typeface="Tw Cen MT"/>
                <a:hlinkClick r:id="rId11"/>
              </a:rPr>
              <a:t>CPU</a:t>
            </a:r>
            <a:r>
              <a:rPr lang="en-US" sz="2200" b="0" strike="noStrike" spc="-1">
                <a:solidFill>
                  <a:srgbClr val="000000"/>
                </a:solidFill>
                <a:uFill>
                  <a:solidFill>
                    <a:srgbClr val="FFFFFF"/>
                  </a:solidFill>
                </a:uFill>
                <a:latin typeface="Tw Cen MT"/>
              </a:rPr>
              <a:t> level the performance is similar to a 300 MHz </a:t>
            </a:r>
            <a:r>
              <a:rPr lang="en-US" sz="2200" b="0" u="sng" strike="noStrike" spc="-1">
                <a:solidFill>
                  <a:srgbClr val="6B9F25"/>
                </a:solidFill>
                <a:uFill>
                  <a:solidFill>
                    <a:srgbClr val="FFFFFF"/>
                  </a:solidFill>
                </a:uFill>
                <a:latin typeface="Tw Cen MT"/>
                <a:hlinkClick r:id="rId12"/>
              </a:rPr>
              <a:t>Pentium II</a:t>
            </a:r>
            <a:r>
              <a:rPr lang="en-US" sz="2200" b="0" strike="noStrike" spc="-1">
                <a:solidFill>
                  <a:srgbClr val="000000"/>
                </a:solidFill>
                <a:uFill>
                  <a:solidFill>
                    <a:srgbClr val="FFFFFF"/>
                  </a:solidFill>
                </a:uFill>
                <a:latin typeface="Tw Cen MT"/>
              </a:rPr>
              <a:t> of 1997–99. The GPU provides 1 </a:t>
            </a:r>
            <a:r>
              <a:rPr lang="en-US" sz="2200" b="0" u="sng" strike="noStrike" spc="-1">
                <a:solidFill>
                  <a:srgbClr val="6B9F25"/>
                </a:solidFill>
                <a:uFill>
                  <a:solidFill>
                    <a:srgbClr val="FFFFFF"/>
                  </a:solidFill>
                </a:uFill>
                <a:latin typeface="Tw Cen MT"/>
                <a:hlinkClick r:id="rId13"/>
              </a:rPr>
              <a:t>Gpixel</a:t>
            </a:r>
            <a:r>
              <a:rPr lang="en-US" sz="2200" b="0" strike="noStrike" spc="-1">
                <a:solidFill>
                  <a:srgbClr val="000000"/>
                </a:solidFill>
                <a:uFill>
                  <a:solidFill>
                    <a:srgbClr val="FFFFFF"/>
                  </a:solidFill>
                </a:uFill>
                <a:latin typeface="Tw Cen MT"/>
              </a:rPr>
              <a:t>/s or 1.5 </a:t>
            </a:r>
            <a:r>
              <a:rPr lang="en-US" sz="2200" b="0" u="sng" strike="noStrike" spc="-1">
                <a:solidFill>
                  <a:srgbClr val="6B9F25"/>
                </a:solidFill>
                <a:uFill>
                  <a:solidFill>
                    <a:srgbClr val="FFFFFF"/>
                  </a:solidFill>
                </a:uFill>
                <a:latin typeface="Tw Cen MT"/>
                <a:hlinkClick r:id="rId14"/>
              </a:rPr>
              <a:t>Gtexel</a:t>
            </a:r>
            <a:r>
              <a:rPr lang="en-US" sz="2200" b="0" strike="noStrike" spc="-1">
                <a:solidFill>
                  <a:srgbClr val="000000"/>
                </a:solidFill>
                <a:uFill>
                  <a:solidFill>
                    <a:srgbClr val="FFFFFF"/>
                  </a:solidFill>
                </a:uFill>
                <a:latin typeface="Tw Cen MT"/>
              </a:rPr>
              <a:t>/s of graphics processing or 24 GFLOPS of general purpose computing performance. The graphical capabilities of the Raspberry Pi are roughly equivalent to the performance of the </a:t>
            </a:r>
            <a:r>
              <a:rPr lang="en-US" sz="2200" b="0" u="sng" strike="noStrike" spc="-1">
                <a:solidFill>
                  <a:srgbClr val="6B9F25"/>
                </a:solidFill>
                <a:uFill>
                  <a:solidFill>
                    <a:srgbClr val="FFFFFF"/>
                  </a:solidFill>
                </a:uFill>
                <a:latin typeface="Tw Cen MT"/>
                <a:hlinkClick r:id="rId15"/>
              </a:rPr>
              <a:t>Xbox</a:t>
            </a:r>
            <a:r>
              <a:rPr lang="en-US" sz="2200" b="0" strike="noStrike" spc="-1">
                <a:solidFill>
                  <a:srgbClr val="000000"/>
                </a:solidFill>
                <a:uFill>
                  <a:solidFill>
                    <a:srgbClr val="FFFFFF"/>
                  </a:solidFill>
                </a:uFill>
                <a:latin typeface="Tw Cen MT"/>
              </a:rPr>
              <a:t> of 2001.</a:t>
            </a: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The </a:t>
            </a:r>
            <a:r>
              <a:rPr lang="en-US" sz="2200" b="0" u="sng" strike="noStrike" spc="-1">
                <a:solidFill>
                  <a:srgbClr val="6B9F25"/>
                </a:solidFill>
                <a:uFill>
                  <a:solidFill>
                    <a:srgbClr val="FFFFFF"/>
                  </a:solidFill>
                </a:uFill>
                <a:latin typeface="Tw Cen MT"/>
                <a:hlinkClick r:id="rId16"/>
              </a:rPr>
              <a:t>LINPACK</a:t>
            </a:r>
            <a:r>
              <a:rPr lang="en-US" sz="2200" b="0" strike="noStrike" spc="-1">
                <a:solidFill>
                  <a:srgbClr val="000000"/>
                </a:solidFill>
                <a:uFill>
                  <a:solidFill>
                    <a:srgbClr val="FFFFFF"/>
                  </a:solidFill>
                </a:uFill>
                <a:latin typeface="Tw Cen MT"/>
              </a:rPr>
              <a:t> single node compute benchmark results in a mean </a:t>
            </a:r>
            <a:r>
              <a:rPr lang="en-US" sz="2200" b="0" u="sng" strike="noStrike" spc="-1">
                <a:solidFill>
                  <a:srgbClr val="6B9F25"/>
                </a:solidFill>
                <a:uFill>
                  <a:solidFill>
                    <a:srgbClr val="FFFFFF"/>
                  </a:solidFill>
                </a:uFill>
                <a:latin typeface="Tw Cen MT"/>
                <a:hlinkClick r:id="rId17"/>
              </a:rPr>
              <a:t>single precision performance</a:t>
            </a:r>
            <a:r>
              <a:rPr lang="en-US" sz="2200" b="0" strike="noStrike" spc="-1">
                <a:solidFill>
                  <a:srgbClr val="000000"/>
                </a:solidFill>
                <a:uFill>
                  <a:solidFill>
                    <a:srgbClr val="FFFFFF"/>
                  </a:solidFill>
                </a:uFill>
                <a:latin typeface="Tw Cen MT"/>
              </a:rPr>
              <a:t> of 0.065 GFLOPS and a mean </a:t>
            </a:r>
            <a:r>
              <a:rPr lang="en-US" sz="2200" b="0" u="sng" strike="noStrike" spc="-1">
                <a:solidFill>
                  <a:srgbClr val="6B9F25"/>
                </a:solidFill>
                <a:uFill>
                  <a:solidFill>
                    <a:srgbClr val="FFFFFF"/>
                  </a:solidFill>
                </a:uFill>
                <a:latin typeface="Tw Cen MT"/>
                <a:hlinkClick r:id="rId18"/>
              </a:rPr>
              <a:t>double precision performance</a:t>
            </a:r>
            <a:r>
              <a:rPr lang="en-US" sz="2200" b="0" strike="noStrike" spc="-1">
                <a:solidFill>
                  <a:srgbClr val="000000"/>
                </a:solidFill>
                <a:uFill>
                  <a:solidFill>
                    <a:srgbClr val="FFFFFF"/>
                  </a:solidFill>
                </a:uFill>
                <a:latin typeface="Tw Cen MT"/>
              </a:rPr>
              <a:t> of 0.041 GFLOPS for one Raspberry Pi Model-B board.</a:t>
            </a:r>
            <a:r>
              <a:rPr lang="en-US" sz="2200" b="0" u="sng" strike="noStrike" spc="-1" baseline="30000">
                <a:solidFill>
                  <a:srgbClr val="6B9F25"/>
                </a:solidFill>
                <a:uFill>
                  <a:solidFill>
                    <a:srgbClr val="FFFFFF"/>
                  </a:solidFill>
                </a:uFill>
                <a:latin typeface="Tw Cen MT"/>
                <a:hlinkClick r:id="rId19"/>
              </a:rPr>
              <a:t>[24]</a:t>
            </a:r>
            <a:r>
              <a:rPr lang="en-US" sz="2200" b="0" strike="noStrike" spc="-1">
                <a:solidFill>
                  <a:srgbClr val="000000"/>
                </a:solidFill>
                <a:uFill>
                  <a:solidFill>
                    <a:srgbClr val="FFFFFF"/>
                  </a:solidFill>
                </a:uFill>
                <a:latin typeface="Tw Cen MT"/>
              </a:rPr>
              <a:t> A cluster of 64 Raspberry Pi Model B computers, labeled "Iridis-pi", achieved a LINPACK </a:t>
            </a:r>
            <a:r>
              <a:rPr lang="en-US" sz="2200" b="0" u="sng" strike="noStrike" spc="-1">
                <a:solidFill>
                  <a:srgbClr val="6B9F25"/>
                </a:solidFill>
                <a:uFill>
                  <a:solidFill>
                    <a:srgbClr val="FFFFFF"/>
                  </a:solidFill>
                </a:uFill>
                <a:latin typeface="Tw Cen MT"/>
                <a:hlinkClick r:id="rId20"/>
              </a:rPr>
              <a:t>HPL</a:t>
            </a:r>
            <a:r>
              <a:rPr lang="en-US" sz="2200" b="0" strike="noStrike" spc="-1">
                <a:solidFill>
                  <a:srgbClr val="000000"/>
                </a:solidFill>
                <a:uFill>
                  <a:solidFill>
                    <a:srgbClr val="FFFFFF"/>
                  </a:solidFill>
                </a:uFill>
                <a:latin typeface="Tw Cen MT"/>
              </a:rPr>
              <a:t> suite result of 1.14 GFLOPS (n=10240) at 216 </a:t>
            </a:r>
            <a:r>
              <a:rPr lang="en-US" sz="2200" b="0" u="sng" strike="noStrike" spc="-1">
                <a:solidFill>
                  <a:srgbClr val="6B9F25"/>
                </a:solidFill>
                <a:uFill>
                  <a:solidFill>
                    <a:srgbClr val="FFFFFF"/>
                  </a:solidFill>
                </a:uFill>
                <a:latin typeface="Tw Cen MT"/>
                <a:hlinkClick r:id="rId21"/>
              </a:rPr>
              <a:t>watts</a:t>
            </a:r>
            <a:r>
              <a:rPr lang="en-US" sz="2200" b="0" strike="noStrike" spc="-1">
                <a:solidFill>
                  <a:srgbClr val="000000"/>
                </a:solidFill>
                <a:uFill>
                  <a:solidFill>
                    <a:srgbClr val="FFFFFF"/>
                  </a:solidFill>
                </a:uFill>
                <a:latin typeface="Tw Cen MT"/>
              </a:rPr>
              <a:t> for c. US$4000.</a:t>
            </a:r>
            <a:r>
              <a:rPr lang="en-US" sz="2200" b="0" u="sng" strike="noStrike" spc="-1" baseline="30000">
                <a:solidFill>
                  <a:srgbClr val="6B9F25"/>
                </a:solidFill>
                <a:uFill>
                  <a:solidFill>
                    <a:srgbClr val="FFFFFF"/>
                  </a:solidFill>
                </a:uFill>
                <a:latin typeface="Tw Cen MT"/>
                <a:hlinkClick r:id="rId19"/>
              </a:rPr>
              <a:t>[</a:t>
            </a:r>
            <a:endParaRPr lang="en-US" sz="2200" b="0" strike="noStrike" spc="-1">
              <a:solidFill>
                <a:srgbClr val="000000"/>
              </a:solidFill>
              <a:uFill>
                <a:solidFill>
                  <a:srgbClr val="FFFFFF"/>
                </a:solidFill>
              </a:uFill>
              <a:latin typeface="Tw Cen MT"/>
            </a:endParaRPr>
          </a:p>
          <a:p>
            <a:pPr>
              <a:lnSpc>
                <a:spcPct val="90000"/>
              </a:lnSpc>
            </a:pPr>
            <a:endParaRPr lang="en-US" sz="2200" b="0" strike="noStrike" spc="-1">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024200" y="585360"/>
            <a:ext cx="9719640" cy="1499400"/>
          </a:xfrm>
          <a:prstGeom prst="rect">
            <a:avLst/>
          </a:prstGeom>
          <a:noFill/>
          <a:ln>
            <a:noFill/>
          </a:ln>
        </p:spPr>
        <p:txBody>
          <a:bodyPr anchor="ctr"/>
          <a:lstStyle/>
          <a:p>
            <a:endParaRPr lang="en-US" sz="1800" b="0" strike="noStrike" spc="-1">
              <a:solidFill>
                <a:srgbClr val="000000"/>
              </a:solidFill>
              <a:uFill>
                <a:solidFill>
                  <a:srgbClr val="FFFFFF"/>
                </a:solidFill>
              </a:uFill>
              <a:latin typeface="Tw Cen MT"/>
            </a:endParaRPr>
          </a:p>
        </p:txBody>
      </p:sp>
      <p:pic>
        <p:nvPicPr>
          <p:cNvPr id="102" name="Content Placeholder 3"/>
          <p:cNvPicPr/>
          <p:nvPr/>
        </p:nvPicPr>
        <p:blipFill>
          <a:blip r:embed="rId2"/>
          <a:stretch/>
        </p:blipFill>
        <p:spPr>
          <a:xfrm>
            <a:off x="1563120" y="585360"/>
            <a:ext cx="8642160" cy="5863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88</TotalTime>
  <Words>2538</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Gotham SSm A</vt:lpstr>
      <vt:lpstr>Symbol</vt:lpstr>
      <vt:lpstr>Times New Roman</vt:lpstr>
      <vt:lpstr>Tw Cen MT</vt:lpstr>
      <vt:lpstr>Tw Cen MT Condensed</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KIT</dc:title>
  <dc:subject/>
  <dc:creator>Admin</dc:creator>
  <dc:description/>
  <cp:lastModifiedBy>Rajwal, Swati</cp:lastModifiedBy>
  <cp:revision>18</cp:revision>
  <dcterms:created xsi:type="dcterms:W3CDTF">2017-04-22T19:58:55Z</dcterms:created>
  <dcterms:modified xsi:type="dcterms:W3CDTF">2024-04-04T03:51:37Z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