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24"/>
  </p:notesMasterIdLst>
  <p:sldIdLst>
    <p:sldId id="256" r:id="rId2"/>
    <p:sldId id="312" r:id="rId3"/>
    <p:sldId id="313" r:id="rId4"/>
    <p:sldId id="314" r:id="rId5"/>
    <p:sldId id="315" r:id="rId6"/>
    <p:sldId id="316" r:id="rId7"/>
    <p:sldId id="317" r:id="rId8"/>
    <p:sldId id="318" r:id="rId9"/>
    <p:sldId id="319" r:id="rId10"/>
    <p:sldId id="320" r:id="rId11"/>
    <p:sldId id="322" r:id="rId12"/>
    <p:sldId id="321" r:id="rId13"/>
    <p:sldId id="323" r:id="rId14"/>
    <p:sldId id="324" r:id="rId15"/>
    <p:sldId id="325" r:id="rId16"/>
    <p:sldId id="326" r:id="rId17"/>
    <p:sldId id="327" r:id="rId18"/>
    <p:sldId id="328" r:id="rId19"/>
    <p:sldId id="329" r:id="rId20"/>
    <p:sldId id="330" r:id="rId21"/>
    <p:sldId id="331" r:id="rId22"/>
    <p:sldId id="332" r:id="rId23"/>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04620C7-C31E-49E7-B972-F9401A3D7DAC}">
  <a:tblStyle styleId="{704620C7-C31E-49E7-B972-F9401A3D7D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97" d="100"/>
          <a:sy n="97" d="100"/>
        </p:scale>
        <p:origin x="-342" y="192"/>
      </p:cViewPr>
      <p:guideLst>
        <p:guide orient="horz" pos="1620"/>
        <p:guide pos="53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657891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812919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885465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81" r:id="rId4"/>
    <p:sldLayoutId id="214748368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aralhost.com/hub/what-is-mysq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codeyad.com/Mag/post/whats-jav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Calibri" panose="020F0502020204030204" pitchFamily="34" charset="0"/>
                <a:cs typeface="Calibri" panose="020F0502020204030204" pitchFamily="34" charset="0"/>
              </a:rPr>
              <a:t>POLICE TRAFIC FINE MIS</a:t>
            </a:r>
            <a:endParaRPr dirty="0">
              <a:latin typeface="Calibri" panose="020F0502020204030204" pitchFamily="34" charset="0"/>
              <a:cs typeface="Calibri" panose="020F0502020204030204" pitchFamily="34" charset="0"/>
            </a:endParaRPr>
          </a:p>
        </p:txBody>
      </p:sp>
      <p:grpSp>
        <p:nvGrpSpPr>
          <p:cNvPr id="2641" name="Google Shape;2641;p40"/>
          <p:cNvGrpSpPr/>
          <p:nvPr/>
        </p:nvGrpSpPr>
        <p:grpSpPr>
          <a:xfrm>
            <a:off x="2365175" y="2855339"/>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10" name="Google Shape;2639;p40"/>
          <p:cNvSpPr txBox="1">
            <a:spLocks/>
          </p:cNvSpPr>
          <p:nvPr/>
        </p:nvSpPr>
        <p:spPr>
          <a:xfrm>
            <a:off x="2161979" y="2433860"/>
            <a:ext cx="4720800" cy="7842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650"/>
              <a:buFont typeface="Source Sans Pro"/>
              <a:buNone/>
              <a:defRPr sz="17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9pPr>
          </a:lstStyle>
          <a:p>
            <a:pPr marL="0" indent="0"/>
            <a:r>
              <a:rPr lang="en-US" dirty="0" smtClean="0">
                <a:latin typeface="Calibri" panose="020F0502020204030204" pitchFamily="34" charset="0"/>
                <a:cs typeface="Calibri" panose="020F0502020204030204" pitchFamily="34" charset="0"/>
              </a:rPr>
              <a:t>MOHAMMAD EDRISE BAHER</a:t>
            </a:r>
          </a:p>
          <a:p>
            <a:pPr marL="0" indent="0"/>
            <a:endParaRPr lang="en-US" dirty="0" smtClean="0">
              <a:latin typeface="Calibri" panose="020F0502020204030204" pitchFamily="34" charset="0"/>
              <a:cs typeface="Calibri" panose="020F0502020204030204" pitchFamily="34" charset="0"/>
            </a:endParaRPr>
          </a:p>
          <a:p>
            <a:pPr marL="0" indent="0"/>
            <a:endParaRPr lang="en-US" dirty="0" smtClean="0">
              <a:latin typeface="Calibri" panose="020F0502020204030204" pitchFamily="34" charset="0"/>
              <a:cs typeface="Calibri" panose="020F0502020204030204" pitchFamily="34" charset="0"/>
            </a:endParaRPr>
          </a:p>
          <a:p>
            <a:pPr marL="0" indent="0"/>
            <a:r>
              <a:rPr lang="en-US" dirty="0" smtClean="0">
                <a:latin typeface="Calibri" panose="020F0502020204030204" pitchFamily="34" charset="0"/>
                <a:cs typeface="Calibri" panose="020F0502020204030204" pitchFamily="34" charset="0"/>
              </a:rPr>
              <a:t>MASHAL UNIVERSITY</a:t>
            </a:r>
          </a:p>
          <a:p>
            <a:pPr marL="0" indent="0"/>
            <a:r>
              <a:rPr lang="en-US" dirty="0" smtClean="0">
                <a:latin typeface="Calibri" panose="020F0502020204030204" pitchFamily="34" charset="0"/>
                <a:cs typeface="Calibri" panose="020F0502020204030204" pitchFamily="34" charset="0"/>
              </a:rPr>
              <a:t>COMPUTER SCIENCE FACULTY</a:t>
            </a:r>
          </a:p>
          <a:p>
            <a:pPr marL="0" indent="0"/>
            <a:r>
              <a:rPr lang="en-US" dirty="0" smtClean="0">
                <a:latin typeface="Calibri" panose="020F0502020204030204" pitchFamily="34" charset="0"/>
                <a:cs typeface="Calibri" panose="020F0502020204030204" pitchFamily="34" charset="0"/>
              </a:rPr>
              <a:t>YEAR 2023</a:t>
            </a:r>
            <a:endParaRPr 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latin typeface="+mj-lt"/>
              </a:rPr>
              <a:t>CHAPTER 3</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a:buFontTx/>
              <a:buChar char="-"/>
            </a:pPr>
            <a:r>
              <a:rPr lang="en-US" sz="2000" dirty="0" smtClean="0">
                <a:latin typeface="Calibri" panose="020F0502020204030204" pitchFamily="34" charset="0"/>
                <a:cs typeface="Calibri" panose="020F0502020204030204" pitchFamily="34" charset="0"/>
              </a:rPr>
              <a:t>Database designs and tables:</a:t>
            </a:r>
          </a:p>
          <a:p>
            <a:pPr>
              <a:buFontTx/>
              <a:buChar char="-"/>
            </a:pPr>
            <a:r>
              <a:rPr lang="en-US" sz="2000" dirty="0" smtClean="0">
                <a:latin typeface="Calibri" panose="020F0502020204030204" pitchFamily="34" charset="0"/>
                <a:cs typeface="Calibri" panose="020F0502020204030204" pitchFamily="34" charset="0"/>
              </a:rPr>
              <a:t>My database name &lt;</a:t>
            </a:r>
            <a:r>
              <a:rPr lang="en-US" sz="2000" dirty="0" err="1" smtClean="0">
                <a:latin typeface="Calibri" panose="020F0502020204030204" pitchFamily="34" charset="0"/>
                <a:cs typeface="Calibri" panose="020F0502020204030204" pitchFamily="34" charset="0"/>
              </a:rPr>
              <a:t>tpfmis</a:t>
            </a:r>
            <a:r>
              <a:rPr lang="en-US" sz="2000" dirty="0" smtClean="0">
                <a:latin typeface="Calibri" panose="020F0502020204030204" pitchFamily="34" charset="0"/>
                <a:cs typeface="Calibri" panose="020F0502020204030204" pitchFamily="34" charset="0"/>
              </a:rPr>
              <a:t>&gt;</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in </a:t>
            </a:r>
            <a:r>
              <a:rPr lang="en-US" sz="2000" dirty="0" err="1" smtClean="0">
                <a:latin typeface="Calibri" panose="020F0502020204030204" pitchFamily="34" charset="0"/>
                <a:cs typeface="Calibri" panose="020F0502020204030204" pitchFamily="34" charset="0"/>
              </a:rPr>
              <a:t>mysql</a:t>
            </a:r>
            <a:endParaRPr lang="en-US" sz="2000" dirty="0" smtClean="0">
              <a:latin typeface="Calibri" panose="020F0502020204030204" pitchFamily="34" charset="0"/>
              <a:cs typeface="Calibri" panose="020F0502020204030204" pitchFamily="34" charset="0"/>
            </a:endParaRPr>
          </a:p>
          <a:p>
            <a:pPr>
              <a:buFontTx/>
              <a:buChar char="-"/>
            </a:pPr>
            <a:endParaRPr lang="en-US" sz="2000" dirty="0">
              <a:latin typeface="Calibri" panose="020F0502020204030204" pitchFamily="34" charset="0"/>
              <a:cs typeface="Calibri" panose="020F0502020204030204" pitchFamily="34" charset="0"/>
            </a:endParaRPr>
          </a:p>
          <a:p>
            <a:pPr>
              <a:buFontTx/>
              <a:buChar char="-"/>
            </a:pPr>
            <a:r>
              <a:rPr lang="en-US" sz="2000" dirty="0" smtClean="0">
                <a:latin typeface="Calibri" panose="020F0502020204030204" pitchFamily="34" charset="0"/>
                <a:cs typeface="Calibri" panose="020F0502020204030204" pitchFamily="34" charset="0"/>
              </a:rPr>
              <a:t>Tables structure and designs with the fields and data types</a:t>
            </a:r>
          </a:p>
          <a:p>
            <a:pPr>
              <a:buFontTx/>
              <a:buChar char="-"/>
            </a:pPr>
            <a:r>
              <a:rPr lang="en-US" sz="2000" dirty="0" smtClean="0">
                <a:latin typeface="Calibri" panose="020F0502020204030204" pitchFamily="34" charset="0"/>
                <a:cs typeface="Calibri" panose="020F0502020204030204" pitchFamily="34" charset="0"/>
              </a:rPr>
              <a:t>(display for the tables and its structure)</a:t>
            </a:r>
          </a:p>
          <a:p>
            <a:pPr>
              <a:buFontTx/>
              <a:buChar char="-"/>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9192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latin typeface="+mj-lt"/>
              </a:rPr>
              <a:t>CHAPTER 3</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a:buFontTx/>
              <a:buChar char="-"/>
            </a:pPr>
            <a:r>
              <a:rPr lang="en-US" sz="2000" dirty="0" smtClean="0">
                <a:latin typeface="Calibri" panose="020F0502020204030204" pitchFamily="34" charset="0"/>
                <a:cs typeface="Calibri" panose="020F0502020204030204" pitchFamily="34" charset="0"/>
              </a:rPr>
              <a:t>Database designs and tables:</a:t>
            </a:r>
          </a:p>
          <a:p>
            <a:pPr>
              <a:buFontTx/>
              <a:buChar char="-"/>
            </a:pPr>
            <a:r>
              <a:rPr lang="en-US" sz="2000" dirty="0" smtClean="0">
                <a:latin typeface="Calibri" panose="020F0502020204030204" pitchFamily="34" charset="0"/>
                <a:cs typeface="Calibri" panose="020F0502020204030204" pitchFamily="34" charset="0"/>
              </a:rPr>
              <a:t>My database name &lt;</a:t>
            </a:r>
            <a:r>
              <a:rPr lang="en-US" sz="2000" dirty="0" err="1" smtClean="0">
                <a:latin typeface="Calibri" panose="020F0502020204030204" pitchFamily="34" charset="0"/>
                <a:cs typeface="Calibri" panose="020F0502020204030204" pitchFamily="34" charset="0"/>
              </a:rPr>
              <a:t>tpfmis</a:t>
            </a:r>
            <a:r>
              <a:rPr lang="en-US" sz="2000" dirty="0" smtClean="0">
                <a:latin typeface="Calibri" panose="020F0502020204030204" pitchFamily="34" charset="0"/>
                <a:cs typeface="Calibri" panose="020F0502020204030204" pitchFamily="34" charset="0"/>
              </a:rPr>
              <a:t>&gt;</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in </a:t>
            </a:r>
            <a:r>
              <a:rPr lang="en-US" sz="2000" dirty="0" err="1" smtClean="0">
                <a:latin typeface="Calibri" panose="020F0502020204030204" pitchFamily="34" charset="0"/>
                <a:cs typeface="Calibri" panose="020F0502020204030204" pitchFamily="34" charset="0"/>
              </a:rPr>
              <a:t>mysql</a:t>
            </a:r>
            <a:endParaRPr lang="en-US" sz="2000" dirty="0" smtClean="0">
              <a:latin typeface="Calibri" panose="020F0502020204030204" pitchFamily="34" charset="0"/>
              <a:cs typeface="Calibri" panose="020F0502020204030204" pitchFamily="34" charset="0"/>
            </a:endParaRPr>
          </a:p>
          <a:p>
            <a:pPr>
              <a:buFontTx/>
              <a:buChar char="-"/>
            </a:pPr>
            <a:endParaRPr lang="en-US" sz="2000" dirty="0">
              <a:latin typeface="Calibri" panose="020F0502020204030204" pitchFamily="34" charset="0"/>
              <a:cs typeface="Calibri" panose="020F0502020204030204" pitchFamily="34" charset="0"/>
            </a:endParaRPr>
          </a:p>
          <a:p>
            <a:pPr>
              <a:buFontTx/>
              <a:buChar char="-"/>
            </a:pPr>
            <a:r>
              <a:rPr lang="en-US" sz="2000" dirty="0" smtClean="0">
                <a:latin typeface="Calibri" panose="020F0502020204030204" pitchFamily="34" charset="0"/>
                <a:cs typeface="Calibri" panose="020F0502020204030204" pitchFamily="34" charset="0"/>
              </a:rPr>
              <a:t>View format for the tables and its relation with JAVA INTERFACE.</a:t>
            </a:r>
          </a:p>
          <a:p>
            <a:pPr>
              <a:buFontTx/>
              <a:buChar char="-"/>
            </a:pPr>
            <a:r>
              <a:rPr lang="en-US" sz="2000" dirty="0" smtClean="0">
                <a:latin typeface="Calibri" panose="020F0502020204030204" pitchFamily="34" charset="0"/>
                <a:cs typeface="Calibri" panose="020F0502020204030204" pitchFamily="34" charset="0"/>
              </a:rPr>
              <a:t>(display for the View tables and its structure)</a:t>
            </a:r>
          </a:p>
          <a:p>
            <a:pPr>
              <a:buFontTx/>
              <a:buChar char="-"/>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6342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latin typeface="+mj-lt"/>
              </a:rPr>
              <a:t>CHAPTER 3</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marL="139700" indent="0">
              <a:buNone/>
            </a:pPr>
            <a:endParaRPr lang="en-US" sz="2000" dirty="0" smtClean="0">
              <a:latin typeface="Calibri" panose="020F0502020204030204" pitchFamily="34" charset="0"/>
              <a:cs typeface="Calibri" panose="020F0502020204030204" pitchFamily="34" charset="0"/>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252" y="1239806"/>
            <a:ext cx="4654498" cy="3297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322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latin typeface="+mj-lt"/>
              </a:rPr>
              <a:t>CHAPTER 3</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marL="139700" indent="0">
              <a:buNone/>
            </a:pPr>
            <a:endParaRPr lang="en-US" sz="2000" dirty="0" smtClean="0">
              <a:latin typeface="Calibri" panose="020F0502020204030204" pitchFamily="34" charset="0"/>
              <a:cs typeface="Calibri" panose="020F050202020403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212" y="1247062"/>
            <a:ext cx="4658544" cy="341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352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a:t>
            </a:r>
            <a:r>
              <a:rPr lang="en-US" dirty="0" smtClean="0">
                <a:latin typeface="+mj-lt"/>
              </a:rPr>
              <a:t>4</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marL="139700" indent="0">
              <a:buNone/>
            </a:pPr>
            <a:r>
              <a:rPr lang="en-US" sz="2000" b="1" dirty="0" smtClean="0">
                <a:latin typeface="Calibri" panose="020F0502020204030204" pitchFamily="34" charset="0"/>
                <a:cs typeface="Calibri" panose="020F0502020204030204" pitchFamily="34" charset="0"/>
              </a:rPr>
              <a:t>JAVA CLASSES AND CODES PART PROCEDURES:</a:t>
            </a:r>
          </a:p>
          <a:p>
            <a:pPr marL="139700" indent="0">
              <a:buNone/>
            </a:pPr>
            <a:r>
              <a:rPr lang="en-US" sz="2000" dirty="0" smtClean="0">
                <a:latin typeface="Calibri" panose="020F0502020204030204" pitchFamily="34" charset="0"/>
                <a:cs typeface="Calibri" panose="020F0502020204030204" pitchFamily="34" charset="0"/>
              </a:rPr>
              <a:t>IN THIS PART ALL THE CLASSES THAT IS USED TO VIEW THE DATA FROM SOURCE OF MYSQL RDBMS IS BEING DEVELOPED</a:t>
            </a:r>
          </a:p>
          <a:p>
            <a:pPr marL="139700" indent="0">
              <a:buNone/>
            </a:pPr>
            <a:r>
              <a:rPr lang="en-US" sz="2000" dirty="0" smtClean="0">
                <a:latin typeface="Calibri" panose="020F0502020204030204" pitchFamily="34" charset="0"/>
                <a:cs typeface="Calibri" panose="020F0502020204030204" pitchFamily="34" charset="0"/>
              </a:rPr>
              <a:t>TO BELOW PARTS AND CLASSES:</a:t>
            </a:r>
          </a:p>
          <a:p>
            <a:pPr marL="139700" indent="0">
              <a:buNone/>
            </a:pPr>
            <a:r>
              <a:rPr lang="en-US" sz="2000" dirty="0" smtClean="0">
                <a:latin typeface="Calibri" panose="020F0502020204030204" pitchFamily="34" charset="0"/>
                <a:cs typeface="Calibri" panose="020F0502020204030204" pitchFamily="34" charset="0"/>
              </a:rPr>
              <a:t>1- DASHBOARD</a:t>
            </a:r>
          </a:p>
          <a:p>
            <a:pPr marL="139700" indent="0">
              <a:buNone/>
            </a:pPr>
            <a:r>
              <a:rPr lang="en-US" sz="2000" dirty="0" smtClean="0">
                <a:latin typeface="Calibri" panose="020F0502020204030204" pitchFamily="34" charset="0"/>
                <a:cs typeface="Calibri" panose="020F0502020204030204" pitchFamily="34" charset="0"/>
              </a:rPr>
              <a:t>2- </a:t>
            </a:r>
            <a:r>
              <a:rPr lang="en-US" sz="2000" b="1" dirty="0" err="1" smtClean="0"/>
              <a:t>createFineForm</a:t>
            </a:r>
            <a:endParaRPr lang="en-US" sz="2000" b="1" dirty="0" smtClean="0"/>
          </a:p>
          <a:p>
            <a:pPr marL="139700" indent="0">
              <a:buNone/>
            </a:pPr>
            <a:r>
              <a:rPr lang="en-US" sz="2000" b="1" dirty="0" smtClean="0">
                <a:latin typeface="Calibri" panose="020F0502020204030204" pitchFamily="34" charset="0"/>
                <a:cs typeface="Calibri" panose="020F0502020204030204" pitchFamily="34" charset="0"/>
              </a:rPr>
              <a:t>3- </a:t>
            </a:r>
            <a:r>
              <a:rPr lang="en-US" sz="2000" b="1" dirty="0" smtClean="0"/>
              <a:t>Login</a:t>
            </a:r>
          </a:p>
          <a:p>
            <a:pPr marL="139700" indent="0">
              <a:buNone/>
            </a:pPr>
            <a:r>
              <a:rPr lang="en-US" sz="2000" b="1" dirty="0" smtClean="0">
                <a:latin typeface="Calibri" panose="020F0502020204030204" pitchFamily="34" charset="0"/>
                <a:cs typeface="Calibri" panose="020F0502020204030204" pitchFamily="34" charset="0"/>
              </a:rPr>
              <a:t>4-</a:t>
            </a:r>
            <a:r>
              <a:rPr lang="en-US" sz="2000" b="1" dirty="0" smtClean="0"/>
              <a:t>fine_view_table</a:t>
            </a:r>
          </a:p>
          <a:p>
            <a:pPr marL="139700" indent="0">
              <a:buNone/>
            </a:pPr>
            <a:r>
              <a:rPr lang="en-US" sz="2000" b="1" dirty="0" err="1" smtClean="0"/>
              <a:t>bankAccount</a:t>
            </a:r>
            <a:endParaRPr lang="en-US" sz="2000" b="1" dirty="0" smtClean="0"/>
          </a:p>
          <a:p>
            <a:pPr marL="139700" indent="0">
              <a:buNone/>
            </a:pPr>
            <a:r>
              <a:rPr lang="en-US" sz="2000" b="1" dirty="0" err="1" smtClean="0"/>
              <a:t>registerVehicle</a:t>
            </a:r>
            <a:endParaRPr lang="en-US" sz="2000" b="1" dirty="0" smtClean="0"/>
          </a:p>
          <a:p>
            <a:pPr marL="139700" indent="0">
              <a:buNone/>
            </a:pPr>
            <a:r>
              <a:rPr lang="en-US" sz="2000" b="1" dirty="0" err="1"/>
              <a:t>print_fine_slip</a:t>
            </a: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3571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a:t>
            </a:r>
            <a:r>
              <a:rPr lang="en-US" dirty="0" smtClean="0">
                <a:latin typeface="+mj-lt"/>
              </a:rPr>
              <a:t>4</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marL="139700" indent="0">
              <a:buNone/>
            </a:pPr>
            <a:r>
              <a:rPr lang="en-US" sz="2000" dirty="0" smtClean="0">
                <a:latin typeface="Calibri" panose="020F0502020204030204" pitchFamily="34" charset="0"/>
                <a:cs typeface="Calibri" panose="020F0502020204030204" pitchFamily="34" charset="0"/>
              </a:rPr>
              <a:t>Java interface GUI</a:t>
            </a:r>
          </a:p>
          <a:p>
            <a:pPr marL="139700" indent="0">
              <a:buNone/>
            </a:pPr>
            <a:r>
              <a:rPr lang="en-US" sz="2000" dirty="0" smtClean="0">
                <a:latin typeface="Calibri" panose="020F0502020204030204" pitchFamily="34" charset="0"/>
                <a:cs typeface="Calibri" panose="020F0502020204030204" pitchFamily="34" charset="0"/>
              </a:rPr>
              <a:t>IN THIS PART ALL THE INTERFACE THAT IS USED TO VIEW THE DATA FROM SOURCE OF MYSQL RDBMS IS BEING DEVELOPED</a:t>
            </a:r>
          </a:p>
          <a:p>
            <a:pPr marL="139700" indent="0">
              <a:buNone/>
            </a:pPr>
            <a:r>
              <a:rPr lang="en-US" sz="2000" dirty="0" smtClean="0">
                <a:latin typeface="Calibri" panose="020F0502020204030204" pitchFamily="34" charset="0"/>
                <a:cs typeface="Calibri" panose="020F0502020204030204" pitchFamily="34" charset="0"/>
              </a:rPr>
              <a:t>TO BELOW PARTS AND CLASSES:</a:t>
            </a:r>
          </a:p>
          <a:p>
            <a:pPr marL="139700" indent="0">
              <a:buNone/>
            </a:pPr>
            <a:r>
              <a:rPr lang="en-US" sz="2000" b="1" dirty="0" smtClean="0"/>
              <a:t>Function</a:t>
            </a:r>
          </a:p>
          <a:p>
            <a:pPr marL="139700" indent="0">
              <a:buNone/>
            </a:pPr>
            <a:r>
              <a:rPr lang="en-US" sz="2000" b="1" dirty="0" err="1" smtClean="0"/>
              <a:t>loadVehicleDetails</a:t>
            </a:r>
            <a:endParaRPr lang="en-US" sz="2000" b="1" dirty="0" smtClean="0"/>
          </a:p>
          <a:p>
            <a:pPr marL="139700" indent="0">
              <a:buNone/>
            </a:pPr>
            <a:r>
              <a:rPr lang="en-US" sz="2000" b="1" dirty="0" err="1" smtClean="0"/>
              <a:t>loadFineAmountCombobox</a:t>
            </a:r>
            <a:endParaRPr lang="en-US" sz="2000" b="1" dirty="0" smtClean="0"/>
          </a:p>
          <a:p>
            <a:pPr marL="139700" indent="0">
              <a:buNone/>
            </a:pPr>
            <a:r>
              <a:rPr lang="en-US" sz="2000" b="1" dirty="0" err="1" smtClean="0"/>
              <a:t>currentDateTime</a:t>
            </a:r>
            <a:endParaRPr lang="en-US" sz="2000" b="1" dirty="0" smtClean="0"/>
          </a:p>
          <a:p>
            <a:pPr marL="139700" indent="0">
              <a:buNone/>
            </a:pPr>
            <a:r>
              <a:rPr lang="en-US" sz="2000" b="1" dirty="0" err="1" smtClean="0"/>
              <a:t>executeFine</a:t>
            </a:r>
            <a:endParaRPr lang="en-US" sz="2000" b="1" dirty="0" smtClean="0"/>
          </a:p>
          <a:p>
            <a:pPr marL="139700" indent="0">
              <a:buNone/>
            </a:pPr>
            <a:r>
              <a:rPr lang="en-US" sz="2000" b="1" dirty="0" err="1"/>
              <a:t>loadFineType</a:t>
            </a: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0731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a:t>
            </a:r>
            <a:r>
              <a:rPr lang="en-US" dirty="0" smtClean="0">
                <a:latin typeface="+mj-lt"/>
              </a:rPr>
              <a:t>4</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marL="139700" indent="0">
              <a:buNone/>
            </a:pPr>
            <a:r>
              <a:rPr lang="en-US" sz="2000" dirty="0" smtClean="0">
                <a:latin typeface="Calibri" panose="020F0502020204030204" pitchFamily="34" charset="0"/>
                <a:cs typeface="Calibri" panose="020F0502020204030204" pitchFamily="34" charset="0"/>
              </a:rPr>
              <a:t>Java interface GUI</a:t>
            </a:r>
          </a:p>
          <a:p>
            <a:pPr marL="139700" indent="0">
              <a:buNone/>
            </a:pPr>
            <a:r>
              <a:rPr lang="en-US" sz="2000" dirty="0" smtClean="0">
                <a:latin typeface="Calibri" panose="020F0502020204030204" pitchFamily="34" charset="0"/>
                <a:cs typeface="Calibri" panose="020F0502020204030204" pitchFamily="34" charset="0"/>
              </a:rPr>
              <a:t>IN THIS PART ALL THE INTERFACE THAT IS USED TO VIEW THE DATA FROM SOURCE OF MYSQL RDBMS IS BEING DEVELOPED</a:t>
            </a:r>
          </a:p>
          <a:p>
            <a:pPr marL="139700" indent="0">
              <a:buNone/>
            </a:pPr>
            <a:r>
              <a:rPr lang="en-US" sz="2000" dirty="0" smtClean="0">
                <a:latin typeface="Calibri" panose="020F0502020204030204" pitchFamily="34" charset="0"/>
                <a:cs typeface="Calibri" panose="020F0502020204030204" pitchFamily="34" charset="0"/>
              </a:rPr>
              <a:t>TO BELOW PARTS AND CLASSES:</a:t>
            </a:r>
          </a:p>
          <a:p>
            <a:pPr marL="139700" indent="0">
              <a:buNone/>
            </a:pPr>
            <a:r>
              <a:rPr lang="en-US" sz="2000" b="1" dirty="0" err="1" smtClean="0"/>
              <a:t>insertFinePaymentRecord</a:t>
            </a:r>
            <a:endParaRPr lang="en-US" sz="2000" b="1" dirty="0" smtClean="0"/>
          </a:p>
          <a:p>
            <a:pPr marL="139700" indent="0">
              <a:buNone/>
            </a:pPr>
            <a:r>
              <a:rPr lang="en-US" sz="2000" b="1" dirty="0" err="1" smtClean="0"/>
              <a:t>loadDataToTable</a:t>
            </a:r>
            <a:endParaRPr lang="en-US" sz="2000" b="1" dirty="0" smtClean="0"/>
          </a:p>
          <a:p>
            <a:pPr marL="139700" indent="0">
              <a:buNone/>
            </a:pPr>
            <a:r>
              <a:rPr lang="en-US" sz="2000" b="1" dirty="0" err="1" smtClean="0"/>
              <a:t>loadDataToTable_PAIDFINES</a:t>
            </a:r>
            <a:endParaRPr lang="en-US" sz="2000" b="1" dirty="0" smtClean="0"/>
          </a:p>
          <a:p>
            <a:pPr marL="139700" indent="0">
              <a:buNone/>
            </a:pPr>
            <a:r>
              <a:rPr lang="en-US" sz="2000" b="1" dirty="0" err="1" smtClean="0"/>
              <a:t>load_usertype</a:t>
            </a:r>
            <a:endParaRPr lang="en-US" sz="2000" b="1" dirty="0" smtClean="0"/>
          </a:p>
          <a:p>
            <a:pPr marL="139700" indent="0">
              <a:buNone/>
            </a:pPr>
            <a:r>
              <a:rPr lang="en-US" sz="2000" b="1" dirty="0" err="1" smtClean="0"/>
              <a:t>loadVehicleType</a:t>
            </a:r>
            <a:endParaRPr lang="en-US" sz="2000" b="1" dirty="0" smtClean="0"/>
          </a:p>
          <a:p>
            <a:pPr marL="139700" indent="0">
              <a:buNone/>
            </a:pPr>
            <a:r>
              <a:rPr lang="en-US" sz="2000" b="1" dirty="0" err="1"/>
              <a:t>loadVehicleMakeYear</a:t>
            </a: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1826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a:t>
            </a:r>
            <a:r>
              <a:rPr lang="en-US" dirty="0" smtClean="0">
                <a:latin typeface="+mj-lt"/>
              </a:rPr>
              <a:t>4</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marL="139700" indent="0">
              <a:buNone/>
            </a:pPr>
            <a:r>
              <a:rPr lang="en-US" sz="2000" dirty="0" smtClean="0">
                <a:latin typeface="Calibri" panose="020F0502020204030204" pitchFamily="34" charset="0"/>
                <a:cs typeface="Calibri" panose="020F0502020204030204" pitchFamily="34" charset="0"/>
              </a:rPr>
              <a:t>Java interface GUI</a:t>
            </a:r>
          </a:p>
          <a:p>
            <a:pPr marL="139700" indent="0">
              <a:buNone/>
            </a:pPr>
            <a:r>
              <a:rPr lang="en-US" sz="2000" dirty="0" smtClean="0">
                <a:latin typeface="Calibri" panose="020F0502020204030204" pitchFamily="34" charset="0"/>
                <a:cs typeface="Calibri" panose="020F0502020204030204" pitchFamily="34" charset="0"/>
              </a:rPr>
              <a:t>IN THIS PART ALL THE INTERFACE THAT IS USED TO VIEW THE DATA FROM SOURCE OF MYSQL RDBMS IS BEING DEVELOPED</a:t>
            </a:r>
          </a:p>
          <a:p>
            <a:pPr marL="139700" indent="0">
              <a:buNone/>
            </a:pPr>
            <a:r>
              <a:rPr lang="en-US" sz="2000" dirty="0" smtClean="0">
                <a:latin typeface="Calibri" panose="020F0502020204030204" pitchFamily="34" charset="0"/>
                <a:cs typeface="Calibri" panose="020F0502020204030204" pitchFamily="34" charset="0"/>
              </a:rPr>
              <a:t>TO BELOW PARTS AND CLASSES:</a:t>
            </a:r>
          </a:p>
          <a:p>
            <a:pPr marL="139700" indent="0">
              <a:buNone/>
            </a:pPr>
            <a:r>
              <a:rPr lang="en-US" sz="2000" b="1" dirty="0" err="1" smtClean="0"/>
              <a:t>loadProvince</a:t>
            </a:r>
            <a:endParaRPr lang="en-US" sz="2000" b="1" dirty="0" smtClean="0"/>
          </a:p>
          <a:p>
            <a:pPr marL="139700" indent="0">
              <a:buNone/>
            </a:pPr>
            <a:r>
              <a:rPr lang="en-US" sz="2000" b="1" dirty="0" err="1" smtClean="0"/>
              <a:t>loadCountryMake</a:t>
            </a:r>
            <a:endParaRPr lang="en-US" sz="2000" b="1" dirty="0" smtClean="0"/>
          </a:p>
          <a:p>
            <a:pPr marL="139700" indent="0">
              <a:buNone/>
            </a:pPr>
            <a:r>
              <a:rPr lang="en-US" sz="2000" b="1" dirty="0" err="1" smtClean="0"/>
              <a:t>loadVehicleBrand</a:t>
            </a:r>
            <a:endParaRPr lang="en-US" sz="2000" b="1" dirty="0" smtClean="0"/>
          </a:p>
          <a:p>
            <a:pPr marL="139700" indent="0">
              <a:buNone/>
            </a:pPr>
            <a:r>
              <a:rPr lang="en-US" sz="2000" b="1" dirty="0" err="1" smtClean="0"/>
              <a:t>insertVehiclesDetails</a:t>
            </a:r>
            <a:endParaRPr lang="en-US" sz="2000" b="1" dirty="0" smtClean="0"/>
          </a:p>
          <a:p>
            <a:pPr marL="139700" indent="0">
              <a:buNone/>
            </a:pPr>
            <a:r>
              <a:rPr lang="en-US" sz="2000" b="1" dirty="0" err="1" smtClean="0"/>
              <a:t>loadRegVehiclesDetails</a:t>
            </a:r>
            <a:endParaRPr lang="en-US" sz="2000" b="1" dirty="0" smtClean="0"/>
          </a:p>
          <a:p>
            <a:pPr marL="139700" indent="0">
              <a:buNone/>
            </a:pPr>
            <a:r>
              <a:rPr lang="en-US" sz="2000" b="1" dirty="0" err="1"/>
              <a:t>databaseDetails</a:t>
            </a:r>
            <a:endParaRPr lang="en-US" sz="2000" b="1" dirty="0" smtClean="0"/>
          </a:p>
        </p:txBody>
      </p:sp>
    </p:spTree>
    <p:extLst>
      <p:ext uri="{BB962C8B-B14F-4D97-AF65-F5344CB8AC3E}">
        <p14:creationId xmlns:p14="http://schemas.microsoft.com/office/powerpoint/2010/main" val="359317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a:t>
            </a:r>
            <a:r>
              <a:rPr lang="en-US" dirty="0" smtClean="0">
                <a:latin typeface="+mj-lt"/>
              </a:rPr>
              <a:t>5</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marL="139700" indent="0">
              <a:buNone/>
            </a:pPr>
            <a:r>
              <a:rPr lang="en-US" sz="2000" dirty="0" smtClean="0">
                <a:latin typeface="Calibri" panose="020F0502020204030204" pitchFamily="34" charset="0"/>
                <a:cs typeface="Calibri" panose="020F0502020204030204" pitchFamily="34" charset="0"/>
              </a:rPr>
              <a:t>Java interface GUI</a:t>
            </a:r>
          </a:p>
          <a:p>
            <a:pPr marL="139700" indent="0">
              <a:buNone/>
            </a:pPr>
            <a:r>
              <a:rPr lang="en-US" sz="2000" dirty="0" smtClean="0">
                <a:latin typeface="Calibri" panose="020F0502020204030204" pitchFamily="34" charset="0"/>
                <a:cs typeface="Calibri" panose="020F0502020204030204" pitchFamily="34" charset="0"/>
              </a:rPr>
              <a:t>IN THIS PART ALL THE INTERFACE THAT IS USED TO VIEW THE DATA FROM SOURCE OF MYSQL RDBMS IS BEING DEVELOPED</a:t>
            </a:r>
          </a:p>
          <a:p>
            <a:pPr marL="139700" indent="0">
              <a:buNone/>
            </a:pPr>
            <a:endParaRPr lang="en-US" sz="2000" dirty="0" smtClean="0">
              <a:latin typeface="Calibri" panose="020F0502020204030204" pitchFamily="34" charset="0"/>
              <a:cs typeface="Calibri" panose="020F0502020204030204" pitchFamily="34"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715432" y="2182761"/>
            <a:ext cx="1859372" cy="2617377"/>
          </a:xfrm>
          <a:prstGeom prst="rect">
            <a:avLst/>
          </a:prstGeom>
        </p:spPr>
      </p:pic>
    </p:spTree>
    <p:extLst>
      <p:ext uri="{BB962C8B-B14F-4D97-AF65-F5344CB8AC3E}">
        <p14:creationId xmlns:p14="http://schemas.microsoft.com/office/powerpoint/2010/main" val="748609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a:t>
            </a:r>
            <a:r>
              <a:rPr lang="en-US" dirty="0" smtClean="0">
                <a:latin typeface="+mj-lt"/>
              </a:rPr>
              <a:t>5</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marL="139700" indent="0">
              <a:buNone/>
            </a:pPr>
            <a:r>
              <a:rPr lang="en-US" sz="2000" dirty="0" smtClean="0">
                <a:latin typeface="Calibri" panose="020F0502020204030204" pitchFamily="34" charset="0"/>
                <a:cs typeface="Calibri" panose="020F0502020204030204" pitchFamily="34" charset="0"/>
              </a:rPr>
              <a:t>THE PAGES FOR THE GUI ARE AS BELOW:</a:t>
            </a:r>
          </a:p>
          <a:p>
            <a:pPr marL="139700" indent="0" algn="r">
              <a:buNone/>
            </a:pPr>
            <a:endParaRPr lang="en-US" sz="2000" b="1" dirty="0" smtClean="0"/>
          </a:p>
          <a:p>
            <a:pPr marL="139700" indent="0" algn="r">
              <a:buNone/>
            </a:pPr>
            <a:r>
              <a:rPr lang="fa-IR" sz="2000" b="1" dirty="0" smtClean="0"/>
              <a:t>۱.۵- </a:t>
            </a:r>
            <a:r>
              <a:rPr lang="fa-IR" sz="2000" b="1" dirty="0"/>
              <a:t>صفحه ورودی یا لاگین پیج</a:t>
            </a:r>
            <a:r>
              <a:rPr lang="fa-IR" sz="2000" b="1" dirty="0" smtClean="0"/>
              <a:t>:</a:t>
            </a:r>
            <a:endParaRPr lang="en-US" sz="2000" dirty="0" smtClean="0">
              <a:latin typeface="Calibri" panose="020F0502020204030204" pitchFamily="34" charset="0"/>
              <a:cs typeface="Calibri" panose="020F0502020204030204" pitchFamily="34" charset="0"/>
            </a:endParaRPr>
          </a:p>
          <a:p>
            <a:pPr marL="139700" indent="0" algn="r">
              <a:buNone/>
            </a:pPr>
            <a:r>
              <a:rPr lang="fa-IR" sz="2000" b="1" dirty="0"/>
              <a:t>۲.۵- صفحه اصلی و یا دشبورد:</a:t>
            </a:r>
            <a:endParaRPr lang="en-US" sz="2000" dirty="0"/>
          </a:p>
          <a:p>
            <a:pPr marL="139700" indent="0" algn="r">
              <a:buNone/>
            </a:pPr>
            <a:r>
              <a:rPr lang="fa-IR" sz="2000" b="1" dirty="0"/>
              <a:t>۳.۵- صفحه راجستر واسطه نقلیه:</a:t>
            </a:r>
            <a:endParaRPr lang="en-US" sz="2000" dirty="0"/>
          </a:p>
          <a:p>
            <a:pPr marL="139700" indent="0" algn="r">
              <a:buNone/>
            </a:pPr>
            <a:r>
              <a:rPr lang="fa-IR" sz="2000" b="1" dirty="0"/>
              <a:t>۴.۵- صفحه اجرای جریمه:</a:t>
            </a:r>
            <a:endParaRPr lang="en-US" sz="2000" dirty="0"/>
          </a:p>
          <a:p>
            <a:pPr marL="139700" indent="0" algn="r">
              <a:buNone/>
            </a:pPr>
            <a:r>
              <a:rPr lang="fa-IR" sz="2000" b="1" dirty="0"/>
              <a:t>۶.۷- صفحه فارمت چاپ جریمه:</a:t>
            </a:r>
            <a:endParaRPr lang="en-US" sz="2000" dirty="0"/>
          </a:p>
          <a:p>
            <a:pPr marL="139700" indent="0" algn="r">
              <a:buNone/>
            </a:pPr>
            <a:r>
              <a:rPr lang="fa-IR" sz="2000" b="1" dirty="0"/>
              <a:t>۷.۷- صفحه مالی و پرداخت های جریمه:</a:t>
            </a:r>
            <a:endParaRPr lang="en-US" sz="2000" dirty="0"/>
          </a:p>
          <a:p>
            <a:pPr marL="139700" indent="0">
              <a:buNone/>
            </a:pP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9897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TARGETS</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a:buFontTx/>
              <a:buChar char="-"/>
            </a:pPr>
            <a:r>
              <a:rPr lang="en-US" sz="2000" dirty="0" smtClean="0">
                <a:latin typeface="Calibri" panose="020F0502020204030204" pitchFamily="34" charset="0"/>
                <a:cs typeface="Calibri" panose="020F0502020204030204" pitchFamily="34" charset="0"/>
              </a:rPr>
              <a:t>The target of the project to support the e-government status for the traffic of Kabul city.</a:t>
            </a:r>
          </a:p>
          <a:p>
            <a:pPr>
              <a:buFontTx/>
              <a:buChar char="-"/>
            </a:pPr>
            <a:r>
              <a:rPr lang="en-US" sz="2000" dirty="0" smtClean="0">
                <a:latin typeface="Calibri" panose="020F0502020204030204" pitchFamily="34" charset="0"/>
                <a:cs typeface="Calibri" panose="020F0502020204030204" pitchFamily="34" charset="0"/>
              </a:rPr>
              <a:t>Minimize the corruption</a:t>
            </a:r>
          </a:p>
          <a:p>
            <a:pPr>
              <a:buFontTx/>
              <a:buChar char="-"/>
            </a:pPr>
            <a:r>
              <a:rPr lang="en-US" sz="2000" dirty="0" smtClean="0">
                <a:latin typeface="Calibri" panose="020F0502020204030204" pitchFamily="34" charset="0"/>
                <a:cs typeface="Calibri" panose="020F0502020204030204" pitchFamily="34" charset="0"/>
              </a:rPr>
              <a:t>Develop the technology environment</a:t>
            </a:r>
          </a:p>
          <a:p>
            <a:pPr>
              <a:buFontTx/>
              <a:buChar char="-"/>
            </a:pPr>
            <a:r>
              <a:rPr lang="en-US" sz="2000" dirty="0" smtClean="0">
                <a:latin typeface="Calibri" panose="020F0502020204030204" pitchFamily="34" charset="0"/>
                <a:cs typeface="Calibri" panose="020F0502020204030204" pitchFamily="34" charset="0"/>
              </a:rPr>
              <a:t>Develop the quick payment system for the government</a:t>
            </a:r>
            <a:endParaRPr lang="fa-IR"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8090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a:t>
            </a:r>
            <a:r>
              <a:rPr lang="en-US" dirty="0" smtClean="0">
                <a:latin typeface="+mj-lt"/>
              </a:rPr>
              <a:t>5</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algn="r" rtl="1"/>
            <a:r>
              <a:rPr lang="fa-IR" b="1" dirty="0"/>
              <a:t>نتیجه گیری</a:t>
            </a:r>
            <a:endParaRPr lang="en-US" b="1" dirty="0"/>
          </a:p>
          <a:p>
            <a:pPr algn="r" rtl="1"/>
            <a:r>
              <a:rPr lang="en-US" dirty="0"/>
              <a:t> </a:t>
            </a:r>
          </a:p>
          <a:p>
            <a:pPr algn="r" rtl="1"/>
            <a:r>
              <a:rPr lang="fa-IR" dirty="0"/>
              <a:t>پس از استفاده این نرم افزار که به ریاست عمومی ترافیک در بخش پوست های ترافیکی مورد استفاده قرار میگرد مامورین فضای خوب با شفاف سازی روند جریمه اجرا کردن وسایط ی سطح شهر که متخلف از قوانین معینه ترافیکی می شوند در این اپلیکیشن در نخست فضای عاری از همه فساد است را دریافت خواهند کرد.</a:t>
            </a:r>
            <a:endParaRPr lang="en-US" dirty="0"/>
          </a:p>
          <a:p>
            <a:pPr algn="r" rtl="1"/>
            <a:r>
              <a:rPr lang="fa-IR" dirty="0"/>
              <a:t>چون این نرم افزار با دیتابیس که دارد بسیار مزایای مسلکی و بهتر را دنبال میکند و بر اساس معیارات قوانین ترافیکی انکشاف یافته از این جهت استفاده کننده تجربه خوب را برای استفاده این اپلیکیشن را دریافت میکند.</a:t>
            </a:r>
            <a:endParaRPr lang="en-US" dirty="0"/>
          </a:p>
          <a:p>
            <a:pPr algn="r" rtl="1"/>
            <a:r>
              <a:rPr lang="fa-IR" dirty="0"/>
              <a:t>این نرم افزار که در مای اسکیول و جاوا در نظر گرفته شده که این دو از سیستم های مروج جهانی و تکنالوژی است که امنیت و استفاده آسان را برای کاربر مساعد می سازد. </a:t>
            </a:r>
            <a:endParaRPr lang="en-US" dirty="0"/>
          </a:p>
          <a:p>
            <a:pPr algn="r" rtl="1"/>
            <a:r>
              <a:rPr lang="fa-IR" dirty="0"/>
              <a:t>با استفاده این سیستم زمینه خوب برای سیستم های دولتی باز هم گام برای ترقی در عرصه الکترونیزه کردن سیستم های سنتی دولتی به سیستم های جدید و همگام با تکنالوژی معلوماتی را هموار میکند.</a:t>
            </a:r>
            <a:endParaRPr lang="en-US" dirty="0"/>
          </a:p>
          <a:p>
            <a:pPr algn="r" rtl="1"/>
            <a:r>
              <a:rPr lang="fa-IR" dirty="0"/>
              <a:t>البته در اول گفته شد با استفاده این سیستم باید در پوست های ترافیک ابزار های اولیه کامپیوتری وجود داشته باشد تا این سیستم در کامپیوتر راه اندازی یا شناخته شود.</a:t>
            </a:r>
            <a:endParaRPr lang="en-US" dirty="0"/>
          </a:p>
          <a:p>
            <a:pPr algn="r" rtl="1"/>
            <a:r>
              <a:rPr lang="fa-IR" dirty="0"/>
              <a:t>برای استفاده این باید مامورین اموزش استفاده را بهتر بداند تا بتواند در مدیریت سیستم خوب عمل کنند.</a:t>
            </a:r>
            <a:endParaRPr lang="en-US" dirty="0"/>
          </a:p>
        </p:txBody>
      </p:sp>
    </p:spTree>
    <p:extLst>
      <p:ext uri="{BB962C8B-B14F-4D97-AF65-F5344CB8AC3E}">
        <p14:creationId xmlns:p14="http://schemas.microsoft.com/office/powerpoint/2010/main" val="1831001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a:t>
            </a:r>
            <a:r>
              <a:rPr lang="en-US" dirty="0" smtClean="0">
                <a:latin typeface="+mj-lt"/>
              </a:rPr>
              <a:t>5</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algn="r" rtl="1"/>
            <a:r>
              <a:rPr lang="fa-IR" sz="1100" b="1" u="sng" dirty="0"/>
              <a:t>ماخذ</a:t>
            </a:r>
            <a:endParaRPr lang="en-US" sz="1600" b="1" dirty="0"/>
          </a:p>
          <a:p>
            <a:pPr lvl="1" algn="r" rtl="1"/>
            <a:r>
              <a:rPr lang="fa-IR" sz="1100" b="1" dirty="0"/>
              <a:t>لینک در مورد دیتابیس مای اسکیول و معرفی این دیتابیس که در سیستم جرایم ترافیک استفاده شده است:</a:t>
            </a:r>
            <a:endParaRPr lang="en-US" sz="2000" b="1" dirty="0"/>
          </a:p>
          <a:p>
            <a:pPr algn="r" rtl="1"/>
            <a:r>
              <a:rPr lang="en-US" sz="1100" u="sng" dirty="0">
                <a:hlinkClick r:id="rId3"/>
              </a:rPr>
              <a:t>https://maralhost.com/hub/what-is-mysql</a:t>
            </a:r>
            <a:r>
              <a:rPr lang="fa-IR" sz="1100" u="sng" dirty="0">
                <a:hlinkClick r:id="rId3"/>
              </a:rPr>
              <a:t>/</a:t>
            </a:r>
            <a:endParaRPr lang="en-US" sz="2000" b="1" dirty="0"/>
          </a:p>
          <a:p>
            <a:pPr lvl="1" algn="r" rtl="1"/>
            <a:r>
              <a:rPr lang="fa-IR" sz="1100" b="1" dirty="0"/>
              <a:t>لینک در مورد معرفی زبان برنامه نویسی جاوا که در این نرم افزار سیستم جرایم ترافیک ساخته شده:</a:t>
            </a:r>
            <a:endParaRPr lang="en-US" sz="2000" b="1" dirty="0"/>
          </a:p>
          <a:p>
            <a:pPr algn="r" rtl="1"/>
            <a:r>
              <a:rPr lang="en-US" sz="1100" u="sng" dirty="0">
                <a:hlinkClick r:id="rId4"/>
              </a:rPr>
              <a:t>https://codeyad.com/Mag/post/whats-java</a:t>
            </a:r>
            <a:endParaRPr lang="en-US" sz="2000" b="1" dirty="0"/>
          </a:p>
          <a:p>
            <a:pPr lvl="1" algn="r" rtl="1"/>
            <a:r>
              <a:rPr lang="fa-IR" sz="1100" b="1" dirty="0"/>
              <a:t>کتاب آموزش زبان برنامه نویسی جاوا :</a:t>
            </a:r>
            <a:endParaRPr lang="en-US" sz="2000" b="1" dirty="0"/>
          </a:p>
          <a:p>
            <a:pPr algn="r"/>
            <a:r>
              <a:rPr lang="en-US" sz="1100" dirty="0" err="1"/>
              <a:t>Sams</a:t>
            </a:r>
            <a:r>
              <a:rPr lang="en-US" sz="1100" dirty="0"/>
              <a:t> Teach Yourself Java in 21 Days</a:t>
            </a:r>
            <a:r>
              <a:rPr lang="fa-IR" sz="1100" dirty="0"/>
              <a:t>اسم کتاب: </a:t>
            </a:r>
            <a:endParaRPr lang="en-US" sz="2000" b="1" dirty="0"/>
          </a:p>
          <a:p>
            <a:pPr algn="r" rtl="1"/>
            <a:r>
              <a:rPr lang="fa-IR" sz="1100" dirty="0"/>
              <a:t>نویسنده:</a:t>
            </a:r>
            <a:r>
              <a:rPr lang="en-US" sz="1100" dirty="0"/>
              <a:t> Roger </a:t>
            </a:r>
            <a:r>
              <a:rPr lang="en-US" sz="1100" dirty="0" err="1"/>
              <a:t>Cadenhead</a:t>
            </a:r>
            <a:r>
              <a:rPr lang="en-US" sz="1100" dirty="0"/>
              <a:t> </a:t>
            </a:r>
            <a:endParaRPr lang="en-US" sz="2000" b="1" dirty="0"/>
          </a:p>
          <a:p>
            <a:pPr algn="r" rtl="1"/>
            <a:r>
              <a:rPr lang="fa-IR" sz="1100" dirty="0"/>
              <a:t>آدرس: </a:t>
            </a:r>
            <a:r>
              <a:rPr lang="en-US" sz="1100" dirty="0"/>
              <a:t>800 East 96</a:t>
            </a:r>
            <a:r>
              <a:rPr lang="en-US" sz="1100" baseline="30000" dirty="0"/>
              <a:t>th</a:t>
            </a:r>
            <a:r>
              <a:rPr lang="en-US" sz="1100" dirty="0"/>
              <a:t> Street, Indianapolis, Indiana 46240</a:t>
            </a:r>
            <a:endParaRPr lang="en-US" sz="2000" b="1" dirty="0"/>
          </a:p>
          <a:p>
            <a:pPr lvl="1" algn="r" rtl="1"/>
            <a:r>
              <a:rPr lang="fa-IR" sz="1100" b="1" dirty="0"/>
              <a:t>کتاب آموزش گرافیک انترفیس در جاوا با سوینگ:</a:t>
            </a:r>
            <a:endParaRPr lang="en-US" sz="2000" b="1" dirty="0"/>
          </a:p>
          <a:p>
            <a:pPr algn="r" rtl="1"/>
            <a:r>
              <a:rPr lang="fa-IR" sz="1100" dirty="0"/>
              <a:t>اسم کتاب: </a:t>
            </a:r>
            <a:r>
              <a:rPr lang="en-US" sz="1100" dirty="0"/>
              <a:t>An Introduction </a:t>
            </a:r>
            <a:r>
              <a:rPr lang="en-US" sz="1100" dirty="0" err="1"/>
              <a:t>tp</a:t>
            </a:r>
            <a:r>
              <a:rPr lang="en-US" sz="1100" dirty="0"/>
              <a:t> Graphical User Interface With Java Swing</a:t>
            </a:r>
            <a:endParaRPr lang="en-US" sz="2000" b="1" dirty="0"/>
          </a:p>
          <a:p>
            <a:pPr algn="r" rtl="1"/>
            <a:r>
              <a:rPr lang="fa-IR" sz="1100" dirty="0"/>
              <a:t>نویسنده: </a:t>
            </a:r>
            <a:r>
              <a:rPr lang="en-US" sz="1100" dirty="0"/>
              <a:t>Paul Fischer</a:t>
            </a:r>
            <a:endParaRPr lang="en-US" sz="2000" b="1" dirty="0"/>
          </a:p>
        </p:txBody>
      </p:sp>
    </p:spTree>
    <p:extLst>
      <p:ext uri="{BB962C8B-B14F-4D97-AF65-F5344CB8AC3E}">
        <p14:creationId xmlns:p14="http://schemas.microsoft.com/office/powerpoint/2010/main" val="22306729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a:t>
            </a:r>
            <a:r>
              <a:rPr lang="en-US" dirty="0" smtClean="0">
                <a:latin typeface="+mj-lt"/>
              </a:rPr>
              <a:t>5</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marL="139700" indent="0" algn="ctr" rtl="1">
              <a:buNone/>
            </a:pPr>
            <a:r>
              <a:rPr lang="en-US" sz="4400" b="1" u="sng" dirty="0" smtClean="0"/>
              <a:t>The end</a:t>
            </a:r>
          </a:p>
          <a:p>
            <a:pPr marL="139700" indent="0" algn="ctr" rtl="1">
              <a:buNone/>
            </a:pPr>
            <a:r>
              <a:rPr lang="en-US" sz="4400" b="1" u="sng" dirty="0" smtClean="0"/>
              <a:t>Thanks for </a:t>
            </a:r>
            <a:r>
              <a:rPr lang="en-US" sz="4400" b="1" u="sng" smtClean="0"/>
              <a:t>your attention!</a:t>
            </a:r>
            <a:endParaRPr lang="en-US" sz="7200" b="1" dirty="0"/>
          </a:p>
        </p:txBody>
      </p:sp>
    </p:spTree>
    <p:extLst>
      <p:ext uri="{BB962C8B-B14F-4D97-AF65-F5344CB8AC3E}">
        <p14:creationId xmlns:p14="http://schemas.microsoft.com/office/powerpoint/2010/main" val="2035789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1</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a:buFontTx/>
              <a:buChar char="-"/>
            </a:pPr>
            <a:r>
              <a:rPr lang="en-US" sz="2000" dirty="0" smtClean="0">
                <a:latin typeface="Calibri" panose="020F0502020204030204" pitchFamily="34" charset="0"/>
                <a:cs typeface="Calibri" panose="020F0502020204030204" pitchFamily="34" charset="0"/>
              </a:rPr>
              <a:t>What is </a:t>
            </a:r>
            <a:r>
              <a:rPr lang="en-US" sz="2000" dirty="0" err="1" smtClean="0">
                <a:latin typeface="Calibri" panose="020F0502020204030204" pitchFamily="34" charset="0"/>
                <a:cs typeface="Calibri" panose="020F0502020204030204" pitchFamily="34" charset="0"/>
              </a:rPr>
              <a:t>MySql</a:t>
            </a:r>
            <a:endParaRPr lang="en-US" sz="2000" dirty="0" smtClean="0">
              <a:latin typeface="Calibri" panose="020F0502020204030204" pitchFamily="34" charset="0"/>
              <a:cs typeface="Calibri" panose="020F0502020204030204" pitchFamily="34" charset="0"/>
            </a:endParaRPr>
          </a:p>
          <a:p>
            <a:pPr>
              <a:buFontTx/>
              <a:buChar char="-"/>
            </a:pPr>
            <a:r>
              <a:rPr lang="en-US" sz="2000" dirty="0" smtClean="0">
                <a:latin typeface="Calibri" panose="020F0502020204030204" pitchFamily="34" charset="0"/>
                <a:cs typeface="Calibri" panose="020F0502020204030204" pitchFamily="34" charset="0"/>
              </a:rPr>
              <a:t>Is a RDBMS</a:t>
            </a:r>
          </a:p>
          <a:p>
            <a:pPr>
              <a:buFontTx/>
              <a:buChar char="-"/>
            </a:pPr>
            <a:r>
              <a:rPr lang="en-US" sz="2000" dirty="0" smtClean="0">
                <a:latin typeface="Calibri" panose="020F0502020204030204" pitchFamily="34" charset="0"/>
                <a:cs typeface="Calibri" panose="020F0502020204030204" pitchFamily="34" charset="0"/>
              </a:rPr>
              <a:t>Developed in </a:t>
            </a:r>
            <a:r>
              <a:rPr lang="en-US" sz="2000" dirty="0" err="1" smtClean="0">
                <a:latin typeface="Calibri" panose="020F0502020204030204" pitchFamily="34" charset="0"/>
                <a:cs typeface="Calibri" panose="020F0502020204030204" pitchFamily="34" charset="0"/>
              </a:rPr>
              <a:t>Swedin</a:t>
            </a:r>
            <a:endParaRPr lang="en-US" sz="2000" dirty="0" smtClean="0">
              <a:latin typeface="Calibri" panose="020F0502020204030204" pitchFamily="34" charset="0"/>
              <a:cs typeface="Calibri" panose="020F0502020204030204" pitchFamily="34" charset="0"/>
            </a:endParaRPr>
          </a:p>
          <a:p>
            <a:pPr>
              <a:buFontTx/>
              <a:buChar char="-"/>
            </a:pPr>
            <a:r>
              <a:rPr lang="en-US" sz="2000" dirty="0" smtClean="0">
                <a:latin typeface="Calibri" panose="020F0502020204030204" pitchFamily="34" charset="0"/>
                <a:cs typeface="Calibri" panose="020F0502020204030204" pitchFamily="34" charset="0"/>
              </a:rPr>
              <a:t>Purchased by Sun </a:t>
            </a:r>
            <a:r>
              <a:rPr lang="en-US" sz="2000" dirty="0" err="1" smtClean="0">
                <a:latin typeface="Calibri" panose="020F0502020204030204" pitchFamily="34" charset="0"/>
                <a:cs typeface="Calibri" panose="020F0502020204030204" pitchFamily="34" charset="0"/>
              </a:rPr>
              <a:t>Microsystem</a:t>
            </a:r>
            <a:r>
              <a:rPr lang="en-US" sz="2000" dirty="0" smtClean="0">
                <a:latin typeface="Calibri" panose="020F0502020204030204" pitchFamily="34" charset="0"/>
                <a:cs typeface="Calibri" panose="020F0502020204030204" pitchFamily="34" charset="0"/>
              </a:rPr>
              <a:t> in 2008</a:t>
            </a:r>
          </a:p>
          <a:p>
            <a:pPr>
              <a:buFontTx/>
              <a:buChar char="-"/>
            </a:pPr>
            <a:r>
              <a:rPr lang="en-US" sz="2000" dirty="0" smtClean="0">
                <a:latin typeface="Calibri" panose="020F0502020204030204" pitchFamily="34" charset="0"/>
                <a:cs typeface="Calibri" panose="020F0502020204030204" pitchFamily="34" charset="0"/>
              </a:rPr>
              <a:t>Then purchased by Oracle in 2010</a:t>
            </a:r>
          </a:p>
          <a:p>
            <a:pPr>
              <a:buFontTx/>
              <a:buChar char="-"/>
            </a:pPr>
            <a:r>
              <a:rPr lang="en-US" sz="2000" dirty="0" smtClean="0">
                <a:latin typeface="Calibri" panose="020F0502020204030204" pitchFamily="34" charset="0"/>
                <a:cs typeface="Calibri" panose="020F0502020204030204" pitchFamily="34" charset="0"/>
              </a:rPr>
              <a:t>It has wide range use- FACEBOOK, TWITTER, UBBER, YOUTUBE</a:t>
            </a:r>
          </a:p>
          <a:p>
            <a:pPr>
              <a:buFontTx/>
              <a:buChar char="-"/>
            </a:pPr>
            <a:endParaRPr lang="fa-IR"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8090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1</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a:buFontTx/>
              <a:buChar char="-"/>
            </a:pPr>
            <a:r>
              <a:rPr lang="en-US" sz="2000" dirty="0" smtClean="0">
                <a:latin typeface="Calibri" panose="020F0502020204030204" pitchFamily="34" charset="0"/>
                <a:cs typeface="Calibri" panose="020F0502020204030204" pitchFamily="34" charset="0"/>
              </a:rPr>
              <a:t>WHAT SQL AND MYSQL</a:t>
            </a:r>
          </a:p>
          <a:p>
            <a:pPr>
              <a:buFontTx/>
              <a:buChar char="-"/>
            </a:pPr>
            <a:r>
              <a:rPr lang="en-US" sz="2000" dirty="0" smtClean="0">
                <a:latin typeface="Calibri" panose="020F0502020204030204" pitchFamily="34" charset="0"/>
                <a:cs typeface="Calibri" panose="020F0502020204030204" pitchFamily="34" charset="0"/>
              </a:rPr>
              <a:t>SQL IS THE LANGUAGE THAT RUNS RDBMS</a:t>
            </a:r>
          </a:p>
          <a:p>
            <a:pPr>
              <a:buNone/>
            </a:pPr>
            <a:r>
              <a:rPr lang="en-US" sz="2000" dirty="0" smtClean="0">
                <a:latin typeface="Calibri" panose="020F0502020204030204" pitchFamily="34" charset="0"/>
                <a:cs typeface="Calibri" panose="020F0502020204030204" pitchFamily="34" charset="0"/>
              </a:rPr>
              <a:t>MYSQL COMPATIBILITIES:</a:t>
            </a:r>
          </a:p>
          <a:p>
            <a:pPr>
              <a:buNone/>
            </a:pPr>
            <a:endParaRPr lang="en-US" sz="2000" dirty="0" smtClean="0">
              <a:latin typeface="Calibri" panose="020F0502020204030204" pitchFamily="34" charset="0"/>
              <a:cs typeface="Calibri" panose="020F0502020204030204" pitchFamily="34" charset="0"/>
            </a:endParaRPr>
          </a:p>
          <a:p>
            <a:pPr>
              <a:buNone/>
            </a:pPr>
            <a:r>
              <a:rPr lang="en-US" sz="2000" dirty="0" smtClean="0">
                <a:latin typeface="Calibri" panose="020F0502020204030204" pitchFamily="34" charset="0"/>
                <a:cs typeface="Calibri" panose="020F0502020204030204" pitchFamily="34" charset="0"/>
              </a:rPr>
              <a:t>WORKS WITH PHP, JAVA, CSHARP</a:t>
            </a:r>
          </a:p>
        </p:txBody>
      </p:sp>
    </p:spTree>
    <p:extLst>
      <p:ext uri="{BB962C8B-B14F-4D97-AF65-F5344CB8AC3E}">
        <p14:creationId xmlns:p14="http://schemas.microsoft.com/office/powerpoint/2010/main" val="102809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1</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a:buFontTx/>
              <a:buChar char="-"/>
            </a:pPr>
            <a:r>
              <a:rPr lang="en-US" sz="2000" dirty="0" smtClean="0">
                <a:latin typeface="Calibri" panose="020F0502020204030204" pitchFamily="34" charset="0"/>
                <a:cs typeface="Calibri" panose="020F0502020204030204" pitchFamily="34" charset="0"/>
              </a:rPr>
              <a:t>MYSQL WORK WITH OS</a:t>
            </a:r>
          </a:p>
          <a:p>
            <a:pPr>
              <a:buFontTx/>
              <a:buChar char="-"/>
            </a:pPr>
            <a:r>
              <a:rPr lang="en-US" sz="2000" dirty="0" smtClean="0">
                <a:latin typeface="Calibri" panose="020F0502020204030204" pitchFamily="34" charset="0"/>
                <a:cs typeface="Calibri" panose="020F0502020204030204" pitchFamily="34" charset="0"/>
              </a:rPr>
              <a:t>WORKS WITH:</a:t>
            </a:r>
          </a:p>
          <a:p>
            <a:pPr>
              <a:buFontTx/>
              <a:buChar char="-"/>
            </a:pPr>
            <a:r>
              <a:rPr lang="en-US" sz="2000" dirty="0" smtClean="0">
                <a:latin typeface="Calibri" panose="020F0502020204030204" pitchFamily="34" charset="0"/>
                <a:cs typeface="Calibri" panose="020F0502020204030204" pitchFamily="34" charset="0"/>
              </a:rPr>
              <a:t>WINDOWS,</a:t>
            </a:r>
          </a:p>
          <a:p>
            <a:pPr>
              <a:buFontTx/>
              <a:buChar char="-"/>
            </a:pPr>
            <a:r>
              <a:rPr lang="en-US" sz="2000" dirty="0" smtClean="0">
                <a:latin typeface="Calibri" panose="020F0502020204030204" pitchFamily="34" charset="0"/>
                <a:cs typeface="Calibri" panose="020F0502020204030204" pitchFamily="34" charset="0"/>
              </a:rPr>
              <a:t>MAC</a:t>
            </a:r>
          </a:p>
          <a:p>
            <a:pPr>
              <a:buFontTx/>
              <a:buChar char="-"/>
            </a:pPr>
            <a:r>
              <a:rPr lang="en-US" sz="2000" dirty="0" smtClean="0">
                <a:latin typeface="Calibri" panose="020F0502020204030204" pitchFamily="34" charset="0"/>
                <a:cs typeface="Calibri" panose="020F0502020204030204" pitchFamily="34" charset="0"/>
              </a:rPr>
              <a:t>UNIX</a:t>
            </a:r>
          </a:p>
          <a:p>
            <a:pPr>
              <a:buFontTx/>
              <a:buChar char="-"/>
            </a:pPr>
            <a:r>
              <a:rPr lang="en-US" sz="2000" dirty="0" smtClean="0">
                <a:latin typeface="Calibri" panose="020F0502020204030204" pitchFamily="34" charset="0"/>
                <a:cs typeface="Calibri" panose="020F0502020204030204" pitchFamily="34" charset="0"/>
              </a:rPr>
              <a:t>MARIA DB</a:t>
            </a:r>
          </a:p>
          <a:p>
            <a:pPr>
              <a:buFontTx/>
              <a:buChar char="-"/>
            </a:pPr>
            <a:r>
              <a:rPr lang="en-US" sz="2000" dirty="0" smtClean="0">
                <a:latin typeface="Calibri" panose="020F0502020204030204" pitchFamily="34" charset="0"/>
                <a:cs typeface="Calibri" panose="020F0502020204030204" pitchFamily="34" charset="0"/>
              </a:rPr>
              <a:t>THE DEVELOPED VERSION OF THE MYSQL IS MARIA </a:t>
            </a:r>
            <a:r>
              <a:rPr lang="en-US" sz="2000" dirty="0" smtClean="0">
                <a:latin typeface="Calibri" panose="020F0502020204030204" pitchFamily="34" charset="0"/>
                <a:cs typeface="Calibri" panose="020F0502020204030204" pitchFamily="34" charset="0"/>
              </a:rPr>
              <a:t>DB</a:t>
            </a:r>
          </a:p>
          <a:p>
            <a:pPr>
              <a:buFontTx/>
              <a:buChar char="-"/>
            </a:pPr>
            <a:r>
              <a:rPr lang="en-US" sz="2000" dirty="0" smtClean="0">
                <a:latin typeface="Calibri" panose="020F0502020204030204" pitchFamily="34" charset="0"/>
                <a:cs typeface="Calibri" panose="020F0502020204030204" pitchFamily="34" charset="0"/>
              </a:rPr>
              <a:t>What is database?</a:t>
            </a:r>
          </a:p>
          <a:p>
            <a:pPr>
              <a:buFontTx/>
              <a:buChar char="-"/>
            </a:pPr>
            <a:r>
              <a:rPr lang="en-US" sz="2000" dirty="0" smtClean="0">
                <a:latin typeface="Calibri" panose="020F0502020204030204" pitchFamily="34" charset="0"/>
                <a:cs typeface="Calibri" panose="020F0502020204030204" pitchFamily="34" charset="0"/>
              </a:rPr>
              <a:t>What is tables/ queries/ forms/ interface/ </a:t>
            </a:r>
            <a:r>
              <a:rPr lang="en-US" sz="2000" dirty="0" err="1" smtClean="0">
                <a:latin typeface="Calibri" panose="020F0502020204030204" pitchFamily="34" charset="0"/>
                <a:cs typeface="Calibri" panose="020F0502020204030204" pitchFamily="34" charset="0"/>
              </a:rPr>
              <a:t>datatypes</a:t>
            </a:r>
            <a:endParaRPr lang="en-US" sz="2000" dirty="0" smtClean="0">
              <a:latin typeface="Calibri" panose="020F0502020204030204" pitchFamily="34" charset="0"/>
              <a:cs typeface="Calibri" panose="020F0502020204030204" pitchFamily="34" charset="0"/>
            </a:endParaRPr>
          </a:p>
          <a:p>
            <a:pPr>
              <a:buFontTx/>
              <a:buChar char="-"/>
            </a:pPr>
            <a:r>
              <a:rPr lang="en-US" sz="2000" dirty="0" smtClean="0">
                <a:latin typeface="Calibri" panose="020F0502020204030204" pitchFamily="34" charset="0"/>
                <a:cs typeface="Calibri" panose="020F0502020204030204" pitchFamily="34" charset="0"/>
              </a:rPr>
              <a:t>What are the keys?</a:t>
            </a: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8090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1</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a:buFontTx/>
              <a:buChar char="-"/>
            </a:pPr>
            <a:r>
              <a:rPr lang="en-US" sz="2000" dirty="0" smtClean="0">
                <a:latin typeface="Calibri" panose="020F0502020204030204" pitchFamily="34" charset="0"/>
                <a:cs typeface="Calibri" panose="020F0502020204030204" pitchFamily="34" charset="0"/>
              </a:rPr>
              <a:t>JAVA INTRODUCTION:</a:t>
            </a:r>
          </a:p>
          <a:p>
            <a:pPr>
              <a:buFontTx/>
              <a:buChar char="-"/>
            </a:pPr>
            <a:r>
              <a:rPr lang="en-US" sz="2000" dirty="0" smtClean="0">
                <a:latin typeface="Calibri" panose="020F0502020204030204" pitchFamily="34" charset="0"/>
                <a:cs typeface="Calibri" panose="020F0502020204030204" pitchFamily="34" charset="0"/>
              </a:rPr>
              <a:t>CREATED ON 1990</a:t>
            </a:r>
          </a:p>
          <a:p>
            <a:pPr>
              <a:buFontTx/>
              <a:buChar char="-"/>
            </a:pPr>
            <a:r>
              <a:rPr lang="en-US" sz="2000" dirty="0" smtClean="0">
                <a:latin typeface="Calibri" panose="020F0502020204030204" pitchFamily="34" charset="0"/>
                <a:cs typeface="Calibri" panose="020F0502020204030204" pitchFamily="34" charset="0"/>
              </a:rPr>
              <a:t>FIRSTLY WAS IN THE NAME OF OAK</a:t>
            </a:r>
          </a:p>
          <a:p>
            <a:pPr>
              <a:buFontTx/>
              <a:buChar char="-"/>
            </a:pPr>
            <a:r>
              <a:rPr lang="en-US" sz="2000" dirty="0" smtClean="0">
                <a:latin typeface="Calibri" panose="020F0502020204030204" pitchFamily="34" charset="0"/>
                <a:cs typeface="Calibri" panose="020F0502020204030204" pitchFamily="34" charset="0"/>
              </a:rPr>
              <a:t>IT IS EASILY PORTABLE</a:t>
            </a:r>
          </a:p>
          <a:p>
            <a:pPr>
              <a:buFontTx/>
              <a:buChar char="-"/>
            </a:pPr>
            <a:r>
              <a:rPr lang="en-US" sz="2000" dirty="0" smtClean="0">
                <a:latin typeface="Calibri" panose="020F0502020204030204" pitchFamily="34" charset="0"/>
                <a:cs typeface="Calibri" panose="020F0502020204030204" pitchFamily="34" charset="0"/>
              </a:rPr>
              <a:t>FAST AND EFFECIENTLY WORKS ON PLATEFORMS</a:t>
            </a:r>
          </a:p>
          <a:p>
            <a:pPr>
              <a:buFontTx/>
              <a:buChar char="-"/>
            </a:pPr>
            <a:r>
              <a:rPr lang="en-US" sz="2000" dirty="0" smtClean="0">
                <a:latin typeface="Calibri" panose="020F0502020204030204" pitchFamily="34" charset="0"/>
                <a:cs typeface="Calibri" panose="020F0502020204030204" pitchFamily="34" charset="0"/>
              </a:rPr>
              <a:t>CREATED IN SUN MICROSYSTEM</a:t>
            </a:r>
          </a:p>
          <a:p>
            <a:pPr>
              <a:buFontTx/>
              <a:buChar char="-"/>
            </a:pPr>
            <a:r>
              <a:rPr lang="en-US" sz="2000" dirty="0" smtClean="0">
                <a:latin typeface="Calibri" panose="020F0502020204030204" pitchFamily="34" charset="0"/>
                <a:cs typeface="Calibri" panose="020F0502020204030204" pitchFamily="34" charset="0"/>
              </a:rPr>
              <a:t>IT IS ALSO OOP LANGUAGE</a:t>
            </a:r>
          </a:p>
          <a:p>
            <a:pPr>
              <a:buFontTx/>
              <a:buChar char="-"/>
            </a:pPr>
            <a:r>
              <a:rPr lang="en-US" sz="2000" dirty="0" smtClean="0">
                <a:latin typeface="Calibri" panose="020F0502020204030204" pitchFamily="34" charset="0"/>
                <a:cs typeface="Calibri" panose="020F0502020204030204" pitchFamily="34" charset="0"/>
              </a:rPr>
              <a:t>WHAT IS OOP?</a:t>
            </a:r>
          </a:p>
        </p:txBody>
      </p:sp>
    </p:spTree>
    <p:extLst>
      <p:ext uri="{BB962C8B-B14F-4D97-AF65-F5344CB8AC3E}">
        <p14:creationId xmlns:p14="http://schemas.microsoft.com/office/powerpoint/2010/main" val="1028090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mj-lt"/>
              </a:rPr>
              <a:t>CHAPTER 2</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a:buFontTx/>
              <a:buChar char="-"/>
            </a:pPr>
            <a:r>
              <a:rPr lang="en-US" sz="2000" dirty="0" smtClean="0">
                <a:latin typeface="Calibri" panose="020F0502020204030204" pitchFamily="34" charset="0"/>
                <a:cs typeface="Calibri" panose="020F0502020204030204" pitchFamily="34" charset="0"/>
              </a:rPr>
              <a:t>THE PROCEDURE THAT THE REQUIREMENTS ARE GATHERED FOR DEVELOPMENT OF THE PROJECT</a:t>
            </a:r>
          </a:p>
          <a:p>
            <a:pPr>
              <a:buFontTx/>
              <a:buChar char="-"/>
            </a:pPr>
            <a:r>
              <a:rPr lang="en-US" sz="2000" dirty="0" smtClean="0">
                <a:latin typeface="Calibri" panose="020F0502020204030204" pitchFamily="34" charset="0"/>
                <a:cs typeface="Calibri" panose="020F0502020204030204" pitchFamily="34" charset="0"/>
              </a:rPr>
              <a:t>VISIT POLIC TRAFFIC HEAD QUARTER</a:t>
            </a:r>
          </a:p>
          <a:p>
            <a:pPr>
              <a:buFontTx/>
              <a:buChar char="-"/>
            </a:pPr>
            <a:r>
              <a:rPr lang="en-US" sz="2000" dirty="0" smtClean="0">
                <a:latin typeface="Calibri" panose="020F0502020204030204" pitchFamily="34" charset="0"/>
                <a:cs typeface="Calibri" panose="020F0502020204030204" pitchFamily="34" charset="0"/>
              </a:rPr>
              <a:t>TALK TO ITS PERSONAL</a:t>
            </a:r>
          </a:p>
          <a:p>
            <a:pPr>
              <a:buFontTx/>
              <a:buChar char="-"/>
            </a:pPr>
            <a:r>
              <a:rPr lang="en-US" sz="2000" dirty="0" smtClean="0">
                <a:latin typeface="Calibri" panose="020F0502020204030204" pitchFamily="34" charset="0"/>
                <a:cs typeface="Calibri" panose="020F0502020204030204" pitchFamily="34" charset="0"/>
              </a:rPr>
              <a:t>TALK TO SOME DRIVERS</a:t>
            </a:r>
          </a:p>
          <a:p>
            <a:pPr>
              <a:buFontTx/>
              <a:buChar char="-"/>
            </a:pPr>
            <a:r>
              <a:rPr lang="en-US" sz="2000" dirty="0" smtClean="0">
                <a:latin typeface="Calibri" panose="020F0502020204030204" pitchFamily="34" charset="0"/>
                <a:cs typeface="Calibri" panose="020F0502020204030204" pitchFamily="34" charset="0"/>
              </a:rPr>
              <a:t>TALK TO SOME TRAFFIC CREWS IN THE CHECK POSTS</a:t>
            </a:r>
          </a:p>
          <a:p>
            <a:pPr>
              <a:buFontTx/>
              <a:buChar char="-"/>
            </a:pPr>
            <a:r>
              <a:rPr lang="en-US" sz="2000" dirty="0" smtClean="0">
                <a:latin typeface="Calibri" panose="020F0502020204030204" pitchFamily="34" charset="0"/>
                <a:cs typeface="Calibri" panose="020F0502020204030204" pitchFamily="34" charset="0"/>
              </a:rPr>
              <a:t>OBSERVATION OF THE DOCUMENTS AND SLIP PAPERS</a:t>
            </a:r>
          </a:p>
        </p:txBody>
      </p:sp>
    </p:spTree>
    <p:extLst>
      <p:ext uri="{BB962C8B-B14F-4D97-AF65-F5344CB8AC3E}">
        <p14:creationId xmlns:p14="http://schemas.microsoft.com/office/powerpoint/2010/main" val="1028090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latin typeface="+mj-lt"/>
              </a:rPr>
              <a:t>CHAPTER 3</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a:buFontTx/>
              <a:buChar char="-"/>
            </a:pPr>
            <a:r>
              <a:rPr lang="en-US" sz="2000" dirty="0" smtClean="0">
                <a:latin typeface="Calibri" panose="020F0502020204030204" pitchFamily="34" charset="0"/>
                <a:cs typeface="Calibri" panose="020F0502020204030204" pitchFamily="34" charset="0"/>
              </a:rPr>
              <a:t>Database designs and tables:</a:t>
            </a:r>
          </a:p>
          <a:p>
            <a:pPr>
              <a:buFontTx/>
              <a:buChar char="-"/>
            </a:pPr>
            <a:r>
              <a:rPr lang="en-US" sz="2000" dirty="0" smtClean="0">
                <a:latin typeface="Calibri" panose="020F0502020204030204" pitchFamily="34" charset="0"/>
                <a:cs typeface="Calibri" panose="020F0502020204030204" pitchFamily="34" charset="0"/>
              </a:rPr>
              <a:t>My database name &lt;</a:t>
            </a:r>
            <a:r>
              <a:rPr lang="en-US" sz="2000" dirty="0" err="1" smtClean="0">
                <a:latin typeface="Calibri" panose="020F0502020204030204" pitchFamily="34" charset="0"/>
                <a:cs typeface="Calibri" panose="020F0502020204030204" pitchFamily="34" charset="0"/>
              </a:rPr>
              <a:t>tpfmis</a:t>
            </a:r>
            <a:r>
              <a:rPr lang="en-US" sz="2000" dirty="0" smtClean="0">
                <a:latin typeface="Calibri" panose="020F0502020204030204" pitchFamily="34" charset="0"/>
                <a:cs typeface="Calibri" panose="020F0502020204030204" pitchFamily="34" charset="0"/>
              </a:rPr>
              <a:t>&gt;</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in </a:t>
            </a:r>
            <a:r>
              <a:rPr lang="en-US" sz="2000" dirty="0" err="1" smtClean="0">
                <a:latin typeface="Calibri" panose="020F0502020204030204" pitchFamily="34" charset="0"/>
                <a:cs typeface="Calibri" panose="020F0502020204030204" pitchFamily="34" charset="0"/>
              </a:rPr>
              <a:t>mysql</a:t>
            </a:r>
            <a:endParaRPr lang="en-US" sz="2000" dirty="0" smtClean="0">
              <a:latin typeface="Calibri" panose="020F0502020204030204" pitchFamily="34" charset="0"/>
              <a:cs typeface="Calibri" panose="020F0502020204030204" pitchFamily="34" charset="0"/>
            </a:endParaRPr>
          </a:p>
          <a:p>
            <a:pPr>
              <a:buFontTx/>
              <a:buChar char="-"/>
            </a:pPr>
            <a:endParaRPr lang="en-US" sz="2000" dirty="0" smtClean="0">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379" y="2054942"/>
            <a:ext cx="6882581" cy="2900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8090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latin typeface="+mj-lt"/>
              </a:rPr>
              <a:t>CHAPTER 3</a:t>
            </a:r>
            <a:endParaRPr dirty="0">
              <a:latin typeface="+mj-lt"/>
            </a:endParaRPr>
          </a:p>
        </p:txBody>
      </p:sp>
      <p:sp>
        <p:nvSpPr>
          <p:cNvPr id="3" name="Text Placeholder 2"/>
          <p:cNvSpPr>
            <a:spLocks noGrp="1"/>
          </p:cNvSpPr>
          <p:nvPr>
            <p:ph type="body" idx="1"/>
          </p:nvPr>
        </p:nvSpPr>
        <p:spPr>
          <a:xfrm>
            <a:off x="713225" y="1199000"/>
            <a:ext cx="7717500" cy="3369900"/>
          </a:xfrm>
        </p:spPr>
        <p:txBody>
          <a:bodyPr/>
          <a:lstStyle/>
          <a:p>
            <a:pPr>
              <a:buFontTx/>
              <a:buChar char="-"/>
            </a:pPr>
            <a:r>
              <a:rPr lang="en-US" sz="2000" dirty="0" smtClean="0">
                <a:latin typeface="Calibri" panose="020F0502020204030204" pitchFamily="34" charset="0"/>
                <a:cs typeface="Calibri" panose="020F0502020204030204" pitchFamily="34" charset="0"/>
              </a:rPr>
              <a:t>Database designs and tables:</a:t>
            </a:r>
          </a:p>
          <a:p>
            <a:pPr>
              <a:buFontTx/>
              <a:buChar char="-"/>
            </a:pPr>
            <a:r>
              <a:rPr lang="en-US" sz="2000" dirty="0" smtClean="0">
                <a:latin typeface="Calibri" panose="020F0502020204030204" pitchFamily="34" charset="0"/>
                <a:cs typeface="Calibri" panose="020F0502020204030204" pitchFamily="34" charset="0"/>
              </a:rPr>
              <a:t>My database name &lt;</a:t>
            </a:r>
            <a:r>
              <a:rPr lang="en-US" sz="2000" dirty="0" err="1" smtClean="0">
                <a:latin typeface="Calibri" panose="020F0502020204030204" pitchFamily="34" charset="0"/>
                <a:cs typeface="Calibri" panose="020F0502020204030204" pitchFamily="34" charset="0"/>
              </a:rPr>
              <a:t>tpfmis</a:t>
            </a:r>
            <a:r>
              <a:rPr lang="en-US" sz="2000" dirty="0" smtClean="0">
                <a:latin typeface="Calibri" panose="020F0502020204030204" pitchFamily="34" charset="0"/>
                <a:cs typeface="Calibri" panose="020F0502020204030204" pitchFamily="34" charset="0"/>
              </a:rPr>
              <a:t>&gt;</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in </a:t>
            </a:r>
            <a:r>
              <a:rPr lang="en-US" sz="2000" dirty="0" err="1" smtClean="0">
                <a:latin typeface="Calibri" panose="020F0502020204030204" pitchFamily="34" charset="0"/>
                <a:cs typeface="Calibri" panose="020F0502020204030204" pitchFamily="34" charset="0"/>
              </a:rPr>
              <a:t>mysql</a:t>
            </a:r>
            <a:endParaRPr lang="en-US" sz="2000" dirty="0" smtClean="0">
              <a:latin typeface="Calibri" panose="020F0502020204030204" pitchFamily="34" charset="0"/>
              <a:cs typeface="Calibri" panose="020F0502020204030204" pitchFamily="34" charset="0"/>
            </a:endParaRPr>
          </a:p>
          <a:p>
            <a:pPr>
              <a:buFontTx/>
              <a:buChar char="-"/>
            </a:pPr>
            <a:endParaRPr lang="en-US" sz="2000" dirty="0" smtClean="0">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525" y="2163097"/>
            <a:ext cx="5821363" cy="2369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461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6081</TotalTime>
  <Words>689</Words>
  <Application>Microsoft Office PowerPoint</Application>
  <PresentationFormat>On-screen Show (16:9)</PresentationFormat>
  <Paragraphs>150</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Computer Science &amp; Mathematics Major For College: Computer Science &amp; Programming by Slidesgo</vt:lpstr>
      <vt:lpstr>POLICE TRAFIC FINE MIS</vt:lpstr>
      <vt:lpstr>TARGETS</vt:lpstr>
      <vt:lpstr>Chapter 1</vt:lpstr>
      <vt:lpstr>Chapter 1</vt:lpstr>
      <vt:lpstr>Chapter 1</vt:lpstr>
      <vt:lpstr>Chapter 1</vt:lpstr>
      <vt:lpstr>CHAPTER 2</vt:lpstr>
      <vt:lpstr>CHAPTER 3</vt:lpstr>
      <vt:lpstr>CHAPTER 3</vt:lpstr>
      <vt:lpstr>CHAPTER 3</vt:lpstr>
      <vt:lpstr>CHAPTER 3</vt:lpstr>
      <vt:lpstr>CHAPTER 3</vt:lpstr>
      <vt:lpstr>CHAPTER 3</vt:lpstr>
      <vt:lpstr>CHAPTER 4</vt:lpstr>
      <vt:lpstr>CHAPTER 4</vt:lpstr>
      <vt:lpstr>CHAPTER 4</vt:lpstr>
      <vt:lpstr>CHAPTER 4</vt:lpstr>
      <vt:lpstr>CHAPTER 5</vt:lpstr>
      <vt:lpstr>CHAPTER 5</vt:lpstr>
      <vt:lpstr>CHAPTER 5</vt:lpstr>
      <vt:lpstr>CHAPTER 5</vt:lpstr>
      <vt:lpstr>CHAPTER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Control Panel</dc:title>
  <dc:creator>EPEK INT. KABUL</dc:creator>
  <cp:lastModifiedBy>Dell pc</cp:lastModifiedBy>
  <cp:revision>273</cp:revision>
  <cp:lastPrinted>2023-01-15T17:09:46Z</cp:lastPrinted>
  <dcterms:modified xsi:type="dcterms:W3CDTF">2023-03-13T07:13:39Z</dcterms:modified>
</cp:coreProperties>
</file>