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9" r:id="rId3"/>
    <p:sldId id="266" r:id="rId4"/>
    <p:sldId id="260" r:id="rId5"/>
    <p:sldId id="267" r:id="rId6"/>
    <p:sldId id="268" r:id="rId7"/>
    <p:sldId id="269" r:id="rId8"/>
    <p:sldId id="262" r:id="rId9"/>
    <p:sldId id="264" r:id="rId10"/>
    <p:sldId id="265" r:id="rId11"/>
    <p:sldId id="276" r:id="rId12"/>
    <p:sldId id="270" r:id="rId13"/>
    <p:sldId id="273" r:id="rId14"/>
    <p:sldId id="275" r:id="rId15"/>
    <p:sldId id="27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E262E-5C3F-41F0-B414-4CB832ED63AF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CDF05-D20C-47AA-A699-295A7C3ED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96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CDF05-D20C-47AA-A699-295A7C3ED1A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93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CDF05-D20C-47AA-A699-295A7C3ED1A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53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D837-FA2F-481D-BA53-9EA9D166141C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438-C41D-4884-BF9E-8BEF365DE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55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D837-FA2F-481D-BA53-9EA9D166141C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438-C41D-4884-BF9E-8BEF365DE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71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D837-FA2F-481D-BA53-9EA9D166141C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438-C41D-4884-BF9E-8BEF365DE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0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D837-FA2F-481D-BA53-9EA9D166141C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438-C41D-4884-BF9E-8BEF365DE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87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D837-FA2F-481D-BA53-9EA9D166141C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438-C41D-4884-BF9E-8BEF365DE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49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D837-FA2F-481D-BA53-9EA9D166141C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438-C41D-4884-BF9E-8BEF365DE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67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D837-FA2F-481D-BA53-9EA9D166141C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438-C41D-4884-BF9E-8BEF365DE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2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D837-FA2F-481D-BA53-9EA9D166141C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438-C41D-4884-BF9E-8BEF365DE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60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D837-FA2F-481D-BA53-9EA9D166141C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438-C41D-4884-BF9E-8BEF365DE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2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D837-FA2F-481D-BA53-9EA9D166141C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438-C41D-4884-BF9E-8BEF365DE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6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D837-FA2F-481D-BA53-9EA9D166141C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438-C41D-4884-BF9E-8BEF365DE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28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0D837-FA2F-481D-BA53-9EA9D166141C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4F438-C41D-4884-BF9E-8BEF365DE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8012" y="1214438"/>
            <a:ext cx="9415975" cy="2387600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POS</a:t>
            </a:r>
            <a:r>
              <a:rPr lang="zh-CN" altLang="en-US" dirty="0" smtClean="0"/>
              <a:t>机交易系统的设计与实现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                                                       </a:t>
            </a:r>
            <a:r>
              <a:rPr lang="zh-CN" altLang="en-US" sz="4800" dirty="0" smtClean="0"/>
              <a:t>杨涛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4140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9182"/>
            <a:ext cx="10515600" cy="65509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表示层解决方案：控制器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920432"/>
              </p:ext>
            </p:extLst>
          </p:nvPr>
        </p:nvGraphicFramePr>
        <p:xfrm>
          <a:off x="409433" y="668738"/>
          <a:ext cx="11546005" cy="6090951"/>
        </p:xfrm>
        <a:graphic>
          <a:graphicData uri="http://schemas.openxmlformats.org/drawingml/2006/table">
            <a:tbl>
              <a:tblPr/>
              <a:tblGrid>
                <a:gridCol w="1596788"/>
                <a:gridCol w="1187355"/>
                <a:gridCol w="1337481"/>
                <a:gridCol w="7424381"/>
              </a:tblGrid>
              <a:tr h="247837">
                <a:tc gridSpan="4">
                  <a:txBody>
                    <a:bodyPr/>
                    <a:lstStyle/>
                    <a:p>
                      <a:pPr indent="26797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express</a:t>
                      </a:r>
                      <a:r>
                        <a:rPr lang="zh-CN" sz="1600" b="1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类说明</a:t>
                      </a:r>
                      <a:endParaRPr lang="zh-CN" sz="16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56" marR="637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7837">
                <a:tc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类名称</a:t>
                      </a:r>
                    </a:p>
                  </a:txBody>
                  <a:tcPr marL="63756" marR="637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err="1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Pos.views.AddDoods</a:t>
                      </a:r>
                      <a:endParaRPr lang="zh-CN" sz="16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56" marR="637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47386">
                <a:tc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600" b="1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功能简述</a:t>
                      </a:r>
                    </a:p>
                  </a:txBody>
                  <a:tcPr marL="63756" marR="637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用户添加商品到购物车</a:t>
                      </a:r>
                    </a:p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执行的操作如下：</a:t>
                      </a:r>
                    </a:p>
                    <a:p>
                      <a:pPr marL="342900" lvl="0" indent="-34290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session</a:t>
                      </a: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中得到商品的</a:t>
                      </a: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</a:p>
                    <a:p>
                      <a:pPr marL="342900" lvl="0" indent="-34290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生成</a:t>
                      </a: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Goods</a:t>
                      </a: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对象，将商品信息赋值给</a:t>
                      </a: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Goods</a:t>
                      </a: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</a:t>
                      </a:r>
                    </a:p>
                    <a:p>
                      <a:pPr marL="342900" lvl="0" indent="-34290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调用</a:t>
                      </a: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Goods</a:t>
                      </a: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load</a:t>
                      </a: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方法，从数据库中得到对应商品的所有信息</a:t>
                      </a:r>
                    </a:p>
                    <a:p>
                      <a:pPr marL="342900" lvl="0" indent="-34290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将这些商品信息放到</a:t>
                      </a: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Request</a:t>
                      </a: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Attribute</a:t>
                      </a: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中，并通过</a:t>
                      </a: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respond</a:t>
                      </a: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方法转发给后面的</a:t>
                      </a:r>
                      <a:r>
                        <a:rPr lang="en-US" sz="1600" dirty="0" err="1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ejs</a:t>
                      </a:r>
                      <a:endParaRPr lang="zh-CN" sz="16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用户点击</a:t>
                      </a: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加入购物车</a:t>
                      </a: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按钮之后，通过</a:t>
                      </a: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connect-</a:t>
                      </a:r>
                      <a:r>
                        <a:rPr lang="en-US" sz="1600" dirty="0" err="1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mongp</a:t>
                      </a: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由</a:t>
                      </a: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mongoose</a:t>
                      </a: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对数据库</a:t>
                      </a:r>
                      <a:r>
                        <a:rPr lang="en-US" sz="1600" dirty="0" err="1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mongodb</a:t>
                      </a: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进行相关操作，数据库信息更新，将更新后的信息放到</a:t>
                      </a: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request</a:t>
                      </a: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attribute</a:t>
                      </a: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中，并通过</a:t>
                      </a: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respond</a:t>
                      </a: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方法传递到后面的</a:t>
                      </a:r>
                      <a:r>
                        <a:rPr lang="en-US" sz="1600" dirty="0" err="1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ejs</a:t>
                      </a: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endParaRPr lang="zh-CN" sz="16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56" marR="637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7837">
                <a:tc gridSpan="4"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输入定义</a:t>
                      </a:r>
                    </a:p>
                  </a:txBody>
                  <a:tcPr marL="63756" marR="637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8520">
                <a:tc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</a:t>
                      </a:r>
                      <a:endParaRPr lang="zh-CN" sz="1600" b="1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56" marR="637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600" b="1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名称</a:t>
                      </a:r>
                    </a:p>
                  </a:txBody>
                  <a:tcPr marL="63756" marR="637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600" b="1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类型</a:t>
                      </a:r>
                    </a:p>
                  </a:txBody>
                  <a:tcPr marL="63756" marR="637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600" b="1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 marL="63756" marR="637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314180">
                <a:tc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56" marR="637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err="1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GoodsID</a:t>
                      </a:r>
                      <a:endParaRPr lang="zh-CN" sz="16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56" marR="637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endParaRPr lang="zh-CN" sz="16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56" marR="637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60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商品的</a:t>
                      </a:r>
                      <a:r>
                        <a:rPr lang="en-US" sz="160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zh-CN" sz="160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号，从用户点击“加入购物车”得到</a:t>
                      </a:r>
                    </a:p>
                  </a:txBody>
                  <a:tcPr marL="63756" marR="637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837">
                <a:tc gridSpan="4"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处理流程</a:t>
                      </a:r>
                    </a:p>
                  </a:txBody>
                  <a:tcPr marL="63756" marR="637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443">
                <a:tc gridSpan="4"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取出该商品的</a:t>
                      </a:r>
                      <a:r>
                        <a:rPr lang="zh-CN" sz="1600" dirty="0" smtClean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信息传给</a:t>
                      </a: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后面</a:t>
                      </a:r>
                      <a:r>
                        <a:rPr lang="en-US" sz="1600" dirty="0" smtClean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views</a:t>
                      </a:r>
                      <a:r>
                        <a:rPr lang="zh-CN" altLang="en-US" sz="1600" dirty="0" smtClean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</a:t>
                      </a:r>
                      <a:r>
                        <a:rPr lang="en-US" sz="1600" dirty="0" err="1" smtClean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ejs</a:t>
                      </a: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，商品加入购物车，数据通过</a:t>
                      </a: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connect-mongo</a:t>
                      </a: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传给</a:t>
                      </a:r>
                      <a:r>
                        <a:rPr lang="en-US" sz="1600" dirty="0" err="1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mongodb</a:t>
                      </a: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sz="1600" dirty="0" smtClean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数据库更新</a:t>
                      </a: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，购物车信息更新</a:t>
                      </a:r>
                    </a:p>
                  </a:txBody>
                  <a:tcPr marL="63756" marR="637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7837">
                <a:tc gridSpan="4"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输出定义</a:t>
                      </a:r>
                    </a:p>
                  </a:txBody>
                  <a:tcPr marL="63756" marR="637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8520">
                <a:tc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</a:t>
                      </a:r>
                      <a:endParaRPr lang="zh-CN" sz="1600" b="1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56" marR="637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600" b="1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名称</a:t>
                      </a:r>
                    </a:p>
                  </a:txBody>
                  <a:tcPr marL="63756" marR="637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600" b="1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类型</a:t>
                      </a:r>
                    </a:p>
                  </a:txBody>
                  <a:tcPr marL="63756" marR="637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600" b="1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 marL="63756" marR="637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617043">
                <a:tc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56" marR="637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Goods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56" marR="637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Goods</a:t>
                      </a:r>
                      <a:endParaRPr lang="zh-CN" sz="16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56" marR="637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将商品信息从数据库中取到</a:t>
                      </a: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Goods</a:t>
                      </a: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数据对象中，并将该</a:t>
                      </a: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Goods</a:t>
                      </a: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对象存放到</a:t>
                      </a: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Request</a:t>
                      </a: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中，传递给下面的</a:t>
                      </a:r>
                      <a:r>
                        <a:rPr lang="en-US" sz="1600" dirty="0" err="1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ejs</a:t>
                      </a: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页面显示</a:t>
                      </a:r>
                    </a:p>
                  </a:txBody>
                  <a:tcPr marL="63756" marR="637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674">
                <a:tc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56" marR="637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AddGoods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56" marR="637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Goods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56" marR="637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将商品加入购物车，数据通过</a:t>
                      </a: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connect-mongo</a:t>
                      </a: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传给</a:t>
                      </a:r>
                      <a:r>
                        <a:rPr lang="en-US" sz="1600" dirty="0" err="1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mongodb</a:t>
                      </a: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sz="16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数据库信息更新，购物车信息更新</a:t>
                      </a:r>
                    </a:p>
                  </a:txBody>
                  <a:tcPr marL="63756" marR="637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59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30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6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7706"/>
            <a:ext cx="10515600" cy="61751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序列图：用户添加商品到购物车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05220"/>
            <a:ext cx="4948451" cy="163772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529314"/>
              </p:ext>
            </p:extLst>
          </p:nvPr>
        </p:nvGraphicFramePr>
        <p:xfrm>
          <a:off x="423081" y="992924"/>
          <a:ext cx="10740788" cy="586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Visio" r:id="rId3" imgW="8105946" imgH="4371883" progId="Visio.Drawing.15">
                  <p:embed/>
                </p:oleObj>
              </mc:Choice>
              <mc:Fallback>
                <p:oleObj name="Visio" r:id="rId3" imgW="8105946" imgH="437188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81" y="992924"/>
                        <a:ext cx="10740788" cy="5865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057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鲁棒分析图：用户添加商品到购物车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9242"/>
            <a:ext cx="2082421" cy="873457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009933"/>
            <a:ext cx="10515601" cy="562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50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数据库设计：用户</a:t>
            </a:r>
            <a:r>
              <a:rPr lang="zh-CN" altLang="en-US" dirty="0" smtClean="0"/>
              <a:t>信息表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041795"/>
              </p:ext>
            </p:extLst>
          </p:nvPr>
        </p:nvGraphicFramePr>
        <p:xfrm>
          <a:off x="838202" y="1690686"/>
          <a:ext cx="10515597" cy="47237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409244"/>
                <a:gridCol w="1724107"/>
                <a:gridCol w="3001617"/>
                <a:gridCol w="3380629"/>
              </a:tblGrid>
              <a:tr h="590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属性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文字最大长度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备注说明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590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UserID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用户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INTEGER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0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UserName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用户名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VARCHAR (16)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0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UserPassword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用户密码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VARCHAR (6)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0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Tel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VARCHAR(15)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0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Address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VARCHAR(100)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0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Email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邮箱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VARCHAR(20)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0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HistoryOrder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历史订单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INTEGER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49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数据字典：</a:t>
            </a:r>
            <a:r>
              <a:rPr lang="zh-CN" altLang="en-US" dirty="0" smtClean="0"/>
              <a:t>订单表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440754"/>
              </p:ext>
            </p:extLst>
          </p:nvPr>
        </p:nvGraphicFramePr>
        <p:xfrm>
          <a:off x="838201" y="1690684"/>
          <a:ext cx="10515598" cy="466917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408334"/>
                <a:gridCol w="2098350"/>
                <a:gridCol w="2817673"/>
                <a:gridCol w="3191241"/>
              </a:tblGrid>
              <a:tr h="1167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属性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文字最大长度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备注说明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1672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OrderID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订单号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INTEGER(50)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672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UserID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用户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INTEGER(50)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外键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672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OrderStage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订单状态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VARCHAR (20)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添加商品到购物车</a:t>
            </a:r>
            <a:endParaRPr lang="en-US" altLang="zh-CN" dirty="0"/>
          </a:p>
          <a:p>
            <a:r>
              <a:rPr lang="zh-CN" altLang="en-US" dirty="0" smtClean="0"/>
              <a:t>在购物车中增减商品</a:t>
            </a:r>
            <a:endParaRPr lang="en-US" altLang="zh-CN" dirty="0" smtClean="0"/>
          </a:p>
          <a:p>
            <a:r>
              <a:rPr lang="zh-CN" altLang="en-US" dirty="0" smtClean="0"/>
              <a:t>提交订单</a:t>
            </a:r>
            <a:endParaRPr lang="en-US" altLang="zh-CN" dirty="0" smtClean="0"/>
          </a:p>
          <a:p>
            <a:r>
              <a:rPr lang="zh-CN" altLang="en-US" dirty="0" smtClean="0"/>
              <a:t>查询订单</a:t>
            </a:r>
            <a:endParaRPr lang="en-US" altLang="zh-CN" dirty="0" smtClean="0"/>
          </a:p>
          <a:p>
            <a:r>
              <a:rPr lang="zh-CN" altLang="en-US" dirty="0" smtClean="0"/>
              <a:t>取消订单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532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0250"/>
            <a:ext cx="10515600" cy="6557749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用例编号</a:t>
            </a:r>
            <a:r>
              <a:rPr lang="en-US" altLang="zh-CN" dirty="0"/>
              <a:t>: TC_101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测试目的</a:t>
            </a:r>
            <a:r>
              <a:rPr lang="en-US" altLang="zh-CN" dirty="0"/>
              <a:t>: </a:t>
            </a:r>
            <a:r>
              <a:rPr lang="zh-CN" altLang="zh-CN" dirty="0"/>
              <a:t>测试是否可以将首页广告页中的商品添加到购物车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zh-CN" dirty="0"/>
              <a:t>测试场景</a:t>
            </a:r>
            <a:r>
              <a:rPr lang="en-US" altLang="zh-CN" dirty="0"/>
              <a:t>: </a:t>
            </a:r>
            <a:r>
              <a:rPr lang="zh-CN" altLang="zh-CN" dirty="0"/>
              <a:t>从网站首页广告页中选择商品，加入购物车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zh-CN" dirty="0"/>
              <a:t>所需数据</a:t>
            </a:r>
            <a:r>
              <a:rPr lang="en-US" altLang="zh-CN" dirty="0"/>
              <a:t>: </a:t>
            </a:r>
            <a:r>
              <a:rPr lang="zh-CN" altLang="zh-CN" dirty="0"/>
              <a:t>数据库中已经存在可以购买的商品。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测试步骤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1.  </a:t>
            </a:r>
            <a:r>
              <a:rPr lang="zh-CN" altLang="zh-CN" dirty="0" smtClean="0"/>
              <a:t>访问</a:t>
            </a:r>
            <a:r>
              <a:rPr lang="zh-CN" altLang="zh-CN" dirty="0"/>
              <a:t>网站首页</a:t>
            </a:r>
          </a:p>
          <a:p>
            <a:pPr marL="0" lvl="0" indent="0">
              <a:buNone/>
            </a:pPr>
            <a:r>
              <a:rPr lang="en-US" altLang="zh-CN" dirty="0" smtClean="0"/>
              <a:t>           2.  </a:t>
            </a:r>
            <a:r>
              <a:rPr lang="zh-CN" altLang="zh-CN" dirty="0" smtClean="0"/>
              <a:t>选择</a:t>
            </a:r>
            <a:r>
              <a:rPr lang="zh-CN" altLang="zh-CN" dirty="0"/>
              <a:t>首页广告中的商品。</a:t>
            </a:r>
          </a:p>
          <a:p>
            <a:pPr marL="0" lvl="0" indent="0">
              <a:buNone/>
            </a:pPr>
            <a:r>
              <a:rPr lang="en-US" altLang="zh-CN" dirty="0" smtClean="0"/>
              <a:t>           3.  </a:t>
            </a:r>
            <a:r>
              <a:rPr lang="zh-CN" altLang="zh-CN" dirty="0" smtClean="0"/>
              <a:t>用户</a:t>
            </a:r>
            <a:r>
              <a:rPr lang="zh-CN" altLang="zh-CN" dirty="0"/>
              <a:t>转到商品信息描述页面，点击商品项中的“购买”按纽。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预期结果</a:t>
            </a:r>
            <a:r>
              <a:rPr lang="en-US" altLang="zh-CN" dirty="0"/>
              <a:t>: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 smtClean="0"/>
              <a:t>            </a:t>
            </a:r>
            <a:r>
              <a:rPr lang="zh-CN" altLang="zh-CN" dirty="0" smtClean="0"/>
              <a:t>用户</a:t>
            </a:r>
            <a:r>
              <a:rPr lang="zh-CN" altLang="zh-CN" dirty="0"/>
              <a:t>被转到 </a:t>
            </a:r>
            <a:r>
              <a:rPr lang="en-US" altLang="zh-CN" dirty="0"/>
              <a:t>“</a:t>
            </a:r>
            <a:r>
              <a:rPr lang="zh-CN" altLang="zh-CN" dirty="0"/>
              <a:t>购物车</a:t>
            </a:r>
            <a:r>
              <a:rPr lang="en-US" altLang="zh-CN" dirty="0"/>
              <a:t>” </a:t>
            </a:r>
            <a:r>
              <a:rPr lang="zh-CN" altLang="zh-CN" dirty="0"/>
              <a:t>页面，显示用户已选择的商品。购物车中</a:t>
            </a:r>
            <a:r>
              <a:rPr lang="zh-CN" altLang="zh-CN" dirty="0" smtClean="0"/>
              <a:t>商</a:t>
            </a:r>
            <a:r>
              <a:rPr lang="en-US" altLang="zh-CN" dirty="0" smtClean="0"/>
              <a:t>   </a:t>
            </a:r>
            <a:r>
              <a:rPr lang="zh-CN" altLang="zh-CN" dirty="0" smtClean="0"/>
              <a:t>品列表</a:t>
            </a:r>
            <a:r>
              <a:rPr lang="zh-CN" altLang="zh-CN" dirty="0"/>
              <a:t>以购物先后顺序排列，每项商品显示： 商品名称，单价，该项商品总额，数量默认为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23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系统整体架构：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906249" cy="1381600"/>
          </a:xfrm>
        </p:spPr>
        <p:txBody>
          <a:bodyPr>
            <a:normAutofit fontScale="475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                                              </a:t>
            </a:r>
            <a:endParaRPr lang="en-US" altLang="zh-CN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1"/>
            <a:ext cx="91666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480035"/>
              </p:ext>
            </p:extLst>
          </p:nvPr>
        </p:nvGraphicFramePr>
        <p:xfrm>
          <a:off x="955342" y="1364776"/>
          <a:ext cx="10398457" cy="5049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Visio" r:id="rId3" imgW="7124654" imgH="3276705" progId="Visio.Drawing.15">
                  <p:embed/>
                </p:oleObj>
              </mc:Choice>
              <mc:Fallback>
                <p:oleObj name="Visio" r:id="rId3" imgW="7124654" imgH="327670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342" y="1364776"/>
                        <a:ext cx="10398457" cy="50496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002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资源层解决方案：类图</a:t>
            </a:r>
            <a:endParaRPr lang="zh-CN" altLang="en-US" sz="3600" dirty="0"/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538" y="1405718"/>
            <a:ext cx="9567080" cy="5240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93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资源层解决方案：类详细设计</a:t>
            </a:r>
            <a:endParaRPr lang="zh-CN" altLang="en-US" sz="4800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750594"/>
              </p:ext>
            </p:extLst>
          </p:nvPr>
        </p:nvGraphicFramePr>
        <p:xfrm>
          <a:off x="838201" y="1690689"/>
          <a:ext cx="10515599" cy="4805645"/>
        </p:xfrm>
        <a:graphic>
          <a:graphicData uri="http://schemas.openxmlformats.org/drawingml/2006/table">
            <a:tbl>
              <a:tblPr/>
              <a:tblGrid>
                <a:gridCol w="2567391"/>
                <a:gridCol w="791610"/>
                <a:gridCol w="263870"/>
                <a:gridCol w="2808082"/>
                <a:gridCol w="263870"/>
                <a:gridCol w="263870"/>
                <a:gridCol w="3556906"/>
              </a:tblGrid>
              <a:tr h="333987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类名称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所属包名称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3987">
                <a:tc gridSpan="7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类变量定义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先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Public-&gt;protected-&gt;private)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39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类型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39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用户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39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Userinfo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Userinfo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用户信息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3987">
                <a:tc gridSpan="7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方法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先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Public-&gt;protected-&gt;private)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169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参数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返回值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简单描述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6169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UpdateUser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User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更改用户信息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9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SearchUser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Datatable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查询用户信息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9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DeleteUser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User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删除用户信息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9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AddUser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User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添加用户信息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12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业务层解决方案：类图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90688"/>
            <a:ext cx="10515600" cy="4996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851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业务层解决方案：类详细设计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195189"/>
              </p:ext>
            </p:extLst>
          </p:nvPr>
        </p:nvGraphicFramePr>
        <p:xfrm>
          <a:off x="832511" y="1678675"/>
          <a:ext cx="10521289" cy="5122187"/>
        </p:xfrm>
        <a:graphic>
          <a:graphicData uri="http://schemas.openxmlformats.org/drawingml/2006/table">
            <a:tbl>
              <a:tblPr/>
              <a:tblGrid>
                <a:gridCol w="2568780"/>
                <a:gridCol w="264013"/>
                <a:gridCol w="264013"/>
                <a:gridCol w="264013"/>
                <a:gridCol w="264013"/>
                <a:gridCol w="2809601"/>
                <a:gridCol w="264013"/>
                <a:gridCol w="264013"/>
                <a:gridCol w="3558830"/>
              </a:tblGrid>
              <a:tr h="611033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类名称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OrderBiz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所属包名称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0012">
                <a:tc gridSpan="9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类变量定义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先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Public-&gt;protected-&gt;private)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00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类型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00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OrderID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long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订单号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00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UserID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long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用户编号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00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OrderStage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string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订单状态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0012">
                <a:tc gridSpan="9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方法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先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Public-&gt;protected-&gt;private)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11033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参数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返回值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简单描述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78002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submitOrder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Goods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Orderdatatable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提交订单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1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SearchOrder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Orderdatatable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查询订单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1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CancelOrder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Orderdatatable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取消订单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30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表示层解决方案：视图设计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433139"/>
              </p:ext>
            </p:extLst>
          </p:nvPr>
        </p:nvGraphicFramePr>
        <p:xfrm>
          <a:off x="838200" y="1690690"/>
          <a:ext cx="10515600" cy="4368915"/>
        </p:xfrm>
        <a:graphic>
          <a:graphicData uri="http://schemas.openxmlformats.org/drawingml/2006/table">
            <a:tbl>
              <a:tblPr/>
              <a:tblGrid>
                <a:gridCol w="1686636"/>
                <a:gridCol w="380080"/>
                <a:gridCol w="902809"/>
                <a:gridCol w="3013386"/>
                <a:gridCol w="217240"/>
                <a:gridCol w="1695354"/>
                <a:gridCol w="2620095"/>
              </a:tblGrid>
              <a:tr h="350180">
                <a:tc gridSpan="7">
                  <a:txBody>
                    <a:bodyPr/>
                    <a:lstStyle/>
                    <a:p>
                      <a:pPr indent="26797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err="1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ejs</a:t>
                      </a:r>
                      <a:r>
                        <a:rPr lang="zh-CN" sz="2000" b="1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页面说明</a:t>
                      </a:r>
                      <a:endParaRPr lang="zh-CN" sz="20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0180">
                <a:tc gridSpan="2"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b="1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页面名称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AddGoods.ejs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67113">
                <a:tc gridSpan="2"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b="1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功能简述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添加商品到购物车</a:t>
                      </a:r>
                    </a:p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显示上面</a:t>
                      </a: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mongodb</a:t>
                      </a:r>
                      <a:r>
                        <a:rPr lang="zh-CN" sz="200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传递过来的商品信息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0180">
                <a:tc gridSpan="2"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b="1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进入的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URL</a:t>
                      </a:r>
                      <a:endParaRPr lang="zh-CN" sz="2000" b="1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/shoponline/pos/views/AddGoods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b="1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进入方式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Respond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80">
                <a:tc gridSpan="7"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b="1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数据来源定义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00361">
                <a:tc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b="1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b="1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参数名称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b="1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来源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b="1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00361">
                <a:tc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Goods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mongodb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获取商品的信息，与上表的输出相对应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0180">
                <a:tc gridSpan="7"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b="1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页面外观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0180">
                <a:tc gridSpan="7">
                  <a:txBody>
                    <a:bodyPr/>
                    <a:lstStyle/>
                    <a:p>
                      <a:pPr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95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</TotalTime>
  <Words>642</Words>
  <Application>Microsoft Office PowerPoint</Application>
  <PresentationFormat>宽屏</PresentationFormat>
  <Paragraphs>216</Paragraphs>
  <Slides>15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Tahoma</vt:lpstr>
      <vt:lpstr>Times New Roman</vt:lpstr>
      <vt:lpstr>Office Theme</vt:lpstr>
      <vt:lpstr>Visio</vt:lpstr>
      <vt:lpstr>基于NODE的POS机交易系统的设计与实现</vt:lpstr>
      <vt:lpstr>测试用例：</vt:lpstr>
      <vt:lpstr>PowerPoint 演示文稿</vt:lpstr>
      <vt:lpstr>系统整体架构：</vt:lpstr>
      <vt:lpstr>资源层解决方案：类图</vt:lpstr>
      <vt:lpstr>资源层解决方案：类详细设计</vt:lpstr>
      <vt:lpstr>业务层解决方案：类图</vt:lpstr>
      <vt:lpstr>业务层解决方案：类详细设计</vt:lpstr>
      <vt:lpstr>表示层解决方案：视图设计</vt:lpstr>
      <vt:lpstr>表示层解决方案：控制器</vt:lpstr>
      <vt:lpstr>PowerPoint 演示文稿</vt:lpstr>
      <vt:lpstr>序列图：用户添加商品到购物车</vt:lpstr>
      <vt:lpstr>鲁棒分析图：用户添加商品到购物车</vt:lpstr>
      <vt:lpstr>数据库设计：用户信息表</vt:lpstr>
      <vt:lpstr>数据字典：订单表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基于NODE的POS机交易系统</dc:title>
  <dc:creator>young</dc:creator>
  <cp:lastModifiedBy>tao yang</cp:lastModifiedBy>
  <cp:revision>36</cp:revision>
  <dcterms:created xsi:type="dcterms:W3CDTF">2015-03-29T16:58:29Z</dcterms:created>
  <dcterms:modified xsi:type="dcterms:W3CDTF">2015-04-24T03:23:30Z</dcterms:modified>
</cp:coreProperties>
</file>