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77" r:id="rId5"/>
    <p:sldId id="278" r:id="rId6"/>
    <p:sldId id="279" r:id="rId7"/>
    <p:sldId id="281" r:id="rId8"/>
    <p:sldId id="280" r:id="rId9"/>
    <p:sldId id="282" r:id="rId10"/>
    <p:sldId id="283" r:id="rId11"/>
    <p:sldId id="284" r:id="rId12"/>
    <p:sldId id="285" r:id="rId13"/>
    <p:sldId id="286" r:id="rId14"/>
    <p:sldId id="28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6/12/2014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6/12/2014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6/12/2014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6/12/2014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13254" y="2404534"/>
            <a:ext cx="8260749" cy="1646302"/>
          </a:xfrm>
        </p:spPr>
        <p:txBody>
          <a:bodyPr/>
          <a:lstStyle/>
          <a:p>
            <a:r>
              <a:rPr kumimoji="1" lang="ja-JP" altLang="en-US" dirty="0" smtClean="0"/>
              <a:t>言語処理系分科会</a:t>
            </a:r>
            <a:r>
              <a:rPr kumimoji="1" lang="en-US" altLang="ja-JP" dirty="0" smtClean="0"/>
              <a:t/>
            </a:r>
            <a:br>
              <a:rPr kumimoji="1" lang="en-US" altLang="ja-JP" dirty="0" smtClean="0"/>
            </a:br>
            <a:r>
              <a:rPr lang="ja-JP" altLang="en-US" dirty="0" smtClean="0"/>
              <a:t>第 </a:t>
            </a:r>
            <a:r>
              <a:rPr lang="en-US" altLang="ja-JP" dirty="0" smtClean="0"/>
              <a:t>3 </a:t>
            </a:r>
            <a:r>
              <a:rPr lang="ja-JP" altLang="en-US" dirty="0" smtClean="0"/>
              <a:t>回 </a:t>
            </a:r>
            <a:r>
              <a:rPr lang="en-US" altLang="ja-JP" dirty="0" smtClean="0"/>
              <a:t>– </a:t>
            </a:r>
            <a:r>
              <a:rPr lang="ja-JP" altLang="en-US" dirty="0" smtClean="0"/>
              <a:t>変数，型，構文</a:t>
            </a:r>
            <a:endParaRPr kumimoji="1" lang="ja-JP" altLang="en-US" dirty="0"/>
          </a:p>
        </p:txBody>
      </p:sp>
      <p:sp>
        <p:nvSpPr>
          <p:cNvPr id="3" name="サブタイトル 2"/>
          <p:cNvSpPr>
            <a:spLocks noGrp="1"/>
          </p:cNvSpPr>
          <p:nvPr>
            <p:ph type="subTitle" idx="1"/>
          </p:nvPr>
        </p:nvSpPr>
        <p:spPr/>
        <p:txBody>
          <a:bodyPr/>
          <a:lstStyle/>
          <a:p>
            <a:r>
              <a:rPr lang="en-US" altLang="ja-JP" dirty="0" smtClean="0"/>
              <a:t>semiexp</a:t>
            </a:r>
            <a:endParaRPr kumimoji="1" lang="ja-JP" altLang="en-US" dirty="0"/>
          </a:p>
        </p:txBody>
      </p:sp>
    </p:spTree>
    <p:extLst>
      <p:ext uri="{BB962C8B-B14F-4D97-AF65-F5344CB8AC3E}">
        <p14:creationId xmlns:p14="http://schemas.microsoft.com/office/powerpoint/2010/main" val="3599752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制御構文 </a:t>
            </a:r>
            <a:r>
              <a:rPr kumimoji="1" lang="en-US" altLang="ja-JP" dirty="0" err="1" smtClean="0"/>
              <a:t>Stmt</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If, For, While </a:t>
            </a:r>
            <a:r>
              <a:rPr lang="ja-JP" altLang="en-US" dirty="0" smtClean="0"/>
              <a:t>など</a:t>
            </a:r>
            <a:endParaRPr lang="en-US" altLang="ja-JP" dirty="0" smtClean="0"/>
          </a:p>
          <a:p>
            <a:r>
              <a:rPr lang="en-US" altLang="ja-JP" dirty="0" smtClean="0"/>
              <a:t>Expr </a:t>
            </a:r>
            <a:r>
              <a:rPr lang="ja-JP" altLang="en-US" dirty="0" smtClean="0"/>
              <a:t>と異なり，普通値を返さない </a:t>
            </a:r>
            <a:r>
              <a:rPr lang="en-US" altLang="ja-JP" dirty="0" smtClean="0"/>
              <a:t>(</a:t>
            </a:r>
            <a:r>
              <a:rPr lang="ja-JP" altLang="en-US" dirty="0" smtClean="0"/>
              <a:t>もちろん返してもよいです</a:t>
            </a:r>
            <a:r>
              <a:rPr lang="en-US" altLang="ja-JP" dirty="0" smtClean="0"/>
              <a:t>)</a:t>
            </a:r>
            <a:endParaRPr lang="en-US" altLang="ja-JP" dirty="0"/>
          </a:p>
          <a:p>
            <a:r>
              <a:rPr lang="en-US" altLang="ja-JP" dirty="0" smtClean="0"/>
              <a:t>Clang </a:t>
            </a:r>
            <a:r>
              <a:rPr lang="ja-JP" altLang="en-US" dirty="0" smtClean="0"/>
              <a:t>では，</a:t>
            </a:r>
            <a:r>
              <a:rPr lang="en-US" altLang="ja-JP" dirty="0" smtClean="0"/>
              <a:t>Expr </a:t>
            </a:r>
            <a:r>
              <a:rPr lang="ja-JP" altLang="en-US" dirty="0" smtClean="0"/>
              <a:t>は </a:t>
            </a:r>
            <a:r>
              <a:rPr lang="en-US" altLang="ja-JP" dirty="0" err="1" smtClean="0"/>
              <a:t>Stmt</a:t>
            </a:r>
            <a:r>
              <a:rPr lang="en-US" altLang="ja-JP" dirty="0" smtClean="0"/>
              <a:t> </a:t>
            </a:r>
            <a:r>
              <a:rPr lang="ja-JP" altLang="en-US" dirty="0" smtClean="0"/>
              <a:t>の一種 </a:t>
            </a:r>
            <a:r>
              <a:rPr lang="en-US" altLang="ja-JP" dirty="0" smtClean="0"/>
              <a:t>(</a:t>
            </a:r>
            <a:r>
              <a:rPr lang="en-US" altLang="ja-JP" dirty="0" err="1" smtClean="0"/>
              <a:t>Stmt</a:t>
            </a:r>
            <a:r>
              <a:rPr lang="en-US" altLang="ja-JP" dirty="0" smtClean="0"/>
              <a:t> </a:t>
            </a:r>
            <a:r>
              <a:rPr lang="ja-JP" altLang="en-US" dirty="0" smtClean="0"/>
              <a:t>を継承</a:t>
            </a:r>
            <a:r>
              <a:rPr lang="en-US" altLang="ja-JP" dirty="0" smtClean="0"/>
              <a:t>) </a:t>
            </a:r>
            <a:r>
              <a:rPr lang="ja-JP" altLang="en-US" dirty="0" smtClean="0"/>
              <a:t>という扱いになっている</a:t>
            </a:r>
            <a:endParaRPr lang="en-US" altLang="ja-JP" dirty="0" smtClean="0"/>
          </a:p>
          <a:p>
            <a:pPr lvl="1"/>
            <a:r>
              <a:rPr lang="en-US" altLang="ja-JP" dirty="0"/>
              <a:t>c</a:t>
            </a:r>
            <a:r>
              <a:rPr lang="en-US" altLang="ja-JP" dirty="0" smtClean="0"/>
              <a:t>rowbar </a:t>
            </a:r>
            <a:r>
              <a:rPr lang="ja-JP" altLang="en-US" dirty="0" smtClean="0"/>
              <a:t>でも，同じような扱いになっている</a:t>
            </a:r>
            <a:endParaRPr lang="en-US" altLang="ja-JP" dirty="0" smtClean="0"/>
          </a:p>
          <a:p>
            <a:pPr lvl="1"/>
            <a:r>
              <a:rPr lang="en-US" altLang="ja-JP" dirty="0" smtClean="0"/>
              <a:t>Expr </a:t>
            </a:r>
            <a:r>
              <a:rPr lang="ja-JP" altLang="en-US" dirty="0" smtClean="0"/>
              <a:t>の実行と </a:t>
            </a:r>
            <a:r>
              <a:rPr lang="en-US" altLang="ja-JP" dirty="0" err="1" smtClean="0"/>
              <a:t>Stmt</a:t>
            </a:r>
            <a:r>
              <a:rPr lang="en-US" altLang="ja-JP" dirty="0" smtClean="0"/>
              <a:t> </a:t>
            </a:r>
            <a:r>
              <a:rPr lang="ja-JP" altLang="en-US" dirty="0" smtClean="0"/>
              <a:t>の実行を同じ関数にすると，値の取り扱いが少し面倒？</a:t>
            </a:r>
            <a:endParaRPr lang="en-US" altLang="ja-JP" dirty="0" smtClean="0"/>
          </a:p>
          <a:p>
            <a:pPr lvl="1"/>
            <a:r>
              <a:rPr lang="ja-JP" altLang="en-US" dirty="0" smtClean="0"/>
              <a:t>値付き実行，値なし実行の </a:t>
            </a:r>
            <a:r>
              <a:rPr lang="en-US" altLang="ja-JP" dirty="0" smtClean="0"/>
              <a:t>2 </a:t>
            </a:r>
            <a:r>
              <a:rPr lang="ja-JP" altLang="en-US" dirty="0" err="1" smtClean="0"/>
              <a:t>つの</a:t>
            </a:r>
            <a:r>
              <a:rPr lang="ja-JP" altLang="en-US" dirty="0" smtClean="0"/>
              <a:t>関数を用意するのがよいかもしれない</a:t>
            </a:r>
            <a:endParaRPr lang="en-US" altLang="ja-JP" dirty="0" smtClean="0"/>
          </a:p>
        </p:txBody>
      </p:sp>
    </p:spTree>
    <p:extLst>
      <p:ext uri="{BB962C8B-B14F-4D97-AF65-F5344CB8AC3E}">
        <p14:creationId xmlns:p14="http://schemas.microsoft.com/office/powerpoint/2010/main" val="1268463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Stmt</a:t>
            </a:r>
            <a:r>
              <a:rPr kumimoji="1" lang="en-US" altLang="ja-JP" dirty="0" smtClean="0"/>
              <a:t> </a:t>
            </a:r>
            <a:r>
              <a:rPr kumimoji="1" lang="ja-JP" altLang="en-US" dirty="0" smtClean="0"/>
              <a:t>の実装 </a:t>
            </a:r>
            <a:r>
              <a:rPr kumimoji="1" lang="en-US" altLang="ja-JP" dirty="0" smtClean="0"/>
              <a:t>(1)</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if, else </a:t>
            </a:r>
            <a:r>
              <a:rPr lang="ja-JP" altLang="en-US" dirty="0" smtClean="0"/>
              <a:t>など</a:t>
            </a:r>
            <a:endParaRPr lang="en-US" altLang="ja-JP" dirty="0" smtClean="0"/>
          </a:p>
          <a:p>
            <a:pPr lvl="1"/>
            <a:r>
              <a:rPr lang="en-US" altLang="ja-JP" dirty="0"/>
              <a:t>e</a:t>
            </a:r>
            <a:r>
              <a:rPr lang="en-US" altLang="ja-JP" dirty="0" smtClean="0"/>
              <a:t>lse </a:t>
            </a:r>
            <a:r>
              <a:rPr lang="ja-JP" altLang="en-US" dirty="0" smtClean="0"/>
              <a:t>の中身も </a:t>
            </a:r>
            <a:r>
              <a:rPr lang="en-US" altLang="ja-JP" dirty="0" err="1" smtClean="0"/>
              <a:t>IfStmt</a:t>
            </a:r>
            <a:r>
              <a:rPr lang="en-US" altLang="ja-JP" dirty="0" smtClean="0"/>
              <a:t> </a:t>
            </a:r>
            <a:r>
              <a:rPr lang="ja-JP" altLang="en-US" dirty="0" smtClean="0"/>
              <a:t>に持たせたほうがよい</a:t>
            </a:r>
            <a:endParaRPr lang="en-US" altLang="ja-JP" dirty="0" smtClean="0"/>
          </a:p>
          <a:p>
            <a:r>
              <a:rPr lang="en-US" altLang="ja-JP" dirty="0" smtClean="0"/>
              <a:t>Expr </a:t>
            </a:r>
            <a:r>
              <a:rPr lang="ja-JP" altLang="en-US" dirty="0" smtClean="0"/>
              <a:t>とだいたい同じ</a:t>
            </a:r>
            <a:endParaRPr lang="en-US" altLang="ja-JP" dirty="0" smtClean="0"/>
          </a:p>
          <a:p>
            <a:r>
              <a:rPr lang="ja-JP" altLang="en-US" dirty="0" smtClean="0"/>
              <a:t>まず基本 </a:t>
            </a:r>
            <a:r>
              <a:rPr lang="en-US" altLang="ja-JP" dirty="0" err="1" smtClean="0"/>
              <a:t>Stmt</a:t>
            </a:r>
            <a:r>
              <a:rPr lang="en-US" altLang="ja-JP" dirty="0" smtClean="0"/>
              <a:t> </a:t>
            </a:r>
            <a:r>
              <a:rPr lang="ja-JP" altLang="en-US" dirty="0" smtClean="0"/>
              <a:t>クラスを実装し，</a:t>
            </a:r>
            <a:r>
              <a:rPr lang="en-US" altLang="ja-JP" dirty="0" smtClean="0"/>
              <a:t>if </a:t>
            </a:r>
            <a:r>
              <a:rPr lang="ja-JP" altLang="en-US" dirty="0" smtClean="0"/>
              <a:t>などはそれを継承する</a:t>
            </a:r>
            <a:endParaRPr lang="en-US" altLang="ja-JP" dirty="0" smtClean="0"/>
          </a:p>
          <a:p>
            <a:r>
              <a:rPr lang="ja-JP" altLang="en-US" dirty="0"/>
              <a:t>それぞれ</a:t>
            </a:r>
            <a:r>
              <a:rPr lang="ja-JP" altLang="en-US" dirty="0" smtClean="0"/>
              <a:t>の特殊 </a:t>
            </a:r>
            <a:r>
              <a:rPr lang="en-US" altLang="ja-JP" dirty="0" err="1" smtClean="0"/>
              <a:t>Stmt</a:t>
            </a:r>
            <a:r>
              <a:rPr lang="en-US" altLang="ja-JP" dirty="0" smtClean="0"/>
              <a:t> </a:t>
            </a:r>
            <a:r>
              <a:rPr lang="ja-JP" altLang="en-US" dirty="0" smtClean="0"/>
              <a:t>クラスは，仮想関数の形で実行関数を持つ</a:t>
            </a:r>
            <a:endParaRPr lang="en-US" altLang="ja-JP" dirty="0"/>
          </a:p>
          <a:p>
            <a:endParaRPr kumimoji="1" lang="en-US" altLang="ja-JP" dirty="0" smtClean="0"/>
          </a:p>
          <a:p>
            <a:r>
              <a:rPr lang="en-US" altLang="ja-JP" dirty="0" smtClean="0"/>
              <a:t>if </a:t>
            </a:r>
            <a:r>
              <a:rPr lang="ja-JP" altLang="en-US" dirty="0" smtClean="0"/>
              <a:t>だったら，単に</a:t>
            </a:r>
            <a:endParaRPr lang="en-US" altLang="ja-JP" dirty="0" smtClean="0"/>
          </a:p>
          <a:p>
            <a:pPr lvl="1"/>
            <a:r>
              <a:rPr kumimoji="1" lang="ja-JP" altLang="en-US" dirty="0"/>
              <a:t>条件</a:t>
            </a:r>
            <a:r>
              <a:rPr kumimoji="1" lang="ja-JP" altLang="en-US" dirty="0" smtClean="0"/>
              <a:t>節を評価して，</a:t>
            </a:r>
            <a:endParaRPr kumimoji="1" lang="en-US" altLang="ja-JP" dirty="0" smtClean="0"/>
          </a:p>
          <a:p>
            <a:pPr lvl="1"/>
            <a:r>
              <a:rPr lang="ja-JP" altLang="en-US" dirty="0" smtClean="0"/>
              <a:t>真だったら </a:t>
            </a:r>
            <a:r>
              <a:rPr lang="en-US" altLang="ja-JP" dirty="0" smtClean="0"/>
              <a:t>if </a:t>
            </a:r>
            <a:r>
              <a:rPr lang="ja-JP" altLang="en-US" dirty="0" smtClean="0"/>
              <a:t>の中身を，偽だったら </a:t>
            </a:r>
            <a:r>
              <a:rPr lang="en-US" altLang="ja-JP" dirty="0" smtClean="0"/>
              <a:t>else </a:t>
            </a:r>
            <a:r>
              <a:rPr lang="ja-JP" altLang="en-US" dirty="0" smtClean="0"/>
              <a:t>の中身 </a:t>
            </a:r>
            <a:r>
              <a:rPr lang="en-US" altLang="ja-JP" dirty="0" smtClean="0"/>
              <a:t>(</a:t>
            </a:r>
            <a:r>
              <a:rPr lang="ja-JP" altLang="en-US" dirty="0" smtClean="0"/>
              <a:t>あれば</a:t>
            </a:r>
            <a:r>
              <a:rPr lang="en-US" altLang="ja-JP" dirty="0" smtClean="0"/>
              <a:t>) </a:t>
            </a:r>
            <a:r>
              <a:rPr lang="ja-JP" altLang="en-US" dirty="0" smtClean="0"/>
              <a:t>を実行するだけ</a:t>
            </a:r>
            <a:endParaRPr kumimoji="1" lang="ja-JP" altLang="en-US" dirty="0"/>
          </a:p>
        </p:txBody>
      </p:sp>
    </p:spTree>
    <p:extLst>
      <p:ext uri="{BB962C8B-B14F-4D97-AF65-F5344CB8AC3E}">
        <p14:creationId xmlns:p14="http://schemas.microsoft.com/office/powerpoint/2010/main" val="3764749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Stmt</a:t>
            </a:r>
            <a:r>
              <a:rPr kumimoji="1" lang="en-US" altLang="ja-JP" dirty="0" smtClean="0"/>
              <a:t> </a:t>
            </a:r>
            <a:r>
              <a:rPr kumimoji="1" lang="ja-JP" altLang="en-US" dirty="0" smtClean="0"/>
              <a:t>の実装 </a:t>
            </a:r>
            <a:r>
              <a:rPr kumimoji="1" lang="en-US" altLang="ja-JP" dirty="0" smtClean="0"/>
              <a:t>(2)</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for, while </a:t>
            </a:r>
            <a:r>
              <a:rPr lang="ja-JP" altLang="en-US" dirty="0" smtClean="0"/>
              <a:t>など</a:t>
            </a:r>
            <a:endParaRPr lang="en-US" altLang="ja-JP" dirty="0" smtClean="0"/>
          </a:p>
          <a:p>
            <a:r>
              <a:rPr kumimoji="1" lang="ja-JP" altLang="en-US" dirty="0" smtClean="0"/>
              <a:t>繰り返し文も，「それだけだったら」</a:t>
            </a:r>
            <a:r>
              <a:rPr kumimoji="1" lang="en-US" altLang="ja-JP" dirty="0" smtClean="0"/>
              <a:t>if </a:t>
            </a:r>
            <a:r>
              <a:rPr kumimoji="1" lang="ja-JP" altLang="en-US" dirty="0" smtClean="0"/>
              <a:t>とかとほとんど変わらない</a:t>
            </a:r>
            <a:endParaRPr kumimoji="1" lang="en-US" altLang="ja-JP" dirty="0" smtClean="0"/>
          </a:p>
          <a:p>
            <a:pPr lvl="1"/>
            <a:r>
              <a:rPr lang="en-US" altLang="ja-JP" dirty="0"/>
              <a:t>i</a:t>
            </a:r>
            <a:r>
              <a:rPr lang="en-US" altLang="ja-JP" dirty="0" smtClean="0"/>
              <a:t>f </a:t>
            </a:r>
            <a:r>
              <a:rPr lang="ja-JP" altLang="en-US" dirty="0" smtClean="0"/>
              <a:t>と同様に適切にシミュレートするだけ</a:t>
            </a:r>
            <a:endParaRPr kumimoji="1" lang="en-US" altLang="ja-JP" dirty="0" smtClean="0"/>
          </a:p>
          <a:p>
            <a:r>
              <a:rPr lang="en-US" altLang="ja-JP" dirty="0" smtClean="0"/>
              <a:t>break </a:t>
            </a:r>
            <a:r>
              <a:rPr lang="ja-JP" altLang="en-US" dirty="0" smtClean="0"/>
              <a:t>が出てくると厄介</a:t>
            </a:r>
            <a:endParaRPr kumimoji="1" lang="ja-JP" altLang="en-US" dirty="0"/>
          </a:p>
        </p:txBody>
      </p:sp>
    </p:spTree>
    <p:extLst>
      <p:ext uri="{BB962C8B-B14F-4D97-AF65-F5344CB8AC3E}">
        <p14:creationId xmlns:p14="http://schemas.microsoft.com/office/powerpoint/2010/main" val="2868174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Stmt</a:t>
            </a:r>
            <a:r>
              <a:rPr kumimoji="1" lang="en-US" altLang="ja-JP" dirty="0" smtClean="0"/>
              <a:t> </a:t>
            </a:r>
            <a:r>
              <a:rPr kumimoji="1" lang="ja-JP" altLang="en-US" dirty="0" smtClean="0"/>
              <a:t>の実装 </a:t>
            </a:r>
            <a:r>
              <a:rPr kumimoji="1" lang="en-US" altLang="ja-JP" dirty="0" smtClean="0"/>
              <a:t>(3)</a:t>
            </a:r>
            <a:endParaRPr kumimoji="1" lang="ja-JP" altLang="en-US" dirty="0"/>
          </a:p>
        </p:txBody>
      </p:sp>
      <p:sp>
        <p:nvSpPr>
          <p:cNvPr id="3" name="コンテンツ プレースホルダー 2"/>
          <p:cNvSpPr>
            <a:spLocks noGrp="1"/>
          </p:cNvSpPr>
          <p:nvPr>
            <p:ph idx="1"/>
          </p:nvPr>
        </p:nvSpPr>
        <p:spPr/>
        <p:txBody>
          <a:bodyPr/>
          <a:lstStyle/>
          <a:p>
            <a:r>
              <a:rPr lang="en-US" altLang="ja-JP" dirty="0"/>
              <a:t>b</a:t>
            </a:r>
            <a:r>
              <a:rPr lang="en-US" altLang="ja-JP" dirty="0" smtClean="0"/>
              <a:t>reak </a:t>
            </a:r>
            <a:r>
              <a:rPr lang="ja-JP" altLang="en-US" dirty="0" smtClean="0"/>
              <a:t>の対処法</a:t>
            </a:r>
            <a:endParaRPr lang="en-US" altLang="ja-JP" dirty="0" smtClean="0"/>
          </a:p>
          <a:p>
            <a:pPr marL="800100" lvl="1" indent="-342900">
              <a:buFont typeface="+mj-lt"/>
              <a:buAutoNum type="arabicPeriod"/>
            </a:pPr>
            <a:r>
              <a:rPr lang="en-US" altLang="ja-JP" dirty="0"/>
              <a:t>b</a:t>
            </a:r>
            <a:r>
              <a:rPr kumimoji="1" lang="en-US" altLang="ja-JP" dirty="0" smtClean="0"/>
              <a:t>reak </a:t>
            </a:r>
            <a:r>
              <a:rPr kumimoji="1" lang="ja-JP" altLang="en-US" dirty="0" smtClean="0"/>
              <a:t>が出てきたら，「</a:t>
            </a:r>
            <a:r>
              <a:rPr kumimoji="1" lang="en-US" altLang="ja-JP" dirty="0" smtClean="0"/>
              <a:t>break </a:t>
            </a:r>
            <a:r>
              <a:rPr kumimoji="1" lang="ja-JP" altLang="en-US" dirty="0" smtClean="0"/>
              <a:t>中」という情報を </a:t>
            </a:r>
            <a:r>
              <a:rPr lang="en-US" altLang="ja-JP" dirty="0" err="1" smtClean="0"/>
              <a:t>Stmt</a:t>
            </a:r>
            <a:r>
              <a:rPr lang="en-US" altLang="ja-JP" dirty="0" smtClean="0"/>
              <a:t> </a:t>
            </a:r>
            <a:r>
              <a:rPr lang="ja-JP" altLang="en-US" dirty="0" smtClean="0"/>
              <a:t>評価の戻り値に渡して，ループが捉えるまで戻る</a:t>
            </a:r>
            <a:endParaRPr lang="en-US" altLang="ja-JP" dirty="0" smtClean="0"/>
          </a:p>
          <a:p>
            <a:pPr marL="1200150" lvl="2" indent="-342900"/>
            <a:r>
              <a:rPr lang="en-US" altLang="ja-JP" dirty="0" err="1" smtClean="0"/>
              <a:t>Stmt</a:t>
            </a:r>
            <a:r>
              <a:rPr lang="en-US" altLang="ja-JP" dirty="0" smtClean="0"/>
              <a:t> </a:t>
            </a:r>
            <a:r>
              <a:rPr lang="ja-JP" altLang="en-US" dirty="0" smtClean="0"/>
              <a:t>の戻り値に状態を覚えさせるだけで済む</a:t>
            </a:r>
            <a:endParaRPr lang="en-US" altLang="ja-JP" dirty="0" smtClean="0"/>
          </a:p>
          <a:p>
            <a:pPr marL="800100" lvl="1" indent="-342900">
              <a:buFont typeface="+mj-lt"/>
              <a:buAutoNum type="arabicPeriod"/>
            </a:pPr>
            <a:r>
              <a:rPr lang="en-US" altLang="ja-JP" dirty="0" err="1" smtClean="0"/>
              <a:t>setjmp</a:t>
            </a:r>
            <a:r>
              <a:rPr lang="en-US" altLang="ja-JP" dirty="0" smtClean="0"/>
              <a:t>(), </a:t>
            </a:r>
            <a:r>
              <a:rPr lang="en-US" altLang="ja-JP" dirty="0" err="1" smtClean="0"/>
              <a:t>longjmp</a:t>
            </a:r>
            <a:r>
              <a:rPr lang="en-US" altLang="ja-JP" dirty="0" smtClean="0"/>
              <a:t>() </a:t>
            </a:r>
            <a:r>
              <a:rPr lang="ja-JP" altLang="en-US" dirty="0" smtClean="0"/>
              <a:t>を使う</a:t>
            </a:r>
            <a:endParaRPr lang="en-US" altLang="ja-JP" dirty="0" smtClean="0"/>
          </a:p>
          <a:p>
            <a:pPr marL="1200150" lvl="2" indent="-342900"/>
            <a:r>
              <a:rPr lang="ja-JP" altLang="en-US" dirty="0" smtClean="0"/>
              <a:t>関数の壁を超えた </a:t>
            </a:r>
            <a:r>
              <a:rPr lang="en-US" altLang="ja-JP" dirty="0" err="1" smtClean="0"/>
              <a:t>goto</a:t>
            </a:r>
            <a:r>
              <a:rPr lang="en-US" altLang="ja-JP" dirty="0" smtClean="0"/>
              <a:t> </a:t>
            </a:r>
            <a:r>
              <a:rPr lang="ja-JP" altLang="en-US" dirty="0" smtClean="0"/>
              <a:t>みたいなもので，かなりの荒業</a:t>
            </a:r>
            <a:endParaRPr lang="en-US" altLang="ja-JP" dirty="0" smtClean="0"/>
          </a:p>
          <a:p>
            <a:pPr marL="1200150" lvl="2" indent="-342900"/>
            <a:r>
              <a:rPr lang="en-US" altLang="ja-JP" dirty="0" smtClean="0"/>
              <a:t>Ruby </a:t>
            </a:r>
            <a:r>
              <a:rPr lang="ja-JP" altLang="en-US" smtClean="0"/>
              <a:t>の処理系では</a:t>
            </a:r>
            <a:r>
              <a:rPr lang="ja-JP" altLang="en-US" dirty="0" smtClean="0"/>
              <a:t>使いまくっているらしい</a:t>
            </a:r>
            <a:endParaRPr lang="en-US" altLang="ja-JP" dirty="0" smtClean="0"/>
          </a:p>
          <a:p>
            <a:pPr marL="800100" lvl="1" indent="-342900">
              <a:buFont typeface="+mj-lt"/>
              <a:buAutoNum type="arabicPeriod"/>
            </a:pPr>
            <a:r>
              <a:rPr lang="ja-JP" altLang="en-US" dirty="0"/>
              <a:t>処</a:t>
            </a:r>
            <a:r>
              <a:rPr lang="ja-JP" altLang="en-US" dirty="0" smtClean="0"/>
              <a:t>理系で用いるスタックを自前で作り，そのスタック上でループの位置まで戻る</a:t>
            </a:r>
            <a:endParaRPr lang="en-US" altLang="ja-JP" dirty="0" smtClean="0"/>
          </a:p>
          <a:p>
            <a:pPr marL="1200150" lvl="2" indent="-342900"/>
            <a:r>
              <a:rPr lang="ja-JP" altLang="en-US" dirty="0" smtClean="0"/>
              <a:t>スタックオーバーフローの心配もなくなる</a:t>
            </a:r>
            <a:endParaRPr lang="en-US" altLang="ja-JP" dirty="0" smtClean="0"/>
          </a:p>
          <a:p>
            <a:pPr marL="1200150" lvl="2" indent="-342900"/>
            <a:r>
              <a:rPr lang="ja-JP" altLang="en-US" dirty="0"/>
              <a:t>かなり</a:t>
            </a:r>
            <a:r>
              <a:rPr lang="ja-JP" altLang="en-US" dirty="0" smtClean="0"/>
              <a:t>面倒</a:t>
            </a:r>
            <a:endParaRPr kumimoji="1" lang="ja-JP" altLang="en-US" dirty="0"/>
          </a:p>
        </p:txBody>
      </p:sp>
    </p:spTree>
    <p:extLst>
      <p:ext uri="{BB962C8B-B14F-4D97-AF65-F5344CB8AC3E}">
        <p14:creationId xmlns:p14="http://schemas.microsoft.com/office/powerpoint/2010/main" val="1983443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特殊な </a:t>
            </a:r>
            <a:r>
              <a:rPr kumimoji="1" lang="en-US" altLang="ja-JP" dirty="0" err="1" smtClean="0"/>
              <a:t>Stmt</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関数や </a:t>
            </a:r>
            <a:r>
              <a:rPr kumimoji="1" lang="en-US" altLang="ja-JP" dirty="0" smtClean="0"/>
              <a:t>if </a:t>
            </a:r>
            <a:r>
              <a:rPr lang="ja-JP" altLang="en-US" dirty="0"/>
              <a:t>節</a:t>
            </a:r>
            <a:r>
              <a:rPr kumimoji="1" lang="ja-JP" altLang="en-US" dirty="0" smtClean="0"/>
              <a:t>の中身などで，</a:t>
            </a:r>
            <a:r>
              <a:rPr kumimoji="1" lang="en-US" altLang="ja-JP" dirty="0" err="1" smtClean="0"/>
              <a:t>Stmt</a:t>
            </a:r>
            <a:r>
              <a:rPr kumimoji="1" lang="en-US" altLang="ja-JP" dirty="0" smtClean="0"/>
              <a:t> </a:t>
            </a:r>
            <a:r>
              <a:rPr kumimoji="1" lang="ja-JP" altLang="en-US" dirty="0" smtClean="0"/>
              <a:t>のリストというのが</a:t>
            </a:r>
            <a:r>
              <a:rPr lang="ja-JP" altLang="en-US" dirty="0"/>
              <a:t>ほしくなることが</a:t>
            </a:r>
            <a:r>
              <a:rPr lang="ja-JP" altLang="en-US" dirty="0" smtClean="0"/>
              <a:t>ある</a:t>
            </a:r>
            <a:endParaRPr lang="en-US" altLang="ja-JP" dirty="0" smtClean="0"/>
          </a:p>
          <a:p>
            <a:r>
              <a:rPr lang="en-US" altLang="ja-JP" dirty="0" smtClean="0"/>
              <a:t>C/</a:t>
            </a:r>
            <a:r>
              <a:rPr kumimoji="1" lang="en-US" altLang="ja-JP" dirty="0" smtClean="0"/>
              <a:t>C++ </a:t>
            </a:r>
            <a:r>
              <a:rPr kumimoji="1" lang="ja-JP" altLang="en-US" dirty="0" smtClean="0"/>
              <a:t>だと，</a:t>
            </a:r>
            <a:r>
              <a:rPr kumimoji="1" lang="en-US" altLang="ja-JP" dirty="0" smtClean="0"/>
              <a:t>{ } </a:t>
            </a:r>
            <a:r>
              <a:rPr kumimoji="1" lang="ja-JP" altLang="en-US" dirty="0" smtClean="0"/>
              <a:t>で囲むことで自由に「</a:t>
            </a:r>
            <a:r>
              <a:rPr kumimoji="1" lang="en-US" altLang="ja-JP" dirty="0" err="1" smtClean="0"/>
              <a:t>Stmt</a:t>
            </a:r>
            <a:r>
              <a:rPr kumimoji="1" lang="en-US" altLang="ja-JP" dirty="0" smtClean="0"/>
              <a:t> </a:t>
            </a:r>
            <a:r>
              <a:rPr kumimoji="1" lang="ja-JP" altLang="en-US" dirty="0" smtClean="0"/>
              <a:t>のリスト」みたいなものが作れる</a:t>
            </a:r>
            <a:endParaRPr kumimoji="1" lang="en-US" altLang="ja-JP" dirty="0" smtClean="0"/>
          </a:p>
          <a:p>
            <a:pPr lvl="1"/>
            <a:r>
              <a:rPr lang="en-US" altLang="ja-JP" dirty="0" smtClean="0"/>
              <a:t>Clang </a:t>
            </a:r>
            <a:r>
              <a:rPr lang="ja-JP" altLang="en-US" dirty="0" smtClean="0"/>
              <a:t>だと </a:t>
            </a:r>
            <a:r>
              <a:rPr lang="en-US" altLang="ja-JP" dirty="0" err="1" smtClean="0"/>
              <a:t>CompoundStmt</a:t>
            </a:r>
            <a:r>
              <a:rPr lang="en-US" altLang="ja-JP" dirty="0" smtClean="0"/>
              <a:t> </a:t>
            </a:r>
            <a:r>
              <a:rPr lang="ja-JP" altLang="en-US" dirty="0" smtClean="0"/>
              <a:t>というものがある</a:t>
            </a:r>
            <a:endParaRPr lang="en-US" altLang="ja-JP" dirty="0" smtClean="0"/>
          </a:p>
          <a:p>
            <a:r>
              <a:rPr lang="ja-JP" altLang="en-US" dirty="0"/>
              <a:t>これがあると</a:t>
            </a:r>
            <a:r>
              <a:rPr lang="ja-JP" altLang="en-US" dirty="0" smtClean="0"/>
              <a:t>，</a:t>
            </a:r>
            <a:r>
              <a:rPr lang="en-US" altLang="ja-JP" dirty="0" smtClean="0"/>
              <a:t>if </a:t>
            </a:r>
            <a:r>
              <a:rPr lang="ja-JP" altLang="en-US" dirty="0" smtClean="0"/>
              <a:t>節の中身などでいちいちリストを作る必要がなくなる</a:t>
            </a:r>
            <a:endParaRPr lang="en-US" altLang="ja-JP" dirty="0" smtClean="0"/>
          </a:p>
          <a:p>
            <a:r>
              <a:rPr kumimoji="1" lang="ja-JP" altLang="en-US" dirty="0" smtClean="0"/>
              <a:t>この「</a:t>
            </a:r>
            <a:r>
              <a:rPr kumimoji="1" lang="en-US" altLang="ja-JP" dirty="0" err="1" smtClean="0"/>
              <a:t>Stmt</a:t>
            </a:r>
            <a:r>
              <a:rPr kumimoji="1" lang="en-US" altLang="ja-JP" dirty="0" smtClean="0"/>
              <a:t> </a:t>
            </a:r>
            <a:r>
              <a:rPr kumimoji="1" lang="ja-JP" altLang="en-US" dirty="0" smtClean="0"/>
              <a:t>のリスト」を実行するのは，本当にリストの中身を順番に実行するだけでよい</a:t>
            </a:r>
            <a:endParaRPr kumimoji="1" lang="ja-JP" altLang="en-US" dirty="0"/>
          </a:p>
        </p:txBody>
      </p:sp>
    </p:spTree>
    <p:extLst>
      <p:ext uri="{BB962C8B-B14F-4D97-AF65-F5344CB8AC3E}">
        <p14:creationId xmlns:p14="http://schemas.microsoft.com/office/powerpoint/2010/main" val="47954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今回の内容</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型の多様性</a:t>
            </a:r>
            <a:endParaRPr lang="en-US" altLang="ja-JP" dirty="0" smtClean="0"/>
          </a:p>
          <a:p>
            <a:r>
              <a:rPr lang="ja-JP" altLang="en-US" dirty="0" smtClean="0"/>
              <a:t>変数</a:t>
            </a:r>
            <a:endParaRPr lang="en-US" altLang="ja-JP" dirty="0"/>
          </a:p>
          <a:p>
            <a:r>
              <a:rPr lang="ja-JP" altLang="en-US" dirty="0" smtClean="0"/>
              <a:t>構文</a:t>
            </a:r>
            <a:endParaRPr lang="en-US" altLang="ja-JP" dirty="0" smtClean="0"/>
          </a:p>
        </p:txBody>
      </p:sp>
    </p:spTree>
    <p:extLst>
      <p:ext uri="{BB962C8B-B14F-4D97-AF65-F5344CB8AC3E}">
        <p14:creationId xmlns:p14="http://schemas.microsoft.com/office/powerpoint/2010/main" val="41047131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型の多様性</a:t>
            </a:r>
            <a:endParaRPr kumimoji="1" lang="ja-JP" altLang="en-US" dirty="0"/>
          </a:p>
        </p:txBody>
      </p:sp>
      <p:sp>
        <p:nvSpPr>
          <p:cNvPr id="3" name="コンテンツ プレースホルダー 2"/>
          <p:cNvSpPr>
            <a:spLocks noGrp="1"/>
          </p:cNvSpPr>
          <p:nvPr>
            <p:ph idx="1"/>
          </p:nvPr>
        </p:nvSpPr>
        <p:spPr/>
        <p:txBody>
          <a:bodyPr/>
          <a:lstStyle/>
          <a:p>
            <a:r>
              <a:rPr lang="ja-JP" altLang="en-US" dirty="0"/>
              <a:t>まだ</a:t>
            </a:r>
            <a:r>
              <a:rPr lang="ja-JP" altLang="en-US" dirty="0" smtClean="0"/>
              <a:t>，</a:t>
            </a:r>
            <a:r>
              <a:rPr lang="en-US" altLang="ja-JP" dirty="0" smtClean="0"/>
              <a:t>1 </a:t>
            </a:r>
            <a:r>
              <a:rPr lang="ja-JP" altLang="en-US" dirty="0" err="1" smtClean="0"/>
              <a:t>つの</a:t>
            </a:r>
            <a:r>
              <a:rPr lang="ja-JP" altLang="en-US" dirty="0" smtClean="0"/>
              <a:t>型 </a:t>
            </a:r>
            <a:r>
              <a:rPr lang="en-US" altLang="ja-JP" dirty="0" smtClean="0"/>
              <a:t>(</a:t>
            </a:r>
            <a:r>
              <a:rPr lang="ja-JP" altLang="en-US" dirty="0" smtClean="0"/>
              <a:t>実数</a:t>
            </a:r>
            <a:r>
              <a:rPr lang="en-US" altLang="ja-JP" dirty="0" smtClean="0"/>
              <a:t>) </a:t>
            </a:r>
            <a:r>
              <a:rPr lang="ja-JP" altLang="en-US" dirty="0"/>
              <a:t>しか</a:t>
            </a:r>
            <a:r>
              <a:rPr lang="ja-JP" altLang="en-US" dirty="0" smtClean="0"/>
              <a:t>扱えていない</a:t>
            </a:r>
            <a:endParaRPr lang="en-US" altLang="ja-JP" dirty="0" smtClean="0"/>
          </a:p>
          <a:p>
            <a:r>
              <a:rPr lang="ja-JP" altLang="en-US" dirty="0" smtClean="0"/>
              <a:t>整数，実数，文字列くらいは扱えるとうれしそう</a:t>
            </a:r>
            <a:endParaRPr lang="en-US" altLang="ja-JP" dirty="0" smtClean="0"/>
          </a:p>
          <a:p>
            <a:r>
              <a:rPr kumimoji="1" lang="ja-JP" altLang="en-US" dirty="0" smtClean="0"/>
              <a:t>とりあえず</a:t>
            </a:r>
            <a:r>
              <a:rPr lang="ja-JP" altLang="en-US" dirty="0" smtClean="0"/>
              <a:t>は動的型付け言語の話をします</a:t>
            </a:r>
            <a:endParaRPr lang="en-US" altLang="ja-JP" dirty="0" smtClean="0"/>
          </a:p>
          <a:p>
            <a:endParaRPr kumimoji="1" lang="en-US" altLang="ja-JP" dirty="0"/>
          </a:p>
          <a:p>
            <a:r>
              <a:rPr lang="ja-JP" altLang="en-US" dirty="0" smtClean="0"/>
              <a:t>もし，型の種類がもっと増えて構造体なんかが出てきたりするとさらに面倒になる</a:t>
            </a:r>
            <a:endParaRPr lang="en-US" altLang="ja-JP" dirty="0" smtClean="0"/>
          </a:p>
          <a:p>
            <a:r>
              <a:rPr kumimoji="1" lang="ja-JP" altLang="en-US" dirty="0" smtClean="0"/>
              <a:t>動的型付けの言語では，原理的に「式自体の型」が存在し得ないので，</a:t>
            </a:r>
            <a:r>
              <a:rPr kumimoji="1" lang="en-US" altLang="ja-JP" dirty="0" smtClean="0"/>
              <a:t>AST </a:t>
            </a:r>
            <a:r>
              <a:rPr kumimoji="1" lang="ja-JP" altLang="en-US" dirty="0" smtClean="0"/>
              <a:t>は型というものを完全に無視していてよい</a:t>
            </a:r>
            <a:endParaRPr kumimoji="1" lang="en-US" altLang="ja-JP" dirty="0" smtClean="0"/>
          </a:p>
          <a:p>
            <a:pPr lvl="1"/>
            <a:r>
              <a:rPr lang="ja-JP" altLang="en-US" dirty="0" smtClean="0"/>
              <a:t>静的型付け</a:t>
            </a:r>
            <a:r>
              <a:rPr lang="ja-JP" altLang="en-US" dirty="0"/>
              <a:t>になる</a:t>
            </a:r>
            <a:r>
              <a:rPr lang="ja-JP" altLang="en-US" dirty="0" smtClean="0"/>
              <a:t>と，型が分からないとまともにコンパイルもできない</a:t>
            </a:r>
            <a:endParaRPr kumimoji="1" lang="ja-JP" altLang="en-US" dirty="0"/>
          </a:p>
        </p:txBody>
      </p:sp>
    </p:spTree>
    <p:extLst>
      <p:ext uri="{BB962C8B-B14F-4D97-AF65-F5344CB8AC3E}">
        <p14:creationId xmlns:p14="http://schemas.microsoft.com/office/powerpoint/2010/main" val="909134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実装</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構文解析は，特に何も変える必要がない</a:t>
            </a:r>
            <a:endParaRPr kumimoji="1" lang="en-US" altLang="ja-JP" dirty="0" smtClean="0"/>
          </a:p>
          <a:p>
            <a:r>
              <a:rPr kumimoji="1" lang="ja-JP" altLang="en-US" dirty="0" smtClean="0"/>
              <a:t>式 </a:t>
            </a:r>
            <a:r>
              <a:rPr kumimoji="1" lang="en-US" altLang="ja-JP" dirty="0" smtClean="0"/>
              <a:t>expr </a:t>
            </a:r>
            <a:r>
              <a:rPr kumimoji="1" lang="ja-JP" altLang="en-US" dirty="0" smtClean="0"/>
              <a:t>の評価のところを変える</a:t>
            </a:r>
            <a:endParaRPr kumimoji="1" lang="en-US" altLang="ja-JP" dirty="0" smtClean="0"/>
          </a:p>
          <a:p>
            <a:r>
              <a:rPr lang="ja-JP" altLang="en-US" dirty="0" smtClean="0"/>
              <a:t>変える</a:t>
            </a:r>
            <a:r>
              <a:rPr lang="ja-JP" altLang="en-US" dirty="0"/>
              <a:t>といっても</a:t>
            </a:r>
            <a:r>
              <a:rPr lang="ja-JP" altLang="en-US" dirty="0" smtClean="0"/>
              <a:t>，戻り値の型を </a:t>
            </a:r>
            <a:r>
              <a:rPr lang="en-US" altLang="ja-JP" dirty="0" smtClean="0"/>
              <a:t>double </a:t>
            </a:r>
            <a:r>
              <a:rPr lang="ja-JP" altLang="en-US" dirty="0" smtClean="0"/>
              <a:t>固定ではなく，独自に用意した </a:t>
            </a:r>
            <a:r>
              <a:rPr lang="en-US" altLang="ja-JP" dirty="0" smtClean="0"/>
              <a:t>Value </a:t>
            </a:r>
            <a:r>
              <a:rPr lang="ja-JP" altLang="en-US" dirty="0" smtClean="0"/>
              <a:t>型に変えるだけ</a:t>
            </a:r>
            <a:endParaRPr lang="en-US" altLang="ja-JP" dirty="0" smtClean="0"/>
          </a:p>
          <a:p>
            <a:r>
              <a:rPr kumimoji="1" lang="en-US" altLang="ja-JP" dirty="0" smtClean="0"/>
              <a:t>Value </a:t>
            </a:r>
            <a:r>
              <a:rPr kumimoji="1" lang="ja-JP" altLang="en-US" dirty="0" smtClean="0"/>
              <a:t>型は，</a:t>
            </a:r>
            <a:r>
              <a:rPr kumimoji="1" lang="en-US" altLang="ja-JP" dirty="0" smtClean="0"/>
              <a:t>Expr </a:t>
            </a:r>
            <a:r>
              <a:rPr kumimoji="1" lang="ja-JP" altLang="en-US" dirty="0" smtClean="0"/>
              <a:t>などと同様に，</a:t>
            </a:r>
            <a:r>
              <a:rPr lang="en-US" altLang="ja-JP" dirty="0" smtClean="0"/>
              <a:t>union </a:t>
            </a:r>
            <a:r>
              <a:rPr lang="ja-JP" altLang="en-US" dirty="0" smtClean="0"/>
              <a:t>を使うか，基本 </a:t>
            </a:r>
            <a:r>
              <a:rPr lang="en-US" altLang="ja-JP" dirty="0" smtClean="0"/>
              <a:t>Value </a:t>
            </a:r>
            <a:r>
              <a:rPr lang="ja-JP" altLang="en-US" dirty="0" smtClean="0"/>
              <a:t>クラスの継承を使うことにより実現できる</a:t>
            </a:r>
            <a:endParaRPr lang="en-US" altLang="ja-JP" dirty="0" smtClean="0"/>
          </a:p>
          <a:p>
            <a:r>
              <a:rPr lang="ja-JP" altLang="en-US" dirty="0" smtClean="0"/>
              <a:t>た</a:t>
            </a:r>
            <a:r>
              <a:rPr lang="ja-JP" altLang="en-US" dirty="0"/>
              <a:t>だし</a:t>
            </a:r>
            <a:r>
              <a:rPr lang="ja-JP" altLang="en-US" dirty="0" smtClean="0"/>
              <a:t>，</a:t>
            </a:r>
            <a:r>
              <a:rPr lang="en-US" altLang="ja-JP" dirty="0" smtClean="0"/>
              <a:t>+ </a:t>
            </a:r>
            <a:r>
              <a:rPr lang="ja-JP" altLang="en-US" dirty="0" smtClean="0"/>
              <a:t>など実際に計算するのが少し面倒になる</a:t>
            </a:r>
            <a:endParaRPr lang="en-US" altLang="ja-JP" dirty="0" smtClean="0"/>
          </a:p>
          <a:p>
            <a:pPr lvl="1"/>
            <a:r>
              <a:rPr lang="ja-JP" altLang="en-US" dirty="0" smtClean="0"/>
              <a:t>整数 </a:t>
            </a:r>
            <a:r>
              <a:rPr lang="en-US" altLang="ja-JP" dirty="0" smtClean="0"/>
              <a:t>+ </a:t>
            </a:r>
            <a:r>
              <a:rPr lang="ja-JP" altLang="en-US" dirty="0" smtClean="0"/>
              <a:t>整数，整数 </a:t>
            </a:r>
            <a:r>
              <a:rPr lang="en-US" altLang="ja-JP" dirty="0" smtClean="0"/>
              <a:t>+ </a:t>
            </a:r>
            <a:r>
              <a:rPr lang="ja-JP" altLang="en-US" dirty="0" smtClean="0"/>
              <a:t>実数，実数 </a:t>
            </a:r>
            <a:r>
              <a:rPr lang="en-US" altLang="ja-JP" dirty="0" smtClean="0"/>
              <a:t>+ </a:t>
            </a:r>
            <a:r>
              <a:rPr lang="ja-JP" altLang="en-US" dirty="0" smtClean="0"/>
              <a:t>実数，整数 </a:t>
            </a:r>
            <a:r>
              <a:rPr lang="en-US" altLang="ja-JP" dirty="0" smtClean="0"/>
              <a:t>+ </a:t>
            </a:r>
            <a:r>
              <a:rPr lang="ja-JP" altLang="en-US" dirty="0" smtClean="0"/>
              <a:t>文字列，</a:t>
            </a:r>
            <a:r>
              <a:rPr lang="en-US" altLang="ja-JP" dirty="0" smtClean="0"/>
              <a:t>…</a:t>
            </a:r>
          </a:p>
          <a:p>
            <a:pPr lvl="2"/>
            <a:r>
              <a:rPr kumimoji="1" lang="ja-JP" altLang="en-US" dirty="0" smtClean="0"/>
              <a:t>実は，型なし言語では整数 </a:t>
            </a:r>
            <a:r>
              <a:rPr kumimoji="1" lang="en-US" altLang="ja-JP" dirty="0" smtClean="0"/>
              <a:t>/ </a:t>
            </a:r>
            <a:r>
              <a:rPr kumimoji="1" lang="ja-JP" altLang="en-US" dirty="0" smtClean="0"/>
              <a:t>整数を整数で計算するべきではないという説も</a:t>
            </a:r>
            <a:r>
              <a:rPr kumimoji="1" lang="en-US" altLang="ja-JP" dirty="0" smtClean="0"/>
              <a:t>…</a:t>
            </a:r>
          </a:p>
        </p:txBody>
      </p:sp>
    </p:spTree>
    <p:extLst>
      <p:ext uri="{BB962C8B-B14F-4D97-AF65-F5344CB8AC3E}">
        <p14:creationId xmlns:p14="http://schemas.microsoft.com/office/powerpoint/2010/main" val="68390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変数</a:t>
            </a:r>
            <a:endParaRPr kumimoji="1" lang="ja-JP" altLang="en-US" dirty="0"/>
          </a:p>
        </p:txBody>
      </p:sp>
      <p:sp>
        <p:nvSpPr>
          <p:cNvPr id="3" name="コンテンツ プレースホルダー 2"/>
          <p:cNvSpPr>
            <a:spLocks noGrp="1"/>
          </p:cNvSpPr>
          <p:nvPr>
            <p:ph idx="1"/>
          </p:nvPr>
        </p:nvSpPr>
        <p:spPr>
          <a:xfrm>
            <a:off x="677334" y="2160589"/>
            <a:ext cx="8977412" cy="4273162"/>
          </a:xfrm>
        </p:spPr>
        <p:txBody>
          <a:bodyPr/>
          <a:lstStyle/>
          <a:p>
            <a:r>
              <a:rPr kumimoji="1" lang="en-US" altLang="ja-JP" dirty="0" smtClean="0"/>
              <a:t>Expr </a:t>
            </a:r>
            <a:r>
              <a:rPr lang="ja-JP" altLang="en-US" dirty="0"/>
              <a:t>など</a:t>
            </a:r>
            <a:r>
              <a:rPr lang="ja-JP" altLang="en-US" dirty="0" smtClean="0"/>
              <a:t>を評価するときに，環境 </a:t>
            </a:r>
            <a:r>
              <a:rPr lang="en-US" altLang="ja-JP" dirty="0" smtClean="0"/>
              <a:t>environment </a:t>
            </a:r>
            <a:r>
              <a:rPr lang="ja-JP" altLang="en-US" dirty="0" smtClean="0"/>
              <a:t>を渡す</a:t>
            </a:r>
            <a:endParaRPr lang="en-US" altLang="ja-JP" dirty="0" smtClean="0"/>
          </a:p>
          <a:p>
            <a:r>
              <a:rPr lang="ja-JP" altLang="en-US" dirty="0"/>
              <a:t>「</a:t>
            </a:r>
            <a:r>
              <a:rPr lang="ja-JP" altLang="en-US" dirty="0" smtClean="0"/>
              <a:t>環境」に，変数を定義したり呼び出したりする機能を任せる</a:t>
            </a:r>
            <a:endParaRPr lang="en-US" altLang="ja-JP" dirty="0" smtClean="0"/>
          </a:p>
          <a:p>
            <a:r>
              <a:rPr kumimoji="1" lang="ja-JP" altLang="en-US" dirty="0" smtClean="0"/>
              <a:t>まだ関数は出てこないが，関数が出てくるとローカル変数環境が必要になったりする</a:t>
            </a:r>
            <a:endParaRPr kumimoji="1" lang="en-US" altLang="ja-JP" dirty="0" smtClean="0"/>
          </a:p>
          <a:p>
            <a:pPr lvl="1"/>
            <a:r>
              <a:rPr lang="en-US" altLang="ja-JP" dirty="0" smtClean="0"/>
              <a:t>crowbar </a:t>
            </a:r>
            <a:r>
              <a:rPr lang="ja-JP" altLang="en-US" dirty="0" smtClean="0"/>
              <a:t>の実装では，グローバル変数はインタプリタ自身に，ローカル変数はローカル環境に保存している</a:t>
            </a:r>
            <a:endParaRPr lang="en-US" altLang="ja-JP" dirty="0" smtClean="0"/>
          </a:p>
          <a:p>
            <a:r>
              <a:rPr lang="ja-JP" altLang="en-US" dirty="0" smtClean="0"/>
              <a:t>とりあえず動かすだけなら，変数の参照は「変数名 </a:t>
            </a:r>
            <a:r>
              <a:rPr lang="en-US" altLang="ja-JP" dirty="0" smtClean="0"/>
              <a:t>-&gt; </a:t>
            </a:r>
            <a:r>
              <a:rPr lang="ja-JP" altLang="en-US" dirty="0" smtClean="0"/>
              <a:t>変数の中身」への </a:t>
            </a:r>
            <a:r>
              <a:rPr lang="en-US" altLang="ja-JP" dirty="0" smtClean="0"/>
              <a:t>map </a:t>
            </a:r>
            <a:r>
              <a:rPr lang="ja-JP" altLang="en-US" dirty="0" smtClean="0"/>
              <a:t>で十分そう</a:t>
            </a:r>
            <a:endParaRPr lang="en-US" altLang="ja-JP" dirty="0" smtClean="0"/>
          </a:p>
          <a:p>
            <a:r>
              <a:rPr lang="en-US" altLang="ja-JP" dirty="0" smtClean="0"/>
              <a:t>C </a:t>
            </a:r>
            <a:r>
              <a:rPr lang="ja-JP" altLang="en-US" dirty="0" smtClean="0"/>
              <a:t>みたいに，スコープが複雑（関数内で新しいスコープが生えたりする）だと面倒</a:t>
            </a:r>
            <a:endParaRPr lang="en-US" altLang="ja-JP" dirty="0" smtClean="0"/>
          </a:p>
          <a:p>
            <a:pPr lvl="1"/>
            <a:r>
              <a:rPr kumimoji="1" lang="ja-JP" altLang="en-US" dirty="0" smtClean="0"/>
              <a:t>とりあえず</a:t>
            </a:r>
            <a:r>
              <a:rPr lang="ja-JP" altLang="en-US" dirty="0" smtClean="0"/>
              <a:t>，そういう難しいことは考えない</a:t>
            </a:r>
            <a:endParaRPr kumimoji="1" lang="ja-JP" altLang="en-US" dirty="0"/>
          </a:p>
        </p:txBody>
      </p:sp>
    </p:spTree>
    <p:extLst>
      <p:ext uri="{BB962C8B-B14F-4D97-AF65-F5344CB8AC3E}">
        <p14:creationId xmlns:p14="http://schemas.microsoft.com/office/powerpoint/2010/main" val="3811687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メモリ管理</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今まで「メモリ管理」は大分ごまかしてきた</a:t>
            </a:r>
            <a:endParaRPr lang="en-US" altLang="ja-JP" dirty="0" smtClean="0"/>
          </a:p>
          <a:p>
            <a:pPr lvl="1"/>
            <a:r>
              <a:rPr lang="ja-JP" altLang="en-US" dirty="0"/>
              <a:t>構文</a:t>
            </a:r>
            <a:r>
              <a:rPr lang="ja-JP" altLang="en-US" dirty="0" smtClean="0"/>
              <a:t>木のノードはいちいち </a:t>
            </a:r>
            <a:r>
              <a:rPr lang="en-US" altLang="ja-JP" dirty="0" smtClean="0"/>
              <a:t>new </a:t>
            </a:r>
            <a:r>
              <a:rPr lang="ja-JP" altLang="en-US" dirty="0" smtClean="0"/>
              <a:t>で生成していた</a:t>
            </a:r>
            <a:endParaRPr lang="en-US" altLang="ja-JP" dirty="0" smtClean="0"/>
          </a:p>
          <a:p>
            <a:pPr lvl="1"/>
            <a:r>
              <a:rPr lang="ja-JP" altLang="en-US" dirty="0" smtClean="0"/>
              <a:t>いつ </a:t>
            </a:r>
            <a:r>
              <a:rPr lang="en-US" altLang="ja-JP" dirty="0" smtClean="0"/>
              <a:t>release </a:t>
            </a:r>
            <a:r>
              <a:rPr lang="ja-JP" altLang="en-US" dirty="0" smtClean="0"/>
              <a:t>するんだろう</a:t>
            </a:r>
            <a:r>
              <a:rPr lang="en-US" altLang="ja-JP" dirty="0" smtClean="0"/>
              <a:t>…</a:t>
            </a:r>
          </a:p>
          <a:p>
            <a:r>
              <a:rPr lang="ja-JP" altLang="en-US" dirty="0" smtClean="0"/>
              <a:t>データ型が数値だけのうちは，データ型についてのメモリ管理はいい加減でも困らなかった</a:t>
            </a:r>
            <a:endParaRPr lang="en-US" altLang="ja-JP" dirty="0"/>
          </a:p>
          <a:p>
            <a:pPr lvl="1"/>
            <a:r>
              <a:rPr lang="en-US" altLang="ja-JP" dirty="0" smtClean="0"/>
              <a:t>Value </a:t>
            </a:r>
            <a:r>
              <a:rPr lang="ja-JP" altLang="en-US" dirty="0" smtClean="0"/>
              <a:t>が定数サイズで表現しきれる</a:t>
            </a:r>
            <a:endParaRPr lang="en-US" altLang="ja-JP" dirty="0" smtClean="0"/>
          </a:p>
          <a:p>
            <a:pPr lvl="1"/>
            <a:r>
              <a:rPr lang="ja-JP" altLang="en-US" dirty="0" smtClean="0"/>
              <a:t>スタック渡しで十分</a:t>
            </a:r>
            <a:endParaRPr lang="en-US" altLang="ja-JP" dirty="0" smtClean="0"/>
          </a:p>
          <a:p>
            <a:r>
              <a:rPr lang="ja-JP" altLang="en-US" dirty="0" smtClean="0"/>
              <a:t>そろそろまじめにメモリを管理したほうがよくなってくる</a:t>
            </a:r>
            <a:endParaRPr lang="en-US" altLang="ja-JP" dirty="0" smtClean="0"/>
          </a:p>
          <a:p>
            <a:pPr lvl="1"/>
            <a:r>
              <a:rPr lang="ja-JP" altLang="en-US" dirty="0" smtClean="0"/>
              <a:t>メモリ管理モジュールも必要？</a:t>
            </a:r>
          </a:p>
        </p:txBody>
      </p:sp>
    </p:spTree>
    <p:extLst>
      <p:ext uri="{BB962C8B-B14F-4D97-AF65-F5344CB8AC3E}">
        <p14:creationId xmlns:p14="http://schemas.microsoft.com/office/powerpoint/2010/main" val="2768649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メモリ管理</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構文木ノードについて</a:t>
            </a:r>
            <a:endParaRPr lang="en-US" altLang="ja-JP" dirty="0" smtClean="0"/>
          </a:p>
          <a:p>
            <a:pPr lvl="1"/>
            <a:r>
              <a:rPr lang="ja-JP" altLang="en-US" dirty="0" smtClean="0"/>
              <a:t>構文木を動的に作ったり消したりということは </a:t>
            </a:r>
            <a:r>
              <a:rPr lang="en-US" altLang="ja-JP" dirty="0" err="1" smtClean="0"/>
              <a:t>eval</a:t>
            </a:r>
            <a:r>
              <a:rPr lang="en-US" altLang="ja-JP" dirty="0" smtClean="0"/>
              <a:t> </a:t>
            </a:r>
            <a:r>
              <a:rPr lang="ja-JP" altLang="en-US" dirty="0" smtClean="0"/>
              <a:t>しない限りない</a:t>
            </a:r>
            <a:endParaRPr lang="en-US" altLang="ja-JP" dirty="0" smtClean="0"/>
          </a:p>
          <a:p>
            <a:pPr lvl="1"/>
            <a:r>
              <a:rPr lang="ja-JP" altLang="en-US" dirty="0" smtClean="0"/>
              <a:t>構文木ノードを取ってくるための領域を </a:t>
            </a:r>
            <a:r>
              <a:rPr lang="en-US" altLang="ja-JP" dirty="0" smtClean="0"/>
              <a:t>interpreter </a:t>
            </a:r>
            <a:r>
              <a:rPr lang="ja-JP" altLang="en-US" dirty="0" smtClean="0"/>
              <a:t>あたりにプールしておく</a:t>
            </a:r>
            <a:endParaRPr lang="en-US" altLang="ja-JP" dirty="0" smtClean="0"/>
          </a:p>
          <a:p>
            <a:pPr lvl="1"/>
            <a:r>
              <a:rPr lang="ja-JP" altLang="en-US" dirty="0" smtClean="0"/>
              <a:t>ノードが欲しくなったら，</a:t>
            </a:r>
            <a:r>
              <a:rPr lang="en-US" altLang="ja-JP" dirty="0" smtClean="0"/>
              <a:t>new </a:t>
            </a:r>
            <a:r>
              <a:rPr lang="ja-JP" altLang="en-US" dirty="0" smtClean="0"/>
              <a:t>する代わりにプールから </a:t>
            </a:r>
            <a:r>
              <a:rPr lang="en-US" altLang="ja-JP" dirty="0" smtClean="0"/>
              <a:t>placement new </a:t>
            </a:r>
            <a:r>
              <a:rPr lang="ja-JP" altLang="en-US" dirty="0" smtClean="0"/>
              <a:t>する</a:t>
            </a:r>
            <a:endParaRPr lang="en-US" altLang="ja-JP" dirty="0" smtClean="0"/>
          </a:p>
          <a:p>
            <a:pPr lvl="1"/>
            <a:r>
              <a:rPr lang="ja-JP" altLang="en-US" dirty="0" smtClean="0"/>
              <a:t>足りなく</a:t>
            </a:r>
            <a:r>
              <a:rPr lang="ja-JP" altLang="en-US" dirty="0"/>
              <a:t>なったら</a:t>
            </a:r>
            <a:r>
              <a:rPr lang="ja-JP" altLang="en-US" dirty="0" smtClean="0"/>
              <a:t>，プールを拡張する</a:t>
            </a:r>
            <a:endParaRPr lang="en-US" altLang="ja-JP" dirty="0" smtClean="0"/>
          </a:p>
          <a:p>
            <a:pPr lvl="2"/>
            <a:r>
              <a:rPr lang="ja-JP" altLang="en-US" dirty="0" smtClean="0"/>
              <a:t>プールの構成要素たちを </a:t>
            </a:r>
            <a:r>
              <a:rPr lang="en-US" altLang="ja-JP" dirty="0" smtClean="0"/>
              <a:t>vector </a:t>
            </a:r>
            <a:r>
              <a:rPr lang="ja-JP" altLang="en-US" dirty="0" smtClean="0"/>
              <a:t>に放り込むか，連結リストとして管理する</a:t>
            </a:r>
            <a:endParaRPr lang="en-US" altLang="ja-JP" dirty="0" smtClean="0"/>
          </a:p>
          <a:p>
            <a:pPr lvl="1"/>
            <a:r>
              <a:rPr lang="en-US" altLang="ja-JP" dirty="0"/>
              <a:t>i</a:t>
            </a:r>
            <a:r>
              <a:rPr lang="en-US" altLang="ja-JP" dirty="0" smtClean="0"/>
              <a:t>nterpreter </a:t>
            </a:r>
            <a:r>
              <a:rPr lang="ja-JP" altLang="en-US" dirty="0" smtClean="0"/>
              <a:t>が要らなくなったら，プールもまとめて破棄する</a:t>
            </a:r>
            <a:endParaRPr lang="en-US" altLang="ja-JP" dirty="0" smtClean="0"/>
          </a:p>
        </p:txBody>
      </p:sp>
    </p:spTree>
    <p:extLst>
      <p:ext uri="{BB962C8B-B14F-4D97-AF65-F5344CB8AC3E}">
        <p14:creationId xmlns:p14="http://schemas.microsoft.com/office/powerpoint/2010/main" val="4250392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garbage collector</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文字列が出てくると大変</a:t>
            </a:r>
            <a:endParaRPr lang="en-US" altLang="ja-JP" dirty="0" smtClean="0"/>
          </a:p>
          <a:p>
            <a:pPr lvl="1"/>
            <a:r>
              <a:rPr lang="ja-JP" altLang="en-US" dirty="0" smtClean="0"/>
              <a:t>文字列の長さは不定 </a:t>
            </a:r>
            <a:r>
              <a:rPr lang="en-US" altLang="ja-JP" dirty="0" smtClean="0"/>
              <a:t>(</a:t>
            </a:r>
            <a:r>
              <a:rPr lang="ja-JP" altLang="en-US" dirty="0" smtClean="0"/>
              <a:t>無限に長くなりうる</a:t>
            </a:r>
            <a:r>
              <a:rPr lang="en-US" altLang="ja-JP" dirty="0" smtClean="0"/>
              <a:t>)</a:t>
            </a:r>
          </a:p>
          <a:p>
            <a:r>
              <a:rPr lang="ja-JP" altLang="en-US" dirty="0" smtClean="0"/>
              <a:t>不要になった文字列は </a:t>
            </a:r>
            <a:r>
              <a:rPr lang="en-US" altLang="ja-JP" dirty="0" smtClean="0"/>
              <a:t>release </a:t>
            </a:r>
            <a:r>
              <a:rPr lang="ja-JP" altLang="en-US" dirty="0" smtClean="0"/>
              <a:t>しないとメモリリークする</a:t>
            </a:r>
            <a:endParaRPr lang="en-US" altLang="ja-JP" dirty="0" smtClean="0"/>
          </a:p>
          <a:p>
            <a:r>
              <a:rPr lang="ja-JP" altLang="en-US" dirty="0" smtClean="0"/>
              <a:t>メモリリーク回避のため，</a:t>
            </a:r>
            <a:r>
              <a:rPr lang="en-US" altLang="ja-JP" dirty="0" smtClean="0"/>
              <a:t>garbage collection </a:t>
            </a:r>
            <a:r>
              <a:rPr lang="ja-JP" altLang="en-US" dirty="0" smtClean="0"/>
              <a:t>が必要</a:t>
            </a:r>
            <a:endParaRPr lang="en-US" altLang="ja-JP" dirty="0" smtClean="0"/>
          </a:p>
          <a:p>
            <a:endParaRPr lang="en-US" altLang="ja-JP" dirty="0"/>
          </a:p>
          <a:p>
            <a:r>
              <a:rPr lang="ja-JP" altLang="en-US" dirty="0" smtClean="0"/>
              <a:t>文字列</a:t>
            </a:r>
            <a:r>
              <a:rPr lang="ja-JP" altLang="en-US" dirty="0"/>
              <a:t>だけだったら，</a:t>
            </a:r>
            <a:r>
              <a:rPr lang="ja-JP" altLang="en-US" dirty="0" smtClean="0"/>
              <a:t>参照カウント方式で十分</a:t>
            </a:r>
            <a:endParaRPr lang="en-US" altLang="ja-JP" dirty="0" smtClean="0"/>
          </a:p>
        </p:txBody>
      </p:sp>
    </p:spTree>
    <p:extLst>
      <p:ext uri="{BB962C8B-B14F-4D97-AF65-F5344CB8AC3E}">
        <p14:creationId xmlns:p14="http://schemas.microsoft.com/office/powerpoint/2010/main" val="364274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参照カウンタ</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オブジェクトが何箇所から参照されているかを覚えておく</a:t>
            </a:r>
            <a:endParaRPr lang="en-US" altLang="ja-JP" dirty="0" smtClean="0"/>
          </a:p>
          <a:p>
            <a:r>
              <a:rPr lang="ja-JP" altLang="en-US" dirty="0" smtClean="0"/>
              <a:t>もはや参照されなくなったらオブジェクトを破棄</a:t>
            </a:r>
            <a:endParaRPr lang="en-US" altLang="ja-JP" dirty="0" smtClean="0"/>
          </a:p>
          <a:p>
            <a:endParaRPr lang="en-US" altLang="ja-JP" dirty="0" smtClean="0"/>
          </a:p>
          <a:p>
            <a:r>
              <a:rPr lang="ja-JP" altLang="en-US" dirty="0"/>
              <a:t>オブジェクト同士が参照を始めると，循環参照が起きてメモリリークし放題に</a:t>
            </a:r>
            <a:r>
              <a:rPr lang="ja-JP" altLang="en-US" dirty="0" smtClean="0"/>
              <a:t>なるという欠点がある</a:t>
            </a:r>
            <a:endParaRPr lang="en-US" altLang="ja-JP" dirty="0"/>
          </a:p>
          <a:p>
            <a:pPr lvl="1"/>
            <a:r>
              <a:rPr lang="en-US" altLang="ja-JP" dirty="0" smtClean="0"/>
              <a:t>Mark-sweep garbage collector (</a:t>
            </a:r>
            <a:r>
              <a:rPr lang="ja-JP" altLang="en-US" dirty="0" smtClean="0"/>
              <a:t>今回は説明しません</a:t>
            </a:r>
            <a:r>
              <a:rPr lang="en-US" altLang="ja-JP" dirty="0" smtClean="0"/>
              <a:t>)</a:t>
            </a:r>
          </a:p>
        </p:txBody>
      </p:sp>
    </p:spTree>
    <p:extLst>
      <p:ext uri="{BB962C8B-B14F-4D97-AF65-F5344CB8AC3E}">
        <p14:creationId xmlns:p14="http://schemas.microsoft.com/office/powerpoint/2010/main" val="446654461"/>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605</TotalTime>
  <Words>1024</Words>
  <Application>Microsoft Office PowerPoint</Application>
  <PresentationFormat>ワイド画面</PresentationFormat>
  <Paragraphs>98</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メイリオ</vt:lpstr>
      <vt:lpstr>Arial</vt:lpstr>
      <vt:lpstr>Trebuchet MS</vt:lpstr>
      <vt:lpstr>Wingdings 3</vt:lpstr>
      <vt:lpstr>ファセット</vt:lpstr>
      <vt:lpstr>言語処理系分科会 第 3 回 – 変数，型，構文</vt:lpstr>
      <vt:lpstr>今回の内容</vt:lpstr>
      <vt:lpstr>型の多様性</vt:lpstr>
      <vt:lpstr>実装</vt:lpstr>
      <vt:lpstr>変数</vt:lpstr>
      <vt:lpstr>メモリ管理</vt:lpstr>
      <vt:lpstr>メモリ管理</vt:lpstr>
      <vt:lpstr>garbage collector</vt:lpstr>
      <vt:lpstr>参照カウンタ</vt:lpstr>
      <vt:lpstr>制御構文 Stmt</vt:lpstr>
      <vt:lpstr>Stmt の実装 (1)</vt:lpstr>
      <vt:lpstr>Stmt の実装 (2)</vt:lpstr>
      <vt:lpstr>Stmt の実装 (3)</vt:lpstr>
      <vt:lpstr>特殊な Stmt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言語処理系分科会 第 1 回 – lex, yacc</dc:title>
  <dc:creator>semiexp</dc:creator>
  <cp:lastModifiedBy>shogo</cp:lastModifiedBy>
  <cp:revision>585</cp:revision>
  <dcterms:created xsi:type="dcterms:W3CDTF">2014-05-20T13:40:00Z</dcterms:created>
  <dcterms:modified xsi:type="dcterms:W3CDTF">2014-06-12T09:15:26Z</dcterms:modified>
</cp:coreProperties>
</file>