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6/4/2014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言語処理系分科会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回 </a:t>
            </a:r>
            <a:r>
              <a:rPr lang="en-US" altLang="ja-JP" dirty="0" smtClean="0"/>
              <a:t>– AST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semiexp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975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 </a:t>
            </a:r>
            <a:r>
              <a:rPr kumimoji="1" lang="ja-JP" altLang="en-US" dirty="0" smtClean="0"/>
              <a:t>による方法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Expr </a:t>
            </a:r>
            <a:r>
              <a:rPr lang="ja-JP" altLang="en-US" dirty="0" smtClean="0"/>
              <a:t>なら，どんな</a:t>
            </a:r>
            <a:r>
              <a:rPr lang="en-US" altLang="ja-JP" dirty="0"/>
              <a:t>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かによらず全部 </a:t>
            </a:r>
            <a:r>
              <a:rPr lang="en-US" altLang="ja-JP" dirty="0" smtClean="0"/>
              <a:t>1 </a:t>
            </a:r>
            <a:r>
              <a:rPr lang="ja-JP" altLang="en-US" dirty="0" smtClean="0"/>
              <a:t>種類の構造体で表す</a:t>
            </a:r>
            <a:endParaRPr lang="en-US" altLang="ja-JP" dirty="0" smtClean="0"/>
          </a:p>
          <a:p>
            <a:r>
              <a:rPr lang="ja-JP" altLang="en-US" dirty="0"/>
              <a:t>それだけだ</a:t>
            </a:r>
            <a:r>
              <a:rPr lang="ja-JP" altLang="en-US" dirty="0" smtClean="0"/>
              <a:t>と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の多様性を持たせられないので，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の種類ごとに特異な部分は </a:t>
            </a:r>
            <a:r>
              <a:rPr lang="en-US" altLang="ja-JP" dirty="0" smtClean="0"/>
              <a:t>union </a:t>
            </a:r>
            <a:r>
              <a:rPr lang="ja-JP" altLang="en-US" dirty="0" smtClean="0"/>
              <a:t>でまとめる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，その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がどの種類の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かを </a:t>
            </a:r>
            <a:r>
              <a:rPr lang="en-US" altLang="ja-JP" dirty="0" err="1" smtClean="0"/>
              <a:t>enum</a:t>
            </a:r>
            <a:r>
              <a:rPr lang="en-US" altLang="ja-JP" dirty="0" smtClean="0"/>
              <a:t> </a:t>
            </a:r>
            <a:r>
              <a:rPr lang="ja-JP" altLang="en-US" dirty="0" smtClean="0"/>
              <a:t>などで持たせる</a:t>
            </a:r>
            <a:endParaRPr lang="en-US" altLang="ja-JP" dirty="0" smtClean="0"/>
          </a:p>
          <a:p>
            <a:r>
              <a:rPr lang="en-US" altLang="ja-JP" dirty="0" err="1" smtClean="0"/>
              <a:t>struct</a:t>
            </a:r>
            <a:r>
              <a:rPr lang="en-US" altLang="ja-JP" dirty="0" smtClean="0"/>
              <a:t> Expr {</a:t>
            </a:r>
            <a:br>
              <a:rPr lang="en-US" altLang="ja-JP" dirty="0" smtClean="0"/>
            </a:br>
            <a:r>
              <a:rPr lang="en-US" altLang="ja-JP" dirty="0" smtClean="0"/>
              <a:t>		union {</a:t>
            </a:r>
            <a:br>
              <a:rPr lang="en-US" altLang="ja-JP" dirty="0" smtClean="0"/>
            </a:br>
            <a:r>
              <a:rPr lang="en-US" altLang="ja-JP" dirty="0" smtClean="0"/>
              <a:t>			</a:t>
            </a:r>
            <a:r>
              <a:rPr lang="en-US" altLang="ja-JP" dirty="0" err="1" smtClean="0"/>
              <a:t>struct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BinaryOperator</a:t>
            </a:r>
            <a:r>
              <a:rPr lang="en-US" altLang="ja-JP" dirty="0" smtClean="0"/>
              <a:t> bin;</a:t>
            </a:r>
            <a:br>
              <a:rPr lang="en-US" altLang="ja-JP" dirty="0" smtClean="0"/>
            </a:br>
            <a:r>
              <a:rPr lang="en-US" altLang="ja-JP" dirty="0" smtClean="0"/>
              <a:t>			…</a:t>
            </a:r>
            <a:br>
              <a:rPr lang="en-US" altLang="ja-JP" dirty="0" smtClean="0"/>
            </a:br>
            <a:r>
              <a:rPr lang="en-US" altLang="ja-JP" dirty="0" smtClean="0"/>
              <a:t>		};</a:t>
            </a:r>
            <a:br>
              <a:rPr lang="en-US" altLang="ja-JP" dirty="0" smtClean="0"/>
            </a:br>
            <a:r>
              <a:rPr lang="en-US" altLang="ja-JP" dirty="0" smtClean="0"/>
              <a:t>		/* </a:t>
            </a:r>
            <a:r>
              <a:rPr lang="ja-JP" altLang="en-US" dirty="0" smtClean="0"/>
              <a:t>共通な部分 </a:t>
            </a:r>
            <a:r>
              <a:rPr lang="en-US" altLang="ja-JP" dirty="0" smtClean="0"/>
              <a:t>(Expr </a:t>
            </a:r>
            <a:r>
              <a:rPr lang="ja-JP" altLang="en-US" dirty="0" smtClean="0"/>
              <a:t>の種類，ソース上の位置情報など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*/</a:t>
            </a:r>
            <a:br>
              <a:rPr lang="en-US" altLang="ja-JP" dirty="0" smtClean="0"/>
            </a:br>
            <a:r>
              <a:rPr lang="en-US" altLang="ja-JP" dirty="0" smtClean="0"/>
              <a:t>	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expr_kind</a:t>
            </a:r>
            <a:r>
              <a:rPr lang="en-US" altLang="ja-JP" dirty="0" smtClean="0"/>
              <a:t>; </a:t>
            </a:r>
            <a:br>
              <a:rPr lang="en-US" altLang="ja-JP" dirty="0" smtClean="0"/>
            </a:br>
            <a:r>
              <a:rPr lang="en-US" altLang="ja-JP" dirty="0" smtClean="0"/>
              <a:t>};</a:t>
            </a:r>
            <a:endParaRPr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9858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C++ </a:t>
            </a:r>
            <a:r>
              <a:rPr kumimoji="1" lang="ja-JP" altLang="en-US" dirty="0" smtClean="0"/>
              <a:t>による方法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による方法はあまりスマートではない</a:t>
            </a:r>
            <a:endParaRPr lang="en-US" altLang="ja-JP" dirty="0" smtClean="0"/>
          </a:p>
          <a:p>
            <a:r>
              <a:rPr lang="en-US" altLang="ja-JP" dirty="0" smtClean="0"/>
              <a:t>C++ </a:t>
            </a:r>
            <a:r>
              <a:rPr lang="ja-JP" altLang="en-US" dirty="0" smtClean="0"/>
              <a:t>では，クラスの継承を用いるともう少しまともに書ける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Expr </a:t>
            </a:r>
            <a:r>
              <a:rPr lang="ja-JP" altLang="en-US" dirty="0" smtClean="0"/>
              <a:t>クラス</a:t>
            </a:r>
            <a:r>
              <a:rPr lang="ja-JP" altLang="en-US" dirty="0"/>
              <a:t>には</a:t>
            </a:r>
            <a:r>
              <a:rPr lang="ja-JP" altLang="en-US" dirty="0" smtClean="0"/>
              <a:t>，共通で持つべき情報を持たせる</a:t>
            </a:r>
            <a:endParaRPr lang="en-US" altLang="ja-JP" dirty="0" smtClean="0"/>
          </a:p>
          <a:p>
            <a:r>
              <a:rPr lang="ja-JP" altLang="en-US" dirty="0" smtClean="0"/>
              <a:t>各種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を表すクラスは，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クラスを継承して作る</a:t>
            </a:r>
            <a:endParaRPr lang="en-US" altLang="ja-JP" dirty="0" smtClean="0"/>
          </a:p>
          <a:p>
            <a:r>
              <a:rPr lang="ja-JP" altLang="en-US" dirty="0"/>
              <a:t>すると</a:t>
            </a:r>
            <a:r>
              <a:rPr lang="ja-JP" altLang="en-US" dirty="0" smtClean="0"/>
              <a:t>，「式</a:t>
            </a:r>
            <a:r>
              <a:rPr lang="ja-JP" altLang="en-US" dirty="0" smtClean="0"/>
              <a:t>の</a:t>
            </a:r>
            <a:r>
              <a:rPr lang="ja-JP" altLang="en-US" dirty="0"/>
              <a:t>評価</a:t>
            </a:r>
            <a:r>
              <a:rPr lang="ja-JP" altLang="en-US" dirty="0" smtClean="0"/>
              <a:t>」関数など</a:t>
            </a:r>
            <a:r>
              <a:rPr lang="ja-JP" altLang="en-US" dirty="0" smtClean="0"/>
              <a:t>は仮想関数を使って書ける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8806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を得る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ja-JP" altLang="en-US" dirty="0" smtClean="0"/>
              <a:t>パーサの各アクションで，適切に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のノードを生成するだけ</a:t>
            </a:r>
            <a:endParaRPr lang="en-US" altLang="ja-JP" dirty="0"/>
          </a:p>
          <a:p>
            <a:r>
              <a:rPr lang="ja-JP" altLang="en-US" dirty="0" smtClean="0"/>
              <a:t>例えば，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| expr ADD expr</a:t>
            </a:r>
            <a:br>
              <a:rPr lang="en-US" altLang="ja-JP" dirty="0" smtClean="0"/>
            </a:br>
            <a:r>
              <a:rPr lang="en-US" altLang="ja-JP" dirty="0" smtClean="0"/>
              <a:t>{</a:t>
            </a:r>
            <a:br>
              <a:rPr lang="en-US" altLang="ja-JP" dirty="0" smtClean="0"/>
            </a:br>
            <a:r>
              <a:rPr lang="en-US" altLang="ja-JP" dirty="0" smtClean="0"/>
              <a:t>		$$ = new </a:t>
            </a:r>
            <a:r>
              <a:rPr lang="en-US" altLang="ja-JP" dirty="0" err="1" smtClean="0"/>
              <a:t>BinOpExpr</a:t>
            </a:r>
            <a:r>
              <a:rPr lang="en-US" altLang="ja-JP" dirty="0" smtClean="0"/>
              <a:t>(BINOP_ADD, $1, $3);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}</a:t>
            </a:r>
            <a:br>
              <a:rPr lang="en-US" altLang="ja-JP" dirty="0" smtClean="0"/>
            </a:br>
            <a:r>
              <a:rPr lang="ja-JP" altLang="en-US" dirty="0" smtClean="0"/>
              <a:t>みたいに（気分）書く</a:t>
            </a:r>
            <a:endParaRPr lang="en-US" altLang="ja-JP" dirty="0"/>
          </a:p>
          <a:p>
            <a:r>
              <a:rPr lang="ja-JP" altLang="en-US" dirty="0" smtClean="0"/>
              <a:t>本当は，動的にノードを生成するところでいちいち </a:t>
            </a:r>
            <a:r>
              <a:rPr lang="en-US" altLang="ja-JP" dirty="0" smtClean="0"/>
              <a:t>new </a:t>
            </a:r>
            <a:r>
              <a:rPr lang="ja-JP" altLang="en-US" dirty="0" smtClean="0"/>
              <a:t>するのはあまりよくなさそうだけど</a:t>
            </a:r>
            <a:r>
              <a:rPr lang="en-US" altLang="ja-JP" dirty="0" smtClean="0"/>
              <a:t>…</a:t>
            </a:r>
          </a:p>
          <a:p>
            <a:r>
              <a:rPr lang="en-US" altLang="ja-JP" dirty="0" smtClean="0"/>
              <a:t>%union </a:t>
            </a:r>
            <a:r>
              <a:rPr lang="ja-JP" altLang="en-US" dirty="0" smtClean="0"/>
              <a:t>を</a:t>
            </a:r>
            <a:r>
              <a:rPr lang="ja-JP" altLang="en-US" dirty="0"/>
              <a:t>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のノードを保持できるようにしないといけないことに注意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529839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AST </a:t>
            </a:r>
            <a:r>
              <a:rPr lang="ja-JP" altLang="en-US" dirty="0" smtClean="0"/>
              <a:t>の実行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095" y="2160589"/>
            <a:ext cx="9133931" cy="4248449"/>
          </a:xfrm>
        </p:spPr>
        <p:txBody>
          <a:bodyPr/>
          <a:lstStyle/>
          <a:p>
            <a:r>
              <a:rPr lang="en-US" altLang="ja-JP" dirty="0" smtClean="0"/>
              <a:t>C++ </a:t>
            </a:r>
            <a:r>
              <a:rPr lang="ja-JP" altLang="en-US" dirty="0" smtClean="0"/>
              <a:t>なら，仮想関数を使って </a:t>
            </a:r>
            <a:r>
              <a:rPr lang="en-US" altLang="ja-JP" dirty="0" smtClean="0"/>
              <a:t>Expr, </a:t>
            </a:r>
            <a:r>
              <a:rPr lang="en-US" altLang="ja-JP" dirty="0" err="1" smtClean="0"/>
              <a:t>Stmt</a:t>
            </a:r>
            <a:r>
              <a:rPr lang="ja-JP" altLang="en-US" dirty="0"/>
              <a:t> </a:t>
            </a:r>
            <a:r>
              <a:rPr lang="ja-JP" altLang="en-US" dirty="0" smtClean="0"/>
              <a:t>などに </a:t>
            </a:r>
            <a:r>
              <a:rPr lang="en-US" altLang="ja-JP" dirty="0" smtClean="0"/>
              <a:t>evaluate </a:t>
            </a:r>
            <a:r>
              <a:rPr lang="ja-JP" altLang="en-US" dirty="0" smtClean="0"/>
              <a:t>関数を用意できる</a:t>
            </a:r>
            <a:endParaRPr lang="en-US" altLang="ja-JP" dirty="0" smtClean="0"/>
          </a:p>
          <a:p>
            <a:r>
              <a:rPr lang="ja-JP" altLang="en-US" dirty="0" smtClean="0"/>
              <a:t>「電卓」の範囲だったら，</a:t>
            </a:r>
            <a:r>
              <a:rPr lang="en-US" altLang="ja-JP" dirty="0" smtClean="0"/>
              <a:t>evaluate </a:t>
            </a:r>
            <a:r>
              <a:rPr lang="ja-JP" altLang="en-US" dirty="0" smtClean="0"/>
              <a:t>は本当にやるだけ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変数，関数などが存在しない</a:t>
            </a:r>
            <a:endParaRPr lang="en-US" altLang="ja-JP" dirty="0" smtClean="0"/>
          </a:p>
          <a:p>
            <a:r>
              <a:rPr lang="ja-JP" altLang="en-US" dirty="0" smtClean="0"/>
              <a:t>普通</a:t>
            </a:r>
            <a:r>
              <a:rPr lang="ja-JP" altLang="en-US" dirty="0"/>
              <a:t>は</a:t>
            </a:r>
            <a:r>
              <a:rPr lang="ja-JP" altLang="en-US" dirty="0" smtClean="0"/>
              <a:t>，環境 </a:t>
            </a:r>
            <a:r>
              <a:rPr lang="en-US" altLang="ja-JP" dirty="0" smtClean="0"/>
              <a:t>(environment) </a:t>
            </a:r>
            <a:r>
              <a:rPr lang="ja-JP" altLang="en-US" smtClean="0"/>
              <a:t>を使って変数</a:t>
            </a:r>
            <a:r>
              <a:rPr lang="ja-JP" altLang="en-US" dirty="0" smtClean="0"/>
              <a:t>や関数</a:t>
            </a:r>
            <a:r>
              <a:rPr lang="ja-JP" altLang="en-US" smtClean="0"/>
              <a:t>などを管理する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79555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練習問題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644677" cy="456148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の出力を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にしてみよう </a:t>
            </a:r>
            <a:r>
              <a:rPr lang="en-US" altLang="ja-JP" dirty="0" smtClean="0"/>
              <a:t>(C </a:t>
            </a:r>
            <a:r>
              <a:rPr lang="ja-JP" altLang="en-US" dirty="0" smtClean="0"/>
              <a:t>で書く人はこの問題は無視してください</a:t>
            </a:r>
            <a:r>
              <a:rPr lang="en-US" altLang="ja-JP" dirty="0" smtClean="0"/>
              <a:t>)</a:t>
            </a:r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前回の「電卓」の文法構造に対する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を設計</a:t>
            </a:r>
            <a:r>
              <a:rPr lang="ja-JP" altLang="en-US" dirty="0" smtClean="0"/>
              <a:t>しよう</a:t>
            </a:r>
            <a:endParaRPr lang="en-US" altLang="ja-JP" dirty="0" smtClean="0"/>
          </a:p>
          <a:p>
            <a:pPr lvl="1"/>
            <a:r>
              <a:rPr lang="ja-JP" altLang="en-US" dirty="0"/>
              <a:t>できれば</a:t>
            </a:r>
            <a:r>
              <a:rPr lang="ja-JP" altLang="en-US" dirty="0" smtClean="0"/>
              <a:t>，プログラミング言語の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に拡張しやすいように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「電卓」のパーサを，計算しきった結果ではなく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を返すようにしよう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その返された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を受け取って，計算結果を返す関数を書こう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(</a:t>
            </a:r>
            <a:r>
              <a:rPr lang="ja-JP" altLang="en-US" dirty="0" smtClean="0"/>
              <a:t>参考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この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に対して，</a:t>
            </a:r>
            <a:r>
              <a:rPr lang="en-US" altLang="ja-JP" dirty="0" smtClean="0"/>
              <a:t>pretty printer </a:t>
            </a:r>
            <a:r>
              <a:rPr lang="ja-JP" altLang="en-US" dirty="0" smtClean="0"/>
              <a:t>を作成</a:t>
            </a:r>
            <a:r>
              <a:rPr lang="ja-JP" altLang="en-US" dirty="0" smtClean="0"/>
              <a:t>しよう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AST </a:t>
            </a:r>
            <a:r>
              <a:rPr lang="ja-JP" altLang="en-US" dirty="0" smtClean="0"/>
              <a:t>に対する </a:t>
            </a:r>
            <a:r>
              <a:rPr lang="en-US" altLang="ja-JP" dirty="0" smtClean="0"/>
              <a:t>pretty printer </a:t>
            </a:r>
            <a:r>
              <a:rPr lang="ja-JP" altLang="en-US" dirty="0"/>
              <a:t>は</a:t>
            </a:r>
            <a:r>
              <a:rPr lang="ja-JP" altLang="en-US" dirty="0" smtClean="0"/>
              <a:t>，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を受け取って，その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の構文的意味を読みやすい形にして（たとえば，ソースコード状にする）出力するもの</a:t>
            </a:r>
            <a:endParaRPr lang="en-US" altLang="ja-JP" dirty="0"/>
          </a:p>
          <a:p>
            <a:pPr lvl="1"/>
            <a:r>
              <a:rPr lang="ja-JP" altLang="en-US" dirty="0"/>
              <a:t>これがあると</a:t>
            </a:r>
            <a:r>
              <a:rPr lang="ja-JP" altLang="en-US" dirty="0" smtClean="0"/>
              <a:t>，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の内容を確認できるようになってデバッグがしやすく</a:t>
            </a:r>
            <a:r>
              <a:rPr lang="ja-JP" altLang="en-US" dirty="0" smtClean="0"/>
              <a:t>なる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49057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今回の内容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を使うための方法</a:t>
            </a:r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の構成法</a:t>
            </a:r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の実行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1047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with C++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前回言ったように，</a:t>
            </a:r>
            <a:r>
              <a:rPr kumimoji="1" lang="en-US" altLang="ja-JP" dirty="0" err="1" smtClean="0"/>
              <a:t>lex</a:t>
            </a:r>
            <a:r>
              <a:rPr lang="en-US" altLang="ja-JP" dirty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しか使えないけど 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が使える</a:t>
            </a:r>
            <a:endParaRPr lang="en-US" altLang="ja-JP" dirty="0" smtClean="0"/>
          </a:p>
          <a:p>
            <a:r>
              <a:rPr kumimoji="1" lang="en-US" altLang="ja-JP" dirty="0" smtClean="0"/>
              <a:t>C </a:t>
            </a:r>
            <a:r>
              <a:rPr lang="ja-JP" altLang="en-US" dirty="0" err="1" smtClean="0"/>
              <a:t>だけで</a:t>
            </a:r>
            <a:r>
              <a:rPr lang="ja-JP" altLang="en-US" dirty="0" smtClean="0"/>
              <a:t>書くのは面倒</a:t>
            </a:r>
            <a:r>
              <a:rPr lang="en-US" altLang="ja-JP" dirty="0" smtClean="0"/>
              <a:t>…</a:t>
            </a:r>
          </a:p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 </a:t>
            </a:r>
            <a:r>
              <a:rPr kumimoji="1" lang="en-US" altLang="ja-JP" dirty="0" smtClean="0"/>
              <a:t>C++ </a:t>
            </a:r>
            <a:r>
              <a:rPr kumimoji="1" lang="ja-JP" altLang="en-US" dirty="0" smtClean="0"/>
              <a:t>コードを出力させる</a:t>
            </a:r>
            <a:r>
              <a:rPr lang="ja-JP" altLang="en-US" dirty="0" smtClean="0"/>
              <a:t>方法を説明します</a:t>
            </a:r>
            <a:endParaRPr lang="en-US" altLang="ja-JP" dirty="0" smtClean="0"/>
          </a:p>
          <a:p>
            <a:r>
              <a:rPr kumimoji="1" lang="en-US" altLang="ja-JP" dirty="0" smtClean="0"/>
              <a:t>C </a:t>
            </a:r>
            <a:r>
              <a:rPr kumimoji="1" lang="ja-JP" altLang="en-US" dirty="0" err="1" smtClean="0"/>
              <a:t>だけで</a:t>
            </a:r>
            <a:r>
              <a:rPr kumimoji="1" lang="ja-JP" altLang="en-US" dirty="0" smtClean="0"/>
              <a:t>書くんだ，という人はここは無視してかまいません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21241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の出力を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にする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実は簡単で，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–o calc.cpp </a:t>
            </a:r>
            <a:r>
              <a:rPr lang="en-US" altLang="ja-JP" dirty="0" err="1" smtClean="0"/>
              <a:t>calc.y</a:t>
            </a:r>
            <a:r>
              <a:rPr lang="en-US" altLang="ja-JP" dirty="0" smtClean="0"/>
              <a:t> </a:t>
            </a:r>
            <a:r>
              <a:rPr lang="ja-JP" altLang="en-US" dirty="0" smtClean="0"/>
              <a:t>みたいにするだけ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-o [filename] </a:t>
            </a:r>
            <a:r>
              <a:rPr kumimoji="1" lang="ja-JP" altLang="en-US" dirty="0" smtClean="0"/>
              <a:t>とすると出力ファイル名が指定できる</a:t>
            </a:r>
            <a:endParaRPr kumimoji="1" lang="en-US" altLang="ja-JP" dirty="0" smtClean="0"/>
          </a:p>
          <a:p>
            <a:r>
              <a:rPr lang="ja-JP" altLang="en-US" dirty="0"/>
              <a:t>このとき</a:t>
            </a:r>
            <a:r>
              <a:rPr lang="ja-JP" altLang="en-US" dirty="0" smtClean="0"/>
              <a:t>，ヘッダファイルは </a:t>
            </a:r>
            <a:r>
              <a:rPr lang="en-US" altLang="ja-JP" dirty="0" err="1" smtClean="0"/>
              <a:t>y.tab.h</a:t>
            </a:r>
            <a:r>
              <a:rPr lang="en-US" altLang="ja-JP" dirty="0" smtClean="0"/>
              <a:t> </a:t>
            </a:r>
            <a:r>
              <a:rPr lang="ja-JP" altLang="en-US" dirty="0"/>
              <a:t>ではなく</a:t>
            </a:r>
            <a:r>
              <a:rPr lang="ja-JP" altLang="en-US" dirty="0" smtClean="0"/>
              <a:t> </a:t>
            </a:r>
            <a:r>
              <a:rPr lang="en-US" altLang="ja-JP" dirty="0" smtClean="0"/>
              <a:t>calc.hpp </a:t>
            </a:r>
            <a:r>
              <a:rPr lang="ja-JP" altLang="en-US" dirty="0" smtClean="0"/>
              <a:t>に出力される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calc.l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#include </a:t>
            </a:r>
            <a:r>
              <a:rPr lang="ja-JP" altLang="en-US" dirty="0" smtClean="0"/>
              <a:t>も変えないといけない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9134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C++ </a:t>
            </a:r>
            <a:r>
              <a:rPr lang="ja-JP" altLang="en-US" dirty="0" smtClean="0"/>
              <a:t>側で </a:t>
            </a:r>
            <a:r>
              <a:rPr lang="en-US" altLang="ja-JP" dirty="0" smtClean="0"/>
              <a:t>C </a:t>
            </a:r>
            <a:r>
              <a:rPr lang="ja-JP" altLang="en-US" dirty="0" smtClean="0"/>
              <a:t>関数を参照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いろいろなもの</a:t>
            </a:r>
            <a:r>
              <a:rPr lang="ja-JP" altLang="en-US" dirty="0" smtClean="0"/>
              <a:t>を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する必要がある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 </a:t>
            </a:r>
            <a:r>
              <a:rPr lang="ja-JP" altLang="en-US" dirty="0" smtClean="0"/>
              <a:t>コードで定義されるもの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部分</a:t>
            </a:r>
            <a:r>
              <a:rPr lang="en-US" altLang="ja-JP" dirty="0" smtClean="0"/>
              <a:t>)</a:t>
            </a:r>
          </a:p>
          <a:p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yylex</a:t>
            </a:r>
            <a:r>
              <a:rPr lang="en-US" altLang="ja-JP" dirty="0" smtClean="0"/>
              <a:t>(void);</a:t>
            </a:r>
            <a:r>
              <a:rPr lang="en-US" altLang="ja-JP" dirty="0"/>
              <a:t> </a:t>
            </a:r>
            <a:r>
              <a:rPr lang="ja-JP" altLang="en-US" dirty="0" smtClean="0"/>
              <a:t>は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しないとだめです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パーサの入力を </a:t>
            </a:r>
            <a:r>
              <a:rPr lang="en-US" altLang="ja-JP" dirty="0" smtClean="0"/>
              <a:t>FILE * </a:t>
            </a:r>
            <a:r>
              <a:rPr lang="ja-JP" altLang="en-US" dirty="0" smtClean="0"/>
              <a:t>でなく </a:t>
            </a:r>
            <a:r>
              <a:rPr lang="en-US" altLang="ja-JP" dirty="0" err="1" smtClean="0"/>
              <a:t>const</a:t>
            </a:r>
            <a:r>
              <a:rPr lang="en-US" altLang="ja-JP" dirty="0" smtClean="0"/>
              <a:t> char * </a:t>
            </a:r>
            <a:r>
              <a:rPr lang="ja-JP" altLang="en-US" dirty="0" smtClean="0"/>
              <a:t>にしたい気分になると，もっといろいろなものを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しないといけなくなる</a:t>
            </a:r>
            <a:endParaRPr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のもの 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yyparse</a:t>
            </a:r>
            <a:r>
              <a:rPr lang="en-US" altLang="ja-JP" dirty="0" smtClean="0"/>
              <a:t>(); </a:t>
            </a:r>
            <a:r>
              <a:rPr lang="ja-JP" altLang="en-US" dirty="0" smtClean="0"/>
              <a:t>などは </a:t>
            </a:r>
            <a:r>
              <a:rPr lang="en-US" altLang="ja-JP" dirty="0" smtClean="0"/>
              <a:t>extern “C” </a:t>
            </a:r>
            <a:r>
              <a:rPr lang="ja-JP" altLang="en-US" dirty="0" smtClean="0"/>
              <a:t>しなくてよい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AST </a:t>
            </a:r>
            <a:r>
              <a:rPr lang="ja-JP" altLang="en-US" dirty="0" smtClean="0"/>
              <a:t>を作るあたりから，コードを分割したい欲求が出てきます</a:t>
            </a:r>
            <a:endParaRPr lang="en-US" altLang="ja-JP" dirty="0" smtClean="0"/>
          </a:p>
          <a:p>
            <a:r>
              <a:rPr lang="ja-JP" altLang="en-US" dirty="0" smtClean="0"/>
              <a:t>ここら</a:t>
            </a:r>
            <a:r>
              <a:rPr lang="ja-JP" altLang="en-US" dirty="0" err="1" smtClean="0"/>
              <a:t>へんの</a:t>
            </a:r>
            <a:r>
              <a:rPr lang="ja-JP" altLang="en-US" dirty="0" smtClean="0"/>
              <a:t>ものはヘッダファイルにまとめてしまいましょう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9412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コンパイル手順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 smtClean="0"/>
              <a:t>lex</a:t>
            </a:r>
            <a:r>
              <a:rPr lang="en-US" altLang="ja-JP" dirty="0" smtClean="0"/>
              <a:t> </a:t>
            </a:r>
            <a:r>
              <a:rPr lang="ja-JP" altLang="en-US" dirty="0" smtClean="0"/>
              <a:t>の出力は </a:t>
            </a:r>
            <a:r>
              <a:rPr lang="en-US" altLang="ja-JP" dirty="0" smtClean="0"/>
              <a:t>C </a:t>
            </a:r>
            <a:r>
              <a:rPr lang="ja-JP" altLang="en-US" dirty="0" smtClean="0"/>
              <a:t>コードなので，そのまま </a:t>
            </a:r>
            <a:r>
              <a:rPr lang="en-US" altLang="ja-JP" dirty="0" smtClean="0"/>
              <a:t>g++ </a:t>
            </a:r>
            <a:r>
              <a:rPr lang="ja-JP" altLang="en-US" dirty="0" smtClean="0"/>
              <a:t>とかにかけると怒られる</a:t>
            </a:r>
            <a:endParaRPr lang="en-US" altLang="ja-JP" dirty="0" smtClean="0"/>
          </a:p>
          <a:p>
            <a:r>
              <a:rPr lang="ja-JP" altLang="en-US" dirty="0" smtClean="0"/>
              <a:t>ここだけ </a:t>
            </a:r>
            <a:r>
              <a:rPr lang="en-US" altLang="ja-JP" dirty="0" err="1" smtClean="0"/>
              <a:t>gcc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に任せる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gcc</a:t>
            </a:r>
            <a:r>
              <a:rPr lang="en-US" altLang="ja-JP" dirty="0" smtClean="0"/>
              <a:t> –c </a:t>
            </a:r>
            <a:r>
              <a:rPr lang="en-US" altLang="ja-JP" dirty="0" err="1" smtClean="0"/>
              <a:t>lex.yy.c</a:t>
            </a:r>
            <a:r>
              <a:rPr lang="en-US" altLang="ja-JP" dirty="0" smtClean="0"/>
              <a:t> –o </a:t>
            </a:r>
            <a:r>
              <a:rPr lang="en-US" altLang="ja-JP" dirty="0" err="1" smtClean="0"/>
              <a:t>lex.yy.o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g++ </a:t>
            </a:r>
            <a:r>
              <a:rPr lang="en-US" altLang="ja-JP" dirty="0" err="1" smtClean="0"/>
              <a:t>lex.yy.o</a:t>
            </a:r>
            <a:r>
              <a:rPr lang="en-US" altLang="ja-JP" dirty="0" smtClean="0"/>
              <a:t> main.cpp parser.cpp –o calc.exe</a:t>
            </a:r>
            <a:br>
              <a:rPr lang="en-US" altLang="ja-JP" dirty="0" smtClean="0"/>
            </a:br>
            <a:r>
              <a:rPr lang="ja-JP" altLang="en-US" dirty="0" smtClean="0"/>
              <a:t>みたいな感じ</a:t>
            </a:r>
            <a:endParaRPr lang="en-US" altLang="ja-JP" dirty="0" smtClean="0"/>
          </a:p>
          <a:p>
            <a:r>
              <a:rPr lang="ja-JP" altLang="en-US" dirty="0" smtClean="0"/>
              <a:t>これで，</a:t>
            </a:r>
            <a:r>
              <a:rPr lang="en-US" altLang="ja-JP" dirty="0" err="1" smtClean="0"/>
              <a:t>yacc</a:t>
            </a:r>
            <a:r>
              <a:rPr lang="en-US" altLang="ja-JP" dirty="0" smtClean="0"/>
              <a:t> </a:t>
            </a:r>
            <a:r>
              <a:rPr lang="ja-JP" altLang="en-US" dirty="0" smtClean="0"/>
              <a:t>で </a:t>
            </a:r>
            <a:r>
              <a:rPr lang="en-US" altLang="ja-JP" dirty="0" smtClean="0"/>
              <a:t>C++ </a:t>
            </a:r>
            <a:r>
              <a:rPr lang="ja-JP" altLang="en-US" dirty="0" smtClean="0"/>
              <a:t>を使えるようになった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987835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たとえば </a:t>
            </a:r>
            <a:r>
              <a:rPr lang="en-US" altLang="ja-JP" dirty="0" smtClean="0"/>
              <a:t>Clang</a:t>
            </a:r>
          </a:p>
          <a:p>
            <a:r>
              <a:rPr lang="en-US" altLang="ja-JP" dirty="0" smtClean="0"/>
              <a:t>Expr (</a:t>
            </a:r>
            <a:r>
              <a:rPr lang="ja-JP" altLang="en-US" dirty="0" smtClean="0"/>
              <a:t>式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 (</a:t>
            </a:r>
            <a:r>
              <a:rPr lang="ja-JP" altLang="en-US" dirty="0" smtClean="0"/>
              <a:t>文</a:t>
            </a:r>
            <a:r>
              <a:rPr lang="en-US" altLang="ja-JP" dirty="0" smtClean="0"/>
              <a:t>), </a:t>
            </a:r>
            <a:r>
              <a:rPr lang="en-US" altLang="ja-JP" dirty="0" err="1" smtClean="0"/>
              <a:t>Decl</a:t>
            </a:r>
            <a:r>
              <a:rPr lang="en-US" altLang="ja-JP" dirty="0" smtClean="0"/>
              <a:t> (</a:t>
            </a:r>
            <a:r>
              <a:rPr lang="ja-JP" altLang="en-US" dirty="0" smtClean="0"/>
              <a:t>宣言</a:t>
            </a:r>
            <a:r>
              <a:rPr lang="en-US" altLang="ja-JP" dirty="0" smtClean="0"/>
              <a:t>), Type (</a:t>
            </a:r>
            <a:r>
              <a:rPr lang="ja-JP" altLang="en-US" dirty="0" smtClean="0"/>
              <a:t>型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といった要素がある</a:t>
            </a:r>
            <a:endParaRPr lang="en-US" altLang="ja-JP" dirty="0" smtClean="0"/>
          </a:p>
          <a:p>
            <a:r>
              <a:rPr lang="en-US" altLang="ja-JP" dirty="0" smtClean="0"/>
              <a:t>Expr, </a:t>
            </a:r>
            <a:r>
              <a:rPr lang="en-US" altLang="ja-JP" dirty="0" err="1" smtClean="0"/>
              <a:t>Stmt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Decl</a:t>
            </a:r>
            <a:r>
              <a:rPr lang="ja-JP" altLang="en-US" dirty="0"/>
              <a:t> </a:t>
            </a:r>
            <a:r>
              <a:rPr lang="ja-JP" altLang="en-US" dirty="0" smtClean="0"/>
              <a:t>にはいろいろな種類があり，たとえば </a:t>
            </a:r>
            <a:r>
              <a:rPr lang="en-US" altLang="ja-JP" dirty="0" smtClean="0"/>
              <a:t>Expr </a:t>
            </a:r>
            <a:r>
              <a:rPr lang="ja-JP" altLang="en-US" dirty="0" smtClean="0"/>
              <a:t>では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BinaryOperator</a:t>
            </a:r>
            <a:r>
              <a:rPr lang="en-US" altLang="ja-JP" dirty="0" smtClean="0"/>
              <a:t> (</a:t>
            </a:r>
            <a:r>
              <a:rPr lang="ja-JP" altLang="en-US" dirty="0" smtClean="0"/>
              <a:t>二項演算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DeclRefExpr</a:t>
            </a:r>
            <a:r>
              <a:rPr lang="en-US" altLang="ja-JP" dirty="0" smtClean="0"/>
              <a:t> (</a:t>
            </a:r>
            <a:r>
              <a:rPr lang="ja-JP" altLang="en-US" dirty="0" smtClean="0"/>
              <a:t>変数，関数宣言などの参照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CallExpr</a:t>
            </a:r>
            <a:r>
              <a:rPr lang="en-US" altLang="ja-JP" dirty="0" smtClean="0"/>
              <a:t> (</a:t>
            </a:r>
            <a:r>
              <a:rPr lang="ja-JP" altLang="en-US" dirty="0" smtClean="0"/>
              <a:t>関数呼び出し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err="1" smtClean="0"/>
              <a:t>IntegerLiteral</a:t>
            </a:r>
            <a:r>
              <a:rPr lang="en-US" altLang="ja-JP" dirty="0"/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整数リテラル</a:t>
            </a:r>
            <a:r>
              <a:rPr lang="en-US" altLang="ja-JP" dirty="0" smtClean="0"/>
              <a:t>)</a:t>
            </a:r>
          </a:p>
          <a:p>
            <a:pPr lvl="1"/>
            <a:r>
              <a:rPr lang="en-US" altLang="ja-JP" dirty="0" smtClean="0"/>
              <a:t>…</a:t>
            </a:r>
            <a:r>
              <a:rPr lang="ja-JP" altLang="en-US" dirty="0" smtClean="0"/>
              <a:t> などがある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4936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の例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Expr </a:t>
            </a:r>
            <a:r>
              <a:rPr lang="ja-JP" altLang="en-US" dirty="0" smtClean="0"/>
              <a:t>は式であるから，「値を持つ」という共通した特徴がある</a:t>
            </a:r>
            <a:endParaRPr lang="en-US" altLang="ja-JP" dirty="0" smtClean="0"/>
          </a:p>
          <a:p>
            <a:r>
              <a:rPr lang="ja-JP" altLang="en-US" dirty="0" smtClean="0"/>
              <a:t>例えば二項演算で，</a:t>
            </a:r>
            <a:r>
              <a:rPr lang="en-US" altLang="ja-JP" dirty="0" smtClean="0"/>
              <a:t>(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 [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] (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といった構造を表現したいときに，値として「二項演算をとるもの」「整数リテラルをとるもの」</a:t>
            </a:r>
            <a:r>
              <a:rPr lang="en-US" altLang="ja-JP" dirty="0" smtClean="0"/>
              <a:t>…</a:t>
            </a:r>
            <a:r>
              <a:rPr lang="ja-JP" altLang="en-US" dirty="0" smtClean="0"/>
              <a:t>といちいち定義するのは非効率</a:t>
            </a:r>
            <a:endParaRPr lang="en-US" altLang="ja-JP" dirty="0" smtClean="0"/>
          </a:p>
          <a:p>
            <a:r>
              <a:rPr lang="ja-JP" altLang="en-US" dirty="0"/>
              <a:t>だから</a:t>
            </a:r>
            <a:r>
              <a:rPr lang="ja-JP" altLang="en-US" dirty="0" smtClean="0"/>
              <a:t>，二項演算は </a:t>
            </a:r>
            <a:r>
              <a:rPr lang="en-US" altLang="ja-JP" dirty="0" smtClean="0"/>
              <a:t>(Expr) [</a:t>
            </a:r>
            <a:r>
              <a:rPr lang="ja-JP" altLang="en-US" dirty="0" smtClean="0"/>
              <a:t>演算子</a:t>
            </a:r>
            <a:r>
              <a:rPr lang="en-US" altLang="ja-JP" dirty="0" smtClean="0"/>
              <a:t>] (Expr) </a:t>
            </a:r>
            <a:r>
              <a:rPr lang="ja-JP" altLang="en-US" dirty="0" smtClean="0"/>
              <a:t>と表す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5000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AST </a:t>
            </a:r>
            <a:r>
              <a:rPr kumimoji="1" lang="ja-JP" altLang="en-US" dirty="0" smtClean="0"/>
              <a:t>をプログラム上で表す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77333" y="2160589"/>
            <a:ext cx="9133931" cy="3880773"/>
          </a:xfrm>
        </p:spPr>
        <p:txBody>
          <a:bodyPr/>
          <a:lstStyle/>
          <a:p>
            <a:r>
              <a:rPr lang="en-US" altLang="ja-JP" dirty="0" smtClean="0"/>
              <a:t>(</a:t>
            </a:r>
            <a:r>
              <a:rPr lang="en-US" altLang="ja-JP" dirty="0" err="1" smtClean="0"/>
              <a:t>OCaml</a:t>
            </a:r>
            <a:r>
              <a:rPr lang="en-US" altLang="ja-JP" dirty="0" smtClean="0"/>
              <a:t> </a:t>
            </a:r>
            <a:r>
              <a:rPr lang="ja-JP" altLang="en-US" dirty="0" smtClean="0"/>
              <a:t>を使うととても簡潔に表せます</a:t>
            </a:r>
            <a:r>
              <a:rPr lang="ja-JP" altLang="en-US" dirty="0" smtClean="0"/>
              <a:t>が</a:t>
            </a:r>
            <a:r>
              <a:rPr lang="en-US" altLang="ja-JP" dirty="0" smtClean="0"/>
              <a:t>…)</a:t>
            </a:r>
          </a:p>
          <a:p>
            <a:r>
              <a:rPr lang="ja-JP" altLang="en-US" dirty="0" smtClean="0"/>
              <a:t>ここ</a:t>
            </a:r>
            <a:r>
              <a:rPr lang="ja-JP" altLang="en-US" dirty="0" smtClean="0"/>
              <a:t>では </a:t>
            </a:r>
            <a:r>
              <a:rPr lang="en-US" altLang="ja-JP" dirty="0" smtClean="0"/>
              <a:t>C, C++ </a:t>
            </a:r>
            <a:r>
              <a:rPr lang="ja-JP" altLang="en-US" dirty="0" smtClean="0"/>
              <a:t>の方法を説明します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基本</a:t>
            </a:r>
            <a:r>
              <a:rPr lang="ja-JP" altLang="en-US" dirty="0"/>
              <a:t>は</a:t>
            </a:r>
            <a:r>
              <a:rPr lang="ja-JP" altLang="en-US" dirty="0" smtClean="0"/>
              <a:t>，「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構造体が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上の </a:t>
            </a:r>
            <a:r>
              <a:rPr lang="en-US" altLang="ja-JP" dirty="0" smtClean="0"/>
              <a:t>1 </a:t>
            </a:r>
            <a:r>
              <a:rPr lang="ja-JP" altLang="en-US" dirty="0" err="1" smtClean="0"/>
              <a:t>つの</a:t>
            </a:r>
            <a:r>
              <a:rPr lang="ja-JP" altLang="en-US" dirty="0" smtClean="0"/>
              <a:t>ノードを表す」</a:t>
            </a:r>
            <a:endParaRPr lang="en-US" altLang="ja-JP" dirty="0" smtClean="0"/>
          </a:p>
          <a:p>
            <a:r>
              <a:rPr lang="ja-JP" altLang="en-US" dirty="0"/>
              <a:t>他</a:t>
            </a:r>
            <a:r>
              <a:rPr lang="ja-JP" altLang="en-US" dirty="0" smtClean="0"/>
              <a:t>の </a:t>
            </a:r>
            <a:r>
              <a:rPr lang="en-US" altLang="ja-JP" dirty="0" smtClean="0"/>
              <a:t>AST </a:t>
            </a:r>
            <a:r>
              <a:rPr lang="ja-JP" altLang="en-US" dirty="0" smtClean="0"/>
              <a:t>ノードを指したい時 </a:t>
            </a:r>
            <a:r>
              <a:rPr lang="en-US" altLang="ja-JP" dirty="0" smtClean="0"/>
              <a:t>(</a:t>
            </a:r>
            <a:r>
              <a:rPr lang="ja-JP" altLang="en-US" dirty="0" smtClean="0"/>
              <a:t>例えば二項演算の左右の値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はポインタで指す</a:t>
            </a:r>
          </a:p>
        </p:txBody>
      </p:sp>
    </p:spTree>
    <p:extLst>
      <p:ext uri="{BB962C8B-B14F-4D97-AF65-F5344CB8AC3E}">
        <p14:creationId xmlns:p14="http://schemas.microsoft.com/office/powerpoint/2010/main" val="565722170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388</TotalTime>
  <Words>843</Words>
  <Application>Microsoft Office PowerPoint</Application>
  <PresentationFormat>ワイド画面</PresentationFormat>
  <Paragraphs>80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メイリオ</vt:lpstr>
      <vt:lpstr>Arial</vt:lpstr>
      <vt:lpstr>Trebuchet MS</vt:lpstr>
      <vt:lpstr>Wingdings 3</vt:lpstr>
      <vt:lpstr>ファセット</vt:lpstr>
      <vt:lpstr>言語処理系分科会 第 2 回 – AST</vt:lpstr>
      <vt:lpstr>今回の内容</vt:lpstr>
      <vt:lpstr>yacc with C++</vt:lpstr>
      <vt:lpstr>yacc の出力を C++ にする</vt:lpstr>
      <vt:lpstr>C++ 側で C 関数を参照</vt:lpstr>
      <vt:lpstr>コンパイル手順</vt:lpstr>
      <vt:lpstr>AST の例</vt:lpstr>
      <vt:lpstr>AST の例</vt:lpstr>
      <vt:lpstr>AST をプログラム上で表す</vt:lpstr>
      <vt:lpstr>C による方法</vt:lpstr>
      <vt:lpstr>C++ による方法</vt:lpstr>
      <vt:lpstr>yacc で AST を得る</vt:lpstr>
      <vt:lpstr>AST の実行</vt:lpstr>
      <vt:lpstr>練習問題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言語処理系分科会 第 1 回 – lex, yacc</dc:title>
  <dc:creator>semiexp</dc:creator>
  <cp:lastModifiedBy>semiexp</cp:lastModifiedBy>
  <cp:revision>367</cp:revision>
  <dcterms:created xsi:type="dcterms:W3CDTF">2014-05-20T13:40:00Z</dcterms:created>
  <dcterms:modified xsi:type="dcterms:W3CDTF">2014-06-04T13:05:27Z</dcterms:modified>
</cp:coreProperties>
</file>