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62" r:id="rId5"/>
    <p:sldId id="261" r:id="rId6"/>
    <p:sldId id="268" r:id="rId7"/>
    <p:sldId id="266" r:id="rId8"/>
    <p:sldId id="269" r:id="rId9"/>
    <p:sldId id="264" r:id="rId10"/>
    <p:sldId id="267" r:id="rId11"/>
    <p:sldId id="271" r:id="rId12"/>
    <p:sldId id="277" r:id="rId13"/>
    <p:sldId id="272" r:id="rId14"/>
    <p:sldId id="276" r:id="rId15"/>
    <p:sldId id="278" r:id="rId16"/>
    <p:sldId id="282" r:id="rId17"/>
    <p:sldId id="283" r:id="rId18"/>
    <p:sldId id="25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526CC5-AEEB-4F56-BBAD-9DA37D99F35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7BF129F5-A440-43F1-80CB-C538D52679BD}" type="pres">
      <dgm:prSet presAssocID="{1B526CC5-AEEB-4F56-BBAD-9DA37D99F355}" presName="diagram" presStyleCnt="0">
        <dgm:presLayoutVars>
          <dgm:dir/>
          <dgm:resizeHandles val="exact"/>
        </dgm:presLayoutVars>
      </dgm:prSet>
      <dgm:spPr/>
    </dgm:pt>
  </dgm:ptLst>
  <dgm:cxnLst>
    <dgm:cxn modelId="{DB8717FD-AD9B-4743-8374-D0FEF976C50A}" type="presOf" srcId="{1B526CC5-AEEB-4F56-BBAD-9DA37D99F355}" destId="{7BF129F5-A440-43F1-80CB-C538D52679BD}"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8D17D5-224E-4F84-A6AE-1217203CA3F2}"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D3632-15AC-4DD2-8FCA-F655F41B3642}" type="slidenum">
              <a:rPr lang="en-GB" smtClean="0"/>
              <a:t>‹#›</a:t>
            </a:fld>
            <a:endParaRPr lang="en-GB"/>
          </a:p>
        </p:txBody>
      </p:sp>
    </p:spTree>
    <p:extLst>
      <p:ext uri="{BB962C8B-B14F-4D97-AF65-F5344CB8AC3E}">
        <p14:creationId xmlns:p14="http://schemas.microsoft.com/office/powerpoint/2010/main" val="75099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D17D5-224E-4F84-A6AE-1217203CA3F2}"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D3632-15AC-4DD2-8FCA-F655F41B3642}" type="slidenum">
              <a:rPr lang="en-GB" smtClean="0"/>
              <a:t>‹#›</a:t>
            </a:fld>
            <a:endParaRPr lang="en-GB"/>
          </a:p>
        </p:txBody>
      </p:sp>
    </p:spTree>
    <p:extLst>
      <p:ext uri="{BB962C8B-B14F-4D97-AF65-F5344CB8AC3E}">
        <p14:creationId xmlns:p14="http://schemas.microsoft.com/office/powerpoint/2010/main" val="117404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D17D5-224E-4F84-A6AE-1217203CA3F2}"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D3632-15AC-4DD2-8FCA-F655F41B364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295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D17D5-224E-4F84-A6AE-1217203CA3F2}"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D3632-15AC-4DD2-8FCA-F655F41B3642}" type="slidenum">
              <a:rPr lang="en-GB" smtClean="0"/>
              <a:t>‹#›</a:t>
            </a:fld>
            <a:endParaRPr lang="en-GB"/>
          </a:p>
        </p:txBody>
      </p:sp>
    </p:spTree>
    <p:extLst>
      <p:ext uri="{BB962C8B-B14F-4D97-AF65-F5344CB8AC3E}">
        <p14:creationId xmlns:p14="http://schemas.microsoft.com/office/powerpoint/2010/main" val="562863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D17D5-224E-4F84-A6AE-1217203CA3F2}"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D3632-15AC-4DD2-8FCA-F655F41B364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23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D17D5-224E-4F84-A6AE-1217203CA3F2}"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D3632-15AC-4DD2-8FCA-F655F41B3642}" type="slidenum">
              <a:rPr lang="en-GB" smtClean="0"/>
              <a:t>‹#›</a:t>
            </a:fld>
            <a:endParaRPr lang="en-GB"/>
          </a:p>
        </p:txBody>
      </p:sp>
    </p:spTree>
    <p:extLst>
      <p:ext uri="{BB962C8B-B14F-4D97-AF65-F5344CB8AC3E}">
        <p14:creationId xmlns:p14="http://schemas.microsoft.com/office/powerpoint/2010/main" val="2993275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D17D5-224E-4F84-A6AE-1217203CA3F2}"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D3632-15AC-4DD2-8FCA-F655F41B3642}" type="slidenum">
              <a:rPr lang="en-GB" smtClean="0"/>
              <a:t>‹#›</a:t>
            </a:fld>
            <a:endParaRPr lang="en-GB"/>
          </a:p>
        </p:txBody>
      </p:sp>
    </p:spTree>
    <p:extLst>
      <p:ext uri="{BB962C8B-B14F-4D97-AF65-F5344CB8AC3E}">
        <p14:creationId xmlns:p14="http://schemas.microsoft.com/office/powerpoint/2010/main" val="2016070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D17D5-224E-4F84-A6AE-1217203CA3F2}"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D3632-15AC-4DD2-8FCA-F655F41B3642}" type="slidenum">
              <a:rPr lang="en-GB" smtClean="0"/>
              <a:t>‹#›</a:t>
            </a:fld>
            <a:endParaRPr lang="en-GB"/>
          </a:p>
        </p:txBody>
      </p:sp>
    </p:spTree>
    <p:extLst>
      <p:ext uri="{BB962C8B-B14F-4D97-AF65-F5344CB8AC3E}">
        <p14:creationId xmlns:p14="http://schemas.microsoft.com/office/powerpoint/2010/main" val="299037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D17D5-224E-4F84-A6AE-1217203CA3F2}"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D3632-15AC-4DD2-8FCA-F655F41B3642}" type="slidenum">
              <a:rPr lang="en-GB" smtClean="0"/>
              <a:t>‹#›</a:t>
            </a:fld>
            <a:endParaRPr lang="en-GB"/>
          </a:p>
        </p:txBody>
      </p:sp>
    </p:spTree>
    <p:extLst>
      <p:ext uri="{BB962C8B-B14F-4D97-AF65-F5344CB8AC3E}">
        <p14:creationId xmlns:p14="http://schemas.microsoft.com/office/powerpoint/2010/main" val="401730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D17D5-224E-4F84-A6AE-1217203CA3F2}"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D3632-15AC-4DD2-8FCA-F655F41B3642}" type="slidenum">
              <a:rPr lang="en-GB" smtClean="0"/>
              <a:t>‹#›</a:t>
            </a:fld>
            <a:endParaRPr lang="en-GB"/>
          </a:p>
        </p:txBody>
      </p:sp>
    </p:spTree>
    <p:extLst>
      <p:ext uri="{BB962C8B-B14F-4D97-AF65-F5344CB8AC3E}">
        <p14:creationId xmlns:p14="http://schemas.microsoft.com/office/powerpoint/2010/main" val="969822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8D17D5-224E-4F84-A6AE-1217203CA3F2}" type="datetimeFigureOut">
              <a:rPr lang="en-GB" smtClean="0"/>
              <a:t>27/01/2024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D3632-15AC-4DD2-8FCA-F655F41B3642}" type="slidenum">
              <a:rPr lang="en-GB" smtClean="0"/>
              <a:t>‹#›</a:t>
            </a:fld>
            <a:endParaRPr lang="en-GB"/>
          </a:p>
        </p:txBody>
      </p:sp>
    </p:spTree>
    <p:extLst>
      <p:ext uri="{BB962C8B-B14F-4D97-AF65-F5344CB8AC3E}">
        <p14:creationId xmlns:p14="http://schemas.microsoft.com/office/powerpoint/2010/main" val="90376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8D17D5-224E-4F84-A6AE-1217203CA3F2}" type="datetimeFigureOut">
              <a:rPr lang="en-GB" smtClean="0"/>
              <a:t>27/01/2024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D3632-15AC-4DD2-8FCA-F655F41B3642}" type="slidenum">
              <a:rPr lang="en-GB" smtClean="0"/>
              <a:t>‹#›</a:t>
            </a:fld>
            <a:endParaRPr lang="en-GB"/>
          </a:p>
        </p:txBody>
      </p:sp>
    </p:spTree>
    <p:extLst>
      <p:ext uri="{BB962C8B-B14F-4D97-AF65-F5344CB8AC3E}">
        <p14:creationId xmlns:p14="http://schemas.microsoft.com/office/powerpoint/2010/main" val="206772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8D17D5-224E-4F84-A6AE-1217203CA3F2}" type="datetimeFigureOut">
              <a:rPr lang="en-GB" smtClean="0"/>
              <a:t>27/01/2024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D3632-15AC-4DD2-8FCA-F655F41B3642}" type="slidenum">
              <a:rPr lang="en-GB" smtClean="0"/>
              <a:t>‹#›</a:t>
            </a:fld>
            <a:endParaRPr lang="en-GB"/>
          </a:p>
        </p:txBody>
      </p:sp>
    </p:spTree>
    <p:extLst>
      <p:ext uri="{BB962C8B-B14F-4D97-AF65-F5344CB8AC3E}">
        <p14:creationId xmlns:p14="http://schemas.microsoft.com/office/powerpoint/2010/main" val="2174546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D17D5-224E-4F84-A6AE-1217203CA3F2}" type="datetimeFigureOut">
              <a:rPr lang="en-GB" smtClean="0"/>
              <a:t>27/01/2024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D3632-15AC-4DD2-8FCA-F655F41B3642}" type="slidenum">
              <a:rPr lang="en-GB" smtClean="0"/>
              <a:t>‹#›</a:t>
            </a:fld>
            <a:endParaRPr lang="en-GB"/>
          </a:p>
        </p:txBody>
      </p:sp>
    </p:spTree>
    <p:extLst>
      <p:ext uri="{BB962C8B-B14F-4D97-AF65-F5344CB8AC3E}">
        <p14:creationId xmlns:p14="http://schemas.microsoft.com/office/powerpoint/2010/main" val="363034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8D17D5-224E-4F84-A6AE-1217203CA3F2}" type="datetimeFigureOut">
              <a:rPr lang="en-GB" smtClean="0"/>
              <a:t>27/01/2024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D3632-15AC-4DD2-8FCA-F655F41B3642}" type="slidenum">
              <a:rPr lang="en-GB" smtClean="0"/>
              <a:t>‹#›</a:t>
            </a:fld>
            <a:endParaRPr lang="en-GB"/>
          </a:p>
        </p:txBody>
      </p:sp>
    </p:spTree>
    <p:extLst>
      <p:ext uri="{BB962C8B-B14F-4D97-AF65-F5344CB8AC3E}">
        <p14:creationId xmlns:p14="http://schemas.microsoft.com/office/powerpoint/2010/main" val="344016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D3632-15AC-4DD2-8FCA-F655F41B3642}" type="slidenum">
              <a:rPr lang="en-GB" smtClean="0"/>
              <a:t>‹#›</a:t>
            </a:fld>
            <a:endParaRPr lang="en-GB"/>
          </a:p>
        </p:txBody>
      </p:sp>
      <p:sp>
        <p:nvSpPr>
          <p:cNvPr id="5" name="Date Placeholder 4"/>
          <p:cNvSpPr>
            <a:spLocks noGrp="1"/>
          </p:cNvSpPr>
          <p:nvPr>
            <p:ph type="dt" sz="half" idx="10"/>
          </p:nvPr>
        </p:nvSpPr>
        <p:spPr/>
        <p:txBody>
          <a:bodyPr/>
          <a:lstStyle/>
          <a:p>
            <a:fld id="{A38D17D5-224E-4F84-A6AE-1217203CA3F2}" type="datetimeFigureOut">
              <a:rPr lang="en-GB" smtClean="0"/>
              <a:t>27/01/2024</a:t>
            </a:fld>
            <a:endParaRPr lang="en-GB"/>
          </a:p>
        </p:txBody>
      </p:sp>
    </p:spTree>
    <p:extLst>
      <p:ext uri="{BB962C8B-B14F-4D97-AF65-F5344CB8AC3E}">
        <p14:creationId xmlns:p14="http://schemas.microsoft.com/office/powerpoint/2010/main" val="292795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8D17D5-224E-4F84-A6AE-1217203CA3F2}" type="datetimeFigureOut">
              <a:rPr lang="en-GB" smtClean="0"/>
              <a:t>27/01/2024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D3632-15AC-4DD2-8FCA-F655F41B3642}" type="slidenum">
              <a:rPr lang="en-GB" smtClean="0"/>
              <a:t>‹#›</a:t>
            </a:fld>
            <a:endParaRPr lang="en-GB"/>
          </a:p>
        </p:txBody>
      </p:sp>
    </p:spTree>
    <p:extLst>
      <p:ext uri="{BB962C8B-B14F-4D97-AF65-F5344CB8AC3E}">
        <p14:creationId xmlns:p14="http://schemas.microsoft.com/office/powerpoint/2010/main" val="57157226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Book2_17041605441640/Story1?:language=en-GB&amp;publish=yes&amp;:display_count=n&amp;:origin=viz_share_lin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C24E5-20DF-C264-FC5E-E2569154C837}"/>
              </a:ext>
            </a:extLst>
          </p:cNvPr>
          <p:cNvSpPr>
            <a:spLocks noGrp="1"/>
          </p:cNvSpPr>
          <p:nvPr>
            <p:ph type="ctrTitle"/>
          </p:nvPr>
        </p:nvSpPr>
        <p:spPr/>
        <p:txBody>
          <a:bodyPr/>
          <a:lstStyle/>
          <a:p>
            <a:pPr algn="ctr"/>
            <a:br>
              <a:rPr lang="en-GB" dirty="0"/>
            </a:br>
            <a:br>
              <a:rPr lang="en-GB" dirty="0"/>
            </a:br>
            <a:br>
              <a:rPr lang="en-GB" dirty="0"/>
            </a:br>
            <a:br>
              <a:rPr lang="en-GB" dirty="0"/>
            </a:br>
            <a:br>
              <a:rPr lang="en-GB" dirty="0"/>
            </a:br>
            <a:r>
              <a:rPr lang="en-GB" dirty="0"/>
              <a:t>Rockbuster Stealth LLC</a:t>
            </a:r>
            <a:br>
              <a:rPr lang="en-GB" dirty="0"/>
            </a:br>
            <a:br>
              <a:rPr lang="en-GB" dirty="0"/>
            </a:br>
            <a:r>
              <a:rPr lang="en-GB" sz="4000" dirty="0"/>
              <a:t>Data Analysis Project of the New Online Video Rental Service</a:t>
            </a:r>
          </a:p>
        </p:txBody>
      </p:sp>
      <p:sp>
        <p:nvSpPr>
          <p:cNvPr id="3" name="Subtitle 2">
            <a:extLst>
              <a:ext uri="{FF2B5EF4-FFF2-40B4-BE49-F238E27FC236}">
                <a16:creationId xmlns:a16="http://schemas.microsoft.com/office/drawing/2014/main" id="{E1A2C2A4-9556-CA18-DCBC-E683C95CF726}"/>
              </a:ext>
            </a:extLst>
          </p:cNvPr>
          <p:cNvSpPr>
            <a:spLocks noGrp="1"/>
          </p:cNvSpPr>
          <p:nvPr>
            <p:ph type="subTitle" idx="1"/>
          </p:nvPr>
        </p:nvSpPr>
        <p:spPr>
          <a:xfrm>
            <a:off x="1507067" y="4050833"/>
            <a:ext cx="7766936" cy="1646302"/>
          </a:xfrm>
        </p:spPr>
        <p:txBody>
          <a:bodyPr>
            <a:normAutofit/>
          </a:bodyPr>
          <a:lstStyle/>
          <a:p>
            <a:pPr algn="ctr"/>
            <a:r>
              <a:rPr lang="en-GB" dirty="0">
                <a:hlinkClick r:id="rId2"/>
              </a:rPr>
              <a:t>Tableau Visualization</a:t>
            </a:r>
            <a:endParaRPr lang="en-GB" dirty="0"/>
          </a:p>
          <a:p>
            <a:pPr algn="ctr"/>
            <a:endParaRPr lang="en-GB" dirty="0">
              <a:solidFill>
                <a:schemeClr val="tx1">
                  <a:lumMod val="95000"/>
                  <a:lumOff val="5000"/>
                </a:schemeClr>
              </a:solidFill>
            </a:endParaRPr>
          </a:p>
          <a:p>
            <a:pPr algn="ctr"/>
            <a:r>
              <a:rPr lang="en-GB" dirty="0">
                <a:solidFill>
                  <a:schemeClr val="tx1">
                    <a:lumMod val="95000"/>
                    <a:lumOff val="5000"/>
                  </a:schemeClr>
                </a:solidFill>
              </a:rPr>
              <a:t>Semiha Ali, January 2024</a:t>
            </a:r>
          </a:p>
        </p:txBody>
      </p:sp>
    </p:spTree>
    <p:extLst>
      <p:ext uri="{BB962C8B-B14F-4D97-AF65-F5344CB8AC3E}">
        <p14:creationId xmlns:p14="http://schemas.microsoft.com/office/powerpoint/2010/main" val="2325077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E613-E320-57EF-E46B-F0DE7D8BBCB1}"/>
              </a:ext>
            </a:extLst>
          </p:cNvPr>
          <p:cNvSpPr>
            <a:spLocks noGrp="1"/>
          </p:cNvSpPr>
          <p:nvPr>
            <p:ph type="title"/>
          </p:nvPr>
        </p:nvSpPr>
        <p:spPr/>
        <p:txBody>
          <a:bodyPr>
            <a:normAutofit fontScale="90000"/>
          </a:bodyPr>
          <a:lstStyle/>
          <a:p>
            <a:r>
              <a:rPr lang="en-GB" sz="4000" dirty="0"/>
              <a:t>Analysis:</a:t>
            </a:r>
            <a:br>
              <a:rPr lang="en-GB" dirty="0"/>
            </a:br>
            <a:br>
              <a:rPr lang="en-GB" dirty="0"/>
            </a:br>
            <a:r>
              <a:rPr lang="en-GB" sz="2700" dirty="0">
                <a:solidFill>
                  <a:srgbClr val="FF0000"/>
                </a:solidFill>
              </a:rPr>
              <a:t>Sales Figures Across Geographic Regions</a:t>
            </a:r>
            <a:br>
              <a:rPr lang="en-GB" dirty="0"/>
            </a:br>
            <a:endParaRPr lang="en-GB" dirty="0"/>
          </a:p>
        </p:txBody>
      </p:sp>
      <p:sp>
        <p:nvSpPr>
          <p:cNvPr id="3" name="TextBox 2">
            <a:extLst>
              <a:ext uri="{FF2B5EF4-FFF2-40B4-BE49-F238E27FC236}">
                <a16:creationId xmlns:a16="http://schemas.microsoft.com/office/drawing/2014/main" id="{1C30D823-7CD6-9CB0-1968-8BCC882D0FDF}"/>
              </a:ext>
            </a:extLst>
          </p:cNvPr>
          <p:cNvSpPr txBox="1"/>
          <p:nvPr/>
        </p:nvSpPr>
        <p:spPr>
          <a:xfrm>
            <a:off x="712046" y="6097443"/>
            <a:ext cx="9228667" cy="369332"/>
          </a:xfrm>
          <a:prstGeom prst="rect">
            <a:avLst/>
          </a:prstGeom>
          <a:noFill/>
        </p:spPr>
        <p:txBody>
          <a:bodyPr wrap="square">
            <a:spAutoFit/>
          </a:bodyPr>
          <a:lstStyle/>
          <a:p>
            <a:endParaRPr lang="en-GB" dirty="0"/>
          </a:p>
        </p:txBody>
      </p:sp>
      <p:pic>
        <p:nvPicPr>
          <p:cNvPr id="8" name="Content Placeholder 7">
            <a:extLst>
              <a:ext uri="{FF2B5EF4-FFF2-40B4-BE49-F238E27FC236}">
                <a16:creationId xmlns:a16="http://schemas.microsoft.com/office/drawing/2014/main" id="{FA6648DD-9A4A-1DC4-5DEA-AC4FB36BB92B}"/>
              </a:ext>
            </a:extLst>
          </p:cNvPr>
          <p:cNvPicPr>
            <a:picLocks noGrp="1" noChangeAspect="1"/>
          </p:cNvPicPr>
          <p:nvPr>
            <p:ph idx="1"/>
          </p:nvPr>
        </p:nvPicPr>
        <p:blipFill>
          <a:blip r:embed="rId2"/>
          <a:stretch>
            <a:fillRect/>
          </a:stretch>
        </p:blipFill>
        <p:spPr>
          <a:xfrm>
            <a:off x="677334" y="2135548"/>
            <a:ext cx="7898630" cy="3881437"/>
          </a:xfrm>
        </p:spPr>
      </p:pic>
    </p:spTree>
    <p:extLst>
      <p:ext uri="{BB962C8B-B14F-4D97-AF65-F5344CB8AC3E}">
        <p14:creationId xmlns:p14="http://schemas.microsoft.com/office/powerpoint/2010/main" val="330293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E613-E320-57EF-E46B-F0DE7D8BBCB1}"/>
              </a:ext>
            </a:extLst>
          </p:cNvPr>
          <p:cNvSpPr>
            <a:spLocks noGrp="1"/>
          </p:cNvSpPr>
          <p:nvPr>
            <p:ph type="title"/>
          </p:nvPr>
        </p:nvSpPr>
        <p:spPr/>
        <p:txBody>
          <a:bodyPr>
            <a:normAutofit fontScale="90000"/>
          </a:bodyPr>
          <a:lstStyle/>
          <a:p>
            <a:r>
              <a:rPr lang="en-GB" sz="4000" dirty="0"/>
              <a:t>Analysis:</a:t>
            </a:r>
            <a:br>
              <a:rPr lang="en-GB" dirty="0"/>
            </a:br>
            <a:br>
              <a:rPr lang="en-GB" dirty="0"/>
            </a:br>
            <a:r>
              <a:rPr lang="en-GB" sz="2700" dirty="0">
                <a:solidFill>
                  <a:srgbClr val="FF0000"/>
                </a:solidFill>
              </a:rPr>
              <a:t>Sales Figures Across Geographic Regions</a:t>
            </a:r>
            <a:br>
              <a:rPr lang="en-GB" dirty="0"/>
            </a:br>
            <a:endParaRPr lang="en-GB" dirty="0"/>
          </a:p>
        </p:txBody>
      </p:sp>
      <p:pic>
        <p:nvPicPr>
          <p:cNvPr id="6" name="Picture 5">
            <a:extLst>
              <a:ext uri="{FF2B5EF4-FFF2-40B4-BE49-F238E27FC236}">
                <a16:creationId xmlns:a16="http://schemas.microsoft.com/office/drawing/2014/main" id="{5D0C79BE-F4C3-6CD6-357D-C9B452B1CB0F}"/>
              </a:ext>
            </a:extLst>
          </p:cNvPr>
          <p:cNvPicPr>
            <a:picLocks noChangeAspect="1"/>
          </p:cNvPicPr>
          <p:nvPr/>
        </p:nvPicPr>
        <p:blipFill>
          <a:blip r:embed="rId2"/>
          <a:stretch>
            <a:fillRect/>
          </a:stretch>
        </p:blipFill>
        <p:spPr>
          <a:xfrm>
            <a:off x="677334" y="2216670"/>
            <a:ext cx="7857066" cy="3880773"/>
          </a:xfrm>
          <a:prstGeom prst="rect">
            <a:avLst/>
          </a:prstGeom>
        </p:spPr>
      </p:pic>
      <p:sp>
        <p:nvSpPr>
          <p:cNvPr id="7" name="TextBox 6">
            <a:extLst>
              <a:ext uri="{FF2B5EF4-FFF2-40B4-BE49-F238E27FC236}">
                <a16:creationId xmlns:a16="http://schemas.microsoft.com/office/drawing/2014/main" id="{D619281F-3B1D-2EE9-451D-04D22DF96AD6}"/>
              </a:ext>
            </a:extLst>
          </p:cNvPr>
          <p:cNvSpPr txBox="1"/>
          <p:nvPr/>
        </p:nvSpPr>
        <p:spPr>
          <a:xfrm>
            <a:off x="712046" y="6097443"/>
            <a:ext cx="9228667" cy="369332"/>
          </a:xfrm>
          <a:prstGeom prst="rect">
            <a:avLst/>
          </a:prstGeom>
          <a:noFill/>
        </p:spPr>
        <p:txBody>
          <a:bodyPr wrap="square">
            <a:spAutoFit/>
          </a:bodyPr>
          <a:lstStyle/>
          <a:p>
            <a:endParaRPr lang="en-GB" dirty="0"/>
          </a:p>
        </p:txBody>
      </p:sp>
    </p:spTree>
    <p:extLst>
      <p:ext uri="{BB962C8B-B14F-4D97-AF65-F5344CB8AC3E}">
        <p14:creationId xmlns:p14="http://schemas.microsoft.com/office/powerpoint/2010/main" val="2279649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92E5-24F9-3680-FE0E-494FB73C8B04}"/>
              </a:ext>
            </a:extLst>
          </p:cNvPr>
          <p:cNvSpPr>
            <a:spLocks noGrp="1"/>
          </p:cNvSpPr>
          <p:nvPr>
            <p:ph type="title"/>
          </p:nvPr>
        </p:nvSpPr>
        <p:spPr/>
        <p:txBody>
          <a:bodyPr>
            <a:normAutofit fontScale="90000"/>
          </a:bodyPr>
          <a:lstStyle/>
          <a:p>
            <a:r>
              <a:rPr kumimoji="0" lang="en-GB" sz="4000" b="0" i="0" u="none" strike="noStrike" kern="1200" cap="none" spc="0" normalizeH="0" baseline="0" noProof="0" dirty="0">
                <a:ln>
                  <a:noFill/>
                </a:ln>
                <a:solidFill>
                  <a:srgbClr val="4A66AC"/>
                </a:solidFill>
                <a:effectLst/>
                <a:uLnTx/>
                <a:uFillTx/>
                <a:latin typeface="Trebuchet MS" panose="020B0603020202020204"/>
                <a:ea typeface="+mj-ea"/>
                <a:cs typeface="+mj-cs"/>
              </a:rPr>
              <a:t>Analysis:</a:t>
            </a:r>
            <a:br>
              <a:rPr kumimoji="0" lang="en-GB" sz="3200" b="0" i="0" u="none" strike="noStrike" kern="1200" cap="none" spc="0" normalizeH="0" baseline="0" noProof="0" dirty="0">
                <a:ln>
                  <a:noFill/>
                </a:ln>
                <a:solidFill>
                  <a:srgbClr val="4A66AC"/>
                </a:solidFill>
                <a:effectLst/>
                <a:uLnTx/>
                <a:uFillTx/>
                <a:latin typeface="Trebuchet MS" panose="020B0603020202020204"/>
                <a:ea typeface="+mj-ea"/>
                <a:cs typeface="+mj-cs"/>
              </a:rPr>
            </a:br>
            <a:br>
              <a:rPr kumimoji="0" lang="en-GB" sz="3200" b="0" i="0" u="none" strike="noStrike" kern="1200" cap="none" spc="0" normalizeH="0" baseline="0" noProof="0" dirty="0">
                <a:ln>
                  <a:noFill/>
                </a:ln>
                <a:solidFill>
                  <a:srgbClr val="4A66AC"/>
                </a:solidFill>
                <a:effectLst/>
                <a:uLnTx/>
                <a:uFillTx/>
                <a:latin typeface="Trebuchet MS" panose="020B0603020202020204"/>
                <a:ea typeface="+mj-ea"/>
                <a:cs typeface="+mj-cs"/>
              </a:rPr>
            </a:br>
            <a:r>
              <a:rPr kumimoji="0" lang="en-GB" sz="2700" b="0" i="0" u="none" strike="noStrike" kern="1200" cap="none" spc="0" normalizeH="0" baseline="0" noProof="0" dirty="0">
                <a:ln>
                  <a:noFill/>
                </a:ln>
                <a:solidFill>
                  <a:srgbClr val="FF0000"/>
                </a:solidFill>
                <a:effectLst/>
                <a:uLnTx/>
                <a:uFillTx/>
                <a:latin typeface="Trebuchet MS" panose="020B0603020202020204"/>
                <a:ea typeface="+mj-ea"/>
                <a:cs typeface="+mj-cs"/>
              </a:rPr>
              <a:t>Sales Figures Across Geographic Regions</a:t>
            </a:r>
            <a:endParaRPr lang="en-GB" sz="2700" dirty="0"/>
          </a:p>
        </p:txBody>
      </p:sp>
      <p:graphicFrame>
        <p:nvGraphicFramePr>
          <p:cNvPr id="4" name="Content Placeholder 3">
            <a:extLst>
              <a:ext uri="{FF2B5EF4-FFF2-40B4-BE49-F238E27FC236}">
                <a16:creationId xmlns:a16="http://schemas.microsoft.com/office/drawing/2014/main" id="{913FF7D0-7E16-8EBF-8F4D-6192FB3E61CE}"/>
              </a:ext>
            </a:extLst>
          </p:cNvPr>
          <p:cNvGraphicFramePr>
            <a:graphicFrameLocks noGrp="1"/>
          </p:cNvGraphicFramePr>
          <p:nvPr>
            <p:ph idx="1"/>
            <p:extLst>
              <p:ext uri="{D42A27DB-BD31-4B8C-83A1-F6EECF244321}">
                <p14:modId xmlns:p14="http://schemas.microsoft.com/office/powerpoint/2010/main" val="1622145202"/>
              </p:ext>
            </p:extLst>
          </p:nvPr>
        </p:nvGraphicFramePr>
        <p:xfrm>
          <a:off x="677863" y="2160588"/>
          <a:ext cx="8438430" cy="3427731"/>
        </p:xfrm>
        <a:graphic>
          <a:graphicData uri="http://schemas.openxmlformats.org/drawingml/2006/table">
            <a:tbl>
              <a:tblPr firstRow="1" bandRow="1">
                <a:tableStyleId>{5C22544A-7EE6-4342-B048-85BDC9FD1C3A}</a:tableStyleId>
              </a:tblPr>
              <a:tblGrid>
                <a:gridCol w="1687686">
                  <a:extLst>
                    <a:ext uri="{9D8B030D-6E8A-4147-A177-3AD203B41FA5}">
                      <a16:colId xmlns:a16="http://schemas.microsoft.com/office/drawing/2014/main" val="2655762129"/>
                    </a:ext>
                  </a:extLst>
                </a:gridCol>
                <a:gridCol w="1687686">
                  <a:extLst>
                    <a:ext uri="{9D8B030D-6E8A-4147-A177-3AD203B41FA5}">
                      <a16:colId xmlns:a16="http://schemas.microsoft.com/office/drawing/2014/main" val="3994752645"/>
                    </a:ext>
                  </a:extLst>
                </a:gridCol>
                <a:gridCol w="1687686">
                  <a:extLst>
                    <a:ext uri="{9D8B030D-6E8A-4147-A177-3AD203B41FA5}">
                      <a16:colId xmlns:a16="http://schemas.microsoft.com/office/drawing/2014/main" val="3881770842"/>
                    </a:ext>
                  </a:extLst>
                </a:gridCol>
                <a:gridCol w="1687686">
                  <a:extLst>
                    <a:ext uri="{9D8B030D-6E8A-4147-A177-3AD203B41FA5}">
                      <a16:colId xmlns:a16="http://schemas.microsoft.com/office/drawing/2014/main" val="477896628"/>
                    </a:ext>
                  </a:extLst>
                </a:gridCol>
                <a:gridCol w="1687686">
                  <a:extLst>
                    <a:ext uri="{9D8B030D-6E8A-4147-A177-3AD203B41FA5}">
                      <a16:colId xmlns:a16="http://schemas.microsoft.com/office/drawing/2014/main" val="688830433"/>
                    </a:ext>
                  </a:extLst>
                </a:gridCol>
              </a:tblGrid>
              <a:tr h="856933">
                <a:tc>
                  <a:txBody>
                    <a:bodyPr/>
                    <a:lstStyle/>
                    <a:p>
                      <a:r>
                        <a:rPr lang="en-GB" sz="1400" dirty="0"/>
                        <a:t>Region</a:t>
                      </a:r>
                    </a:p>
                  </a:txBody>
                  <a:tcPr/>
                </a:tc>
                <a:tc>
                  <a:txBody>
                    <a:bodyPr/>
                    <a:lstStyle/>
                    <a:p>
                      <a:r>
                        <a:rPr lang="en-GB" sz="1400" dirty="0"/>
                        <a:t>#of Customers</a:t>
                      </a:r>
                    </a:p>
                  </a:txBody>
                  <a:tcPr/>
                </a:tc>
                <a:tc>
                  <a:txBody>
                    <a:bodyPr/>
                    <a:lstStyle/>
                    <a:p>
                      <a:r>
                        <a:rPr lang="en-GB" sz="1400" dirty="0"/>
                        <a:t>Revenue per region</a:t>
                      </a:r>
                    </a:p>
                  </a:txBody>
                  <a:tcPr/>
                </a:tc>
                <a:tc>
                  <a:txBody>
                    <a:bodyPr/>
                    <a:lstStyle/>
                    <a:p>
                      <a:r>
                        <a:rPr lang="en-GB" sz="1400" dirty="0"/>
                        <a:t>% of Total Revenue</a:t>
                      </a:r>
                    </a:p>
                  </a:txBody>
                  <a:tcPr/>
                </a:tc>
                <a:tc>
                  <a:txBody>
                    <a:bodyPr/>
                    <a:lstStyle/>
                    <a:p>
                      <a:r>
                        <a:rPr lang="en-GB" sz="1400" dirty="0"/>
                        <a:t>Average revenue per customer</a:t>
                      </a:r>
                    </a:p>
                  </a:txBody>
                  <a:tcPr/>
                </a:tc>
                <a:extLst>
                  <a:ext uri="{0D108BD9-81ED-4DB2-BD59-A6C34878D82A}">
                    <a16:rowId xmlns:a16="http://schemas.microsoft.com/office/drawing/2014/main" val="3099973358"/>
                  </a:ext>
                </a:extLst>
              </a:tr>
              <a:tr h="342773">
                <a:tc>
                  <a:txBody>
                    <a:bodyPr/>
                    <a:lstStyle/>
                    <a:p>
                      <a:r>
                        <a:rPr lang="en-GB" sz="1400" dirty="0"/>
                        <a:t>Asia</a:t>
                      </a:r>
                    </a:p>
                  </a:txBody>
                  <a:tcPr/>
                </a:tc>
                <a:tc>
                  <a:txBody>
                    <a:bodyPr/>
                    <a:lstStyle/>
                    <a:p>
                      <a:r>
                        <a:rPr lang="en-GB" sz="1400" dirty="0"/>
                        <a:t>258</a:t>
                      </a:r>
                    </a:p>
                  </a:txBody>
                  <a:tcPr/>
                </a:tc>
                <a:tc>
                  <a:txBody>
                    <a:bodyPr/>
                    <a:lstStyle/>
                    <a:p>
                      <a:r>
                        <a:rPr lang="en-GB" sz="1400" dirty="0"/>
                        <a:t>$26,431</a:t>
                      </a:r>
                    </a:p>
                  </a:txBody>
                  <a:tcPr/>
                </a:tc>
                <a:tc>
                  <a:txBody>
                    <a:bodyPr/>
                    <a:lstStyle/>
                    <a:p>
                      <a:r>
                        <a:rPr lang="en-GB" sz="1400" dirty="0"/>
                        <a:t>43.15%</a:t>
                      </a:r>
                    </a:p>
                  </a:txBody>
                  <a:tcPr/>
                </a:tc>
                <a:tc>
                  <a:txBody>
                    <a:bodyPr/>
                    <a:lstStyle/>
                    <a:p>
                      <a:r>
                        <a:rPr lang="en-GB" sz="1400" dirty="0"/>
                        <a:t>$102.45</a:t>
                      </a:r>
                    </a:p>
                  </a:txBody>
                  <a:tcPr/>
                </a:tc>
                <a:extLst>
                  <a:ext uri="{0D108BD9-81ED-4DB2-BD59-A6C34878D82A}">
                    <a16:rowId xmlns:a16="http://schemas.microsoft.com/office/drawing/2014/main" val="2315197905"/>
                  </a:ext>
                </a:extLst>
              </a:tr>
              <a:tr h="342773">
                <a:tc>
                  <a:txBody>
                    <a:bodyPr/>
                    <a:lstStyle/>
                    <a:p>
                      <a:r>
                        <a:rPr lang="en-GB" sz="1400" dirty="0"/>
                        <a:t>Europe</a:t>
                      </a:r>
                    </a:p>
                  </a:txBody>
                  <a:tcPr/>
                </a:tc>
                <a:tc>
                  <a:txBody>
                    <a:bodyPr/>
                    <a:lstStyle/>
                    <a:p>
                      <a:r>
                        <a:rPr lang="en-GB" sz="1400" dirty="0"/>
                        <a:t>123</a:t>
                      </a:r>
                    </a:p>
                  </a:txBody>
                  <a:tcPr/>
                </a:tc>
                <a:tc>
                  <a:txBody>
                    <a:bodyPr/>
                    <a:lstStyle/>
                    <a:p>
                      <a:r>
                        <a:rPr lang="en-GB" sz="1400" dirty="0"/>
                        <a:t>$12,547</a:t>
                      </a:r>
                    </a:p>
                  </a:txBody>
                  <a:tcPr/>
                </a:tc>
                <a:tc>
                  <a:txBody>
                    <a:bodyPr/>
                    <a:lstStyle/>
                    <a:p>
                      <a:r>
                        <a:rPr lang="en-GB" sz="1400" dirty="0"/>
                        <a:t>20.48%</a:t>
                      </a:r>
                    </a:p>
                  </a:txBody>
                  <a:tcPr/>
                </a:tc>
                <a:tc>
                  <a:txBody>
                    <a:bodyPr/>
                    <a:lstStyle/>
                    <a:p>
                      <a:r>
                        <a:rPr lang="en-GB" sz="1400" dirty="0"/>
                        <a:t>$102.01</a:t>
                      </a:r>
                    </a:p>
                  </a:txBody>
                  <a:tcPr/>
                </a:tc>
                <a:extLst>
                  <a:ext uri="{0D108BD9-81ED-4DB2-BD59-A6C34878D82A}">
                    <a16:rowId xmlns:a16="http://schemas.microsoft.com/office/drawing/2014/main" val="3020811972"/>
                  </a:ext>
                </a:extLst>
              </a:tr>
              <a:tr h="599853">
                <a:tc>
                  <a:txBody>
                    <a:bodyPr/>
                    <a:lstStyle/>
                    <a:p>
                      <a:r>
                        <a:rPr lang="en-GB" sz="1400" dirty="0"/>
                        <a:t>North America</a:t>
                      </a:r>
                    </a:p>
                  </a:txBody>
                  <a:tcPr/>
                </a:tc>
                <a:tc>
                  <a:txBody>
                    <a:bodyPr/>
                    <a:lstStyle/>
                    <a:p>
                      <a:r>
                        <a:rPr lang="en-GB" sz="1400" dirty="0"/>
                        <a:t>80</a:t>
                      </a:r>
                    </a:p>
                  </a:txBody>
                  <a:tcPr/>
                </a:tc>
                <a:tc>
                  <a:txBody>
                    <a:bodyPr/>
                    <a:lstStyle/>
                    <a:p>
                      <a:r>
                        <a:rPr lang="en-GB" sz="1400" dirty="0"/>
                        <a:t>$8,168</a:t>
                      </a:r>
                    </a:p>
                  </a:txBody>
                  <a:tcPr/>
                </a:tc>
                <a:tc>
                  <a:txBody>
                    <a:bodyPr/>
                    <a:lstStyle/>
                    <a:p>
                      <a:r>
                        <a:rPr lang="en-GB" sz="1400" dirty="0"/>
                        <a:t>13.34%</a:t>
                      </a:r>
                    </a:p>
                  </a:txBody>
                  <a:tcPr/>
                </a:tc>
                <a:tc>
                  <a:txBody>
                    <a:bodyPr/>
                    <a:lstStyle/>
                    <a:p>
                      <a:r>
                        <a:rPr lang="en-GB" sz="1400" dirty="0"/>
                        <a:t>$102.10</a:t>
                      </a:r>
                    </a:p>
                  </a:txBody>
                  <a:tcPr/>
                </a:tc>
                <a:extLst>
                  <a:ext uri="{0D108BD9-81ED-4DB2-BD59-A6C34878D82A}">
                    <a16:rowId xmlns:a16="http://schemas.microsoft.com/office/drawing/2014/main" val="2642739705"/>
                  </a:ext>
                </a:extLst>
              </a:tr>
              <a:tr h="599853">
                <a:tc>
                  <a:txBody>
                    <a:bodyPr/>
                    <a:lstStyle/>
                    <a:p>
                      <a:r>
                        <a:rPr lang="en-GB" sz="1400" dirty="0"/>
                        <a:t>South America</a:t>
                      </a:r>
                    </a:p>
                  </a:txBody>
                  <a:tcPr/>
                </a:tc>
                <a:tc>
                  <a:txBody>
                    <a:bodyPr/>
                    <a:lstStyle/>
                    <a:p>
                      <a:r>
                        <a:rPr lang="en-GB" sz="1400" dirty="0"/>
                        <a:t>70</a:t>
                      </a:r>
                    </a:p>
                  </a:txBody>
                  <a:tcPr/>
                </a:tc>
                <a:tc>
                  <a:txBody>
                    <a:bodyPr/>
                    <a:lstStyle/>
                    <a:p>
                      <a:r>
                        <a:rPr lang="en-GB" sz="1400" dirty="0"/>
                        <a:t>$7,137</a:t>
                      </a:r>
                    </a:p>
                  </a:txBody>
                  <a:tcPr/>
                </a:tc>
                <a:tc>
                  <a:txBody>
                    <a:bodyPr/>
                    <a:lstStyle/>
                    <a:p>
                      <a:r>
                        <a:rPr lang="en-GB" sz="1400" dirty="0"/>
                        <a:t>11.65%</a:t>
                      </a:r>
                    </a:p>
                  </a:txBody>
                  <a:tcPr/>
                </a:tc>
                <a:tc>
                  <a:txBody>
                    <a:bodyPr/>
                    <a:lstStyle/>
                    <a:p>
                      <a:r>
                        <a:rPr lang="en-GB" sz="1400" dirty="0"/>
                        <a:t>$101.96</a:t>
                      </a:r>
                    </a:p>
                  </a:txBody>
                  <a:tcPr/>
                </a:tc>
                <a:extLst>
                  <a:ext uri="{0D108BD9-81ED-4DB2-BD59-A6C34878D82A}">
                    <a16:rowId xmlns:a16="http://schemas.microsoft.com/office/drawing/2014/main" val="4172849296"/>
                  </a:ext>
                </a:extLst>
              </a:tr>
              <a:tr h="342773">
                <a:tc>
                  <a:txBody>
                    <a:bodyPr/>
                    <a:lstStyle/>
                    <a:p>
                      <a:r>
                        <a:rPr lang="en-GB" sz="1400" dirty="0"/>
                        <a:t>Africa</a:t>
                      </a:r>
                    </a:p>
                  </a:txBody>
                  <a:tcPr/>
                </a:tc>
                <a:tc>
                  <a:txBody>
                    <a:bodyPr/>
                    <a:lstStyle/>
                    <a:p>
                      <a:r>
                        <a:rPr lang="en-GB" sz="1400" dirty="0"/>
                        <a:t>61</a:t>
                      </a:r>
                    </a:p>
                  </a:txBody>
                  <a:tcPr/>
                </a:tc>
                <a:tc>
                  <a:txBody>
                    <a:bodyPr/>
                    <a:lstStyle/>
                    <a:p>
                      <a:r>
                        <a:rPr lang="en-GB" sz="1400" dirty="0"/>
                        <a:t>$6,330</a:t>
                      </a:r>
                    </a:p>
                  </a:txBody>
                  <a:tcPr/>
                </a:tc>
                <a:tc>
                  <a:txBody>
                    <a:bodyPr/>
                    <a:lstStyle/>
                    <a:p>
                      <a:r>
                        <a:rPr lang="en-GB" sz="1400" dirty="0"/>
                        <a:t>10.33%</a:t>
                      </a:r>
                    </a:p>
                  </a:txBody>
                  <a:tcPr/>
                </a:tc>
                <a:tc>
                  <a:txBody>
                    <a:bodyPr/>
                    <a:lstStyle/>
                    <a:p>
                      <a:r>
                        <a:rPr lang="en-GB" sz="1400" dirty="0"/>
                        <a:t>$103.77</a:t>
                      </a:r>
                    </a:p>
                  </a:txBody>
                  <a:tcPr/>
                </a:tc>
                <a:extLst>
                  <a:ext uri="{0D108BD9-81ED-4DB2-BD59-A6C34878D82A}">
                    <a16:rowId xmlns:a16="http://schemas.microsoft.com/office/drawing/2014/main" val="2039189942"/>
                  </a:ext>
                </a:extLst>
              </a:tr>
              <a:tr h="342773">
                <a:tc>
                  <a:txBody>
                    <a:bodyPr/>
                    <a:lstStyle/>
                    <a:p>
                      <a:r>
                        <a:rPr lang="en-GB" sz="1400" dirty="0"/>
                        <a:t>Oceania</a:t>
                      </a:r>
                    </a:p>
                  </a:txBody>
                  <a:tcPr/>
                </a:tc>
                <a:tc>
                  <a:txBody>
                    <a:bodyPr/>
                    <a:lstStyle/>
                    <a:p>
                      <a:r>
                        <a:rPr lang="en-GB" sz="1400" dirty="0"/>
                        <a:t>7</a:t>
                      </a:r>
                    </a:p>
                  </a:txBody>
                  <a:tcPr/>
                </a:tc>
                <a:tc>
                  <a:txBody>
                    <a:bodyPr/>
                    <a:lstStyle/>
                    <a:p>
                      <a:r>
                        <a:rPr lang="en-GB" sz="1400" dirty="0"/>
                        <a:t>$637</a:t>
                      </a:r>
                    </a:p>
                  </a:txBody>
                  <a:tcPr/>
                </a:tc>
                <a:tc>
                  <a:txBody>
                    <a:bodyPr/>
                    <a:lstStyle/>
                    <a:p>
                      <a:r>
                        <a:rPr lang="en-GB" sz="1400" dirty="0"/>
                        <a:t>1.04%</a:t>
                      </a:r>
                    </a:p>
                  </a:txBody>
                  <a:tcPr/>
                </a:tc>
                <a:tc>
                  <a:txBody>
                    <a:bodyPr/>
                    <a:lstStyle/>
                    <a:p>
                      <a:r>
                        <a:rPr lang="en-GB" sz="1400" dirty="0"/>
                        <a:t>$91</a:t>
                      </a:r>
                    </a:p>
                  </a:txBody>
                  <a:tcPr/>
                </a:tc>
                <a:extLst>
                  <a:ext uri="{0D108BD9-81ED-4DB2-BD59-A6C34878D82A}">
                    <a16:rowId xmlns:a16="http://schemas.microsoft.com/office/drawing/2014/main" val="2133712900"/>
                  </a:ext>
                </a:extLst>
              </a:tr>
            </a:tbl>
          </a:graphicData>
        </a:graphic>
      </p:graphicFrame>
    </p:spTree>
    <p:extLst>
      <p:ext uri="{BB962C8B-B14F-4D97-AF65-F5344CB8AC3E}">
        <p14:creationId xmlns:p14="http://schemas.microsoft.com/office/powerpoint/2010/main" val="1530184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8ECD-9B8F-8D36-88F2-B9386E2CFCB4}"/>
              </a:ext>
            </a:extLst>
          </p:cNvPr>
          <p:cNvSpPr>
            <a:spLocks noGrp="1"/>
          </p:cNvSpPr>
          <p:nvPr>
            <p:ph type="title"/>
          </p:nvPr>
        </p:nvSpPr>
        <p:spPr/>
        <p:txBody>
          <a:bodyPr>
            <a:normAutofit fontScale="90000"/>
          </a:bodyPr>
          <a:lstStyle/>
          <a:p>
            <a:r>
              <a:rPr lang="en-GB" sz="4000" dirty="0"/>
              <a:t>Analysis:</a:t>
            </a:r>
            <a:br>
              <a:rPr lang="en-GB" dirty="0"/>
            </a:br>
            <a:br>
              <a:rPr lang="en-GB" dirty="0"/>
            </a:br>
            <a:r>
              <a:rPr lang="en-GB" sz="2700" dirty="0">
                <a:solidFill>
                  <a:srgbClr val="FF0000"/>
                </a:solidFill>
              </a:rPr>
              <a:t>Revenue Distribution per Genre</a:t>
            </a:r>
            <a:endParaRPr lang="en-GB" sz="2700" dirty="0"/>
          </a:p>
        </p:txBody>
      </p:sp>
      <p:pic>
        <p:nvPicPr>
          <p:cNvPr id="5" name="Content Placeholder 4">
            <a:extLst>
              <a:ext uri="{FF2B5EF4-FFF2-40B4-BE49-F238E27FC236}">
                <a16:creationId xmlns:a16="http://schemas.microsoft.com/office/drawing/2014/main" id="{5346E2EA-74D4-3C5D-5F0D-55BD005F2DD4}"/>
              </a:ext>
            </a:extLst>
          </p:cNvPr>
          <p:cNvPicPr>
            <a:picLocks noGrp="1" noChangeAspect="1"/>
          </p:cNvPicPr>
          <p:nvPr>
            <p:ph idx="1"/>
          </p:nvPr>
        </p:nvPicPr>
        <p:blipFill>
          <a:blip r:embed="rId2"/>
          <a:stretch>
            <a:fillRect/>
          </a:stretch>
        </p:blipFill>
        <p:spPr>
          <a:xfrm>
            <a:off x="677334" y="2366963"/>
            <a:ext cx="7302884" cy="3881437"/>
          </a:xfrm>
        </p:spPr>
      </p:pic>
    </p:spTree>
    <p:extLst>
      <p:ext uri="{BB962C8B-B14F-4D97-AF65-F5344CB8AC3E}">
        <p14:creationId xmlns:p14="http://schemas.microsoft.com/office/powerpoint/2010/main" val="160415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9025-0438-135C-A5B9-C0AFC44565F1}"/>
              </a:ext>
            </a:extLst>
          </p:cNvPr>
          <p:cNvSpPr>
            <a:spLocks noGrp="1"/>
          </p:cNvSpPr>
          <p:nvPr>
            <p:ph type="title"/>
          </p:nvPr>
        </p:nvSpPr>
        <p:spPr/>
        <p:txBody>
          <a:bodyPr>
            <a:normAutofit fontScale="90000"/>
          </a:bodyPr>
          <a:lstStyle/>
          <a:p>
            <a:r>
              <a:rPr kumimoji="0" lang="en-GB" sz="4000" b="0" i="0" u="none" strike="noStrike" kern="1200" cap="none" spc="0" normalizeH="0" baseline="0" noProof="0" dirty="0">
                <a:ln>
                  <a:noFill/>
                </a:ln>
                <a:solidFill>
                  <a:srgbClr val="4A66AC"/>
                </a:solidFill>
                <a:effectLst/>
                <a:uLnTx/>
                <a:uFillTx/>
                <a:ea typeface="+mj-ea"/>
                <a:cs typeface="+mj-cs"/>
              </a:rPr>
              <a:t>Analysis:</a:t>
            </a:r>
            <a:br>
              <a:rPr kumimoji="0" lang="en-GB" sz="3200" b="0" i="0" u="none" strike="noStrike" kern="1200" cap="none" spc="0" normalizeH="0" baseline="0" noProof="0" dirty="0">
                <a:ln>
                  <a:noFill/>
                </a:ln>
                <a:solidFill>
                  <a:srgbClr val="4A66AC"/>
                </a:solidFill>
                <a:effectLst/>
                <a:uLnTx/>
                <a:uFillTx/>
                <a:latin typeface="Trebuchet MS" panose="020B0603020202020204"/>
                <a:ea typeface="+mj-ea"/>
                <a:cs typeface="+mj-cs"/>
              </a:rPr>
            </a:br>
            <a:br>
              <a:rPr kumimoji="0" lang="en-GB" sz="3200" b="0" i="0" u="none" strike="noStrike" kern="1200" cap="none" spc="0" normalizeH="0" baseline="0" noProof="0" dirty="0">
                <a:ln>
                  <a:noFill/>
                </a:ln>
                <a:solidFill>
                  <a:srgbClr val="4A66AC"/>
                </a:solidFill>
                <a:effectLst/>
                <a:uLnTx/>
                <a:uFillTx/>
                <a:latin typeface="Trebuchet MS" panose="020B0603020202020204"/>
                <a:ea typeface="+mj-ea"/>
                <a:cs typeface="+mj-cs"/>
              </a:rPr>
            </a:br>
            <a:r>
              <a:rPr kumimoji="0" lang="en-GB" sz="2700" b="0" i="0" u="none" strike="noStrike" kern="1200" cap="none" spc="0" normalizeH="0" baseline="0" noProof="0" dirty="0">
                <a:ln>
                  <a:noFill/>
                </a:ln>
                <a:solidFill>
                  <a:srgbClr val="FF0000"/>
                </a:solidFill>
                <a:effectLst/>
                <a:uLnTx/>
                <a:uFillTx/>
                <a:latin typeface="Trebuchet MS" panose="020B0603020202020204"/>
                <a:ea typeface="+mj-ea"/>
                <a:cs typeface="+mj-cs"/>
              </a:rPr>
              <a:t>Revenue Distribution per Rating</a:t>
            </a:r>
            <a:endParaRPr lang="en-GB" sz="2700" dirty="0"/>
          </a:p>
        </p:txBody>
      </p:sp>
      <p:pic>
        <p:nvPicPr>
          <p:cNvPr id="7" name="Content Placeholder 6">
            <a:extLst>
              <a:ext uri="{FF2B5EF4-FFF2-40B4-BE49-F238E27FC236}">
                <a16:creationId xmlns:a16="http://schemas.microsoft.com/office/drawing/2014/main" id="{E6364F89-C8AA-10E1-8E0A-C3BF4BACD12C}"/>
              </a:ext>
            </a:extLst>
          </p:cNvPr>
          <p:cNvPicPr>
            <a:picLocks noGrp="1" noChangeAspect="1"/>
          </p:cNvPicPr>
          <p:nvPr>
            <p:ph idx="1"/>
          </p:nvPr>
        </p:nvPicPr>
        <p:blipFill>
          <a:blip r:embed="rId2"/>
          <a:stretch>
            <a:fillRect/>
          </a:stretch>
        </p:blipFill>
        <p:spPr>
          <a:xfrm>
            <a:off x="677334" y="2152073"/>
            <a:ext cx="5252411" cy="3881437"/>
          </a:xfrm>
          <a:prstGeom prst="rect">
            <a:avLst/>
          </a:prstGeom>
        </p:spPr>
      </p:pic>
    </p:spTree>
    <p:extLst>
      <p:ext uri="{BB962C8B-B14F-4D97-AF65-F5344CB8AC3E}">
        <p14:creationId xmlns:p14="http://schemas.microsoft.com/office/powerpoint/2010/main" val="404433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8526-68AE-7BE8-BDED-AB428450648F}"/>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26058E96-D65B-4722-5275-EA3B91A12979}"/>
              </a:ext>
            </a:extLst>
          </p:cNvPr>
          <p:cNvSpPr>
            <a:spLocks noGrp="1"/>
          </p:cNvSpPr>
          <p:nvPr>
            <p:ph idx="1"/>
          </p:nvPr>
        </p:nvSpPr>
        <p:spPr>
          <a:xfrm>
            <a:off x="677334" y="1676401"/>
            <a:ext cx="8596668" cy="4364962"/>
          </a:xfrm>
        </p:spPr>
        <p:txBody>
          <a:bodyPr>
            <a:normAutofit/>
          </a:bodyPr>
          <a:lstStyle/>
          <a:p>
            <a:r>
              <a:rPr lang="en-GB" sz="1800" dirty="0"/>
              <a:t>Our diverse customer base spans 109 countries, reflecting Rockbuster's global appeal.</a:t>
            </a:r>
          </a:p>
          <a:p>
            <a:r>
              <a:rPr lang="en-GB" dirty="0"/>
              <a:t>The top 10 countries represent a remarkable 52% of Rockbuster's total customer count.</a:t>
            </a:r>
          </a:p>
          <a:p>
            <a:r>
              <a:rPr lang="en-GB" dirty="0"/>
              <a:t>India and China: Lead the chart with the highest customer counts, reflecting Rockbuster's popularity in these markets. India and China collectively account for nearly 1/5 (20%) of Rockbuster's total customer count.</a:t>
            </a:r>
          </a:p>
          <a:p>
            <a:r>
              <a:rPr lang="en-GB" dirty="0"/>
              <a:t>Certain genres, such as Sports, Sci-Fi, and Animation, have demonstrated both popularity and financial success.</a:t>
            </a:r>
          </a:p>
          <a:p>
            <a:r>
              <a:rPr lang="en-GB" dirty="0"/>
              <a:t>Ratings like PG-13 and NC-17 contribute significantly to overall revenue, emphasizing the importance of catering to varied audience preferences.</a:t>
            </a:r>
          </a:p>
          <a:p>
            <a:endParaRPr lang="en-GB" dirty="0"/>
          </a:p>
          <a:p>
            <a:endParaRPr lang="en-GB" dirty="0"/>
          </a:p>
          <a:p>
            <a:endParaRPr lang="en-GB" dirty="0"/>
          </a:p>
          <a:p>
            <a:pPr marL="0" indent="0">
              <a:buNone/>
            </a:pPr>
            <a:endParaRPr lang="en-GB" sz="1800" dirty="0"/>
          </a:p>
          <a:p>
            <a:endParaRPr lang="en-GB" dirty="0"/>
          </a:p>
        </p:txBody>
      </p:sp>
    </p:spTree>
    <p:extLst>
      <p:ext uri="{BB962C8B-B14F-4D97-AF65-F5344CB8AC3E}">
        <p14:creationId xmlns:p14="http://schemas.microsoft.com/office/powerpoint/2010/main" val="2893123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8526-68AE-7BE8-BDED-AB428450648F}"/>
              </a:ext>
            </a:extLst>
          </p:cNvPr>
          <p:cNvSpPr>
            <a:spLocks noGrp="1"/>
          </p:cNvSpPr>
          <p:nvPr>
            <p:ph type="title"/>
          </p:nvPr>
        </p:nvSpPr>
        <p:spPr/>
        <p:txBody>
          <a:bodyPr>
            <a:normAutofit/>
          </a:bodyPr>
          <a:lstStyle/>
          <a:p>
            <a:r>
              <a:rPr lang="en-GB" dirty="0"/>
              <a:t>Recommendations</a:t>
            </a:r>
            <a:br>
              <a:rPr lang="en-GB" dirty="0"/>
            </a:br>
            <a:endParaRPr lang="en-GB" dirty="0"/>
          </a:p>
        </p:txBody>
      </p:sp>
      <p:sp>
        <p:nvSpPr>
          <p:cNvPr id="3" name="Content Placeholder 2">
            <a:extLst>
              <a:ext uri="{FF2B5EF4-FFF2-40B4-BE49-F238E27FC236}">
                <a16:creationId xmlns:a16="http://schemas.microsoft.com/office/drawing/2014/main" id="{26058E96-D65B-4722-5275-EA3B91A12979}"/>
              </a:ext>
            </a:extLst>
          </p:cNvPr>
          <p:cNvSpPr>
            <a:spLocks noGrp="1"/>
          </p:cNvSpPr>
          <p:nvPr>
            <p:ph idx="1"/>
          </p:nvPr>
        </p:nvSpPr>
        <p:spPr>
          <a:xfrm>
            <a:off x="677334" y="1399309"/>
            <a:ext cx="8596668" cy="4849091"/>
          </a:xfrm>
        </p:spPr>
        <p:txBody>
          <a:bodyPr>
            <a:normAutofit/>
          </a:bodyPr>
          <a:lstStyle/>
          <a:p>
            <a:pPr marL="0" indent="0">
              <a:buNone/>
            </a:pPr>
            <a:r>
              <a:rPr lang="en-GB" dirty="0">
                <a:solidFill>
                  <a:srgbClr val="FF0000"/>
                </a:solidFill>
              </a:rPr>
              <a:t>Targeted Marketing:</a:t>
            </a:r>
          </a:p>
          <a:p>
            <a:r>
              <a:rPr lang="en-GB" dirty="0"/>
              <a:t>Implement targeted marketing campaigns tailored to high-performing genres and ratings.</a:t>
            </a:r>
          </a:p>
          <a:p>
            <a:r>
              <a:rPr lang="en-GB" dirty="0"/>
              <a:t>Leverage customer data to create personalized content recommendations and promotions.</a:t>
            </a:r>
          </a:p>
          <a:p>
            <a:pPr marL="0" indent="0">
              <a:buNone/>
            </a:pPr>
            <a:r>
              <a:rPr lang="en-GB" dirty="0">
                <a:solidFill>
                  <a:srgbClr val="FF0000"/>
                </a:solidFill>
              </a:rPr>
              <a:t>Niche Exploration:</a:t>
            </a:r>
          </a:p>
          <a:p>
            <a:r>
              <a:rPr lang="en-GB" dirty="0"/>
              <a:t>Explore niche markets, such as the NC-17 category, and consider strategic content investments to capture untapped audiences.</a:t>
            </a:r>
          </a:p>
          <a:p>
            <a:pPr marL="0" indent="0">
              <a:buNone/>
            </a:pPr>
            <a:r>
              <a:rPr lang="en-GB" dirty="0">
                <a:solidFill>
                  <a:srgbClr val="FF0000"/>
                </a:solidFill>
              </a:rPr>
              <a:t>Collaborations and Partnerships:</a:t>
            </a:r>
          </a:p>
          <a:p>
            <a:r>
              <a:rPr lang="en-GB" dirty="0"/>
              <a:t>Foster collaborations with filmmakers and studios to create exclusive content.</a:t>
            </a:r>
          </a:p>
          <a:p>
            <a:r>
              <a:rPr lang="en-GB" dirty="0"/>
              <a:t>Explore strategic partnerships with other entertainment platforms for cross-promotions and extended reach.</a:t>
            </a:r>
          </a:p>
          <a:p>
            <a:pPr marL="0" indent="0">
              <a:buNone/>
            </a:pPr>
            <a:endParaRPr lang="en-GB" sz="1800" dirty="0"/>
          </a:p>
          <a:p>
            <a:endParaRPr lang="en-GB" dirty="0"/>
          </a:p>
        </p:txBody>
      </p:sp>
    </p:spTree>
    <p:extLst>
      <p:ext uri="{BB962C8B-B14F-4D97-AF65-F5344CB8AC3E}">
        <p14:creationId xmlns:p14="http://schemas.microsoft.com/office/powerpoint/2010/main" val="4183841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8526-68AE-7BE8-BDED-AB428450648F}"/>
              </a:ext>
            </a:extLst>
          </p:cNvPr>
          <p:cNvSpPr>
            <a:spLocks noGrp="1"/>
          </p:cNvSpPr>
          <p:nvPr>
            <p:ph type="title"/>
          </p:nvPr>
        </p:nvSpPr>
        <p:spPr/>
        <p:txBody>
          <a:bodyPr>
            <a:normAutofit/>
          </a:bodyPr>
          <a:lstStyle/>
          <a:p>
            <a:r>
              <a:rPr lang="en-GB" dirty="0"/>
              <a:t>Recommendations</a:t>
            </a:r>
            <a:br>
              <a:rPr lang="en-GB" dirty="0"/>
            </a:br>
            <a:endParaRPr lang="en-GB" dirty="0"/>
          </a:p>
        </p:txBody>
      </p:sp>
      <p:sp>
        <p:nvSpPr>
          <p:cNvPr id="3" name="Content Placeholder 2">
            <a:extLst>
              <a:ext uri="{FF2B5EF4-FFF2-40B4-BE49-F238E27FC236}">
                <a16:creationId xmlns:a16="http://schemas.microsoft.com/office/drawing/2014/main" id="{26058E96-D65B-4722-5275-EA3B91A12979}"/>
              </a:ext>
            </a:extLst>
          </p:cNvPr>
          <p:cNvSpPr>
            <a:spLocks noGrp="1"/>
          </p:cNvSpPr>
          <p:nvPr>
            <p:ph idx="1"/>
          </p:nvPr>
        </p:nvSpPr>
        <p:spPr>
          <a:xfrm>
            <a:off x="677334" y="1399309"/>
            <a:ext cx="8596668" cy="4642053"/>
          </a:xfrm>
        </p:spPr>
        <p:txBody>
          <a:bodyPr>
            <a:normAutofit/>
          </a:bodyPr>
          <a:lstStyle/>
          <a:p>
            <a:pPr marL="0" indent="0">
              <a:buNone/>
            </a:pPr>
            <a:r>
              <a:rPr lang="en-GB" dirty="0">
                <a:solidFill>
                  <a:srgbClr val="FF0000"/>
                </a:solidFill>
              </a:rPr>
              <a:t>Adapt to Trends:</a:t>
            </a:r>
          </a:p>
          <a:p>
            <a:r>
              <a:rPr lang="en-GB" dirty="0"/>
              <a:t>Stay agile and adapt content strategies based on evolving viewer preferences and industry trends.</a:t>
            </a:r>
          </a:p>
          <a:p>
            <a:r>
              <a:rPr lang="en-GB" dirty="0"/>
              <a:t>Invest in advanced analytics to gain deeper insights into customer behaviour and content performance.</a:t>
            </a:r>
          </a:p>
          <a:p>
            <a:pPr marL="0" indent="0">
              <a:buNone/>
            </a:pPr>
            <a:r>
              <a:rPr lang="en-GB" dirty="0">
                <a:solidFill>
                  <a:srgbClr val="FF0000"/>
                </a:solidFill>
              </a:rPr>
              <a:t>Global Expansion:</a:t>
            </a:r>
          </a:p>
          <a:p>
            <a:r>
              <a:rPr lang="en-GB" dirty="0"/>
              <a:t>Continue to expand and strengthen Rockbuster's global presence through targeted regional content and marketing strategies.</a:t>
            </a:r>
          </a:p>
          <a:p>
            <a:r>
              <a:rPr lang="en-GB" sz="1800" dirty="0"/>
              <a:t>Identify growth opportunities in underrepresented regions such as Oceania and Africa to diversify the customer base.</a:t>
            </a:r>
          </a:p>
          <a:p>
            <a:pPr marL="0" indent="0">
              <a:buNone/>
            </a:pPr>
            <a:endParaRPr lang="en-GB" dirty="0"/>
          </a:p>
        </p:txBody>
      </p:sp>
    </p:spTree>
    <p:extLst>
      <p:ext uri="{BB962C8B-B14F-4D97-AF65-F5344CB8AC3E}">
        <p14:creationId xmlns:p14="http://schemas.microsoft.com/office/powerpoint/2010/main" val="565876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CBDD-1387-EF02-ACEA-5B9160EC1964}"/>
              </a:ext>
            </a:extLst>
          </p:cNvPr>
          <p:cNvSpPr>
            <a:spLocks noGrp="1"/>
          </p:cNvSpPr>
          <p:nvPr>
            <p:ph type="ctrTitle"/>
          </p:nvPr>
        </p:nvSpPr>
        <p:spPr/>
        <p:txBody>
          <a:bodyPr/>
          <a:lstStyle/>
          <a:p>
            <a:pPr algn="ctr"/>
            <a:r>
              <a:rPr lang="en-GB" dirty="0"/>
              <a:t>Questions?</a:t>
            </a:r>
          </a:p>
        </p:txBody>
      </p:sp>
      <p:sp>
        <p:nvSpPr>
          <p:cNvPr id="3" name="Subtitle 2">
            <a:extLst>
              <a:ext uri="{FF2B5EF4-FFF2-40B4-BE49-F238E27FC236}">
                <a16:creationId xmlns:a16="http://schemas.microsoft.com/office/drawing/2014/main" id="{45A025B2-EBAC-AC75-4910-4BDF7B449C21}"/>
              </a:ext>
            </a:extLst>
          </p:cNvPr>
          <p:cNvSpPr>
            <a:spLocks noGrp="1"/>
          </p:cNvSpPr>
          <p:nvPr>
            <p:ph type="subTitle" idx="1"/>
          </p:nvPr>
        </p:nvSpPr>
        <p:spPr/>
        <p:txBody>
          <a:bodyPr/>
          <a:lstStyle/>
          <a:p>
            <a:pPr algn="ctr"/>
            <a:r>
              <a:rPr lang="en-GB" dirty="0">
                <a:solidFill>
                  <a:schemeClr val="tx1">
                    <a:lumMod val="95000"/>
                    <a:lumOff val="5000"/>
                  </a:schemeClr>
                </a:solidFill>
              </a:rPr>
              <a:t>Semiha Ali</a:t>
            </a:r>
          </a:p>
          <a:p>
            <a:pPr algn="ctr"/>
            <a:r>
              <a:rPr lang="en-GB" dirty="0">
                <a:solidFill>
                  <a:schemeClr val="tx1">
                    <a:lumMod val="95000"/>
                    <a:lumOff val="5000"/>
                  </a:schemeClr>
                </a:solidFill>
              </a:rPr>
              <a:t>semiha.sami.ali@gmail.com</a:t>
            </a:r>
          </a:p>
        </p:txBody>
      </p:sp>
    </p:spTree>
    <p:extLst>
      <p:ext uri="{BB962C8B-B14F-4D97-AF65-F5344CB8AC3E}">
        <p14:creationId xmlns:p14="http://schemas.microsoft.com/office/powerpoint/2010/main" val="237993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7B4D-77BB-9E7E-A5EA-E60617F91DCD}"/>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69BA65FF-B4BC-C7D1-C07B-9A0CDFD5626E}"/>
              </a:ext>
            </a:extLst>
          </p:cNvPr>
          <p:cNvSpPr>
            <a:spLocks noGrp="1"/>
          </p:cNvSpPr>
          <p:nvPr>
            <p:ph idx="1"/>
          </p:nvPr>
        </p:nvSpPr>
        <p:spPr/>
        <p:txBody>
          <a:bodyPr/>
          <a:lstStyle/>
          <a:p>
            <a:r>
              <a:rPr lang="en-GB" b="0" i="0" dirty="0">
                <a:solidFill>
                  <a:srgbClr val="374151"/>
                </a:solidFill>
                <a:effectLst/>
              </a:rPr>
              <a:t>Rockbuster Stealth LLC, a global movie rental enterprise that once boasted a widespread presence with physical stores worldwide, is currently confronted with intense competition from streaming giants like Netflix and Amazon Prime. </a:t>
            </a:r>
          </a:p>
          <a:p>
            <a:r>
              <a:rPr lang="en-GB" b="0" i="0" dirty="0">
                <a:solidFill>
                  <a:srgbClr val="374151"/>
                </a:solidFill>
                <a:effectLst/>
              </a:rPr>
              <a:t>To counter this challenge, the management team at Rockbuster Stealth is strategizing to leverage their current movie licenses for the introduction of an online video rental service, aiming to ensure continued competitiveness in the market.</a:t>
            </a:r>
            <a:endParaRPr lang="en-GB" dirty="0"/>
          </a:p>
        </p:txBody>
      </p:sp>
    </p:spTree>
    <p:extLst>
      <p:ext uri="{BB962C8B-B14F-4D97-AF65-F5344CB8AC3E}">
        <p14:creationId xmlns:p14="http://schemas.microsoft.com/office/powerpoint/2010/main" val="423255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9135-4E2B-62DA-0DE8-03543AB204E3}"/>
              </a:ext>
            </a:extLst>
          </p:cNvPr>
          <p:cNvSpPr>
            <a:spLocks noGrp="1"/>
          </p:cNvSpPr>
          <p:nvPr>
            <p:ph type="title"/>
          </p:nvPr>
        </p:nvSpPr>
        <p:spPr/>
        <p:txBody>
          <a:bodyPr/>
          <a:lstStyle/>
          <a:p>
            <a:r>
              <a:rPr lang="en-GB" dirty="0"/>
              <a:t>Key Questions &amp; Objectives</a:t>
            </a:r>
          </a:p>
        </p:txBody>
      </p:sp>
      <p:sp>
        <p:nvSpPr>
          <p:cNvPr id="3" name="Content Placeholder 2">
            <a:extLst>
              <a:ext uri="{FF2B5EF4-FFF2-40B4-BE49-F238E27FC236}">
                <a16:creationId xmlns:a16="http://schemas.microsoft.com/office/drawing/2014/main" id="{4FC8882D-E6D6-D644-E61C-FC7CA0EB94E3}"/>
              </a:ext>
            </a:extLst>
          </p:cNvPr>
          <p:cNvSpPr>
            <a:spLocks noGrp="1"/>
          </p:cNvSpPr>
          <p:nvPr>
            <p:ph idx="1"/>
          </p:nvPr>
        </p:nvSpPr>
        <p:spPr>
          <a:xfrm>
            <a:off x="677334" y="1745673"/>
            <a:ext cx="8596668" cy="4295690"/>
          </a:xfrm>
        </p:spPr>
        <p:txBody>
          <a:bodyPr/>
          <a:lstStyle/>
          <a:p>
            <a:r>
              <a:rPr lang="en-GB" dirty="0"/>
              <a:t>Aim of this presentation is to answer key questions and to provide useful insights to the management team for shaping their 2020 company strategy.</a:t>
            </a:r>
          </a:p>
          <a:p>
            <a:pPr marL="0" indent="0">
              <a:buNone/>
            </a:pPr>
            <a:endParaRPr lang="en-GB" dirty="0"/>
          </a:p>
          <a:p>
            <a:r>
              <a:rPr lang="en-GB" dirty="0"/>
              <a:t>Key Questions:</a:t>
            </a:r>
          </a:p>
          <a:p>
            <a:r>
              <a:rPr lang="en-GB" dirty="0"/>
              <a:t>What was the average rental duration for all videos?</a:t>
            </a:r>
          </a:p>
          <a:p>
            <a:r>
              <a:rPr lang="en-GB" dirty="0"/>
              <a:t>Which movies contributed the most/least to revenue gain?</a:t>
            </a:r>
          </a:p>
          <a:p>
            <a:r>
              <a:rPr lang="en-GB" dirty="0"/>
              <a:t>Which countries are Rockbuster customers based in?</a:t>
            </a:r>
          </a:p>
          <a:p>
            <a:r>
              <a:rPr lang="en-GB" dirty="0"/>
              <a:t>Where are customers with a high lifetime value based?</a:t>
            </a:r>
          </a:p>
          <a:p>
            <a:r>
              <a:rPr lang="en-GB" dirty="0"/>
              <a:t>Do sales figures vary between geographic regions?</a:t>
            </a:r>
          </a:p>
        </p:txBody>
      </p:sp>
    </p:spTree>
    <p:extLst>
      <p:ext uri="{BB962C8B-B14F-4D97-AF65-F5344CB8AC3E}">
        <p14:creationId xmlns:p14="http://schemas.microsoft.com/office/powerpoint/2010/main" val="183688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9634A-91F6-E8F5-5C54-58E2FD3AD85A}"/>
              </a:ext>
            </a:extLst>
          </p:cNvPr>
          <p:cNvSpPr>
            <a:spLocks noGrp="1"/>
          </p:cNvSpPr>
          <p:nvPr>
            <p:ph type="title"/>
          </p:nvPr>
        </p:nvSpPr>
        <p:spPr>
          <a:xfrm>
            <a:off x="677334" y="540327"/>
            <a:ext cx="8596668" cy="1620261"/>
          </a:xfrm>
        </p:spPr>
        <p:txBody>
          <a:bodyPr>
            <a:normAutofit fontScale="90000"/>
          </a:bodyPr>
          <a:lstStyle/>
          <a:p>
            <a:r>
              <a:rPr lang="en-GB" dirty="0"/>
              <a:t>Data Overview</a:t>
            </a:r>
            <a:br>
              <a:rPr lang="en-GB" dirty="0"/>
            </a:br>
            <a:br>
              <a:rPr lang="en-GB" dirty="0"/>
            </a:br>
            <a:r>
              <a:rPr lang="en-GB" sz="2000" dirty="0">
                <a:solidFill>
                  <a:schemeClr val="tx1"/>
                </a:solidFill>
                <a:latin typeface="+mn-lt"/>
              </a:rPr>
              <a:t>Rockbuster’s data base contain a large amount of insightful data. Below is a data overview of key points from within the film and customer data.</a:t>
            </a:r>
            <a:br>
              <a:rPr lang="en-GB" sz="2000" dirty="0">
                <a:solidFill>
                  <a:schemeClr val="tx1"/>
                </a:solidFill>
                <a:latin typeface="+mn-lt"/>
              </a:rPr>
            </a:br>
            <a:br>
              <a:rPr lang="en-GB" sz="2000" dirty="0">
                <a:solidFill>
                  <a:schemeClr val="tx1"/>
                </a:solidFill>
                <a:latin typeface="+mn-lt"/>
              </a:rPr>
            </a:br>
            <a:br>
              <a:rPr lang="en-GB" sz="2000" dirty="0">
                <a:solidFill>
                  <a:schemeClr val="tx1"/>
                </a:solidFill>
                <a:latin typeface="+mn-lt"/>
              </a:rPr>
            </a:br>
            <a:br>
              <a:rPr lang="en-GB" sz="2000" dirty="0">
                <a:solidFill>
                  <a:schemeClr val="tx1"/>
                </a:solidFill>
                <a:latin typeface="+mn-lt"/>
              </a:rPr>
            </a:br>
            <a:br>
              <a:rPr lang="en-GB" sz="2000" dirty="0">
                <a:solidFill>
                  <a:schemeClr val="tx1"/>
                </a:solidFill>
                <a:latin typeface="+mn-lt"/>
              </a:rPr>
            </a:br>
            <a:endParaRPr lang="en-GB" sz="2000" dirty="0">
              <a:solidFill>
                <a:schemeClr val="tx1"/>
              </a:solidFill>
              <a:latin typeface="+mn-lt"/>
            </a:endParaRPr>
          </a:p>
        </p:txBody>
      </p:sp>
      <p:graphicFrame>
        <p:nvGraphicFramePr>
          <p:cNvPr id="4" name="Content Placeholder 3">
            <a:extLst>
              <a:ext uri="{FF2B5EF4-FFF2-40B4-BE49-F238E27FC236}">
                <a16:creationId xmlns:a16="http://schemas.microsoft.com/office/drawing/2014/main" id="{31981774-FFB3-B40C-2DA7-232312F2CD93}"/>
              </a:ext>
            </a:extLst>
          </p:cNvPr>
          <p:cNvGraphicFramePr>
            <a:graphicFrameLocks noGrp="1"/>
          </p:cNvGraphicFramePr>
          <p:nvPr>
            <p:ph idx="1"/>
            <p:extLst>
              <p:ext uri="{D42A27DB-BD31-4B8C-83A1-F6EECF244321}">
                <p14:modId xmlns:p14="http://schemas.microsoft.com/office/powerpoint/2010/main" val="926589489"/>
              </p:ext>
            </p:extLst>
          </p:nvPr>
        </p:nvGraphicFramePr>
        <p:xfrm>
          <a:off x="677334" y="2160588"/>
          <a:ext cx="8652676"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a:extLst>
              <a:ext uri="{FF2B5EF4-FFF2-40B4-BE49-F238E27FC236}">
                <a16:creationId xmlns:a16="http://schemas.microsoft.com/office/drawing/2014/main" id="{AB225CBC-24E1-5207-D6D6-EA6D5A3E01FB}"/>
              </a:ext>
            </a:extLst>
          </p:cNvPr>
          <p:cNvGraphicFramePr>
            <a:graphicFrameLocks noGrp="1"/>
          </p:cNvGraphicFramePr>
          <p:nvPr>
            <p:extLst>
              <p:ext uri="{D42A27DB-BD31-4B8C-83A1-F6EECF244321}">
                <p14:modId xmlns:p14="http://schemas.microsoft.com/office/powerpoint/2010/main" val="1076525526"/>
              </p:ext>
            </p:extLst>
          </p:nvPr>
        </p:nvGraphicFramePr>
        <p:xfrm>
          <a:off x="677334" y="2296768"/>
          <a:ext cx="8596313" cy="1483360"/>
        </p:xfrm>
        <a:graphic>
          <a:graphicData uri="http://schemas.openxmlformats.org/drawingml/2006/table">
            <a:tbl>
              <a:tblPr firstRow="1" bandRow="1">
                <a:tableStyleId>{5C22544A-7EE6-4342-B048-85BDC9FD1C3A}</a:tableStyleId>
              </a:tblPr>
              <a:tblGrid>
                <a:gridCol w="2168645">
                  <a:extLst>
                    <a:ext uri="{9D8B030D-6E8A-4147-A177-3AD203B41FA5}">
                      <a16:colId xmlns:a16="http://schemas.microsoft.com/office/drawing/2014/main" val="1066127862"/>
                    </a:ext>
                  </a:extLst>
                </a:gridCol>
                <a:gridCol w="2142556">
                  <a:extLst>
                    <a:ext uri="{9D8B030D-6E8A-4147-A177-3AD203B41FA5}">
                      <a16:colId xmlns:a16="http://schemas.microsoft.com/office/drawing/2014/main" val="404736136"/>
                    </a:ext>
                  </a:extLst>
                </a:gridCol>
                <a:gridCol w="2142556">
                  <a:extLst>
                    <a:ext uri="{9D8B030D-6E8A-4147-A177-3AD203B41FA5}">
                      <a16:colId xmlns:a16="http://schemas.microsoft.com/office/drawing/2014/main" val="1215236161"/>
                    </a:ext>
                  </a:extLst>
                </a:gridCol>
                <a:gridCol w="2142556">
                  <a:extLst>
                    <a:ext uri="{9D8B030D-6E8A-4147-A177-3AD203B41FA5}">
                      <a16:colId xmlns:a16="http://schemas.microsoft.com/office/drawing/2014/main" val="695208922"/>
                    </a:ext>
                  </a:extLst>
                </a:gridCol>
              </a:tblGrid>
              <a:tr h="370840">
                <a:tc>
                  <a:txBody>
                    <a:bodyPr/>
                    <a:lstStyle/>
                    <a:p>
                      <a:endParaRPr lang="en-GB"/>
                    </a:p>
                  </a:txBody>
                  <a:tcPr/>
                </a:tc>
                <a:tc>
                  <a:txBody>
                    <a:bodyPr/>
                    <a:lstStyle/>
                    <a:p>
                      <a:r>
                        <a:rPr lang="en-GB" dirty="0"/>
                        <a:t>Rental Duration</a:t>
                      </a:r>
                    </a:p>
                  </a:txBody>
                  <a:tcPr/>
                </a:tc>
                <a:tc>
                  <a:txBody>
                    <a:bodyPr/>
                    <a:lstStyle/>
                    <a:p>
                      <a:r>
                        <a:rPr lang="en-GB" dirty="0"/>
                        <a:t>Rental Rate</a:t>
                      </a:r>
                    </a:p>
                  </a:txBody>
                  <a:tcPr/>
                </a:tc>
                <a:tc>
                  <a:txBody>
                    <a:bodyPr/>
                    <a:lstStyle/>
                    <a:p>
                      <a:r>
                        <a:rPr lang="en-GB" dirty="0"/>
                        <a:t>Replacement Cost</a:t>
                      </a:r>
                    </a:p>
                  </a:txBody>
                  <a:tcPr/>
                </a:tc>
                <a:extLst>
                  <a:ext uri="{0D108BD9-81ED-4DB2-BD59-A6C34878D82A}">
                    <a16:rowId xmlns:a16="http://schemas.microsoft.com/office/drawing/2014/main" val="2103346705"/>
                  </a:ext>
                </a:extLst>
              </a:tr>
              <a:tr h="370840">
                <a:tc>
                  <a:txBody>
                    <a:bodyPr/>
                    <a:lstStyle/>
                    <a:p>
                      <a:r>
                        <a:rPr lang="en-GB" dirty="0"/>
                        <a:t>Minimum</a:t>
                      </a:r>
                    </a:p>
                  </a:txBody>
                  <a:tcPr/>
                </a:tc>
                <a:tc>
                  <a:txBody>
                    <a:bodyPr/>
                    <a:lstStyle/>
                    <a:p>
                      <a:r>
                        <a:rPr lang="en-GB" dirty="0"/>
                        <a:t>3 Days</a:t>
                      </a:r>
                    </a:p>
                  </a:txBody>
                  <a:tcPr/>
                </a:tc>
                <a:tc>
                  <a:txBody>
                    <a:bodyPr/>
                    <a:lstStyle/>
                    <a:p>
                      <a:r>
                        <a:rPr lang="en-GB" dirty="0"/>
                        <a:t>$0,99</a:t>
                      </a:r>
                    </a:p>
                  </a:txBody>
                  <a:tcPr/>
                </a:tc>
                <a:tc>
                  <a:txBody>
                    <a:bodyPr/>
                    <a:lstStyle/>
                    <a:p>
                      <a:r>
                        <a:rPr lang="en-GB" dirty="0"/>
                        <a:t>$9,99</a:t>
                      </a:r>
                    </a:p>
                  </a:txBody>
                  <a:tcPr/>
                </a:tc>
                <a:extLst>
                  <a:ext uri="{0D108BD9-81ED-4DB2-BD59-A6C34878D82A}">
                    <a16:rowId xmlns:a16="http://schemas.microsoft.com/office/drawing/2014/main" val="2019573619"/>
                  </a:ext>
                </a:extLst>
              </a:tr>
              <a:tr h="370840">
                <a:tc>
                  <a:txBody>
                    <a:bodyPr/>
                    <a:lstStyle/>
                    <a:p>
                      <a:r>
                        <a:rPr lang="en-GB" dirty="0">
                          <a:solidFill>
                            <a:srgbClr val="FF0000"/>
                          </a:solidFill>
                        </a:rPr>
                        <a:t>Average</a:t>
                      </a:r>
                    </a:p>
                  </a:txBody>
                  <a:tcPr/>
                </a:tc>
                <a:tc>
                  <a:txBody>
                    <a:bodyPr/>
                    <a:lstStyle/>
                    <a:p>
                      <a:r>
                        <a:rPr lang="en-GB" dirty="0">
                          <a:solidFill>
                            <a:srgbClr val="FF0000"/>
                          </a:solidFill>
                        </a:rPr>
                        <a:t>5 Days</a:t>
                      </a:r>
                    </a:p>
                  </a:txBody>
                  <a:tcPr/>
                </a:tc>
                <a:tc>
                  <a:txBody>
                    <a:bodyPr/>
                    <a:lstStyle/>
                    <a:p>
                      <a:r>
                        <a:rPr lang="en-GB" dirty="0">
                          <a:solidFill>
                            <a:srgbClr val="FF0000"/>
                          </a:solidFill>
                        </a:rPr>
                        <a:t>$2,98</a:t>
                      </a:r>
                    </a:p>
                  </a:txBody>
                  <a:tcPr/>
                </a:tc>
                <a:tc>
                  <a:txBody>
                    <a:bodyPr/>
                    <a:lstStyle/>
                    <a:p>
                      <a:r>
                        <a:rPr lang="en-GB" dirty="0">
                          <a:solidFill>
                            <a:srgbClr val="FF0000"/>
                          </a:solidFill>
                        </a:rPr>
                        <a:t>$19,98</a:t>
                      </a:r>
                    </a:p>
                  </a:txBody>
                  <a:tcPr/>
                </a:tc>
                <a:extLst>
                  <a:ext uri="{0D108BD9-81ED-4DB2-BD59-A6C34878D82A}">
                    <a16:rowId xmlns:a16="http://schemas.microsoft.com/office/drawing/2014/main" val="1644387709"/>
                  </a:ext>
                </a:extLst>
              </a:tr>
              <a:tr h="370840">
                <a:tc>
                  <a:txBody>
                    <a:bodyPr/>
                    <a:lstStyle/>
                    <a:p>
                      <a:r>
                        <a:rPr lang="en-GB" dirty="0"/>
                        <a:t>Maximum</a:t>
                      </a:r>
                    </a:p>
                  </a:txBody>
                  <a:tcPr/>
                </a:tc>
                <a:tc>
                  <a:txBody>
                    <a:bodyPr/>
                    <a:lstStyle/>
                    <a:p>
                      <a:r>
                        <a:rPr lang="en-GB" dirty="0"/>
                        <a:t>7 Days</a:t>
                      </a:r>
                    </a:p>
                  </a:txBody>
                  <a:tcPr/>
                </a:tc>
                <a:tc>
                  <a:txBody>
                    <a:bodyPr/>
                    <a:lstStyle/>
                    <a:p>
                      <a:r>
                        <a:rPr lang="en-GB" dirty="0"/>
                        <a:t>$4,99</a:t>
                      </a:r>
                    </a:p>
                  </a:txBody>
                  <a:tcPr/>
                </a:tc>
                <a:tc>
                  <a:txBody>
                    <a:bodyPr/>
                    <a:lstStyle/>
                    <a:p>
                      <a:r>
                        <a:rPr lang="en-GB" dirty="0"/>
                        <a:t>$29,99</a:t>
                      </a:r>
                    </a:p>
                  </a:txBody>
                  <a:tcPr/>
                </a:tc>
                <a:extLst>
                  <a:ext uri="{0D108BD9-81ED-4DB2-BD59-A6C34878D82A}">
                    <a16:rowId xmlns:a16="http://schemas.microsoft.com/office/drawing/2014/main" val="1821899109"/>
                  </a:ext>
                </a:extLst>
              </a:tr>
            </a:tbl>
          </a:graphicData>
        </a:graphic>
      </p:graphicFrame>
      <p:graphicFrame>
        <p:nvGraphicFramePr>
          <p:cNvPr id="7" name="Table 6">
            <a:extLst>
              <a:ext uri="{FF2B5EF4-FFF2-40B4-BE49-F238E27FC236}">
                <a16:creationId xmlns:a16="http://schemas.microsoft.com/office/drawing/2014/main" id="{729A21D9-09B9-D535-BDF5-CBF9FC3D52D2}"/>
              </a:ext>
            </a:extLst>
          </p:cNvPr>
          <p:cNvGraphicFramePr>
            <a:graphicFrameLocks noGrp="1"/>
          </p:cNvGraphicFramePr>
          <p:nvPr>
            <p:extLst>
              <p:ext uri="{D42A27DB-BD31-4B8C-83A1-F6EECF244321}">
                <p14:modId xmlns:p14="http://schemas.microsoft.com/office/powerpoint/2010/main" val="4152725326"/>
              </p:ext>
            </p:extLst>
          </p:nvPr>
        </p:nvGraphicFramePr>
        <p:xfrm>
          <a:off x="911490" y="4101306"/>
          <a:ext cx="8128000" cy="17373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345936296"/>
                    </a:ext>
                  </a:extLst>
                </a:gridCol>
              </a:tblGrid>
              <a:tr h="286942">
                <a:tc>
                  <a:txBody>
                    <a:bodyPr/>
                    <a:lstStyle/>
                    <a:p>
                      <a:pPr algn="ctr"/>
                      <a:r>
                        <a:rPr lang="en-GB" dirty="0"/>
                        <a:t>Number of films: 1000</a:t>
                      </a:r>
                    </a:p>
                    <a:p>
                      <a:pPr algn="ctr"/>
                      <a:r>
                        <a:rPr lang="en-GB" dirty="0"/>
                        <a:t>Language: English</a:t>
                      </a:r>
                    </a:p>
                    <a:p>
                      <a:pPr algn="ctr"/>
                      <a:r>
                        <a:rPr lang="en-GB" dirty="0"/>
                        <a:t>Number of customers: 599</a:t>
                      </a:r>
                    </a:p>
                    <a:p>
                      <a:pPr algn="ctr"/>
                      <a:r>
                        <a:rPr lang="en-GB" dirty="0"/>
                        <a:t>Available in 109 countries</a:t>
                      </a:r>
                    </a:p>
                    <a:p>
                      <a:pPr algn="ctr"/>
                      <a:r>
                        <a:rPr lang="en-GB" dirty="0"/>
                        <a:t>Total Revenue: $61,312</a:t>
                      </a:r>
                    </a:p>
                    <a:p>
                      <a:pPr algn="ctr"/>
                      <a:endParaRPr lang="en-GB" dirty="0"/>
                    </a:p>
                  </a:txBody>
                  <a:tcPr/>
                </a:tc>
                <a:extLst>
                  <a:ext uri="{0D108BD9-81ED-4DB2-BD59-A6C34878D82A}">
                    <a16:rowId xmlns:a16="http://schemas.microsoft.com/office/drawing/2014/main" val="696528015"/>
                  </a:ext>
                </a:extLst>
              </a:tr>
            </a:tbl>
          </a:graphicData>
        </a:graphic>
      </p:graphicFrame>
    </p:spTree>
    <p:extLst>
      <p:ext uri="{BB962C8B-B14F-4D97-AF65-F5344CB8AC3E}">
        <p14:creationId xmlns:p14="http://schemas.microsoft.com/office/powerpoint/2010/main" val="124168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83EF-47C9-BE09-69B9-2C5CB7F17010}"/>
              </a:ext>
            </a:extLst>
          </p:cNvPr>
          <p:cNvSpPr>
            <a:spLocks noGrp="1"/>
          </p:cNvSpPr>
          <p:nvPr>
            <p:ph type="title"/>
          </p:nvPr>
        </p:nvSpPr>
        <p:spPr/>
        <p:txBody>
          <a:bodyPr>
            <a:normAutofit fontScale="90000"/>
          </a:bodyPr>
          <a:lstStyle/>
          <a:p>
            <a:r>
              <a:rPr lang="en-GB" sz="4000" dirty="0"/>
              <a:t>Analysis:</a:t>
            </a:r>
            <a:br>
              <a:rPr lang="en-GB" dirty="0"/>
            </a:br>
            <a:br>
              <a:rPr lang="en-GB" dirty="0"/>
            </a:br>
            <a:r>
              <a:rPr lang="en-GB" sz="2700" dirty="0">
                <a:solidFill>
                  <a:srgbClr val="FF0000"/>
                </a:solidFill>
              </a:rPr>
              <a:t>Top 10 Most Profitable Movies</a:t>
            </a:r>
            <a:br>
              <a:rPr lang="en-GB" dirty="0"/>
            </a:br>
            <a:endParaRPr lang="en-GB" dirty="0"/>
          </a:p>
        </p:txBody>
      </p:sp>
      <p:sp>
        <p:nvSpPr>
          <p:cNvPr id="3" name="Content Placeholder 2">
            <a:extLst>
              <a:ext uri="{FF2B5EF4-FFF2-40B4-BE49-F238E27FC236}">
                <a16:creationId xmlns:a16="http://schemas.microsoft.com/office/drawing/2014/main" id="{75785976-39E7-D1E4-66DC-2112B98329D0}"/>
              </a:ext>
            </a:extLst>
          </p:cNvPr>
          <p:cNvSpPr>
            <a:spLocks noGrp="1"/>
          </p:cNvSpPr>
          <p:nvPr>
            <p:ph idx="1"/>
          </p:nvPr>
        </p:nvSpPr>
        <p:spPr/>
        <p:txBody>
          <a:bodyPr/>
          <a:lstStyle/>
          <a:p>
            <a:pPr marL="0" indent="0">
              <a:buNone/>
            </a:pPr>
            <a:endParaRPr lang="en-GB" dirty="0"/>
          </a:p>
        </p:txBody>
      </p:sp>
      <p:pic>
        <p:nvPicPr>
          <p:cNvPr id="5" name="Picture 4">
            <a:extLst>
              <a:ext uri="{FF2B5EF4-FFF2-40B4-BE49-F238E27FC236}">
                <a16:creationId xmlns:a16="http://schemas.microsoft.com/office/drawing/2014/main" id="{6AF27036-CD59-336C-009A-66CAC1E42380}"/>
              </a:ext>
            </a:extLst>
          </p:cNvPr>
          <p:cNvPicPr>
            <a:picLocks noChangeAspect="1"/>
          </p:cNvPicPr>
          <p:nvPr/>
        </p:nvPicPr>
        <p:blipFill>
          <a:blip r:embed="rId2"/>
          <a:stretch>
            <a:fillRect/>
          </a:stretch>
        </p:blipFill>
        <p:spPr>
          <a:xfrm>
            <a:off x="677332" y="2160590"/>
            <a:ext cx="8956800" cy="3880772"/>
          </a:xfrm>
          <a:prstGeom prst="rect">
            <a:avLst/>
          </a:prstGeom>
        </p:spPr>
      </p:pic>
      <p:sp>
        <p:nvSpPr>
          <p:cNvPr id="4" name="TextBox 3">
            <a:extLst>
              <a:ext uri="{FF2B5EF4-FFF2-40B4-BE49-F238E27FC236}">
                <a16:creationId xmlns:a16="http://schemas.microsoft.com/office/drawing/2014/main" id="{312FF7CC-24DA-B0EA-D2BC-E18D997B486F}"/>
              </a:ext>
            </a:extLst>
          </p:cNvPr>
          <p:cNvSpPr txBox="1"/>
          <p:nvPr/>
        </p:nvSpPr>
        <p:spPr>
          <a:xfrm>
            <a:off x="712046" y="6097443"/>
            <a:ext cx="9228667" cy="369332"/>
          </a:xfrm>
          <a:prstGeom prst="rect">
            <a:avLst/>
          </a:prstGeom>
          <a:noFill/>
        </p:spPr>
        <p:txBody>
          <a:bodyPr wrap="square">
            <a:spAutoFit/>
          </a:bodyPr>
          <a:lstStyle/>
          <a:p>
            <a:endParaRPr lang="en-GB" dirty="0"/>
          </a:p>
        </p:txBody>
      </p:sp>
    </p:spTree>
    <p:extLst>
      <p:ext uri="{BB962C8B-B14F-4D97-AF65-F5344CB8AC3E}">
        <p14:creationId xmlns:p14="http://schemas.microsoft.com/office/powerpoint/2010/main" val="131018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83EF-47C9-BE09-69B9-2C5CB7F17010}"/>
              </a:ext>
            </a:extLst>
          </p:cNvPr>
          <p:cNvSpPr>
            <a:spLocks noGrp="1"/>
          </p:cNvSpPr>
          <p:nvPr>
            <p:ph type="title"/>
          </p:nvPr>
        </p:nvSpPr>
        <p:spPr/>
        <p:txBody>
          <a:bodyPr>
            <a:normAutofit fontScale="90000"/>
          </a:bodyPr>
          <a:lstStyle/>
          <a:p>
            <a:r>
              <a:rPr lang="en-GB" sz="4000" dirty="0"/>
              <a:t>Analysis:</a:t>
            </a:r>
            <a:br>
              <a:rPr lang="en-GB" dirty="0"/>
            </a:br>
            <a:br>
              <a:rPr lang="en-GB" dirty="0"/>
            </a:br>
            <a:r>
              <a:rPr lang="en-GB" sz="2700" dirty="0">
                <a:solidFill>
                  <a:srgbClr val="FF0000"/>
                </a:solidFill>
              </a:rPr>
              <a:t>Bottom 10 Least Profitable Movies</a:t>
            </a:r>
            <a:br>
              <a:rPr lang="en-GB" dirty="0"/>
            </a:br>
            <a:br>
              <a:rPr lang="en-GB" dirty="0"/>
            </a:br>
            <a:endParaRPr lang="en-GB" dirty="0"/>
          </a:p>
        </p:txBody>
      </p:sp>
      <p:sp>
        <p:nvSpPr>
          <p:cNvPr id="3" name="Content Placeholder 2">
            <a:extLst>
              <a:ext uri="{FF2B5EF4-FFF2-40B4-BE49-F238E27FC236}">
                <a16:creationId xmlns:a16="http://schemas.microsoft.com/office/drawing/2014/main" id="{75785976-39E7-D1E4-66DC-2112B98329D0}"/>
              </a:ext>
            </a:extLst>
          </p:cNvPr>
          <p:cNvSpPr>
            <a:spLocks noGrp="1"/>
          </p:cNvSpPr>
          <p:nvPr>
            <p:ph idx="1"/>
          </p:nvPr>
        </p:nvSpPr>
        <p:spPr/>
        <p:txBody>
          <a:bodyPr/>
          <a:lstStyle/>
          <a:p>
            <a:pPr marL="0" indent="0">
              <a:buNone/>
            </a:pPr>
            <a:endParaRPr lang="en-GB" dirty="0"/>
          </a:p>
        </p:txBody>
      </p:sp>
      <p:pic>
        <p:nvPicPr>
          <p:cNvPr id="5" name="Picture 4">
            <a:extLst>
              <a:ext uri="{FF2B5EF4-FFF2-40B4-BE49-F238E27FC236}">
                <a16:creationId xmlns:a16="http://schemas.microsoft.com/office/drawing/2014/main" id="{DD960FA9-CAC9-7960-432D-FCDD9884C54B}"/>
              </a:ext>
            </a:extLst>
          </p:cNvPr>
          <p:cNvPicPr>
            <a:picLocks noChangeAspect="1"/>
          </p:cNvPicPr>
          <p:nvPr/>
        </p:nvPicPr>
        <p:blipFill>
          <a:blip r:embed="rId2"/>
          <a:stretch>
            <a:fillRect/>
          </a:stretch>
        </p:blipFill>
        <p:spPr>
          <a:xfrm>
            <a:off x="677334" y="2160589"/>
            <a:ext cx="8956043" cy="3880773"/>
          </a:xfrm>
          <a:prstGeom prst="rect">
            <a:avLst/>
          </a:prstGeom>
        </p:spPr>
      </p:pic>
      <p:sp>
        <p:nvSpPr>
          <p:cNvPr id="4" name="TextBox 3">
            <a:extLst>
              <a:ext uri="{FF2B5EF4-FFF2-40B4-BE49-F238E27FC236}">
                <a16:creationId xmlns:a16="http://schemas.microsoft.com/office/drawing/2014/main" id="{C911F64B-BEDA-1826-561A-8DF2AF7F0F90}"/>
              </a:ext>
            </a:extLst>
          </p:cNvPr>
          <p:cNvSpPr txBox="1"/>
          <p:nvPr/>
        </p:nvSpPr>
        <p:spPr>
          <a:xfrm>
            <a:off x="712046" y="6097443"/>
            <a:ext cx="9228667" cy="369332"/>
          </a:xfrm>
          <a:prstGeom prst="rect">
            <a:avLst/>
          </a:prstGeom>
          <a:noFill/>
        </p:spPr>
        <p:txBody>
          <a:bodyPr wrap="square">
            <a:spAutoFit/>
          </a:bodyPr>
          <a:lstStyle/>
          <a:p>
            <a:endParaRPr lang="en-GB" dirty="0"/>
          </a:p>
        </p:txBody>
      </p:sp>
    </p:spTree>
    <p:extLst>
      <p:ext uri="{BB962C8B-B14F-4D97-AF65-F5344CB8AC3E}">
        <p14:creationId xmlns:p14="http://schemas.microsoft.com/office/powerpoint/2010/main" val="212835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1FD4-6B75-A00F-2FAA-D78CC45DCA1F}"/>
              </a:ext>
            </a:extLst>
          </p:cNvPr>
          <p:cNvSpPr>
            <a:spLocks noGrp="1"/>
          </p:cNvSpPr>
          <p:nvPr>
            <p:ph type="title"/>
          </p:nvPr>
        </p:nvSpPr>
        <p:spPr/>
        <p:txBody>
          <a:bodyPr>
            <a:normAutofit fontScale="90000"/>
          </a:bodyPr>
          <a:lstStyle/>
          <a:p>
            <a:r>
              <a:rPr lang="en-GB" sz="4000" dirty="0"/>
              <a:t>Analysis:</a:t>
            </a:r>
            <a:br>
              <a:rPr lang="en-GB" dirty="0"/>
            </a:br>
            <a:br>
              <a:rPr lang="en-GB" dirty="0"/>
            </a:br>
            <a:r>
              <a:rPr lang="en-GB" sz="2700" dirty="0">
                <a:solidFill>
                  <a:srgbClr val="FF0000"/>
                </a:solidFill>
              </a:rPr>
              <a:t>Geographic Distribution of Rockbuster Customers</a:t>
            </a:r>
            <a:br>
              <a:rPr lang="en-GB" sz="1400" dirty="0"/>
            </a:br>
            <a:br>
              <a:rPr lang="en-GB" dirty="0"/>
            </a:br>
            <a:endParaRPr lang="en-GB" dirty="0"/>
          </a:p>
        </p:txBody>
      </p:sp>
      <p:sp>
        <p:nvSpPr>
          <p:cNvPr id="7" name="TextBox 6">
            <a:extLst>
              <a:ext uri="{FF2B5EF4-FFF2-40B4-BE49-F238E27FC236}">
                <a16:creationId xmlns:a16="http://schemas.microsoft.com/office/drawing/2014/main" id="{B7BE6A18-C9C0-94C8-4811-2A75557DE440}"/>
              </a:ext>
            </a:extLst>
          </p:cNvPr>
          <p:cNvSpPr txBox="1"/>
          <p:nvPr/>
        </p:nvSpPr>
        <p:spPr>
          <a:xfrm>
            <a:off x="7174523" y="2433708"/>
            <a:ext cx="2546252" cy="3139321"/>
          </a:xfrm>
          <a:prstGeom prst="rect">
            <a:avLst/>
          </a:prstGeom>
          <a:noFill/>
        </p:spPr>
        <p:txBody>
          <a:bodyPr wrap="square" rtlCol="0">
            <a:spAutoFit/>
          </a:bodyPr>
          <a:lstStyle/>
          <a:p>
            <a:r>
              <a:rPr lang="en-GB" b="1" dirty="0"/>
              <a:t>Countries:</a:t>
            </a:r>
            <a:r>
              <a:rPr lang="en-GB" dirty="0"/>
              <a:t>109</a:t>
            </a:r>
          </a:p>
          <a:p>
            <a:endParaRPr lang="en-GB" dirty="0"/>
          </a:p>
          <a:p>
            <a:r>
              <a:rPr lang="en-GB" b="1" dirty="0"/>
              <a:t>Total Customers:</a:t>
            </a:r>
            <a:r>
              <a:rPr lang="en-GB" dirty="0"/>
              <a:t>599</a:t>
            </a:r>
          </a:p>
          <a:p>
            <a:r>
              <a:rPr lang="en-GB" b="1" dirty="0"/>
              <a:t>Asia:</a:t>
            </a:r>
            <a:r>
              <a:rPr lang="en-GB" dirty="0"/>
              <a:t>258</a:t>
            </a:r>
          </a:p>
          <a:p>
            <a:r>
              <a:rPr lang="en-GB" b="1" dirty="0"/>
              <a:t>Europe:</a:t>
            </a:r>
            <a:r>
              <a:rPr lang="en-GB" dirty="0"/>
              <a:t>123</a:t>
            </a:r>
          </a:p>
          <a:p>
            <a:r>
              <a:rPr lang="en-GB" b="1" dirty="0"/>
              <a:t>North America:</a:t>
            </a:r>
            <a:r>
              <a:rPr lang="en-GB" dirty="0"/>
              <a:t>80</a:t>
            </a:r>
          </a:p>
          <a:p>
            <a:r>
              <a:rPr lang="en-GB" b="1" dirty="0"/>
              <a:t>South America:</a:t>
            </a:r>
            <a:r>
              <a:rPr lang="en-GB" dirty="0"/>
              <a:t>70</a:t>
            </a:r>
          </a:p>
          <a:p>
            <a:r>
              <a:rPr lang="en-GB" b="1" dirty="0"/>
              <a:t>Africa:</a:t>
            </a:r>
            <a:r>
              <a:rPr lang="en-GB" dirty="0"/>
              <a:t> 61</a:t>
            </a:r>
          </a:p>
          <a:p>
            <a:r>
              <a:rPr lang="en-GB" b="1" dirty="0"/>
              <a:t>Oceania: </a:t>
            </a:r>
            <a:r>
              <a:rPr lang="en-GB" dirty="0"/>
              <a:t>7</a:t>
            </a:r>
            <a:endParaRPr lang="en-GB" b="1" dirty="0"/>
          </a:p>
          <a:p>
            <a:endParaRPr lang="en-GB" b="1" dirty="0"/>
          </a:p>
          <a:p>
            <a:endParaRPr lang="en-GB" b="1" dirty="0"/>
          </a:p>
        </p:txBody>
      </p:sp>
      <p:pic>
        <p:nvPicPr>
          <p:cNvPr id="11" name="Content Placeholder 10">
            <a:extLst>
              <a:ext uri="{FF2B5EF4-FFF2-40B4-BE49-F238E27FC236}">
                <a16:creationId xmlns:a16="http://schemas.microsoft.com/office/drawing/2014/main" id="{808F209D-AEDD-62F2-7F29-E3590D2BB617}"/>
              </a:ext>
            </a:extLst>
          </p:cNvPr>
          <p:cNvPicPr>
            <a:picLocks noGrp="1" noChangeAspect="1"/>
          </p:cNvPicPr>
          <p:nvPr>
            <p:ph idx="1"/>
          </p:nvPr>
        </p:nvPicPr>
        <p:blipFill>
          <a:blip r:embed="rId2"/>
          <a:stretch>
            <a:fillRect/>
          </a:stretch>
        </p:blipFill>
        <p:spPr>
          <a:xfrm>
            <a:off x="677333" y="2158478"/>
            <a:ext cx="5831576" cy="3673132"/>
          </a:xfrm>
        </p:spPr>
      </p:pic>
    </p:spTree>
    <p:extLst>
      <p:ext uri="{BB962C8B-B14F-4D97-AF65-F5344CB8AC3E}">
        <p14:creationId xmlns:p14="http://schemas.microsoft.com/office/powerpoint/2010/main" val="410890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95A8D1-C440-A10E-46E7-4C1B6CDBA0B8}"/>
              </a:ext>
            </a:extLst>
          </p:cNvPr>
          <p:cNvSpPr>
            <a:spLocks noGrp="1"/>
          </p:cNvSpPr>
          <p:nvPr>
            <p:ph type="title"/>
          </p:nvPr>
        </p:nvSpPr>
        <p:spPr>
          <a:xfrm>
            <a:off x="677863" y="609600"/>
            <a:ext cx="8596312" cy="1320800"/>
          </a:xfrm>
        </p:spPr>
        <p:txBody>
          <a:bodyPr>
            <a:normAutofit fontScale="90000"/>
          </a:bodyPr>
          <a:lstStyle/>
          <a:p>
            <a:r>
              <a:rPr lang="en-GB" sz="4000" dirty="0"/>
              <a:t>Analysis:</a:t>
            </a:r>
            <a:br>
              <a:rPr lang="en-GB" dirty="0"/>
            </a:br>
            <a:br>
              <a:rPr lang="en-GB" dirty="0"/>
            </a:br>
            <a:r>
              <a:rPr lang="en-GB" sz="2700" dirty="0">
                <a:solidFill>
                  <a:srgbClr val="FF0000"/>
                </a:solidFill>
              </a:rPr>
              <a:t>Top 10 Countries with Highest Customer Numbers</a:t>
            </a:r>
            <a:br>
              <a:rPr lang="en-GB" sz="1400" dirty="0"/>
            </a:br>
            <a:br>
              <a:rPr lang="en-GB" dirty="0"/>
            </a:br>
            <a:endParaRPr lang="en-GB" dirty="0"/>
          </a:p>
        </p:txBody>
      </p:sp>
      <p:pic>
        <p:nvPicPr>
          <p:cNvPr id="8" name="Content Placeholder 7">
            <a:extLst>
              <a:ext uri="{FF2B5EF4-FFF2-40B4-BE49-F238E27FC236}">
                <a16:creationId xmlns:a16="http://schemas.microsoft.com/office/drawing/2014/main" id="{60F50201-FB72-2735-ABD7-474FCC7A831E}"/>
              </a:ext>
            </a:extLst>
          </p:cNvPr>
          <p:cNvPicPr>
            <a:picLocks noGrp="1" noChangeAspect="1"/>
          </p:cNvPicPr>
          <p:nvPr>
            <p:ph idx="1"/>
          </p:nvPr>
        </p:nvPicPr>
        <p:blipFill>
          <a:blip r:embed="rId2"/>
          <a:stretch>
            <a:fillRect/>
          </a:stretch>
        </p:blipFill>
        <p:spPr>
          <a:xfrm>
            <a:off x="677863" y="2092036"/>
            <a:ext cx="8596312" cy="3657600"/>
          </a:xfrm>
        </p:spPr>
      </p:pic>
    </p:spTree>
    <p:extLst>
      <p:ext uri="{BB962C8B-B14F-4D97-AF65-F5344CB8AC3E}">
        <p14:creationId xmlns:p14="http://schemas.microsoft.com/office/powerpoint/2010/main" val="3879610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3948-371A-564E-E2FE-21E02DE28CC5}"/>
              </a:ext>
            </a:extLst>
          </p:cNvPr>
          <p:cNvSpPr>
            <a:spLocks noGrp="1"/>
          </p:cNvSpPr>
          <p:nvPr>
            <p:ph type="title"/>
          </p:nvPr>
        </p:nvSpPr>
        <p:spPr/>
        <p:txBody>
          <a:bodyPr>
            <a:normAutofit fontScale="90000"/>
          </a:bodyPr>
          <a:lstStyle/>
          <a:p>
            <a:r>
              <a:rPr lang="en-GB" sz="4000" dirty="0"/>
              <a:t>Analysis:</a:t>
            </a:r>
            <a:br>
              <a:rPr lang="en-GB" dirty="0"/>
            </a:br>
            <a:br>
              <a:rPr lang="en-GB" dirty="0"/>
            </a:br>
            <a:r>
              <a:rPr lang="en-GB" sz="2700" dirty="0">
                <a:solidFill>
                  <a:srgbClr val="FF0000"/>
                </a:solidFill>
              </a:rPr>
              <a:t>Rockbuster’s Most Valued Customers</a:t>
            </a:r>
            <a:br>
              <a:rPr lang="en-GB" dirty="0"/>
            </a:br>
            <a:endParaRPr lang="en-GB" dirty="0"/>
          </a:p>
        </p:txBody>
      </p:sp>
      <p:sp>
        <p:nvSpPr>
          <p:cNvPr id="4" name="TextBox 3">
            <a:extLst>
              <a:ext uri="{FF2B5EF4-FFF2-40B4-BE49-F238E27FC236}">
                <a16:creationId xmlns:a16="http://schemas.microsoft.com/office/drawing/2014/main" id="{E123F7E1-F888-865A-7E31-A152FD585FF6}"/>
              </a:ext>
            </a:extLst>
          </p:cNvPr>
          <p:cNvSpPr txBox="1"/>
          <p:nvPr/>
        </p:nvSpPr>
        <p:spPr>
          <a:xfrm>
            <a:off x="548273" y="5949126"/>
            <a:ext cx="9003690" cy="369332"/>
          </a:xfrm>
          <a:prstGeom prst="rect">
            <a:avLst/>
          </a:prstGeom>
          <a:noFill/>
        </p:spPr>
        <p:txBody>
          <a:bodyPr wrap="square">
            <a:spAutoFit/>
          </a:bodyPr>
          <a:lstStyle/>
          <a:p>
            <a:r>
              <a:rPr lang="en-GB" dirty="0"/>
              <a:t>Rockbuster's most valued customers contribute 3% of the total revenue.</a:t>
            </a:r>
          </a:p>
        </p:txBody>
      </p:sp>
      <p:pic>
        <p:nvPicPr>
          <p:cNvPr id="9" name="Content Placeholder 8">
            <a:extLst>
              <a:ext uri="{FF2B5EF4-FFF2-40B4-BE49-F238E27FC236}">
                <a16:creationId xmlns:a16="http://schemas.microsoft.com/office/drawing/2014/main" id="{ED021F18-902A-AE10-4AB2-7D6C12F9C933}"/>
              </a:ext>
            </a:extLst>
          </p:cNvPr>
          <p:cNvPicPr>
            <a:picLocks noGrp="1" noChangeAspect="1"/>
          </p:cNvPicPr>
          <p:nvPr>
            <p:ph idx="1"/>
          </p:nvPr>
        </p:nvPicPr>
        <p:blipFill>
          <a:blip r:embed="rId2"/>
          <a:stretch>
            <a:fillRect/>
          </a:stretch>
        </p:blipFill>
        <p:spPr>
          <a:xfrm>
            <a:off x="548273" y="2216727"/>
            <a:ext cx="5838460" cy="3662068"/>
          </a:xfrm>
        </p:spPr>
      </p:pic>
      <p:pic>
        <p:nvPicPr>
          <p:cNvPr id="12" name="Picture 11">
            <a:extLst>
              <a:ext uri="{FF2B5EF4-FFF2-40B4-BE49-F238E27FC236}">
                <a16:creationId xmlns:a16="http://schemas.microsoft.com/office/drawing/2014/main" id="{11AD1171-7232-79AF-F38A-5CB4E44CAB0A}"/>
              </a:ext>
            </a:extLst>
          </p:cNvPr>
          <p:cNvPicPr>
            <a:picLocks noChangeAspect="1"/>
          </p:cNvPicPr>
          <p:nvPr/>
        </p:nvPicPr>
        <p:blipFill>
          <a:blip r:embed="rId3"/>
          <a:stretch>
            <a:fillRect/>
          </a:stretch>
        </p:blipFill>
        <p:spPr>
          <a:xfrm>
            <a:off x="6096000" y="2146396"/>
            <a:ext cx="2905530" cy="3662067"/>
          </a:xfrm>
          <a:prstGeom prst="rect">
            <a:avLst/>
          </a:prstGeom>
        </p:spPr>
      </p:pic>
    </p:spTree>
    <p:extLst>
      <p:ext uri="{BB962C8B-B14F-4D97-AF65-F5344CB8AC3E}">
        <p14:creationId xmlns:p14="http://schemas.microsoft.com/office/powerpoint/2010/main" val="807300531"/>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22096</TotalTime>
  <Words>738</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     Rockbuster Stealth LLC  Data Analysis Project of the New Online Video Rental Service</vt:lpstr>
      <vt:lpstr>Introduction</vt:lpstr>
      <vt:lpstr>Key Questions &amp; Objectives</vt:lpstr>
      <vt:lpstr>Data Overview  Rockbuster’s data base contain a large amount of insightful data. Below is a data overview of key points from within the film and customer data.     </vt:lpstr>
      <vt:lpstr>Analysis:  Top 10 Most Profitable Movies </vt:lpstr>
      <vt:lpstr>Analysis:  Bottom 10 Least Profitable Movies  </vt:lpstr>
      <vt:lpstr>Analysis:  Geographic Distribution of Rockbuster Customers  </vt:lpstr>
      <vt:lpstr>Analysis:  Top 10 Countries with Highest Customer Numbers  </vt:lpstr>
      <vt:lpstr>Analysis:  Rockbuster’s Most Valued Customers </vt:lpstr>
      <vt:lpstr>Analysis:  Sales Figures Across Geographic Regions </vt:lpstr>
      <vt:lpstr>Analysis:  Sales Figures Across Geographic Regions </vt:lpstr>
      <vt:lpstr>Analysis:  Sales Figures Across Geographic Regions</vt:lpstr>
      <vt:lpstr>Analysis:  Revenue Distribution per Genre</vt:lpstr>
      <vt:lpstr>Analysis:  Revenue Distribution per Rating</vt:lpstr>
      <vt:lpstr>Conclusions</vt:lpstr>
      <vt:lpstr>Recommendations </vt:lpstr>
      <vt:lpstr>Recommendations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  Data Analysis Project of the New Online Video Rental Service</dc:title>
  <dc:creator>semiha türker</dc:creator>
  <cp:lastModifiedBy>semiha türker</cp:lastModifiedBy>
  <cp:revision>18</cp:revision>
  <dcterms:created xsi:type="dcterms:W3CDTF">2023-12-30T21:33:59Z</dcterms:created>
  <dcterms:modified xsi:type="dcterms:W3CDTF">2024-01-27T19:33:49Z</dcterms:modified>
</cp:coreProperties>
</file>