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97" r:id="rId21"/>
    <p:sldId id="275" r:id="rId22"/>
    <p:sldId id="277" r:id="rId23"/>
    <p:sldId id="278" r:id="rId24"/>
    <p:sldId id="282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43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BE3C-04B2-4409-9854-862202FDD1D1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5EC8-63A7-401C-B547-8583DBA619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4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1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27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44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82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80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49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67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8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89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11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12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2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6AADBF-CC9F-4F66-8018-C450B08B9A92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8892-6179-446D-A397-EA0F0862DB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98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Web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</a:p>
        </p:txBody>
      </p:sp>
    </p:spTree>
    <p:extLst>
      <p:ext uri="{BB962C8B-B14F-4D97-AF65-F5344CB8AC3E}">
        <p14:creationId xmlns:p14="http://schemas.microsoft.com/office/powerpoint/2010/main" val="19013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403796"/>
            <a:ext cx="7886700" cy="53318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http://www.egitim.com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b="1" i="1" u="sng" dirty="0"/>
              <a:t>http</a:t>
            </a:r>
            <a:r>
              <a:rPr lang="tr-TR" u="sng" dirty="0"/>
              <a:t> </a:t>
            </a:r>
            <a:r>
              <a:rPr lang="tr-TR" dirty="0"/>
              <a:t>kısmı kullandığınız </a:t>
            </a:r>
            <a:r>
              <a:rPr lang="tr-TR" dirty="0" err="1"/>
              <a:t>gözatıcının</a:t>
            </a:r>
            <a:r>
              <a:rPr lang="tr-TR" dirty="0"/>
              <a:t> web sayfalarına ulaşım protokolünü kullandığı anlamına gelir.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b="1" i="1" u="sng" dirty="0"/>
              <a:t>www </a:t>
            </a:r>
            <a:r>
              <a:rPr lang="tr-TR" dirty="0"/>
              <a:t>kısmı sitenin World </a:t>
            </a:r>
            <a:r>
              <a:rPr lang="tr-TR" dirty="0" err="1"/>
              <a:t>Wide</a:t>
            </a:r>
            <a:r>
              <a:rPr lang="tr-TR" dirty="0"/>
              <a:t> Web (Dünya çapında ağ) üzerinde olduğu anlamına gelir. Eğitim sitenin adıdır.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sv-SE" b="1" i="1" u="sng" dirty="0"/>
              <a:t>com</a:t>
            </a:r>
            <a:r>
              <a:rPr lang="sv-SE" dirty="0"/>
              <a:t> sitenin bir şirkete ait olduğunu gösterir.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http://www.meb.gov.tr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Milli Eğitim Bakanlığı' </a:t>
            </a:r>
            <a:r>
              <a:rPr lang="tr-TR" dirty="0" err="1"/>
              <a:t>nın</a:t>
            </a:r>
            <a:r>
              <a:rPr lang="tr-TR" dirty="0"/>
              <a:t> sayfası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Adresinin sonundaki ".tr" ülke ekidir. Sayfanın Türkiye' de bir kuruma ait olduğunu gösterir. Bununla beraber,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dirty="0"/>
              <a:t>Türkiye' deki her kurumun web adresinin sonunda "tr" eki olmayabilir.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http://www.metu.edu.tr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Orta Doğu Teknik Üniversitesi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b="1" dirty="0"/>
              <a:t>http://www.tsk.mil.tr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Türk Silahlı Kuvvetleri Sayfası</a:t>
            </a:r>
          </a:p>
        </p:txBody>
      </p:sp>
    </p:spTree>
    <p:extLst>
      <p:ext uri="{BB962C8B-B14F-4D97-AF65-F5344CB8AC3E}">
        <p14:creationId xmlns:p14="http://schemas.microsoft.com/office/powerpoint/2010/main" val="20227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WWW (World </a:t>
            </a:r>
            <a:r>
              <a:rPr lang="tr-TR" b="1" dirty="0" err="1"/>
              <a:t>Wide</a:t>
            </a:r>
            <a:r>
              <a:rPr lang="tr-TR" b="1" dirty="0"/>
              <a:t> Web)</a:t>
            </a:r>
          </a:p>
          <a:p>
            <a:pPr algn="just"/>
            <a:r>
              <a:rPr lang="tr-TR" dirty="0"/>
              <a:t>İnternet üzerinde çalışan ve "www" ile başlayan adreslerdeki sayfaların görüntülenmesini sağlayan servistir. </a:t>
            </a:r>
          </a:p>
          <a:p>
            <a:pPr algn="just"/>
            <a:r>
              <a:rPr lang="tr-TR" dirty="0"/>
              <a:t>WWW , World </a:t>
            </a:r>
            <a:r>
              <a:rPr lang="tr-TR" dirty="0" err="1"/>
              <a:t>Wide</a:t>
            </a:r>
            <a:r>
              <a:rPr lang="tr-TR" dirty="0"/>
              <a:t> Web (dünyayı çevreleyen ağ) anlamına gelmektedir. </a:t>
            </a:r>
          </a:p>
          <a:p>
            <a:pPr algn="just"/>
            <a:r>
              <a:rPr lang="tr-TR" dirty="0"/>
              <a:t>Bir çok web adresi www ile başlamaktadır. </a:t>
            </a:r>
          </a:p>
          <a:p>
            <a:pPr algn="just"/>
            <a:r>
              <a:rPr lang="tr-TR" dirty="0"/>
              <a:t>Fakat </a:t>
            </a:r>
            <a:r>
              <a:rPr lang="tr-TR" b="1" u="sng" dirty="0"/>
              <a:t>tüm adresler www içermemektedir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7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HTTP (</a:t>
            </a:r>
            <a:r>
              <a:rPr lang="tr-TR" b="1" dirty="0" err="1"/>
              <a:t>Hyper</a:t>
            </a:r>
            <a:r>
              <a:rPr lang="tr-TR" b="1" dirty="0"/>
              <a:t> </a:t>
            </a:r>
            <a:r>
              <a:rPr lang="tr-TR" b="1" dirty="0" err="1"/>
              <a:t>Text</a:t>
            </a:r>
            <a:r>
              <a:rPr lang="tr-TR" b="1" dirty="0"/>
              <a:t> Transfer Protocol)</a:t>
            </a:r>
          </a:p>
          <a:p>
            <a:pPr algn="just"/>
            <a:r>
              <a:rPr lang="tr-TR" dirty="0"/>
              <a:t>İnternet tarayıcıları web sunucuları üzerindeki bilgileri görüntüleyebilmek için çeşitli protokollere ihtiyaç duyar.</a:t>
            </a:r>
          </a:p>
          <a:p>
            <a:pPr algn="just"/>
            <a:r>
              <a:rPr lang="tr-TR" dirty="0"/>
              <a:t>HTTP, </a:t>
            </a:r>
            <a:r>
              <a:rPr lang="tr-TR" dirty="0" err="1"/>
              <a:t>internet’i</a:t>
            </a:r>
            <a:r>
              <a:rPr lang="tr-TR" dirty="0"/>
              <a:t> kullanmamızı sağlayan ve web kurallarını belirleyen protokole verilen isimdir.</a:t>
            </a:r>
          </a:p>
          <a:p>
            <a:pPr algn="just"/>
            <a:r>
              <a:rPr lang="tr-TR" dirty="0"/>
              <a:t>Web tarayıcıları </a:t>
            </a:r>
            <a:r>
              <a:rPr lang="tr-TR" b="1" dirty="0"/>
              <a:t>http:// yazılmasına ihtiyaç duymamaktadır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Tarayıcılar bu adresi </a:t>
            </a:r>
            <a:r>
              <a:rPr lang="tr-TR" u="sng" dirty="0"/>
              <a:t>otomatik olarak eklemektedir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06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URL (</a:t>
            </a:r>
            <a:r>
              <a:rPr lang="tr-TR" b="1" dirty="0" err="1"/>
              <a:t>Uniform</a:t>
            </a:r>
            <a:r>
              <a:rPr lang="tr-TR" b="1" dirty="0"/>
              <a:t> Resource </a:t>
            </a:r>
            <a:r>
              <a:rPr lang="tr-TR" b="1" dirty="0" err="1"/>
              <a:t>Locators</a:t>
            </a:r>
            <a:r>
              <a:rPr lang="tr-TR" b="1" dirty="0"/>
              <a:t>)</a:t>
            </a:r>
          </a:p>
          <a:p>
            <a:r>
              <a:rPr lang="tr-TR" dirty="0"/>
              <a:t>Internet’te bulunan web sayfalarının URL olarak tanımlanan adresi mevcuttur. </a:t>
            </a:r>
          </a:p>
          <a:p>
            <a:r>
              <a:rPr lang="tr-TR" dirty="0"/>
              <a:t>URL tarayıcı programlarının adres kısmına yazılmaktadır. </a:t>
            </a:r>
          </a:p>
          <a:p>
            <a:r>
              <a:rPr lang="tr-TR" dirty="0"/>
              <a:t>URL’de harf, noktalama işaretleri kullanılmaktadır.</a:t>
            </a:r>
          </a:p>
          <a:p>
            <a:r>
              <a:rPr lang="tr-TR" b="1" dirty="0"/>
              <a:t>Örnek: </a:t>
            </a:r>
            <a:r>
              <a:rPr lang="tr-TR" dirty="0"/>
              <a:t>http://www.ktu.edu.tr</a:t>
            </a:r>
          </a:p>
        </p:txBody>
      </p:sp>
    </p:spTree>
    <p:extLst>
      <p:ext uri="{BB962C8B-B14F-4D97-AF65-F5344CB8AC3E}">
        <p14:creationId xmlns:p14="http://schemas.microsoft.com/office/powerpoint/2010/main" val="283578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ISS (Internet Servis Sağlayıcı)</a:t>
            </a:r>
            <a:endParaRPr lang="tr-TR" dirty="0"/>
          </a:p>
          <a:p>
            <a:r>
              <a:rPr lang="tr-TR" dirty="0"/>
              <a:t>İnternete bağlanabilmek için hizmet veren kurumlara verilen isimdir.</a:t>
            </a:r>
          </a:p>
          <a:p>
            <a:r>
              <a:rPr lang="tr-TR" b="1" dirty="0"/>
              <a:t>Örnek:</a:t>
            </a:r>
          </a:p>
          <a:p>
            <a:r>
              <a:rPr lang="tr-TR" dirty="0"/>
              <a:t>∗ Türk Telekom</a:t>
            </a:r>
          </a:p>
          <a:p>
            <a:r>
              <a:rPr lang="tr-TR" dirty="0"/>
              <a:t>∗ </a:t>
            </a:r>
            <a:r>
              <a:rPr lang="tr-TR" dirty="0" err="1"/>
              <a:t>Süperonline</a:t>
            </a:r>
            <a:endParaRPr lang="tr-TR" dirty="0"/>
          </a:p>
          <a:p>
            <a:r>
              <a:rPr lang="tr-TR" dirty="0"/>
              <a:t>∗ Borusan Telekom</a:t>
            </a:r>
          </a:p>
          <a:p>
            <a:r>
              <a:rPr lang="tr-TR" dirty="0"/>
              <a:t>∗ Doğan Telekom</a:t>
            </a:r>
          </a:p>
          <a:p>
            <a:r>
              <a:rPr lang="tr-TR" dirty="0"/>
              <a:t>∗ Global İletişim</a:t>
            </a:r>
          </a:p>
          <a:p>
            <a:r>
              <a:rPr lang="tr-TR" dirty="0"/>
              <a:t>∗ </a:t>
            </a:r>
            <a:r>
              <a:rPr lang="tr-TR" dirty="0" err="1"/>
              <a:t>Grid</a:t>
            </a:r>
            <a:r>
              <a:rPr lang="tr-TR" dirty="0"/>
              <a:t> Telekom</a:t>
            </a:r>
          </a:p>
          <a:p>
            <a:r>
              <a:rPr lang="tr-TR" dirty="0"/>
              <a:t>∗ Koç.net</a:t>
            </a:r>
          </a:p>
          <a:p>
            <a:r>
              <a:rPr lang="tr-TR" dirty="0"/>
              <a:t>∗ </a:t>
            </a:r>
            <a:r>
              <a:rPr lang="tr-TR" dirty="0" err="1"/>
              <a:t>TurkNet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294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FTP (File Transfer Protocol)</a:t>
            </a:r>
          </a:p>
          <a:p>
            <a:pPr algn="just"/>
            <a:r>
              <a:rPr lang="tr-TR" dirty="0"/>
              <a:t>Internet üzerinden dosya gönderme ve alma işlemlerini sağlayan protokoldür. </a:t>
            </a:r>
          </a:p>
          <a:p>
            <a:pPr algn="just"/>
            <a:r>
              <a:rPr lang="tr-TR" dirty="0"/>
              <a:t>Genellikle büyük firmalar yazılımlarının yükleme dosyalarını bu yolla paylaşmaktadır. </a:t>
            </a:r>
          </a:p>
          <a:p>
            <a:pPr algn="just"/>
            <a:r>
              <a:rPr lang="tr-TR" dirty="0"/>
              <a:t>Ftp adreslerini kullanmak için birçok yazılım mevcuttur. </a:t>
            </a:r>
          </a:p>
          <a:p>
            <a:pPr algn="just"/>
            <a:r>
              <a:rPr lang="tr-TR" dirty="0"/>
              <a:t>Bu yazılımlar arasında </a:t>
            </a:r>
            <a:r>
              <a:rPr lang="tr-TR" dirty="0" err="1"/>
              <a:t>SmartFTP</a:t>
            </a:r>
            <a:r>
              <a:rPr lang="tr-TR" dirty="0"/>
              <a:t>, </a:t>
            </a:r>
            <a:r>
              <a:rPr lang="tr-TR" dirty="0" err="1"/>
              <a:t>FileZilla</a:t>
            </a:r>
            <a:r>
              <a:rPr lang="tr-TR" dirty="0"/>
              <a:t> ve </a:t>
            </a:r>
            <a:r>
              <a:rPr lang="tr-TR" dirty="0" err="1"/>
              <a:t>CuteFTP</a:t>
            </a:r>
            <a:r>
              <a:rPr lang="tr-TR" dirty="0"/>
              <a:t> </a:t>
            </a:r>
            <a:r>
              <a:rPr lang="tr-TR" dirty="0" err="1"/>
              <a:t>ençok</a:t>
            </a:r>
            <a:r>
              <a:rPr lang="tr-TR" dirty="0"/>
              <a:t> kullanılanlardandır.</a:t>
            </a:r>
          </a:p>
        </p:txBody>
      </p:sp>
    </p:spTree>
    <p:extLst>
      <p:ext uri="{BB962C8B-B14F-4D97-AF65-F5344CB8AC3E}">
        <p14:creationId xmlns:p14="http://schemas.microsoft.com/office/powerpoint/2010/main" val="324337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İnternet Adreslerinin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8" name="Grup 7"/>
          <p:cNvGrpSpPr/>
          <p:nvPr/>
        </p:nvGrpSpPr>
        <p:grpSpPr>
          <a:xfrm>
            <a:off x="699214" y="2497227"/>
            <a:ext cx="7745573" cy="1817196"/>
            <a:chOff x="699214" y="2497227"/>
            <a:chExt cx="7745573" cy="1817196"/>
          </a:xfrm>
        </p:grpSpPr>
        <p:pic>
          <p:nvPicPr>
            <p:cNvPr id="4" name="Resi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14" y="2497227"/>
              <a:ext cx="7745573" cy="18171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Dikdörtgen 4"/>
            <p:cNvSpPr/>
            <p:nvPr/>
          </p:nvSpPr>
          <p:spPr>
            <a:xfrm>
              <a:off x="810491" y="3564082"/>
              <a:ext cx="133003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3054927" y="3564082"/>
              <a:ext cx="211974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Dikdörtgen 6"/>
            <p:cNvSpPr/>
            <p:nvPr/>
          </p:nvSpPr>
          <p:spPr>
            <a:xfrm>
              <a:off x="7304809" y="3564082"/>
              <a:ext cx="976746" cy="353291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0899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Tarayıcıları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sayfalarını görüntüleyebilmek için web tarayıcısına ihtiyaç vardır. </a:t>
            </a:r>
          </a:p>
          <a:p>
            <a:r>
              <a:rPr lang="tr-TR" dirty="0"/>
              <a:t>Web tarayıcıları web sunucusuna ulaşarak bilgiyi alabilmemizi sağlayan bir programlardır.</a:t>
            </a:r>
          </a:p>
          <a:p>
            <a:r>
              <a:rPr lang="tr-TR" b="1" dirty="0"/>
              <a:t>Örnek: </a:t>
            </a:r>
            <a:r>
              <a:rPr lang="tr-TR" dirty="0"/>
              <a:t>İnternet Explorer, </a:t>
            </a:r>
            <a:r>
              <a:rPr lang="tr-TR" dirty="0" err="1"/>
              <a:t>Mozilla</a:t>
            </a:r>
            <a:r>
              <a:rPr lang="tr-TR" dirty="0"/>
              <a:t> </a:t>
            </a:r>
            <a:r>
              <a:rPr lang="tr-TR" dirty="0" err="1"/>
              <a:t>Firefox</a:t>
            </a:r>
            <a:r>
              <a:rPr lang="tr-TR" dirty="0"/>
              <a:t>, Google </a:t>
            </a:r>
            <a:r>
              <a:rPr lang="tr-TR" dirty="0" err="1"/>
              <a:t>Chrome</a:t>
            </a:r>
            <a:r>
              <a:rPr lang="tr-TR" dirty="0"/>
              <a:t>, Safari, Opera</a:t>
            </a:r>
          </a:p>
        </p:txBody>
      </p:sp>
    </p:spTree>
    <p:extLst>
      <p:ext uri="{BB962C8B-B14F-4D97-AF65-F5344CB8AC3E}">
        <p14:creationId xmlns:p14="http://schemas.microsoft.com/office/powerpoint/2010/main" val="54932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Tarayıcıları 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/>
              <a:t>Çerez (</a:t>
            </a:r>
            <a:r>
              <a:rPr lang="tr-TR" b="1" dirty="0" err="1"/>
              <a:t>cookie</a:t>
            </a:r>
            <a:r>
              <a:rPr lang="tr-TR" b="1" dirty="0"/>
              <a:t>) : </a:t>
            </a:r>
            <a:r>
              <a:rPr lang="tr-TR" dirty="0"/>
              <a:t>ziyaret edilen internet sayfası bilgilerini bilgisayarımıza kaydeden ufak kayıt dosyalarıdır. </a:t>
            </a:r>
          </a:p>
          <a:p>
            <a:pPr algn="just"/>
            <a:r>
              <a:rPr lang="tr-TR" dirty="0"/>
              <a:t>Çerezler ziyaret ettiğiniz sayfanın daha sonraki sayfaya girişlerinizde sizi tanımasını sağlar.</a:t>
            </a:r>
          </a:p>
          <a:p>
            <a:pPr algn="just"/>
            <a:r>
              <a:rPr lang="tr-TR" b="1" dirty="0" err="1"/>
              <a:t>Çep</a:t>
            </a:r>
            <a:r>
              <a:rPr lang="tr-TR" b="1" dirty="0"/>
              <a:t> (</a:t>
            </a:r>
            <a:r>
              <a:rPr lang="tr-TR" b="1" dirty="0" err="1"/>
              <a:t>cache</a:t>
            </a:r>
            <a:r>
              <a:rPr lang="tr-TR" b="1" dirty="0"/>
              <a:t>): </a:t>
            </a:r>
            <a:r>
              <a:rPr lang="tr-TR" dirty="0"/>
              <a:t>ziyaret ettiğiniz web sayfalarının bilgisayarınızda tutulmasını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30443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Ağ Nedir ? Ağ Adresi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tr-TR" dirty="0"/>
              <a:t>İki yada daha çok bilgisayarın bir birine bağlanmasına </a:t>
            </a:r>
            <a:r>
              <a:rPr lang="tr-TR" b="1" dirty="0"/>
              <a:t>bilgisayar ağı (network) </a:t>
            </a:r>
            <a:r>
              <a:rPr lang="tr-TR" dirty="0"/>
              <a:t>denir.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Ağ içindeki bilgisayarlar birbiriyle iletişim kurabilirler ve veri paylaşabilirler.</a:t>
            </a:r>
          </a:p>
        </p:txBody>
      </p:sp>
    </p:spTree>
    <p:extLst>
      <p:ext uri="{BB962C8B-B14F-4D97-AF65-F5344CB8AC3E}">
        <p14:creationId xmlns:p14="http://schemas.microsoft.com/office/powerpoint/2010/main" val="29206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Internet: </a:t>
            </a:r>
            <a:r>
              <a:rPr lang="tr-TR" dirty="0"/>
              <a:t>Dünya üzerinde bulunan birbirinden farklı büyüklükteki yerel bilgisayar ağlarını birbirine bağlayan </a:t>
            </a:r>
            <a:r>
              <a:rPr lang="tr-TR" b="1" dirty="0"/>
              <a:t>bilgisayar ağıdır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Kısaca </a:t>
            </a:r>
            <a:r>
              <a:rPr lang="tr-TR" b="1" dirty="0"/>
              <a:t>ağların ağı </a:t>
            </a:r>
            <a:r>
              <a:rPr lang="tr-TR" dirty="0"/>
              <a:t>olarak tanımlanmaktadır.</a:t>
            </a:r>
          </a:p>
          <a:p>
            <a:pPr algn="just"/>
            <a:r>
              <a:rPr lang="tr-TR" b="1" dirty="0"/>
              <a:t>Bir bilgisayar ağının görevi; </a:t>
            </a:r>
            <a:r>
              <a:rPr lang="tr-TR" dirty="0"/>
              <a:t>kaynakların (ör: yazıcı) ve dosyaların paylaşılmasını ve ağ üzerindeki kişilerin haberleşmelerini sağlamaktır. </a:t>
            </a:r>
          </a:p>
          <a:p>
            <a:pPr algn="just"/>
            <a:r>
              <a:rPr lang="tr-TR" dirty="0"/>
              <a:t>Bir ağ üzerindeki kişiler aynı dosyayı birlikte kullanabilirler. </a:t>
            </a:r>
          </a:p>
          <a:p>
            <a:pPr algn="just"/>
            <a:r>
              <a:rPr lang="tr-TR" dirty="0"/>
              <a:t>Birbirlerine bilgi alışverişinde bulunabilirler. </a:t>
            </a:r>
          </a:p>
        </p:txBody>
      </p:sp>
    </p:spTree>
    <p:extLst>
      <p:ext uri="{BB962C8B-B14F-4D97-AF65-F5344CB8AC3E}">
        <p14:creationId xmlns:p14="http://schemas.microsoft.com/office/powerpoint/2010/main" val="213127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Ağ Adresleri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u="sng" dirty="0"/>
              <a:t>TCP/IP : </a:t>
            </a:r>
            <a:r>
              <a:rPr lang="tr-TR" dirty="0"/>
              <a:t>Bilgisayar Ağları üzerindeki bilgi iletişimi ve paylaşımı bazı kurallar ile yapılmaktadır.</a:t>
            </a:r>
          </a:p>
          <a:p>
            <a:pPr algn="just"/>
            <a:r>
              <a:rPr lang="tr-TR" dirty="0"/>
              <a:t>Bu kurallara kısaca "İnternet Protokolleri", ya da TCP/IP protokol ailesi denir. </a:t>
            </a:r>
          </a:p>
          <a:p>
            <a:pPr algn="just"/>
            <a:r>
              <a:rPr lang="tr-TR" dirty="0"/>
              <a:t>TCP/IP protokolleri bilgisayarlar arası veri iletişiminin kurallarını koyar.</a:t>
            </a:r>
          </a:p>
          <a:p>
            <a:pPr algn="just"/>
            <a:r>
              <a:rPr lang="tr-TR" b="1" u="sng" dirty="0"/>
              <a:t>MAC : </a:t>
            </a:r>
            <a:r>
              <a:rPr lang="tr-TR" dirty="0"/>
              <a:t>Her ağ kartı içinde üretilirken kaydedilmiş ve dünyada bir eşi olmayan bir numara mevcuttur ve bu numara ağ donanımını tanımlamaya yarar.</a:t>
            </a:r>
          </a:p>
        </p:txBody>
      </p:sp>
    </p:spTree>
    <p:extLst>
      <p:ext uri="{BB962C8B-B14F-4D97-AF65-F5344CB8AC3E}">
        <p14:creationId xmlns:p14="http://schemas.microsoft.com/office/powerpoint/2010/main" val="198552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IP Adresi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IP'nin görevi basitçe veri paketinin gitmesi gereken sisteme ulaşmasını sağlamaktır. </a:t>
            </a:r>
          </a:p>
          <a:p>
            <a:pPr algn="just"/>
            <a:r>
              <a:rPr lang="tr-TR" dirty="0"/>
              <a:t>IP bunu ağa dâhil her sisteme tekil bir adres vererek yapar. </a:t>
            </a:r>
          </a:p>
          <a:p>
            <a:pPr algn="just"/>
            <a:r>
              <a:rPr lang="tr-TR" dirty="0"/>
              <a:t>IP adresleri 0–255 arası değerler alabilecek 4 bölümden oluşur. </a:t>
            </a:r>
          </a:p>
          <a:p>
            <a:pPr algn="just"/>
            <a:r>
              <a:rPr lang="tr-TR" dirty="0"/>
              <a:t>Bölümler arasında nokta işareti bulunur.</a:t>
            </a:r>
          </a:p>
          <a:p>
            <a:pPr algn="just"/>
            <a:r>
              <a:rPr lang="tr-TR" b="1" dirty="0"/>
              <a:t>Ağ üzerinde her cihaz farklı bir IP adresine sahip olmak zorundadır. </a:t>
            </a:r>
          </a:p>
          <a:p>
            <a:pPr algn="just"/>
            <a:r>
              <a:rPr lang="tr-TR" dirty="0"/>
              <a:t>IP sistemi ile, donanım ve işletim sistemi tipi ne olursa olsun sistemler arasında veri aktarımı yapılabilir.</a:t>
            </a:r>
          </a:p>
          <a:p>
            <a:pPr algn="just"/>
            <a:r>
              <a:rPr lang="tr-TR" b="1" dirty="0"/>
              <a:t>IP adresi örneği: </a:t>
            </a:r>
            <a:r>
              <a:rPr lang="tr-TR" u="sng" dirty="0"/>
              <a:t>192.164.140.252</a:t>
            </a:r>
          </a:p>
        </p:txBody>
      </p:sp>
    </p:spTree>
    <p:extLst>
      <p:ext uri="{BB962C8B-B14F-4D97-AF65-F5344CB8AC3E}">
        <p14:creationId xmlns:p14="http://schemas.microsoft.com/office/powerpoint/2010/main" val="155483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UYGULAMA: IP ve MAC Adreslerini Öğrenme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Başlat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CMD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IPCONFIG ALL/ komutu kullanılarak bilgisayarımızın IP ve MAC adreslerinin öğrenilmesi,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76" y="2667000"/>
            <a:ext cx="3497269" cy="3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Elektronik Posta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e-posta yoluyla elektronik mektup gönderebilmek için geçerli bir e-posta adresinizin olması gerekmektedir. </a:t>
            </a:r>
          </a:p>
          <a:p>
            <a:pPr algn="just"/>
            <a:r>
              <a:rPr lang="tr-TR" dirty="0"/>
              <a:t>e-posta ile yazı, resim, ses, video ve html dokümanları göndermek mümkündür.</a:t>
            </a:r>
          </a:p>
          <a:p>
            <a:pPr algn="just"/>
            <a:r>
              <a:rPr lang="tr-TR" dirty="0"/>
              <a:t>e-posta adresleri </a:t>
            </a:r>
            <a:r>
              <a:rPr lang="tr-TR" b="1" dirty="0"/>
              <a:t>@ </a:t>
            </a:r>
            <a:r>
              <a:rPr lang="tr-TR" dirty="0"/>
              <a:t>işareti ile ayrılan iki kısımdan oluşmaktadır. </a:t>
            </a:r>
          </a:p>
          <a:p>
            <a:pPr algn="just"/>
            <a:r>
              <a:rPr lang="tr-TR" b="1" dirty="0"/>
              <a:t>Birinci kısım kullanıcı adı</a:t>
            </a:r>
            <a:r>
              <a:rPr lang="tr-TR" dirty="0"/>
              <a:t> ikinci kısım ise </a:t>
            </a:r>
            <a:r>
              <a:rPr lang="tr-TR" b="1" dirty="0"/>
              <a:t>kullanılan sistemin internet adresini</a:t>
            </a:r>
            <a:r>
              <a:rPr lang="tr-TR" dirty="0"/>
              <a:t> içerir.</a:t>
            </a:r>
          </a:p>
          <a:p>
            <a:pPr algn="just"/>
            <a:r>
              <a:rPr lang="tr-TR" b="1" dirty="0"/>
              <a:t>Örnek: </a:t>
            </a:r>
            <a:r>
              <a:rPr lang="tr-TR" sz="2000" dirty="0"/>
              <a:t>b154525001@sakarya.edu.tr , iletisim@sakarya.edu.tr</a:t>
            </a:r>
          </a:p>
        </p:txBody>
      </p:sp>
    </p:spTree>
    <p:extLst>
      <p:ext uri="{BB962C8B-B14F-4D97-AF65-F5344CB8AC3E}">
        <p14:creationId xmlns:p14="http://schemas.microsoft.com/office/powerpoint/2010/main" val="382038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 -Network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tr-TR" dirty="0"/>
              <a:t>Bilgisayarın ve diğer aygıtların bir iletişim bağlantısı yardımıyla veri, yazılım ve donanımlarını birbirleriyle paylaşabildikleri ortama bilgisayar ağı denir.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Bir bilgisayar ağı bilgisayar, yazıcı, terminal, telefon, teleteks gibi pek çok uç elemanlarını birbirine bağlayarak veri alış-verişini sağlar.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Bilgi alışverişinin protokolleri, bilginin fiziksel olarak nasıl aktarılacağı, kurulan ağın verimliliği, güvenliği gibi konular bu başlık altında incelenir.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95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bilgisayar ağa dahil diğer bir bilgisayarın yerel kaynaklarını izin verildiği ölçüde kullanabilir.</a:t>
            </a:r>
          </a:p>
          <a:p>
            <a:pPr algn="just"/>
            <a:r>
              <a:rPr lang="tr-TR" dirty="0"/>
              <a:t>Ağa dahil olan bir bilgisayar ağ üzerindeki bir yazıcıya çıktı gönderebilir.</a:t>
            </a:r>
          </a:p>
          <a:p>
            <a:pPr algn="just"/>
            <a:r>
              <a:rPr lang="tr-TR" dirty="0"/>
              <a:t>Ağ üzerindeki bilgisayarın </a:t>
            </a:r>
            <a:r>
              <a:rPr lang="tr-TR" dirty="0" err="1"/>
              <a:t>MİB’ini</a:t>
            </a:r>
            <a:r>
              <a:rPr lang="tr-TR" dirty="0"/>
              <a:t> kullanarak bir uygulama yazılımını çalıştırabilir.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916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Veri İletişimi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tr-TR" dirty="0"/>
              <a:t>Bilgisayar ağlarında veri iletimi kablolu ve kablosuz olmak üzere iki şekilde yapılır.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Her iki şekilde de veriyi gönderen ve alan bilgisayar ortak protokol kullanır.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Protokol verinin nasıl kodlandığı ile ilgilidir.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Alıcı bilgisayar gelen verinin nasıl kodlandığını bilmezse veriyi çözemez.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842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Kablolar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b="1" u="sng" dirty="0"/>
              <a:t>İkili Sarmal (</a:t>
            </a:r>
            <a:r>
              <a:rPr lang="tr-TR" b="1" u="sng" dirty="0" err="1"/>
              <a:t>TwistedPair</a:t>
            </a:r>
            <a:r>
              <a:rPr lang="tr-TR" b="1" u="sng" dirty="0"/>
              <a:t>): </a:t>
            </a:r>
            <a:r>
              <a:rPr lang="tr-TR" dirty="0"/>
              <a:t>Birbirine sarmalanmış bakır tel çiftlerden oluşur.</a:t>
            </a:r>
          </a:p>
          <a:p>
            <a:pPr>
              <a:spcAft>
                <a:spcPts val="600"/>
              </a:spcAft>
            </a:pPr>
            <a:r>
              <a:rPr lang="tr-TR" b="1" u="sng" dirty="0"/>
              <a:t>Fiber Optik:</a:t>
            </a:r>
            <a:r>
              <a:rPr lang="tr-TR" b="1" dirty="0"/>
              <a:t> </a:t>
            </a:r>
            <a:r>
              <a:rPr lang="tr-TR" dirty="0"/>
              <a:t>Plastik yalıtkanla kaplı çok ince cam tüp (fiber) kablolardan oluşur.</a:t>
            </a:r>
          </a:p>
          <a:p>
            <a:pPr>
              <a:spcAft>
                <a:spcPts val="600"/>
              </a:spcAft>
            </a:pPr>
            <a:r>
              <a:rPr lang="tr-TR" dirty="0"/>
              <a:t>Şu anda yaygın olarak ikili sarmal ve fiber optik kablolar kullanılmaktadır.</a:t>
            </a:r>
          </a:p>
          <a:p>
            <a:pPr>
              <a:spcAft>
                <a:spcPts val="600"/>
              </a:spcAft>
            </a:pPr>
            <a:r>
              <a:rPr lang="tr-TR" dirty="0"/>
              <a:t>Fiber optik pahalı olması ve daha geniş bant aralığı nedeniyle büyük ağları ve sunucuları bağlamak için kullanılır.</a:t>
            </a:r>
          </a:p>
          <a:p>
            <a:endParaRPr lang="tr-TR" dirty="0"/>
          </a:p>
        </p:txBody>
      </p:sp>
      <p:pic>
        <p:nvPicPr>
          <p:cNvPr id="5122" name="Picture 2" descr="https://upload.wikimedia.org/wikipedia/commons/c/cb/UTP_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423163"/>
            <a:ext cx="1502929" cy="12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karel.com.tr/sites/default/files/pictures/fiberoptik-santral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423163"/>
            <a:ext cx="2985366" cy="11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Bilgisayar Ağlarının Bağlanması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ağlarında veri iletimini sağlamak ve denetlemek için aşağıdaki aygıtlar kullanılır.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Modem (</a:t>
            </a:r>
            <a:r>
              <a:rPr lang="tr-TR" dirty="0" err="1"/>
              <a:t>Modulator</a:t>
            </a:r>
            <a:r>
              <a:rPr lang="tr-TR" dirty="0"/>
              <a:t>/</a:t>
            </a:r>
            <a:r>
              <a:rPr lang="tr-TR" dirty="0" err="1"/>
              <a:t>Demodulator</a:t>
            </a:r>
            <a:r>
              <a:rPr lang="tr-TR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Switch(</a:t>
            </a:r>
            <a:r>
              <a:rPr lang="tr-TR" dirty="0" err="1"/>
              <a:t>AğAnahtarı</a:t>
            </a:r>
            <a:r>
              <a:rPr lang="tr-TR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 err="1"/>
              <a:t>Router</a:t>
            </a:r>
            <a:r>
              <a:rPr lang="tr-TR" dirty="0"/>
              <a:t>(Yönlendirici)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dirty="0"/>
              <a:t>Bridge(Köprü)</a:t>
            </a:r>
          </a:p>
          <a:p>
            <a:r>
              <a:rPr lang="tr-TR" dirty="0"/>
              <a:t>Bu cihazlar yaptıkları işlere göre geniş bir yelpaze oluştururlar.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200" b="1" dirty="0"/>
              <a:t>Bilgisayar Ağlarının Sınıflandırılması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tr-TR" dirty="0"/>
              <a:t>Bilgisayar ağları genelde birbirine olan uzaklıklarına göre sınıflandırılırlar.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Yerel Alan Ağları (LAN -</a:t>
            </a:r>
            <a:r>
              <a:rPr lang="tr-TR" sz="2800" dirty="0" err="1"/>
              <a:t>LocalAreaNetwork</a:t>
            </a:r>
            <a:r>
              <a:rPr lang="tr-TR" sz="2800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Geniş Alan Ağları (WAN -</a:t>
            </a:r>
            <a:r>
              <a:rPr lang="tr-TR" sz="2800" dirty="0" err="1"/>
              <a:t>WideAreaNetwork</a:t>
            </a:r>
            <a:r>
              <a:rPr lang="tr-TR" sz="2800" dirty="0"/>
              <a:t>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Şehir Alan Ağları (MAN -</a:t>
            </a:r>
            <a:r>
              <a:rPr lang="tr-TR" sz="2800" dirty="0" err="1"/>
              <a:t>MetropolitanAreaN</a:t>
            </a:r>
            <a:r>
              <a:rPr lang="tr-TR" sz="2800" dirty="0"/>
              <a:t>.)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Kişisel Alan Ağları (PAN –</a:t>
            </a:r>
            <a:r>
              <a:rPr lang="tr-TR" sz="2800" dirty="0" err="1"/>
              <a:t>PersonalAreaN</a:t>
            </a:r>
            <a:r>
              <a:rPr lang="tr-TR" sz="2800" dirty="0"/>
              <a:t>.)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800" dirty="0"/>
              <a:t>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4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Internet </a:t>
            </a:r>
            <a:r>
              <a:rPr lang="tr-TR" dirty="0"/>
              <a:t>ise dünyadaki bilgisayarların telefon kabloları aracılığıyla birbirine bağlandığı ağdır.</a:t>
            </a:r>
          </a:p>
          <a:p>
            <a:pPr algn="just"/>
            <a:r>
              <a:rPr lang="tr-TR" b="1" dirty="0"/>
              <a:t>İşlevi</a:t>
            </a:r>
            <a:r>
              <a:rPr lang="tr-TR" dirty="0"/>
              <a:t>, üretilen her türlü bilginin saklanması, paylaşılması ve kolay erişimidir. </a:t>
            </a:r>
          </a:p>
          <a:p>
            <a:pPr algn="just"/>
            <a:r>
              <a:rPr lang="tr-TR" dirty="0"/>
              <a:t>Internet teknolojisi yardımıyla bilgiler insanlara kolay, ucuz, hızlı ve güvenli bir şekilde erişebilmektedir.</a:t>
            </a:r>
          </a:p>
          <a:p>
            <a:pPr algn="just"/>
            <a:r>
              <a:rPr lang="tr-TR" dirty="0" err="1"/>
              <a:t>Internetin</a:t>
            </a:r>
            <a:r>
              <a:rPr lang="tr-TR" dirty="0"/>
              <a:t> çatısını üniversiteler, kamu kurumları ve ticari kuruluşların bilgisayarları oluşturmaktadır. </a:t>
            </a:r>
          </a:p>
          <a:p>
            <a:pPr algn="just"/>
            <a:r>
              <a:rPr lang="tr-TR" dirty="0"/>
              <a:t>Kullanıcılar internete bu kurumlardan aldıkları hizmet aracılığıyla erişirler. </a:t>
            </a:r>
          </a:p>
        </p:txBody>
      </p:sp>
    </p:spTree>
    <p:extLst>
      <p:ext uri="{BB962C8B-B14F-4D97-AF65-F5344CB8AC3E}">
        <p14:creationId xmlns:p14="http://schemas.microsoft.com/office/powerpoint/2010/main" val="345495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Yerel Alan Ağları (LAN)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tr-TR" dirty="0"/>
              <a:t>Yerel alan ağları genellikle kişisel bilgisayarların bir haberleşme ortamı ile kaynakları paylaşmak üzere birleştirilmesiyle oluşur.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Adından da anlaşılacağı gibi, bu ağlara bağlanan bilgisayarlar bir bina içinde birbirlerine yakın mesafelerde bulunurlar. </a:t>
            </a:r>
          </a:p>
          <a:p>
            <a:pPr algn="just">
              <a:spcAft>
                <a:spcPts val="600"/>
              </a:spcAft>
            </a:pPr>
            <a:r>
              <a:rPr lang="tr-TR" dirty="0"/>
              <a:t>Bu tür ağların kurulması ve değiştirilmesi kolay olmakla birlikte hızları daha düşük ve bağlanan bilgisayarlar arasındaki mesafe daha kısadır.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49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Geniş Alan Ağları (WAN)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Coğrafi olarak daha geniş alanlarda veri iletişimini hedefleyen ağlardır.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600" dirty="0"/>
              <a:t>Ülkeler arası ağlar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2600" dirty="0"/>
              <a:t>Şehirler arası ağlar</a:t>
            </a:r>
          </a:p>
          <a:p>
            <a:r>
              <a:rPr lang="tr-TR" dirty="0"/>
              <a:t>Genellikle fiber optik kullanılır.</a:t>
            </a:r>
          </a:p>
          <a:p>
            <a:r>
              <a:rPr lang="tr-TR" dirty="0"/>
              <a:t>Küçük ağlanır birbirine bağlanması şeklinde de düşünülebilir.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02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Internet’te Bir Dakikada Olanlar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7E95128-0B26-F0E6-7253-8DA5312A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F44185-1877-0987-7C92-6460E383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80" y="1686340"/>
            <a:ext cx="4189343" cy="46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A.INTERNET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Bu kurum ve kuruluşlar bilgisayarlarını hiç kapatmazlar. </a:t>
            </a:r>
          </a:p>
          <a:p>
            <a:pPr algn="just"/>
            <a:r>
              <a:rPr lang="tr-TR" dirty="0"/>
              <a:t>Bu bilgisayarlara </a:t>
            </a:r>
            <a:r>
              <a:rPr lang="tr-TR" b="1" dirty="0"/>
              <a:t>sunucu(server) </a:t>
            </a:r>
            <a:r>
              <a:rPr lang="tr-TR" dirty="0"/>
              <a:t>denilmektedir.</a:t>
            </a:r>
          </a:p>
          <a:p>
            <a:pPr algn="just"/>
            <a:r>
              <a:rPr lang="tr-TR" dirty="0"/>
              <a:t>Genellikle, ofis ve evlerdeki kullanıcılar (</a:t>
            </a:r>
            <a:r>
              <a:rPr lang="tr-TR" b="1" dirty="0"/>
              <a:t>istemci</a:t>
            </a:r>
            <a:r>
              <a:rPr lang="tr-TR" dirty="0"/>
              <a:t>)</a:t>
            </a:r>
            <a:r>
              <a:rPr lang="tr-TR" b="1" dirty="0"/>
              <a:t>(</a:t>
            </a:r>
            <a:r>
              <a:rPr lang="tr-TR" b="1" dirty="0" err="1"/>
              <a:t>client</a:t>
            </a:r>
            <a:r>
              <a:rPr lang="tr-TR" b="1" dirty="0"/>
              <a:t>)</a:t>
            </a:r>
            <a:r>
              <a:rPr lang="tr-TR" dirty="0"/>
              <a:t> bilgisayarlarına taktıkları </a:t>
            </a:r>
            <a:r>
              <a:rPr lang="tr-TR" dirty="0" err="1"/>
              <a:t>fax</a:t>
            </a:r>
            <a:r>
              <a:rPr lang="tr-TR" dirty="0"/>
              <a:t>-modem ile telefon hatları üzerinden sunuculara ulaşmaktadır.</a:t>
            </a:r>
          </a:p>
        </p:txBody>
      </p:sp>
    </p:spTree>
    <p:extLst>
      <p:ext uri="{BB962C8B-B14F-4D97-AF65-F5344CB8AC3E}">
        <p14:creationId xmlns:p14="http://schemas.microsoft.com/office/powerpoint/2010/main" val="8601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B.INTERNET NE İŞE YARAR?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Bilgi paylaşımı için uluslararası bir yapı sağlayan Internet, iletişime de farklı boyutlar kazandırmıştır. Aşağıda,</a:t>
            </a:r>
          </a:p>
          <a:p>
            <a:pPr algn="just"/>
            <a:r>
              <a:rPr lang="tr-TR" dirty="0"/>
              <a:t>Internet' in hangi amaçlarla kullanılabileceğine ilişkin amaçla kullanıldığına örnekler bulacaksınız: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Dünyanın en büyük kütüphanelerinde araştırma yapabilirsiniz,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Farklı ülkelerde yaşayan meslektaşlarınızın yaptıkları çalışmaları inceleyebilirsiniz,</a:t>
            </a:r>
          </a:p>
          <a:p>
            <a:pPr lvl="1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dirty="0"/>
              <a:t>Başka bir ülkede öğrenim gören çocuğunuza elektronik postayla mektuplarınızı bedava ve çok kısa zamanda gönderebilirsiniz,</a:t>
            </a:r>
          </a:p>
        </p:txBody>
      </p:sp>
    </p:spTree>
    <p:extLst>
      <p:ext uri="{BB962C8B-B14F-4D97-AF65-F5344CB8AC3E}">
        <p14:creationId xmlns:p14="http://schemas.microsoft.com/office/powerpoint/2010/main" val="26542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B.INTERNET NE İŞE YARAR?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Internet üzerinden eğitim veren bir üniversitede okuyup mezun olabilirsiniz,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Farklı mekanlardaki arkadaşlarınızla sohbet edebilirsiniz,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Filmlerin tanıtım görüntülerini izleyip, akşam gideceğiniz filmi seçebilir, biletinizi de satın alabilirsiniz,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Alış-veriş yapabilirsiniz, rezervasyon yaptırabilirsiniz,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Anket yapabilir, yapılan bir anketi cevaplandırabilirsiniz,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Kendi web sayfanızı hazırlayarak çalışmalarınızı yayınlayabilirsiniz,</a:t>
            </a:r>
          </a:p>
        </p:txBody>
      </p:sp>
    </p:spTree>
    <p:extLst>
      <p:ext uri="{BB962C8B-B14F-4D97-AF65-F5344CB8AC3E}">
        <p14:creationId xmlns:p14="http://schemas.microsoft.com/office/powerpoint/2010/main" val="19841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C.WEB ADRESİ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Web adresleri, ulaşmak istediğiniz bilginin hangi bilgisayar üzerinde saklı olduğunu saptamak için kullanılırlar.</a:t>
            </a:r>
          </a:p>
          <a:p>
            <a:pPr algn="just"/>
            <a:r>
              <a:rPr lang="tr-TR" dirty="0" err="1"/>
              <a:t>Gözatıcıya</a:t>
            </a:r>
            <a:r>
              <a:rPr lang="tr-TR" dirty="0"/>
              <a:t> (browser) ulaşılmak istenilen sayfanın adresi girildiğinde, sayfanın bulunduğu bilgisayarla iletişime geçilir.</a:t>
            </a:r>
          </a:p>
          <a:p>
            <a:pPr algn="just"/>
            <a:r>
              <a:rPr lang="tr-TR" dirty="0"/>
              <a:t>Bilgisayarlar arası haberleşme sonucu, sayfaya kullanıcıya ulaştırılır. </a:t>
            </a:r>
          </a:p>
          <a:p>
            <a:pPr algn="just"/>
            <a:r>
              <a:rPr lang="tr-TR" dirty="0"/>
              <a:t>Web adreslerinde sitenin adı ve sitenin hangi tür kuruma ait olduğunu gösteren kısım değişir.</a:t>
            </a:r>
          </a:p>
        </p:txBody>
      </p:sp>
    </p:spTree>
    <p:extLst>
      <p:ext uri="{BB962C8B-B14F-4D97-AF65-F5344CB8AC3E}">
        <p14:creationId xmlns:p14="http://schemas.microsoft.com/office/powerpoint/2010/main" val="74323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ADRESİ TÜRLERİ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7" name="Grup 6"/>
          <p:cNvGrpSpPr/>
          <p:nvPr/>
        </p:nvGrpSpPr>
        <p:grpSpPr>
          <a:xfrm>
            <a:off x="930455" y="1817834"/>
            <a:ext cx="7283091" cy="4382189"/>
            <a:chOff x="628650" y="1880180"/>
            <a:chExt cx="7283091" cy="4382189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880181"/>
              <a:ext cx="4434211" cy="4382188"/>
            </a:xfrm>
            <a:prstGeom prst="rect">
              <a:avLst/>
            </a:prstGeom>
          </p:spPr>
        </p:pic>
        <p:pic>
          <p:nvPicPr>
            <p:cNvPr id="6" name="Resi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1365" y="1880180"/>
              <a:ext cx="2700376" cy="4382189"/>
            </a:xfrm>
            <a:prstGeom prst="rect">
              <a:avLst/>
            </a:prstGeom>
          </p:spPr>
        </p:pic>
      </p:grpSp>
      <p:sp>
        <p:nvSpPr>
          <p:cNvPr id="8" name="Dikdörtgen 7"/>
          <p:cNvSpPr/>
          <p:nvPr/>
        </p:nvSpPr>
        <p:spPr>
          <a:xfrm>
            <a:off x="1028700" y="2649682"/>
            <a:ext cx="2118860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028700" y="3106882"/>
            <a:ext cx="2118860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1028699" y="4008928"/>
            <a:ext cx="2576945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1028699" y="4871373"/>
            <a:ext cx="2118862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028699" y="5796164"/>
            <a:ext cx="2961409" cy="27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3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adreslerinde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Türkçe harf kullanılmaz.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"eğitim" yerine "</a:t>
            </a:r>
            <a:r>
              <a:rPr lang="tr-TR" dirty="0" err="1"/>
              <a:t>egitim</a:t>
            </a:r>
            <a:r>
              <a:rPr lang="tr-TR" dirty="0"/>
              <a:t>",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"bilişim" yerine "</a:t>
            </a:r>
            <a:r>
              <a:rPr lang="tr-TR" dirty="0" err="1"/>
              <a:t>bilisim</a:t>
            </a:r>
            <a:r>
              <a:rPr lang="tr-TR" dirty="0"/>
              <a:t>" kullanılır.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Son dönemlerde, Internet'te Türkçe harflerin kullanılması ile ilgili çalışmalar olsa da </a:t>
            </a:r>
            <a:r>
              <a:rPr lang="tr-TR" u="sng" dirty="0"/>
              <a:t>henüz hayata geçirilmemiştir</a:t>
            </a:r>
            <a:r>
              <a:rPr lang="tr-TR" dirty="0"/>
              <a:t>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Sözcükler arasında aralık bırakılmaz.</a:t>
            </a:r>
          </a:p>
          <a:p>
            <a:pPr algn="just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tr-TR" dirty="0"/>
              <a:t>Büyük harf kullanılmaz.</a:t>
            </a:r>
          </a:p>
        </p:txBody>
      </p:sp>
    </p:spTree>
    <p:extLst>
      <p:ext uri="{BB962C8B-B14F-4D97-AF65-F5344CB8AC3E}">
        <p14:creationId xmlns:p14="http://schemas.microsoft.com/office/powerpoint/2010/main" val="20613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1518</Words>
  <Application>Microsoft Office PowerPoint</Application>
  <PresentationFormat>Ekran Gösterisi (4:3)</PresentationFormat>
  <Paragraphs>169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İyon</vt:lpstr>
      <vt:lpstr>Web Programlama</vt:lpstr>
      <vt:lpstr>A.INTERNET NEDİR?</vt:lpstr>
      <vt:lpstr>A.INTERNET NEDİR?</vt:lpstr>
      <vt:lpstr>A.INTERNET NEDİR?</vt:lpstr>
      <vt:lpstr>B.INTERNET NE İŞE YARAR?</vt:lpstr>
      <vt:lpstr>B.INTERNET NE İŞE YARAR?</vt:lpstr>
      <vt:lpstr>C.WEB ADRESİ NEDİR?</vt:lpstr>
      <vt:lpstr>WEB ADRESİ TÜRLERİ</vt:lpstr>
      <vt:lpstr>Web adreslerinde</vt:lpstr>
      <vt:lpstr>Örnekler</vt:lpstr>
      <vt:lpstr>Temel Kavramlar</vt:lpstr>
      <vt:lpstr>Temel Kavramlar</vt:lpstr>
      <vt:lpstr>Temel Kavramlar</vt:lpstr>
      <vt:lpstr>Temel Kavramlar</vt:lpstr>
      <vt:lpstr>Temel Kavramlar</vt:lpstr>
      <vt:lpstr>İnternet Adreslerinin Yapısı</vt:lpstr>
      <vt:lpstr>Web Tarayıcıları</vt:lpstr>
      <vt:lpstr>Web Tarayıcıları Temel Kavramlar</vt:lpstr>
      <vt:lpstr>Ağ Nedir ? Ağ Adresi Nedir?</vt:lpstr>
      <vt:lpstr>Ağ Adresleri</vt:lpstr>
      <vt:lpstr>IP Adresi</vt:lpstr>
      <vt:lpstr>UYGULAMA: IP ve MAC Adreslerini Öğrenme</vt:lpstr>
      <vt:lpstr>Elektronik Posta</vt:lpstr>
      <vt:lpstr>Bilgisayar Ağları -Network</vt:lpstr>
      <vt:lpstr>Bilgisayar Ağları</vt:lpstr>
      <vt:lpstr>Veri İletişimi</vt:lpstr>
      <vt:lpstr>Kablolar</vt:lpstr>
      <vt:lpstr>Bilgisayar Ağlarının Bağlanması</vt:lpstr>
      <vt:lpstr>Bilgisayar Ağlarının Sınıflandırılması</vt:lpstr>
      <vt:lpstr>Yerel Alan Ağları (LAN)</vt:lpstr>
      <vt:lpstr>Geniş Alan Ağları (WAN)</vt:lpstr>
      <vt:lpstr>Internet’te Bir Dakikada Olanlar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</dc:creator>
  <cp:lastModifiedBy>Şüheda Semih AÇMALI</cp:lastModifiedBy>
  <cp:revision>51</cp:revision>
  <dcterms:created xsi:type="dcterms:W3CDTF">2016-05-10T17:42:41Z</dcterms:created>
  <dcterms:modified xsi:type="dcterms:W3CDTF">2023-03-21T11:38:56Z</dcterms:modified>
</cp:coreProperties>
</file>