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8" r:id="rId5"/>
    <p:sldId id="265" r:id="rId6"/>
    <p:sldId id="266" r:id="rId7"/>
    <p:sldId id="267" r:id="rId8"/>
    <p:sldId id="261" r:id="rId9"/>
    <p:sldId id="262" r:id="rId10"/>
    <p:sldId id="263" r:id="rId11"/>
    <p:sldId id="258" r:id="rId12"/>
    <p:sldId id="259" r:id="rId13"/>
    <p:sldId id="260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379C17F3-16A3-47C9-A5EC-45C8BEF2DF43}">
          <p14:sldIdLst>
            <p14:sldId id="256"/>
            <p14:sldId id="257"/>
          </p14:sldIdLst>
        </p14:section>
        <p14:section name="HTTP" id="{CF72E628-9F63-4EE0-9929-97910501B752}">
          <p14:sldIdLst>
            <p14:sldId id="264"/>
            <p14:sldId id="268"/>
            <p14:sldId id="265"/>
            <p14:sldId id="266"/>
            <p14:sldId id="267"/>
          </p14:sldIdLst>
        </p14:section>
        <p14:section name="DNS" id="{F0D4441F-9FD0-48C1-97F1-17DABB4B3966}">
          <p14:sldIdLst>
            <p14:sldId id="261"/>
            <p14:sldId id="262"/>
            <p14:sldId id="263"/>
          </p14:sldIdLst>
        </p14:section>
        <p14:section name="SSL" id="{A75CC603-8B3A-40EE-80F4-603A496CB09D}">
          <p14:sldIdLst>
            <p14:sldId id="258"/>
            <p14:sldId id="259"/>
            <p14:sldId id="260"/>
          </p14:sldIdLst>
        </p14:section>
        <p14:section name="FTP" id="{657B1F92-1A3C-4107-96FF-438E25371572}">
          <p14:sldIdLst>
            <p14:sldId id="269"/>
          </p14:sldIdLst>
        </p14:section>
        <p14:section name="Telnet" id="{3849931B-57B9-4835-A79A-F208F2B57910}">
          <p14:sldIdLst>
            <p14:sldId id="270"/>
          </p14:sldIdLst>
        </p14:section>
        <p14:section name="SSH" id="{9541E47B-8FF7-49CF-A596-91E9E3728D76}">
          <p14:sldIdLst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00" d="100"/>
          <a:sy n="100" d="100"/>
        </p:scale>
        <p:origin x="7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70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34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05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2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94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89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8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20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9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7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9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832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1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7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23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4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F4EB3C-F88B-4B62-9708-39D23709C2EC}" type="datetimeFigureOut">
              <a:rPr lang="tr-TR" smtClean="0"/>
              <a:t>22.03.2023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B273-4266-40F4-AF4E-83C06BDAD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0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D6665B-E7BC-5DAA-87FC-8A36E93B2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Uygulama Katmanı Protokolleri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B20FF4-37C5-7CEE-4E88-87670DE66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61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0B7D56-B164-AE5C-734F-1665301D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Sunucusu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9655A-5E1C-ABE4-3283-25E7C91C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DNS sunucuları aslında 7/24 çalışacak şekilde konfigüre edilmiş özel bilgisayarlardır.</a:t>
            </a:r>
          </a:p>
          <a:p>
            <a:r>
              <a:rPr lang="tr-TR" dirty="0"/>
              <a:t>Tüm DNS sunucuları internet ağında uygun bir şekilde DNS </a:t>
            </a:r>
            <a:r>
              <a:rPr lang="tr-TR" dirty="0" err="1"/>
              <a:t>Zone’larına</a:t>
            </a:r>
            <a:r>
              <a:rPr lang="tr-TR" dirty="0"/>
              <a:t> konumlandırılarak dağıtılmıştır.</a:t>
            </a:r>
          </a:p>
          <a:p>
            <a:r>
              <a:rPr lang="tr-TR" dirty="0"/>
              <a:t>Her biri kendi bölgesinde sürekli olarak IP adreslerini sorgulamak ve onlarla ilişkili alan adlarını eşleştirmek ve onları kayıt altında tutmak için çalışırlar. </a:t>
            </a:r>
          </a:p>
        </p:txBody>
      </p:sp>
    </p:spTree>
    <p:extLst>
      <p:ext uri="{BB962C8B-B14F-4D97-AF65-F5344CB8AC3E}">
        <p14:creationId xmlns:p14="http://schemas.microsoft.com/office/powerpoint/2010/main" val="49053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99B12-4A23-9F54-8E60-27045FF2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SLL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75697E-BAF3-B64A-7804-80FE8297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Secure</a:t>
            </a:r>
            <a:r>
              <a:rPr lang="tr-TR" dirty="0"/>
              <a:t> </a:t>
            </a:r>
            <a:r>
              <a:rPr lang="tr-TR" dirty="0" err="1"/>
              <a:t>Socket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Türkçe anlamıysa Güvenli Giriş </a:t>
            </a:r>
            <a:r>
              <a:rPr lang="tr-TR" dirty="0" err="1"/>
              <a:t>Katmanı’dır</a:t>
            </a:r>
            <a:r>
              <a:rPr lang="tr-TR" dirty="0"/>
              <a:t>.</a:t>
            </a:r>
          </a:p>
          <a:p>
            <a:r>
              <a:rPr lang="tr-TR" dirty="0"/>
              <a:t>SSL kişisel gizlilik ve güvenilirlik sağlayan, network üzerindeki bilgi transferi sırasında bilginin bütünlüğü ve gizliliği (</a:t>
            </a:r>
            <a:r>
              <a:rPr lang="tr-TR" i="1" dirty="0"/>
              <a:t>data </a:t>
            </a:r>
            <a:r>
              <a:rPr lang="tr-TR" i="1" dirty="0" err="1"/>
              <a:t>protection</a:t>
            </a:r>
            <a:r>
              <a:rPr lang="tr-TR" dirty="0"/>
              <a:t>) için sunucu ile istemci arasındaki iletişimin şifrelenmiş şekilde yapılabilmesine imkan veren bu sayede gizliliğinin ve bütünlüğün korunmasını sağlayan </a:t>
            </a:r>
            <a:r>
              <a:rPr lang="tr-TR" b="1" dirty="0"/>
              <a:t>Netscape</a:t>
            </a:r>
            <a:r>
              <a:rPr lang="tr-TR" dirty="0"/>
              <a:t> tarafından geliştirilmiş bir güvenlik protokolüdür diye tanımlayabiliriz.</a:t>
            </a:r>
          </a:p>
        </p:txBody>
      </p:sp>
    </p:spTree>
    <p:extLst>
      <p:ext uri="{BB962C8B-B14F-4D97-AF65-F5344CB8AC3E}">
        <p14:creationId xmlns:p14="http://schemas.microsoft.com/office/powerpoint/2010/main" val="295489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FCE59-E7C9-F702-80F9-625CA9D1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SSL Nasıl Çalışır?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92E820-043F-B0A7-DF86-7D618643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SSL </a:t>
            </a:r>
            <a:r>
              <a:rPr lang="tr-TR" dirty="0" err="1"/>
              <a:t>Public</a:t>
            </a:r>
            <a:r>
              <a:rPr lang="tr-TR" dirty="0"/>
              <a:t> Key/</a:t>
            </a:r>
            <a:r>
              <a:rPr lang="tr-TR" dirty="0" err="1"/>
              <a:t>Private</a:t>
            </a:r>
            <a:r>
              <a:rPr lang="tr-TR" dirty="0"/>
              <a:t> Key adı verilen anahtarların kullanımına bağlı bir kodlama yöntemine dayalıdır.</a:t>
            </a:r>
          </a:p>
          <a:p>
            <a:r>
              <a:rPr lang="tr-TR" dirty="0"/>
              <a:t>SSL kodlama için iki adet anahtar bulunmaktadır. Bu anahtarlar, dijital ortamda kodlanmış yazılımlardır. Bir anahtarın kilitlemiş olduğu veriyi, sadece diğer anahtar açabilir.</a:t>
            </a:r>
          </a:p>
          <a:p>
            <a:r>
              <a:rPr lang="tr-TR" dirty="0"/>
              <a:t>Anahtarlarınızı yarattıktan sonra (SSL </a:t>
            </a:r>
            <a:r>
              <a:rPr lang="tr-TR" dirty="0" err="1"/>
              <a:t>default</a:t>
            </a:r>
            <a:r>
              <a:rPr lang="tr-TR" dirty="0"/>
              <a:t> olarak bu işlemi yapmaktadır, sizin herhangi bir işlem yapmanıza gerek yoktur), anahtarlardan biri (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) sunucuda kalır. Diğer anahtar (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) ise, bağlantı kurmak istediğiniz kişilere gönderilir.</a:t>
            </a:r>
          </a:p>
          <a:p>
            <a:r>
              <a:rPr lang="tr-TR" dirty="0"/>
              <a:t>Dışarıdan sizinle iletişime geçmek isteyen kişi,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key’i</a:t>
            </a:r>
            <a:r>
              <a:rPr lang="tr-TR" dirty="0"/>
              <a:t> kullanarak mesajı güvenli bir şekilde size gönderir. Veri, size ulaşmadan, transfer sırasında veriye ulaşılsa bile, şifrenin çözülmesi için sizde bulunan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gerekecektir.</a:t>
            </a:r>
          </a:p>
        </p:txBody>
      </p:sp>
    </p:spTree>
    <p:extLst>
      <p:ext uri="{BB962C8B-B14F-4D97-AF65-F5344CB8AC3E}">
        <p14:creationId xmlns:p14="http://schemas.microsoft.com/office/powerpoint/2010/main" val="80725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B14E55-86E0-30AA-4D29-0B6EAB5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SSL Protokolünün Özellikleri Nelerdir?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D089CC-A130-AD74-C085-5565AF8A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Bağlantı gizlidir.</a:t>
            </a:r>
          </a:p>
          <a:p>
            <a:r>
              <a:rPr lang="tr-TR" dirty="0"/>
              <a:t>Gelen verinin kodlaması ve şifreyi çözmesi esnasında güvenlik ve gizliliği sağlar.</a:t>
            </a:r>
          </a:p>
          <a:p>
            <a:r>
              <a:rPr lang="tr-TR" dirty="0"/>
              <a:t>Haberleşen uçların kimlikleri doğrulanabilir.</a:t>
            </a:r>
          </a:p>
          <a:p>
            <a:r>
              <a:rPr lang="tr-TR" dirty="0"/>
              <a:t>Doküman arşivi oluşturulmasını kolaylaştırır.</a:t>
            </a:r>
          </a:p>
          <a:p>
            <a:r>
              <a:rPr lang="tr-TR" dirty="0"/>
              <a:t>Bağlantı güvenilirdir. Mesaj akışı, mesajın bütünlüğünün kontrolünü de içerir.</a:t>
            </a:r>
          </a:p>
          <a:p>
            <a:r>
              <a:rPr lang="tr-TR" dirty="0"/>
              <a:t>Veriyi gönderenin ve veriyi alanın doğru yerler olduğunu garanti eder.</a:t>
            </a:r>
          </a:p>
          <a:p>
            <a:r>
              <a:rPr lang="tr-TR" dirty="0"/>
              <a:t>İletilen dokümanların tarih ve zamanını doğrular.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883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385E38-E4E3-9D7C-635A-5C03262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FTP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13B718-0003-9F3E-0675-CE867C2C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File Transfer Protocol ,Dosya Transfer Protokolü</a:t>
            </a:r>
          </a:p>
          <a:p>
            <a:r>
              <a:rPr lang="tr-TR" dirty="0"/>
              <a:t>Örneğin bir web sitende yer alması istenen dosyalar sunuculara FTP üzerinden aktarılabilir.</a:t>
            </a:r>
          </a:p>
          <a:p>
            <a:r>
              <a:rPr lang="tr-TR" dirty="0"/>
              <a:t>FTP ilk geliştirilen internet protokollerinden biridir. FTP protokolü ile;</a:t>
            </a:r>
          </a:p>
          <a:p>
            <a:pPr lvl="1"/>
            <a:r>
              <a:rPr lang="tr-TR" dirty="0"/>
              <a:t>Bir başka bilgisayardan bir başka bilgisayara dosya aktarımı yapılırken, o bilgisayar ile etkileşimi aynı anda bağlantı kurulur.</a:t>
            </a:r>
          </a:p>
          <a:p>
            <a:pPr lvl="1"/>
            <a:r>
              <a:rPr lang="tr-TR" dirty="0"/>
              <a:t>Protokol ile sağlanan bir dizi komutlar yardımıyla iki bilgisayar arasında dosya alma/gönderme işlemleri yapılır.</a:t>
            </a:r>
          </a:p>
          <a:p>
            <a:r>
              <a:rPr lang="tr-TR" dirty="0"/>
              <a:t>FTP yazılım Örnekleri; </a:t>
            </a:r>
            <a:r>
              <a:rPr lang="tr-TR" dirty="0" err="1"/>
              <a:t>FileZilla</a:t>
            </a:r>
            <a:r>
              <a:rPr lang="tr-TR" dirty="0"/>
              <a:t>, </a:t>
            </a:r>
            <a:r>
              <a:rPr lang="tr-TR" dirty="0" err="1"/>
              <a:t>WinSCP</a:t>
            </a:r>
            <a:r>
              <a:rPr lang="tr-TR" dirty="0"/>
              <a:t>, </a:t>
            </a:r>
            <a:r>
              <a:rPr lang="tr-TR" dirty="0" err="1"/>
              <a:t>CyberDuck</a:t>
            </a:r>
            <a:r>
              <a:rPr lang="tr-TR" dirty="0"/>
              <a:t>, Transmit</a:t>
            </a:r>
          </a:p>
        </p:txBody>
      </p:sp>
    </p:spTree>
    <p:extLst>
      <p:ext uri="{BB962C8B-B14F-4D97-AF65-F5344CB8AC3E}">
        <p14:creationId xmlns:p14="http://schemas.microsoft.com/office/powerpoint/2010/main" val="308478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7496D-2FCF-5B74-6702-77618F06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Telnet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654071-939C-B020-268B-0FD78EA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bilgisayara sanal olarak erişmek ve iki makine arasında iki yönlü işbirliğine dayalı, metin tabanlı bir iletişim kanalı sağlamak için kullanılan bir istemci-sunucu protokolüdür.</a:t>
            </a:r>
          </a:p>
          <a:p>
            <a:r>
              <a:rPr lang="tr-TR" dirty="0"/>
              <a:t>FTP, veri dosyalarını göndermek için çalışan kullanıcılar için Telnet ile birlikte kullanılabilir.</a:t>
            </a:r>
          </a:p>
          <a:p>
            <a:r>
              <a:rPr lang="tr-TR" dirty="0"/>
              <a:t>Telnet güvenli bir protokol </a:t>
            </a:r>
            <a:r>
              <a:rPr lang="tr-TR" b="1" dirty="0"/>
              <a:t>değildir</a:t>
            </a:r>
            <a:r>
              <a:rPr lang="tr-TR" dirty="0"/>
              <a:t> ve şifrelenmez. </a:t>
            </a:r>
          </a:p>
          <a:p>
            <a:r>
              <a:rPr lang="tr-TR" dirty="0"/>
              <a:t>Bir kullanıcının bağlantısını izleyerek, herhangi biri bir kişinin kullanıcı adı, şifresi ve Telnet oturumu üzerinden düz metin olarak yazılan diğer özel bilgilerine erişebilir. Bu bilgilerle kullanıcının cihazına erişim sağlanabilir.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822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262EB-53C7-74BC-FA9E-F5A59BE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SSH (</a:t>
            </a:r>
            <a:r>
              <a:rPr lang="tr-TR" dirty="0" err="1"/>
              <a:t>Secure</a:t>
            </a:r>
            <a:r>
              <a:rPr lang="tr-TR" dirty="0"/>
              <a:t> Shell)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FBF9D7-47C1-8525-BBB4-AA8A854D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network cihazı arasında güvenlik kanalıyla veri değişimine izin veren bir istemci-sunucu </a:t>
            </a:r>
            <a:r>
              <a:rPr lang="tr-TR" dirty="0" err="1"/>
              <a:t>prokolüdür</a:t>
            </a:r>
            <a:r>
              <a:rPr lang="tr-TR" dirty="0"/>
              <a:t>.</a:t>
            </a:r>
          </a:p>
          <a:p>
            <a:r>
              <a:rPr lang="tr-TR" dirty="0"/>
              <a:t>Birincil olarak Linux ve </a:t>
            </a:r>
            <a:r>
              <a:rPr lang="tr-TR" dirty="0" err="1"/>
              <a:t>unix</a:t>
            </a:r>
            <a:r>
              <a:rPr lang="tr-TR" dirty="0"/>
              <a:t> tabanlı sistemlerin kabuk hesaplarına ulaşmak için kullanılmıştır.</a:t>
            </a:r>
          </a:p>
          <a:p>
            <a:r>
              <a:rPr lang="tr-TR" dirty="0"/>
              <a:t>SSH protokolü Telnet gibi güvenlik yetenekleri olmayan network protokollerinin yerini almak için dizayn edilmiştir.</a:t>
            </a:r>
          </a:p>
          <a:p>
            <a:r>
              <a:rPr lang="tr-TR" dirty="0"/>
              <a:t>SSH protokolünde, gönderilen tüm veriler şifrelenerek güvenlik sağlanmış olur.</a:t>
            </a:r>
          </a:p>
          <a:p>
            <a:r>
              <a:rPr lang="tr-TR" dirty="0"/>
              <a:t>SSH sunucusu </a:t>
            </a:r>
            <a:r>
              <a:rPr lang="tr-TR" dirty="0" err="1"/>
              <a:t>default</a:t>
            </a:r>
            <a:r>
              <a:rPr lang="tr-TR" dirty="0"/>
              <a:t> olarak 22 numaralı standart TCP portunu dinler.</a:t>
            </a:r>
          </a:p>
        </p:txBody>
      </p:sp>
    </p:spTree>
    <p:extLst>
      <p:ext uri="{BB962C8B-B14F-4D97-AF65-F5344CB8AC3E}">
        <p14:creationId xmlns:p14="http://schemas.microsoft.com/office/powerpoint/2010/main" val="214113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019F66-3DF3-1D6E-7B4F-8E29746F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SSH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ACA8B5-BE48-4B6B-D64B-40F5890D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 işletim sistemlerinde </a:t>
            </a:r>
            <a:r>
              <a:rPr lang="tr-TR" dirty="0" err="1"/>
              <a:t>openssh</a:t>
            </a:r>
            <a:r>
              <a:rPr lang="tr-TR" dirty="0"/>
              <a:t> kuruludur ama Windows için ek olarak kurulması gerekir. </a:t>
            </a:r>
            <a:r>
              <a:rPr lang="de-DE" dirty="0" err="1"/>
              <a:t>Openssh</a:t>
            </a:r>
            <a:r>
              <a:rPr lang="de-DE" dirty="0"/>
              <a:t> Windows</a:t>
            </a:r>
            <a:r>
              <a:rPr lang="tr-TR" dirty="0"/>
              <a:t>’</a:t>
            </a:r>
            <a:r>
              <a:rPr lang="de-DE" dirty="0"/>
              <a:t>da da </a:t>
            </a:r>
            <a:r>
              <a:rPr lang="de-DE" dirty="0" err="1"/>
              <a:t>çalışmaktır</a:t>
            </a:r>
            <a:r>
              <a:rPr lang="de-DE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82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8FE5A1-442C-F68B-C8A6-A277EA03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533400"/>
            <a:ext cx="4396339" cy="5722938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/>
              <a:t>Host Name (</a:t>
            </a:r>
            <a:r>
              <a:rPr lang="tr-TR" b="1" dirty="0" err="1"/>
              <a:t>or</a:t>
            </a:r>
            <a:r>
              <a:rPr lang="tr-TR" b="1" dirty="0"/>
              <a:t> IP </a:t>
            </a:r>
            <a:r>
              <a:rPr lang="tr-TR" b="1" dirty="0" err="1"/>
              <a:t>Adress</a:t>
            </a:r>
            <a:r>
              <a:rPr lang="tr-TR" b="1" dirty="0"/>
              <a:t>)</a:t>
            </a:r>
            <a:r>
              <a:rPr lang="tr-TR" dirty="0"/>
              <a:t> Yazan bölüme ip adresini yazıyoruz.</a:t>
            </a:r>
          </a:p>
          <a:p>
            <a:r>
              <a:rPr lang="tr-TR" dirty="0"/>
              <a:t>Sunucumuzda özellikle port verilmemişse 22 bırakıyoruz aksinde port </a:t>
            </a:r>
            <a:r>
              <a:rPr lang="tr-TR" dirty="0" err="1"/>
              <a:t>numarasınıda</a:t>
            </a:r>
            <a:r>
              <a:rPr lang="tr-TR" dirty="0"/>
              <a:t> yandaki kutucuğa giriyoruz.</a:t>
            </a:r>
          </a:p>
          <a:p>
            <a:r>
              <a:rPr lang="tr-TR" dirty="0"/>
              <a:t>Open </a:t>
            </a:r>
            <a:r>
              <a:rPr lang="tr-TR" dirty="0" err="1"/>
              <a:t>tıklayrak</a:t>
            </a:r>
            <a:r>
              <a:rPr lang="tr-TR" dirty="0"/>
              <a:t> siyah ekranımızın gelmesini sağlıyoruz. Uyarı mesajı gelirse Evet Seçiyoruz.</a:t>
            </a:r>
          </a:p>
          <a:p>
            <a:r>
              <a:rPr lang="tr-TR" b="1" dirty="0" err="1"/>
              <a:t>root</a:t>
            </a:r>
            <a:r>
              <a:rPr lang="tr-TR" b="1" dirty="0"/>
              <a:t> as:</a:t>
            </a:r>
            <a:r>
              <a:rPr lang="tr-TR" dirty="0"/>
              <a:t>  kullanıcı adını yazıyoruz. </a:t>
            </a:r>
            <a:r>
              <a:rPr lang="tr-TR" b="1" dirty="0" err="1"/>
              <a:t>kullaniciadi</a:t>
            </a:r>
            <a:r>
              <a:rPr lang="tr-TR" b="1" dirty="0"/>
              <a:t> @ ip adresimiz </a:t>
            </a:r>
            <a:r>
              <a:rPr lang="tr-TR" b="1" dirty="0" err="1"/>
              <a:t>password</a:t>
            </a:r>
            <a:r>
              <a:rPr lang="tr-TR" b="1" dirty="0"/>
              <a:t>: </a:t>
            </a:r>
            <a:r>
              <a:rPr lang="tr-TR" dirty="0" err="1"/>
              <a:t>burayada</a:t>
            </a:r>
            <a:r>
              <a:rPr lang="tr-TR" dirty="0"/>
              <a:t> şifremizi yazarak </a:t>
            </a:r>
            <a:r>
              <a:rPr lang="tr-TR" dirty="0" err="1"/>
              <a:t>Enter</a:t>
            </a:r>
            <a:r>
              <a:rPr lang="tr-TR" dirty="0"/>
              <a:t> basıyoruz. </a:t>
            </a:r>
            <a:r>
              <a:rPr lang="tr-TR" b="1" dirty="0"/>
              <a:t>Access </a:t>
            </a:r>
            <a:r>
              <a:rPr lang="tr-TR" b="1" dirty="0" err="1"/>
              <a:t>Denied</a:t>
            </a:r>
            <a:r>
              <a:rPr lang="tr-TR" dirty="0" err="1"/>
              <a:t>Mesajı</a:t>
            </a:r>
            <a:r>
              <a:rPr lang="tr-TR" dirty="0"/>
              <a:t> almadıysanız bilgileriniz doğru ve giriş yapmış bulunmaktasınız.</a:t>
            </a:r>
          </a:p>
          <a:p>
            <a:r>
              <a:rPr lang="tr-TR" dirty="0"/>
              <a:t>Ardından istediğimiz komutu girerek Server üzerinde işlem yapabiliyorsunuz. örneğin: </a:t>
            </a:r>
            <a:r>
              <a:rPr lang="tr-TR" b="1" dirty="0" err="1"/>
              <a:t>passwd</a:t>
            </a:r>
            <a:r>
              <a:rPr lang="tr-TR" b="1" dirty="0"/>
              <a:t> admin  </a:t>
            </a:r>
            <a:r>
              <a:rPr lang="tr-TR" dirty="0"/>
              <a:t>Yazdığınızda </a:t>
            </a:r>
            <a:r>
              <a:rPr lang="tr-TR" b="1" dirty="0"/>
              <a:t>123456</a:t>
            </a:r>
            <a:r>
              <a:rPr lang="tr-TR" dirty="0"/>
              <a:t> girerek server kullanıcı adını admin varsayıyorum şifreyi 123456 yapabiliyoruz.</a:t>
            </a:r>
          </a:p>
          <a:p>
            <a:r>
              <a:rPr lang="tr-TR" b="1" dirty="0"/>
              <a:t>NOT:</a:t>
            </a:r>
            <a:r>
              <a:rPr lang="tr-TR" dirty="0"/>
              <a:t> Şifre girişi yaparken yazdığınız karakterler görünmez.’*’ gibi simgeler çıkmaz. Normal bir giriş yapar gibi şifrenizi yazarak </a:t>
            </a:r>
            <a:r>
              <a:rPr lang="tr-TR" dirty="0" err="1"/>
              <a:t>enter</a:t>
            </a:r>
            <a:r>
              <a:rPr lang="tr-TR" dirty="0"/>
              <a:t> demeniz yeterli olacaktır.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B2A3838-6DAB-3FD0-EA0F-6D993766AD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1524000"/>
            <a:ext cx="3842412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95AFCB5-3EAE-33EF-1648-4B5D6F6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F951D22-7B6B-4016-6745-693D590B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Bilgisayar Ağları ve İletişim, </a:t>
            </a:r>
            <a:r>
              <a:rPr lang="tr-TR" dirty="0"/>
              <a:t>Nobel Akademik Yayıncılık, 2010</a:t>
            </a:r>
          </a:p>
          <a:p>
            <a:r>
              <a:rPr lang="tr-TR" b="1" dirty="0"/>
              <a:t>https://www.hosting.com.tr/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3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3DF0C-801E-2CA2-E1FF-CFF67DAA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E7A5F8-CDF9-90AC-4FDF-475641B8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</a:t>
            </a:r>
          </a:p>
          <a:p>
            <a:r>
              <a:rPr lang="tr-TR" dirty="0"/>
              <a:t>DNS</a:t>
            </a:r>
          </a:p>
          <a:p>
            <a:r>
              <a:rPr lang="tr-TR" dirty="0"/>
              <a:t>SSL</a:t>
            </a:r>
          </a:p>
          <a:p>
            <a:r>
              <a:rPr lang="tr-TR" dirty="0"/>
              <a:t>FTP</a:t>
            </a:r>
          </a:p>
          <a:p>
            <a:r>
              <a:rPr lang="tr-TR" dirty="0"/>
              <a:t>Telnet</a:t>
            </a:r>
          </a:p>
          <a:p>
            <a:r>
              <a:rPr lang="tr-TR" dirty="0"/>
              <a:t>SSH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53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AA4494-218B-908E-6B8C-90EE99C2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4EC80B-AB38-321B-DFA2-FCD111F1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Transfer </a:t>
            </a:r>
            <a:r>
              <a:rPr lang="tr-TR" dirty="0" err="1"/>
              <a:t>Protocol”,“Hiper</a:t>
            </a:r>
            <a:r>
              <a:rPr lang="tr-TR" dirty="0"/>
              <a:t> Metin Transfer </a:t>
            </a:r>
            <a:r>
              <a:rPr lang="tr-TR" dirty="0" err="1"/>
              <a:t>Protokolü“dür</a:t>
            </a:r>
            <a:r>
              <a:rPr lang="tr-TR" dirty="0"/>
              <a:t>.</a:t>
            </a:r>
          </a:p>
          <a:p>
            <a:r>
              <a:rPr lang="tr-TR" dirty="0"/>
              <a:t>HTTP protokolü ağ üzerinden web sayfalarının görüntülenmesini sağlayan protokoldür. </a:t>
            </a:r>
          </a:p>
          <a:p>
            <a:r>
              <a:rPr lang="tr-TR" dirty="0"/>
              <a:t>HTTP</a:t>
            </a:r>
            <a:r>
              <a:rPr lang="tr-TR" i="1" dirty="0"/>
              <a:t> protokolü </a:t>
            </a:r>
            <a:r>
              <a:rPr lang="tr-TR" dirty="0"/>
              <a:t>istemci (PC) ile sunucu (server) arasındaki alışveriş kurallarını belirler. Port olarak ise </a:t>
            </a:r>
            <a:r>
              <a:rPr lang="tr-TR" i="1" dirty="0"/>
              <a:t>80 </a:t>
            </a:r>
            <a:r>
              <a:rPr lang="tr-TR" dirty="0"/>
              <a:t>portunu kullanır.</a:t>
            </a:r>
          </a:p>
          <a:p>
            <a:r>
              <a:rPr lang="tr-TR" dirty="0"/>
              <a:t>İstemci sunucuya bir istek gönderir. Bu istek Internet Explorer, Google Chrome veya Mozilla Firefox gibi web browser’lar aracılığıyla iletilir. Sunucu bu isteği alır ve Apache</a:t>
            </a:r>
            <a:r>
              <a:rPr lang="tr-TR" i="1" dirty="0"/>
              <a:t> </a:t>
            </a:r>
            <a:r>
              <a:rPr lang="tr-TR" dirty="0"/>
              <a:t>veya IIS</a:t>
            </a:r>
            <a:r>
              <a:rPr lang="tr-TR" i="1" dirty="0"/>
              <a:t> </a:t>
            </a:r>
            <a:r>
              <a:rPr lang="tr-TR" dirty="0"/>
              <a:t>gibi web</a:t>
            </a:r>
            <a:r>
              <a:rPr lang="tr-TR" i="1" dirty="0"/>
              <a:t> sunucu</a:t>
            </a:r>
            <a:r>
              <a:rPr lang="tr-TR" dirty="0"/>
              <a:t> programları aracılığıyla cevap verir.</a:t>
            </a:r>
          </a:p>
        </p:txBody>
      </p:sp>
    </p:spTree>
    <p:extLst>
      <p:ext uri="{BB962C8B-B14F-4D97-AF65-F5344CB8AC3E}">
        <p14:creationId xmlns:p14="http://schemas.microsoft.com/office/powerpoint/2010/main" val="10597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71821-D70F-E72C-B0D8-3EC4952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6088D-1EDE-9778-614A-EFD1714A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err="1">
                <a:effectLst/>
              </a:rPr>
              <a:t>Secure</a:t>
            </a:r>
            <a:r>
              <a:rPr lang="tr-TR" b="0" dirty="0">
                <a:effectLst/>
              </a:rPr>
              <a:t> </a:t>
            </a:r>
            <a:r>
              <a:rPr lang="tr-TR" b="0" dirty="0" err="1">
                <a:effectLst/>
              </a:rPr>
              <a:t>Hyper</a:t>
            </a:r>
            <a:r>
              <a:rPr lang="tr-TR" b="0" dirty="0">
                <a:effectLst/>
              </a:rPr>
              <a:t> </a:t>
            </a:r>
            <a:r>
              <a:rPr lang="tr-TR" b="0" dirty="0" err="1">
                <a:effectLst/>
              </a:rPr>
              <a:t>Text</a:t>
            </a:r>
            <a:r>
              <a:rPr lang="tr-TR" b="0" dirty="0">
                <a:effectLst/>
              </a:rPr>
              <a:t> Transfer Protocol” , “Güvenli Metin Aktarma Protokolü”</a:t>
            </a:r>
          </a:p>
          <a:p>
            <a:r>
              <a:rPr lang="tr-TR" b="0" dirty="0">
                <a:effectLst/>
              </a:rPr>
              <a:t>HTTP protokolüne SSL sertifikası eklenerek oluşur.</a:t>
            </a:r>
            <a:endParaRPr lang="tr-TR" dirty="0"/>
          </a:p>
          <a:p>
            <a:r>
              <a:rPr lang="tr-TR" b="0" dirty="0">
                <a:effectLst/>
              </a:rPr>
              <a:t>Kısacası internet sitelerinin metinlerle kurduğu bağlantının şifrelenmesidir.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8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6DD64-826F-B89C-F7CF-2674D659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 Durum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10BFC2-8295-0613-D19D-190EF8D1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Durum kodlarında 1’den 5’e kadar gruplandırılmıştır.</a:t>
            </a:r>
            <a:endParaRPr lang="tr-TR" dirty="0"/>
          </a:p>
          <a:p>
            <a:r>
              <a:rPr lang="tr-TR" dirty="0"/>
              <a:t>1xx     Bilgi</a:t>
            </a:r>
            <a:br>
              <a:rPr lang="tr-TR" dirty="0"/>
            </a:br>
            <a:r>
              <a:rPr lang="tr-TR" dirty="0"/>
              <a:t>2xx     Başarı</a:t>
            </a:r>
            <a:br>
              <a:rPr lang="tr-TR" dirty="0"/>
            </a:br>
            <a:r>
              <a:rPr lang="tr-TR" dirty="0"/>
              <a:t>3xx     Yönlendirme</a:t>
            </a:r>
            <a:br>
              <a:rPr lang="tr-TR" dirty="0"/>
            </a:br>
            <a:r>
              <a:rPr lang="tr-TR" dirty="0"/>
              <a:t>4xx     Tarayıcı Hatası</a:t>
            </a:r>
            <a:br>
              <a:rPr lang="tr-TR" dirty="0"/>
            </a:br>
            <a:r>
              <a:rPr lang="tr-TR" dirty="0"/>
              <a:t>5xx     Sunucu Hatası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943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61CD0844-A14B-FE7A-AA29-867D9159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33" y="0"/>
            <a:ext cx="6206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1273CD17-0640-F991-32B1-6BC7450A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58" y="0"/>
            <a:ext cx="490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2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4E4A8B-65DE-1C83-FED6-91954C2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578C2-E3B1-24C2-5B66-88D37D8B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DNS</a:t>
            </a:r>
            <a:r>
              <a:rPr lang="tr-TR" dirty="0"/>
              <a:t> (</a:t>
            </a:r>
            <a:r>
              <a:rPr lang="tr-TR" b="1" dirty="0"/>
              <a:t>D</a:t>
            </a:r>
            <a:r>
              <a:rPr lang="tr-TR" dirty="0"/>
              <a:t>omain </a:t>
            </a:r>
            <a:r>
              <a:rPr lang="tr-TR" b="1" dirty="0"/>
              <a:t>N</a:t>
            </a:r>
            <a:r>
              <a:rPr lang="tr-TR" dirty="0"/>
              <a:t>ame </a:t>
            </a:r>
            <a:r>
              <a:rPr lang="tr-TR" b="1" dirty="0"/>
              <a:t>S</a:t>
            </a:r>
            <a:r>
              <a:rPr lang="tr-TR" dirty="0"/>
              <a:t>ystem), </a:t>
            </a:r>
            <a:r>
              <a:rPr lang="tr-TR" b="1" dirty="0"/>
              <a:t>Alan Adı Sistemi</a:t>
            </a:r>
          </a:p>
          <a:p>
            <a:r>
              <a:rPr lang="tr-TR" dirty="0"/>
              <a:t>İnternet sitelerinin kolayca ve sorunsuz bir şekilde bulunmasını sağlayan bu sistem sayesinde dünya genelindeki milyonlarca web sitesine kolayca bağlantı kurabiliyoruz.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5343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E6B34-E6EF-9E03-58C5-6FB287A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Ne İşe Yarar?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99A50-191E-B86E-90E0-78026B03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DNS internetin telefon rehberidir.</a:t>
            </a:r>
          </a:p>
          <a:p>
            <a:r>
              <a:rPr lang="tr-TR" dirty="0"/>
              <a:t>Yani DNS sistemini IP adresleri ve alan adlarının kaydının tutulduğu dev bir telefon rehberine benzetebiliriz.</a:t>
            </a:r>
          </a:p>
          <a:p>
            <a:r>
              <a:rPr lang="tr-TR" dirty="0"/>
              <a:t>Bu sistem sayesinde internet sitelerini ziyaret etmek istediğimizde tarayıcımıza IP adresleri yerine anlamlı veya anlamsız ancak akılda kalıcı domainleri (alan adı) yazarak bağlantı yapabiliyoruz.</a:t>
            </a:r>
          </a:p>
          <a:p>
            <a:r>
              <a:rPr lang="tr-TR" dirty="0"/>
              <a:t>DNS sistemi kurgulanmasaydı her bir internet sitesinin IP adresini akılda tutmamız gerekirdi.</a:t>
            </a:r>
          </a:p>
        </p:txBody>
      </p:sp>
    </p:spTree>
    <p:extLst>
      <p:ext uri="{BB962C8B-B14F-4D97-AF65-F5344CB8AC3E}">
        <p14:creationId xmlns:p14="http://schemas.microsoft.com/office/powerpoint/2010/main" val="24938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939</Words>
  <Application>Microsoft Office PowerPoint</Application>
  <PresentationFormat>Geniş ekran</PresentationFormat>
  <Paragraphs>77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İyon</vt:lpstr>
      <vt:lpstr>Uygulama Katmanı Protokolleri</vt:lpstr>
      <vt:lpstr>İçindekiler</vt:lpstr>
      <vt:lpstr>HTTP</vt:lpstr>
      <vt:lpstr>HTTPS</vt:lpstr>
      <vt:lpstr>HTTP Durum Kodları</vt:lpstr>
      <vt:lpstr>PowerPoint Sunusu</vt:lpstr>
      <vt:lpstr>PowerPoint Sunusu</vt:lpstr>
      <vt:lpstr>DNS Nedir?</vt:lpstr>
      <vt:lpstr>DNS Ne İşe Yarar?</vt:lpstr>
      <vt:lpstr>DNS Sunucusu Nedir?</vt:lpstr>
      <vt:lpstr>SLL nedir?</vt:lpstr>
      <vt:lpstr>SSL Nasıl Çalışır?</vt:lpstr>
      <vt:lpstr>SSL Protokolünün Özellikleri Nelerdir? </vt:lpstr>
      <vt:lpstr>FTP</vt:lpstr>
      <vt:lpstr>Telnet</vt:lpstr>
      <vt:lpstr>SSH (Secure Shell) </vt:lpstr>
      <vt:lpstr>SSH Kullanımı</vt:lpstr>
      <vt:lpstr>PowerPoint Sunusu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 Katmanı Protokolleri</dc:title>
  <dc:creator>Şüheda Semih AÇMALI</dc:creator>
  <cp:lastModifiedBy>Şüheda Semih AÇMALI</cp:lastModifiedBy>
  <cp:revision>1</cp:revision>
  <dcterms:created xsi:type="dcterms:W3CDTF">2023-03-22T19:27:28Z</dcterms:created>
  <dcterms:modified xsi:type="dcterms:W3CDTF">2023-03-22T19:55:08Z</dcterms:modified>
</cp:coreProperties>
</file>