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4920432F-EEC8-415B-A6DA-6DDACCC1B9EB}">
          <p14:sldIdLst/>
        </p14:section>
        <p14:section name="ögrenci bilgi sistemi" id="{C4EA681F-907D-4821-AAA8-2912025A0525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E456C-2C66-DD49-A5A4-E9D88C1B2D90}" v="1" dt="2023-10-17T13:48:38.570"/>
    <p1510:client id="{8559FA1B-9158-49C7-AF48-AA3BAA248605}" v="13" dt="2023-10-18T17:51:03.475"/>
    <p1510:client id="{8A2FBA1B-8F1F-4663-B494-97E641F06A63}" v="157" dt="2023-10-19T07:12:44.095"/>
    <p1510:client id="{B710E0D0-D0E1-4AA4-9060-A6CD4AD87DF6}" v="92" dt="2023-10-17T14:05:03.868"/>
    <p1510:client id="{C4AD30F2-7104-4DA7-BB43-9DAB4DE38BCF}" v="2" dt="2023-10-18T10:53:29.967"/>
    <p1510:client id="{DC2CC2BD-E37A-4485-862A-58E248FDD295}" v="103" dt="2023-10-20T22:16:19.290"/>
    <p1510:client id="{E1D0E6D8-8FAB-4FBA-A264-E1AE69F23797}" v="8" dt="2023-10-20T22:03:53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3575A2-976F-B815-8020-630DE23FC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8F19BF4-4347-E6F8-C1A2-D0C09F864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53B41B-BE90-4014-F635-F997EC8E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4180-43B5-487B-B4CA-6A793884D244}" type="datetimeFigureOut">
              <a:rPr lang="tr-TR" smtClean="0"/>
              <a:t>22.10.2023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8BD9FD4-4D41-036B-3D04-92405E7B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21B763F-F079-3827-F7B0-98E824A3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C0D-5F9A-489E-9841-7A9A7283A4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037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319921-AC11-E356-D403-B51F475F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F50A3CD-7955-EE59-24A4-D23368F50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7B7F94-8364-868E-C788-7FFA21E8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4180-43B5-487B-B4CA-6A793884D244}" type="datetimeFigureOut">
              <a:rPr lang="tr-TR" smtClean="0"/>
              <a:t>22.10.2023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368C297-C879-1939-5E3E-A525134D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C272B73-3E29-5C59-0B19-9B62A012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C0D-5F9A-489E-9841-7A9A7283A4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35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9EEAB7C-2C8A-5FDB-5E63-892481646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08CF439-5B95-D97D-F377-1A7E8A29E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642520-A58C-D689-CF12-CB66967A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4180-43B5-487B-B4CA-6A793884D244}" type="datetimeFigureOut">
              <a:rPr lang="tr-TR" smtClean="0"/>
              <a:t>22.10.2023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80DE51-78CC-5A54-1C43-3E8914E3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4A84721-84BD-3809-ABF7-E0E7B96E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C0D-5F9A-489E-9841-7A9A7283A4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038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78E982-5EA8-53CC-3EA9-AA4CBC58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F3129A-DF67-FF14-63AE-00C31A500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10BD9CA-93C2-D1D2-C15A-179A473B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4180-43B5-487B-B4CA-6A793884D244}" type="datetimeFigureOut">
              <a:rPr lang="tr-TR" smtClean="0"/>
              <a:t>22.10.2023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E386D0F-4478-CAA6-725C-A63DA902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C105B54-EB6C-634F-09B3-D296B6B0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C0D-5F9A-489E-9841-7A9A7283A4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418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9AF849-BF9F-6D63-068D-93FCDB90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5D3426D-9436-C922-A2BB-E0FC5A0AF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F5F840-A641-F182-D127-A8FDF986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4180-43B5-487B-B4CA-6A793884D244}" type="datetimeFigureOut">
              <a:rPr lang="tr-TR" smtClean="0"/>
              <a:t>22.10.2023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F6E723F-FF1E-E372-5F65-9066D948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602AC04-422E-5361-E461-DB883BB1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C0D-5F9A-489E-9841-7A9A7283A4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870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EB039B-BC9B-9C0A-CABD-C5D807C2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1E9097-1CB8-C7E1-52EB-E21AF7025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774939C-C2B2-674D-AAA6-14A9014A6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A63FD5E-B6D8-81D3-FA4F-557D9BC2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4180-43B5-487B-B4CA-6A793884D244}" type="datetimeFigureOut">
              <a:rPr lang="tr-TR" smtClean="0"/>
              <a:t>22.10.2023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F8B5FDB-DA15-57D4-9BAE-9F729DC9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EBC0B6A-851D-FE88-DCFC-83DE926C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C0D-5F9A-489E-9841-7A9A7283A4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30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617E99-B8E1-4B11-F03A-0A2DF53A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4F550BC-5010-EB8D-92C0-E2E18742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5D1E7CE-F2EE-0504-5319-C572E6283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BC7AF95-C35D-F3B8-3837-4CA012D81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9145BEC-EF77-63EC-1BBC-4CEB07140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D19E1BB-B8D6-9CCC-755F-766C8C32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4180-43B5-487B-B4CA-6A793884D244}" type="datetimeFigureOut">
              <a:rPr lang="tr-TR" smtClean="0"/>
              <a:t>22.10.2023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0E9886C-5EA0-963A-3035-8A418B7B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D2A7159-E67B-F799-0ACE-A0628ADB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C0D-5F9A-489E-9841-7A9A7283A4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279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8C72F8-09EF-563D-8406-717F1118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1777C6F-671D-6EA4-0C1B-4511352D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4180-43B5-487B-B4CA-6A793884D244}" type="datetimeFigureOut">
              <a:rPr lang="tr-TR" smtClean="0"/>
              <a:t>22.10.2023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326059F-D69A-4AE8-08A5-0C883177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06498A1-A566-92A2-8685-913A78F0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C0D-5F9A-489E-9841-7A9A7283A4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642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C9885BF-DD24-4EA7-ADD6-4BFB568B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4180-43B5-487B-B4CA-6A793884D244}" type="datetimeFigureOut">
              <a:rPr lang="tr-TR" smtClean="0"/>
              <a:t>22.10.2023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C645AE7-03D2-7B24-8689-C0DD54C6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F0A00E0-4563-E78F-7199-FA1B7148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C0D-5F9A-489E-9841-7A9A7283A4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829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5A4CE5-21B5-04D3-D0A4-C7872D4D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4A3B76-B622-CA15-27FB-0C56A6720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E68D08B-C5CD-BB15-145B-1BA9B2379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CBDFA29-24AB-2309-3298-573249DA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4180-43B5-487B-B4CA-6A793884D244}" type="datetimeFigureOut">
              <a:rPr lang="tr-TR" smtClean="0"/>
              <a:t>22.10.2023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BAFB9AC-CF5E-EA2C-F167-D5EAEA74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122BBFC-F57B-82A7-65DD-7CB7C0D2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C0D-5F9A-489E-9841-7A9A7283A4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026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61AE45-4487-2E84-ACB0-D1E370FE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E82D81E-E61C-17C0-0C07-BFEB31328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7364911-AE0F-ADE9-22F1-EEABBED3C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FDB23D4-0DC3-48F2-ECE8-A9D7BF95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4180-43B5-487B-B4CA-6A793884D244}" type="datetimeFigureOut">
              <a:rPr lang="tr-TR" smtClean="0"/>
              <a:t>22.10.2023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F8FC6D4-34A7-EA2B-3838-CBD04D13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E74821C-C78F-C42A-B804-807A4E21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C0D-5F9A-489E-9841-7A9A7283A4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082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DFC9069-FDEB-15E0-98DB-792F9B9B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9AE13A2-FDB8-7800-A873-D392ACD19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E331DF-0337-DC32-2BC1-F6CDC9422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84180-43B5-487B-B4CA-6A793884D244}" type="datetimeFigureOut">
              <a:rPr lang="tr-TR" smtClean="0"/>
              <a:t>22.10.2023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8ED03B4-C9F1-EB3F-51F9-6438424C3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89AFD51-DE0C-9421-3653-FCFB3CF5D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29C0D-5F9A-489E-9841-7A9A7283A4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578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E2BD6843-5047-E9C3-BE59-52D07C97B5D4}"/>
              </a:ext>
            </a:extLst>
          </p:cNvPr>
          <p:cNvSpPr/>
          <p:nvPr/>
        </p:nvSpPr>
        <p:spPr>
          <a:xfrm>
            <a:off x="1263522" y="1349907"/>
            <a:ext cx="1203649" cy="64381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ogrenci</a:t>
            </a:r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09685729-02A1-0C6B-2F49-53B9F0B56F68}"/>
              </a:ext>
            </a:extLst>
          </p:cNvPr>
          <p:cNvSpPr/>
          <p:nvPr/>
        </p:nvSpPr>
        <p:spPr>
          <a:xfrm>
            <a:off x="2866460" y="4763796"/>
            <a:ext cx="1213675" cy="58365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err="1"/>
              <a:t>Ogretim</a:t>
            </a:r>
            <a:r>
              <a:rPr lang="tr-TR"/>
              <a:t> </a:t>
            </a:r>
          </a:p>
          <a:p>
            <a:pPr algn="ctr"/>
            <a:r>
              <a:rPr lang="tr-TR"/>
              <a:t>elemanı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E10D81E-DE86-0570-C070-4DE87E2348BA}"/>
              </a:ext>
            </a:extLst>
          </p:cNvPr>
          <p:cNvSpPr/>
          <p:nvPr/>
        </p:nvSpPr>
        <p:spPr>
          <a:xfrm>
            <a:off x="5306123" y="1318903"/>
            <a:ext cx="1203649" cy="64381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ders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9EC25FCA-3104-BC9B-A721-E17BD319A7B2}"/>
              </a:ext>
            </a:extLst>
          </p:cNvPr>
          <p:cNvSpPr/>
          <p:nvPr/>
        </p:nvSpPr>
        <p:spPr>
          <a:xfrm>
            <a:off x="8116044" y="4839072"/>
            <a:ext cx="1414201" cy="64381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bolum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C83BC4BB-20EE-BC7B-4874-7598F242897D}"/>
              </a:ext>
            </a:extLst>
          </p:cNvPr>
          <p:cNvSpPr/>
          <p:nvPr/>
        </p:nvSpPr>
        <p:spPr>
          <a:xfrm>
            <a:off x="9140643" y="1227391"/>
            <a:ext cx="1203649" cy="64381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notlar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237BBE-35CB-A458-53D7-33B73A614F38}"/>
              </a:ext>
            </a:extLst>
          </p:cNvPr>
          <p:cNvSpPr/>
          <p:nvPr/>
        </p:nvSpPr>
        <p:spPr>
          <a:xfrm>
            <a:off x="222404" y="359230"/>
            <a:ext cx="1073022" cy="68391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err="1"/>
              <a:t>Dogum</a:t>
            </a:r>
            <a:r>
              <a:rPr lang="tr-TR" sz="1200"/>
              <a:t> tarihi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AAA4C7-9812-2A8D-5434-23CCE46A440C}"/>
              </a:ext>
            </a:extLst>
          </p:cNvPr>
          <p:cNvSpPr/>
          <p:nvPr/>
        </p:nvSpPr>
        <p:spPr>
          <a:xfrm>
            <a:off x="2516436" y="324730"/>
            <a:ext cx="1073022" cy="64381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/>
              <a:t>bolum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39125DA-EDFF-996B-2941-96CFB5E7D2E1}"/>
              </a:ext>
            </a:extLst>
          </p:cNvPr>
          <p:cNvSpPr/>
          <p:nvPr/>
        </p:nvSpPr>
        <p:spPr>
          <a:xfrm>
            <a:off x="4479743" y="4015536"/>
            <a:ext cx="1062996" cy="81425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err="1"/>
              <a:t>o.e</a:t>
            </a:r>
            <a:r>
              <a:rPr lang="tr-TR"/>
              <a:t>. </a:t>
            </a:r>
          </a:p>
          <a:p>
            <a:pPr algn="ctr"/>
            <a:r>
              <a:rPr lang="tr-TR"/>
              <a:t>id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6F0BF9-1948-0C05-E83B-00CA75E47E0E}"/>
              </a:ext>
            </a:extLst>
          </p:cNvPr>
          <p:cNvSpPr/>
          <p:nvPr/>
        </p:nvSpPr>
        <p:spPr>
          <a:xfrm>
            <a:off x="1444033" y="5692536"/>
            <a:ext cx="1073022" cy="64381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/>
              <a:t>bolum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08673A-EDE8-273A-AF29-C59482ACCBF0}"/>
              </a:ext>
            </a:extLst>
          </p:cNvPr>
          <p:cNvSpPr/>
          <p:nvPr/>
        </p:nvSpPr>
        <p:spPr>
          <a:xfrm>
            <a:off x="5306123" y="2501594"/>
            <a:ext cx="1202884" cy="64381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donem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D1780B-8E6B-A62B-11A6-3063B06A32CB}"/>
              </a:ext>
            </a:extLst>
          </p:cNvPr>
          <p:cNvSpPr/>
          <p:nvPr/>
        </p:nvSpPr>
        <p:spPr>
          <a:xfrm>
            <a:off x="8286634" y="3907417"/>
            <a:ext cx="1073022" cy="64381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err="1"/>
              <a:t>fakulte</a:t>
            </a:r>
            <a:endParaRPr lang="tr-TR" sz="16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A89C2B-F476-55C6-A2C1-778D4427D029}"/>
              </a:ext>
            </a:extLst>
          </p:cNvPr>
          <p:cNvSpPr/>
          <p:nvPr/>
        </p:nvSpPr>
        <p:spPr>
          <a:xfrm>
            <a:off x="9205956" y="3142306"/>
            <a:ext cx="1073022" cy="64381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tarih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2AE2A34-E88B-39E0-A85F-E4A45E812076}"/>
              </a:ext>
            </a:extLst>
          </p:cNvPr>
          <p:cNvSpPr/>
          <p:nvPr/>
        </p:nvSpPr>
        <p:spPr>
          <a:xfrm>
            <a:off x="10692870" y="2314408"/>
            <a:ext cx="1073022" cy="64381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/>
              <a:t>Not </a:t>
            </a:r>
            <a:r>
              <a:rPr lang="tr-TR" sz="1600" err="1"/>
              <a:t>degeri</a:t>
            </a:r>
            <a:endParaRPr lang="tr-TR" sz="16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3A5B0E-FC0C-1BCE-DDD9-F64D181E3709}"/>
              </a:ext>
            </a:extLst>
          </p:cNvPr>
          <p:cNvSpPr/>
          <p:nvPr/>
        </p:nvSpPr>
        <p:spPr>
          <a:xfrm>
            <a:off x="7750123" y="2314408"/>
            <a:ext cx="1073022" cy="64381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Ders kodu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8FE4C10-47B6-6CA7-9EBB-71F645034D92}"/>
              </a:ext>
            </a:extLst>
          </p:cNvPr>
          <p:cNvSpPr/>
          <p:nvPr/>
        </p:nvSpPr>
        <p:spPr>
          <a:xfrm>
            <a:off x="10344292" y="190423"/>
            <a:ext cx="1073022" cy="64381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err="1"/>
              <a:t>Ogrenciid</a:t>
            </a:r>
            <a:endParaRPr lang="tr-TR" sz="14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5010C26-97A8-A121-513F-2E8570FFBE8D}"/>
              </a:ext>
            </a:extLst>
          </p:cNvPr>
          <p:cNvSpPr/>
          <p:nvPr/>
        </p:nvSpPr>
        <p:spPr>
          <a:xfrm>
            <a:off x="8016710" y="190423"/>
            <a:ext cx="1073022" cy="64381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Not id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19D5673-4DEE-7C7A-4E19-0BA7E59D9D94}"/>
              </a:ext>
            </a:extLst>
          </p:cNvPr>
          <p:cNvSpPr/>
          <p:nvPr/>
        </p:nvSpPr>
        <p:spPr>
          <a:xfrm>
            <a:off x="9131856" y="5805192"/>
            <a:ext cx="1073022" cy="64381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isim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129046-6C3F-B04F-AFD0-553DDB151418}"/>
              </a:ext>
            </a:extLst>
          </p:cNvPr>
          <p:cNvSpPr/>
          <p:nvPr/>
        </p:nvSpPr>
        <p:spPr>
          <a:xfrm>
            <a:off x="7480199" y="5800148"/>
            <a:ext cx="1073022" cy="64381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/>
              <a:t>Bolum </a:t>
            </a:r>
            <a:r>
              <a:rPr lang="tr-TR" sz="1400" err="1"/>
              <a:t>ıd</a:t>
            </a:r>
            <a:endParaRPr lang="tr-TR" sz="14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355407-B66A-849D-5019-89C53D6BAFE9}"/>
              </a:ext>
            </a:extLst>
          </p:cNvPr>
          <p:cNvSpPr/>
          <p:nvPr/>
        </p:nvSpPr>
        <p:spPr>
          <a:xfrm>
            <a:off x="6153574" y="370531"/>
            <a:ext cx="1073022" cy="64381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isim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7081B28-78B0-56B3-ACF9-79BBA0F71B99}"/>
              </a:ext>
            </a:extLst>
          </p:cNvPr>
          <p:cNvSpPr/>
          <p:nvPr/>
        </p:nvSpPr>
        <p:spPr>
          <a:xfrm>
            <a:off x="4522436" y="370531"/>
            <a:ext cx="1073022" cy="64381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Ders kodu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BDB5FB-218F-4AC5-4129-55E81C64F1A8}"/>
              </a:ext>
            </a:extLst>
          </p:cNvPr>
          <p:cNvSpPr/>
          <p:nvPr/>
        </p:nvSpPr>
        <p:spPr>
          <a:xfrm>
            <a:off x="4479743" y="5692536"/>
            <a:ext cx="1073022" cy="64381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unvan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467D1A-14AA-80E9-6A45-6C58EFA5E171}"/>
              </a:ext>
            </a:extLst>
          </p:cNvPr>
          <p:cNvSpPr/>
          <p:nvPr/>
        </p:nvSpPr>
        <p:spPr>
          <a:xfrm>
            <a:off x="1444033" y="4015536"/>
            <a:ext cx="1073022" cy="64381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isim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1419244-0FB9-875B-7331-A622493DE830}"/>
              </a:ext>
            </a:extLst>
          </p:cNvPr>
          <p:cNvSpPr/>
          <p:nvPr/>
        </p:nvSpPr>
        <p:spPr>
          <a:xfrm>
            <a:off x="2512629" y="2319486"/>
            <a:ext cx="1073022" cy="64381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isim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51A19DC-17D5-5B31-5CD4-D905742C8BA5}"/>
              </a:ext>
            </a:extLst>
          </p:cNvPr>
          <p:cNvSpPr/>
          <p:nvPr/>
        </p:nvSpPr>
        <p:spPr>
          <a:xfrm>
            <a:off x="222404" y="2314408"/>
            <a:ext cx="1073022" cy="64381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err="1"/>
              <a:t>Ogrenci</a:t>
            </a:r>
            <a:r>
              <a:rPr lang="tr-TR" sz="1200"/>
              <a:t> id</a:t>
            </a:r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D6E94CC5-96A8-0A33-9C19-9E4A0D257AC3}"/>
              </a:ext>
            </a:extLst>
          </p:cNvPr>
          <p:cNvSpPr/>
          <p:nvPr/>
        </p:nvSpPr>
        <p:spPr>
          <a:xfrm>
            <a:off x="-3820732" y="-181531"/>
            <a:ext cx="2040292" cy="28178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0" name="Düz Bağlayıcı 79">
            <a:extLst>
              <a:ext uri="{FF2B5EF4-FFF2-40B4-BE49-F238E27FC236}">
                <a16:creationId xmlns:a16="http://schemas.microsoft.com/office/drawing/2014/main" id="{B9DE072F-289E-7E80-F3B8-78649A7ECE3C}"/>
              </a:ext>
            </a:extLst>
          </p:cNvPr>
          <p:cNvCxnSpPr>
            <a:stCxn id="22" idx="0"/>
            <a:endCxn id="6" idx="2"/>
          </p:cNvCxnSpPr>
          <p:nvPr/>
        </p:nvCxnSpPr>
        <p:spPr>
          <a:xfrm flipV="1">
            <a:off x="5907565" y="1962715"/>
            <a:ext cx="383" cy="53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Düz Bağlayıcı 96">
            <a:extLst>
              <a:ext uri="{FF2B5EF4-FFF2-40B4-BE49-F238E27FC236}">
                <a16:creationId xmlns:a16="http://schemas.microsoft.com/office/drawing/2014/main" id="{DA453641-1C1C-D8BC-3FA1-CD5A73AFAE47}"/>
              </a:ext>
            </a:extLst>
          </p:cNvPr>
          <p:cNvCxnSpPr>
            <a:stCxn id="22" idx="1"/>
            <a:endCxn id="6" idx="2"/>
          </p:cNvCxnSpPr>
          <p:nvPr/>
        </p:nvCxnSpPr>
        <p:spPr>
          <a:xfrm flipV="1">
            <a:off x="5482281" y="1962715"/>
            <a:ext cx="425667" cy="633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Düz Bağlayıcı 98">
            <a:extLst>
              <a:ext uri="{FF2B5EF4-FFF2-40B4-BE49-F238E27FC236}">
                <a16:creationId xmlns:a16="http://schemas.microsoft.com/office/drawing/2014/main" id="{83B45275-F3D2-E659-52C7-2A36A0CFCD5A}"/>
              </a:ext>
            </a:extLst>
          </p:cNvPr>
          <p:cNvCxnSpPr>
            <a:stCxn id="22" idx="7"/>
            <a:endCxn id="6" idx="2"/>
          </p:cNvCxnSpPr>
          <p:nvPr/>
        </p:nvCxnSpPr>
        <p:spPr>
          <a:xfrm flipH="1" flipV="1">
            <a:off x="5907948" y="1962715"/>
            <a:ext cx="424901" cy="633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41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43016E02-7517-8358-FE3D-5258E050E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51957"/>
              </p:ext>
            </p:extLst>
          </p:nvPr>
        </p:nvGraphicFramePr>
        <p:xfrm>
          <a:off x="354064" y="240873"/>
          <a:ext cx="3358955" cy="297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047">
                  <a:extLst>
                    <a:ext uri="{9D8B030D-6E8A-4147-A177-3AD203B41FA5}">
                      <a16:colId xmlns:a16="http://schemas.microsoft.com/office/drawing/2014/main" val="2823590583"/>
                    </a:ext>
                  </a:extLst>
                </a:gridCol>
                <a:gridCol w="1270781">
                  <a:extLst>
                    <a:ext uri="{9D8B030D-6E8A-4147-A177-3AD203B41FA5}">
                      <a16:colId xmlns:a16="http://schemas.microsoft.com/office/drawing/2014/main" val="3332360428"/>
                    </a:ext>
                  </a:extLst>
                </a:gridCol>
                <a:gridCol w="1099127">
                  <a:extLst>
                    <a:ext uri="{9D8B030D-6E8A-4147-A177-3AD203B41FA5}">
                      <a16:colId xmlns:a16="http://schemas.microsoft.com/office/drawing/2014/main" val="3518986651"/>
                    </a:ext>
                  </a:extLst>
                </a:gridCol>
              </a:tblGrid>
              <a:tr h="451184">
                <a:tc gridSpan="3">
                  <a:txBody>
                    <a:bodyPr/>
                    <a:lstStyle/>
                    <a:p>
                      <a:pPr rtl="0" fontAlgn="base"/>
                      <a:r>
                        <a:rPr lang="tr-TR" sz="1800" dirty="0">
                          <a:effectLst/>
                          <a:latin typeface="Calibri"/>
                        </a:rPr>
                        <a:t>                     </a:t>
                      </a:r>
                      <a:r>
                        <a:rPr lang="tr-TR" sz="1800" dirty="0" err="1">
                          <a:effectLst/>
                          <a:latin typeface="Calibri"/>
                        </a:rPr>
                        <a:t>ogrenci</a:t>
                      </a:r>
                      <a:endParaRPr lang="tr-TR" dirty="0" err="1">
                        <a:effectLst/>
                        <a:latin typeface="Calibri"/>
                      </a:endParaRPr>
                    </a:p>
                  </a:txBody>
                  <a:tcPr>
                    <a:lnL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67"/>
                  </a:ext>
                </a:extLst>
              </a:tr>
              <a:tr h="455876">
                <a:tc>
                  <a:txBody>
                    <a:bodyPr/>
                    <a:lstStyle/>
                    <a:p>
                      <a:pPr rtl="0" fontAlgn="base"/>
                      <a:r>
                        <a:rPr lang="tr-TR" sz="1800" dirty="0" err="1" smtClean="0">
                          <a:effectLst/>
                          <a:latin typeface="Calibri"/>
                        </a:rPr>
                        <a:t>pk</a:t>
                      </a:r>
                      <a:endParaRPr lang="tr-TR" dirty="0">
                        <a:effectLst/>
                        <a:latin typeface="Calibri"/>
                      </a:endParaRPr>
                    </a:p>
                  </a:txBody>
                  <a:tcPr>
                    <a:lnL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tr-TR" sz="1800" dirty="0" smtClean="0">
                          <a:effectLst/>
                          <a:latin typeface="Calibri"/>
                        </a:rPr>
                        <a:t>Öğrenci</a:t>
                      </a:r>
                      <a:r>
                        <a:rPr lang="tr-TR" sz="1800" dirty="0">
                          <a:effectLst/>
                          <a:latin typeface="Calibri"/>
                        </a:rPr>
                        <a:t> </a:t>
                      </a:r>
                      <a:r>
                        <a:rPr lang="tr-TR" sz="1800" dirty="0" smtClean="0">
                          <a:effectLst/>
                          <a:latin typeface="Calibri"/>
                        </a:rPr>
                        <a:t>ID</a:t>
                      </a:r>
                      <a:endParaRPr lang="tr-TR" dirty="0">
                        <a:effectLst/>
                        <a:latin typeface="Calibri"/>
                      </a:endParaRPr>
                    </a:p>
                  </a:txBody>
                  <a:tcPr>
                    <a:lnL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tr-TR" sz="1800" dirty="0" err="1">
                          <a:effectLst/>
                          <a:latin typeface="Calibri"/>
                        </a:rPr>
                        <a:t>int</a:t>
                      </a:r>
                      <a:endParaRPr lang="tr-TR" dirty="0" err="1">
                        <a:effectLst/>
                        <a:latin typeface="Calibri"/>
                      </a:endParaRPr>
                    </a:p>
                  </a:txBody>
                  <a:tcPr>
                    <a:lnL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703568"/>
                  </a:ext>
                </a:extLst>
              </a:tr>
              <a:tr h="293056">
                <a:tc>
                  <a:txBody>
                    <a:bodyPr/>
                    <a:lstStyle/>
                    <a:p>
                      <a:pPr rtl="0" fontAlgn="auto"/>
                      <a:endParaRPr lang="tr-T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tr-TR" sz="1800" dirty="0" smtClean="0">
                          <a:effectLst/>
                          <a:latin typeface="Calibri"/>
                        </a:rPr>
                        <a:t>İsim</a:t>
                      </a:r>
                      <a:endParaRPr lang="tr-TR" dirty="0">
                        <a:effectLst/>
                        <a:latin typeface="Calibri"/>
                      </a:endParaRPr>
                    </a:p>
                  </a:txBody>
                  <a:tcPr>
                    <a:lnL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tr-TR" sz="1400" err="1">
                          <a:effectLst/>
                          <a:latin typeface="Calibri"/>
                        </a:rPr>
                        <a:t>nvarchar</a:t>
                      </a:r>
                    </a:p>
                    <a:p>
                      <a:pPr rtl="0" fontAlgn="base"/>
                      <a:r>
                        <a:rPr lang="tr-TR" sz="1400" dirty="0">
                          <a:effectLst/>
                          <a:latin typeface="Calibri"/>
                        </a:rPr>
                        <a:t>(20)</a:t>
                      </a:r>
                    </a:p>
                  </a:txBody>
                  <a:tcPr>
                    <a:lnL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404605"/>
                  </a:ext>
                </a:extLst>
              </a:tr>
              <a:tr h="455876">
                <a:tc>
                  <a:txBody>
                    <a:bodyPr/>
                    <a:lstStyle/>
                    <a:p>
                      <a:pPr rtl="0" fontAlgn="auto"/>
                      <a:endParaRPr lang="tr-T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tr-TR" sz="1800" dirty="0">
                          <a:effectLst/>
                          <a:latin typeface="Calibri"/>
                        </a:rPr>
                        <a:t>Doğum </a:t>
                      </a:r>
                      <a:r>
                        <a:rPr lang="tr-TR" sz="1800" dirty="0" smtClean="0">
                          <a:effectLst/>
                          <a:latin typeface="Calibri"/>
                        </a:rPr>
                        <a:t>Tarihi</a:t>
                      </a:r>
                      <a:endParaRPr lang="tr-TR" dirty="0">
                        <a:effectLst/>
                        <a:latin typeface="Calibri"/>
                      </a:endParaRPr>
                    </a:p>
                  </a:txBody>
                  <a:tcPr>
                    <a:lnL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tr-TR" sz="1800" dirty="0" err="1">
                          <a:effectLst/>
                          <a:latin typeface="Calibri"/>
                        </a:rPr>
                        <a:t>Date</a:t>
                      </a:r>
                      <a:endParaRPr lang="tr-TR" dirty="0" err="1">
                        <a:effectLst/>
                        <a:latin typeface="Calibri"/>
                      </a:endParaRPr>
                    </a:p>
                  </a:txBody>
                  <a:tcPr>
                    <a:lnL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812675"/>
                  </a:ext>
                </a:extLst>
              </a:tr>
              <a:tr h="260499">
                <a:tc>
                  <a:txBody>
                    <a:bodyPr/>
                    <a:lstStyle/>
                    <a:p>
                      <a:pPr rtl="0" fontAlgn="auto"/>
                      <a:endParaRPr lang="tr-T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tr-TR" sz="1800" dirty="0" smtClean="0">
                          <a:effectLst/>
                          <a:latin typeface="Calibri"/>
                        </a:rPr>
                        <a:t>Bölüm</a:t>
                      </a:r>
                      <a:endParaRPr lang="tr-TR" dirty="0">
                        <a:effectLst/>
                        <a:latin typeface="Calibri"/>
                      </a:endParaRPr>
                    </a:p>
                  </a:txBody>
                  <a:tcPr>
                    <a:lnL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auto"/>
                      <a:endParaRPr lang="tr-TR" sz="18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/>
                      <a:r>
                        <a:rPr lang="tr-TR" sz="1800" dirty="0" err="1">
                          <a:latin typeface="Calibri"/>
                        </a:rPr>
                        <a:t>Date</a:t>
                      </a:r>
                      <a:endParaRPr lang="tr-TR" sz="180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tr-TR" sz="1800" dirty="0">
                        <a:latin typeface="Calibri"/>
                      </a:endParaRPr>
                    </a:p>
                  </a:txBody>
                  <a:tcPr>
                    <a:lnL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089999"/>
                  </a:ext>
                </a:extLst>
              </a:tr>
            </a:tbl>
          </a:graphicData>
        </a:graphic>
      </p:graphicFrame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D60690FD-07F5-060D-0477-2AD03B9DB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552023"/>
              </p:ext>
            </p:extLst>
          </p:nvPr>
        </p:nvGraphicFramePr>
        <p:xfrm>
          <a:off x="4300794" y="697286"/>
          <a:ext cx="3326647" cy="2066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834">
                  <a:extLst>
                    <a:ext uri="{9D8B030D-6E8A-4147-A177-3AD203B41FA5}">
                      <a16:colId xmlns:a16="http://schemas.microsoft.com/office/drawing/2014/main" val="3923493394"/>
                    </a:ext>
                  </a:extLst>
                </a:gridCol>
                <a:gridCol w="892979">
                  <a:extLst>
                    <a:ext uri="{9D8B030D-6E8A-4147-A177-3AD203B41FA5}">
                      <a16:colId xmlns:a16="http://schemas.microsoft.com/office/drawing/2014/main" val="3193566513"/>
                    </a:ext>
                  </a:extLst>
                </a:gridCol>
                <a:gridCol w="1216834">
                  <a:extLst>
                    <a:ext uri="{9D8B030D-6E8A-4147-A177-3AD203B41FA5}">
                      <a16:colId xmlns:a16="http://schemas.microsoft.com/office/drawing/2014/main" val="1460715805"/>
                    </a:ext>
                  </a:extLst>
                </a:gridCol>
              </a:tblGrid>
              <a:tr h="426118">
                <a:tc gridSpan="3">
                  <a:txBody>
                    <a:bodyPr/>
                    <a:lstStyle/>
                    <a:p>
                      <a:r>
                        <a:rPr lang="tr-TR" dirty="0"/>
                        <a:t>                  </a:t>
                      </a:r>
                      <a:r>
                        <a:rPr lang="tr-TR" dirty="0" err="1"/>
                        <a:t>ogretim</a:t>
                      </a:r>
                      <a:r>
                        <a:rPr lang="tr-TR" dirty="0"/>
                        <a:t> elemanı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180855"/>
                  </a:ext>
                </a:extLst>
              </a:tr>
              <a:tr h="410189">
                <a:tc>
                  <a:txBody>
                    <a:bodyPr/>
                    <a:lstStyle/>
                    <a:p>
                      <a:r>
                        <a:rPr lang="tr-TR" err="1"/>
                        <a:t>pk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Ö.E. 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err="1"/>
                        <a:t>int</a:t>
                      </a:r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67926"/>
                  </a:ext>
                </a:extLst>
              </a:tr>
              <a:tr h="41018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</a:t>
                      </a:r>
                      <a:r>
                        <a:rPr lang="tr-TR" sz="1400" err="1"/>
                        <a:t>varchar</a:t>
                      </a:r>
                      <a:r>
                        <a:rPr lang="tr-TR" sz="1400"/>
                        <a:t>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91604"/>
                  </a:ext>
                </a:extLst>
              </a:tr>
              <a:tr h="41018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  <a:r>
                        <a:rPr lang="tr-TR" dirty="0" smtClean="0"/>
                        <a:t>nvan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</a:t>
                      </a:r>
                      <a:r>
                        <a:rPr lang="tr-TR" sz="1200" err="1"/>
                        <a:t>varchar</a:t>
                      </a:r>
                      <a:r>
                        <a:rPr lang="tr-TR" sz="1200"/>
                        <a:t>(20)</a:t>
                      </a:r>
                      <a:endParaRPr lang="tr-T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926045"/>
                  </a:ext>
                </a:extLst>
              </a:tr>
              <a:tr h="41018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Bölüm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  <a:r>
                        <a:rPr lang="tr-TR" sz="1400" dirty="0" err="1"/>
                        <a:t>varchar</a:t>
                      </a:r>
                      <a:r>
                        <a:rPr lang="tr-TR" sz="1400" dirty="0"/>
                        <a:t>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736013"/>
                  </a:ext>
                </a:extLst>
              </a:tr>
            </a:tbl>
          </a:graphicData>
        </a:graphic>
      </p:graphicFrame>
      <p:graphicFrame>
        <p:nvGraphicFramePr>
          <p:cNvPr id="12" name="Tablo 11">
            <a:extLst>
              <a:ext uri="{FF2B5EF4-FFF2-40B4-BE49-F238E27FC236}">
                <a16:creationId xmlns:a16="http://schemas.microsoft.com/office/drawing/2014/main" id="{E6BE038D-D1E6-5D44-11A7-391DEF7DA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013254"/>
              </p:ext>
            </p:extLst>
          </p:nvPr>
        </p:nvGraphicFramePr>
        <p:xfrm>
          <a:off x="8215216" y="240873"/>
          <a:ext cx="364047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721">
                  <a:extLst>
                    <a:ext uri="{9D8B030D-6E8A-4147-A177-3AD203B41FA5}">
                      <a16:colId xmlns:a16="http://schemas.microsoft.com/office/drawing/2014/main" val="3506044620"/>
                    </a:ext>
                  </a:extLst>
                </a:gridCol>
                <a:gridCol w="1193029">
                  <a:extLst>
                    <a:ext uri="{9D8B030D-6E8A-4147-A177-3AD203B41FA5}">
                      <a16:colId xmlns:a16="http://schemas.microsoft.com/office/drawing/2014/main" val="761528547"/>
                    </a:ext>
                  </a:extLst>
                </a:gridCol>
                <a:gridCol w="1223721">
                  <a:extLst>
                    <a:ext uri="{9D8B030D-6E8A-4147-A177-3AD203B41FA5}">
                      <a16:colId xmlns:a16="http://schemas.microsoft.com/office/drawing/2014/main" val="677831811"/>
                    </a:ext>
                  </a:extLst>
                </a:gridCol>
              </a:tblGrid>
              <a:tr h="309242">
                <a:tc gridSpan="3">
                  <a:txBody>
                    <a:bodyPr/>
                    <a:lstStyle/>
                    <a:p>
                      <a:r>
                        <a:rPr lang="tr-TR" dirty="0"/>
                        <a:t>                           ders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991809"/>
                  </a:ext>
                </a:extLst>
              </a:tr>
              <a:tr h="319907">
                <a:tc>
                  <a:txBody>
                    <a:bodyPr/>
                    <a:lstStyle/>
                    <a:p>
                      <a:r>
                        <a:rPr lang="tr-TR" err="1"/>
                        <a:t>pk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Ders </a:t>
                      </a:r>
                      <a:r>
                        <a:rPr lang="tr-TR" dirty="0" smtClean="0"/>
                        <a:t>Kodu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err="1"/>
                        <a:t>int</a:t>
                      </a:r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019204"/>
                  </a:ext>
                </a:extLst>
              </a:tr>
              <a:tr h="586496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İsim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err="1"/>
                        <a:t>nvarchar</a:t>
                      </a:r>
                      <a:endParaRPr lang="tr-TR" sz="1100"/>
                    </a:p>
                    <a:p>
                      <a:r>
                        <a:rPr lang="tr-TR" sz="1100"/>
                        <a:t>(20)</a:t>
                      </a:r>
                    </a:p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87783"/>
                  </a:ext>
                </a:extLst>
              </a:tr>
              <a:tr h="56516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Dönem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dirty="0" err="1"/>
                        <a:t>nvarchar</a:t>
                      </a:r>
                      <a:endParaRPr lang="tr-TR" sz="1000" dirty="0"/>
                    </a:p>
                    <a:p>
                      <a:r>
                        <a:rPr lang="tr-TR" sz="1000" dirty="0"/>
                        <a:t>(20)</a:t>
                      </a:r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749215"/>
                  </a:ext>
                </a:extLst>
              </a:tr>
            </a:tbl>
          </a:graphicData>
        </a:graphic>
      </p:graphicFrame>
      <p:graphicFrame>
        <p:nvGraphicFramePr>
          <p:cNvPr id="14" name="Tablo 13">
            <a:extLst>
              <a:ext uri="{FF2B5EF4-FFF2-40B4-BE49-F238E27FC236}">
                <a16:creationId xmlns:a16="http://schemas.microsoft.com/office/drawing/2014/main" id="{A6D1376C-C4FB-FA3B-7E88-1BABF95E8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420714"/>
              </p:ext>
            </p:extLst>
          </p:nvPr>
        </p:nvGraphicFramePr>
        <p:xfrm>
          <a:off x="2137724" y="4189699"/>
          <a:ext cx="3297012" cy="1708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04">
                  <a:extLst>
                    <a:ext uri="{9D8B030D-6E8A-4147-A177-3AD203B41FA5}">
                      <a16:colId xmlns:a16="http://schemas.microsoft.com/office/drawing/2014/main" val="3506044620"/>
                    </a:ext>
                  </a:extLst>
                </a:gridCol>
                <a:gridCol w="1099004">
                  <a:extLst>
                    <a:ext uri="{9D8B030D-6E8A-4147-A177-3AD203B41FA5}">
                      <a16:colId xmlns:a16="http://schemas.microsoft.com/office/drawing/2014/main" val="761528547"/>
                    </a:ext>
                  </a:extLst>
                </a:gridCol>
                <a:gridCol w="1099004">
                  <a:extLst>
                    <a:ext uri="{9D8B030D-6E8A-4147-A177-3AD203B41FA5}">
                      <a16:colId xmlns:a16="http://schemas.microsoft.com/office/drawing/2014/main" val="677831811"/>
                    </a:ext>
                  </a:extLst>
                </a:gridCol>
              </a:tblGrid>
              <a:tr h="463717">
                <a:tc gridSpan="3">
                  <a:txBody>
                    <a:bodyPr/>
                    <a:lstStyle/>
                    <a:p>
                      <a:r>
                        <a:rPr lang="tr-TR" dirty="0"/>
                        <a:t>                          bolum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991809"/>
                  </a:ext>
                </a:extLst>
              </a:tr>
              <a:tr h="414993">
                <a:tc>
                  <a:txBody>
                    <a:bodyPr/>
                    <a:lstStyle/>
                    <a:p>
                      <a:r>
                        <a:rPr lang="tr-TR" err="1"/>
                        <a:t>pk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Bölüm</a:t>
                      </a:r>
                      <a:r>
                        <a:rPr lang="tr-TR" baseline="0" dirty="0" smtClean="0"/>
                        <a:t> 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err="1"/>
                        <a:t>int</a:t>
                      </a:r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019204"/>
                  </a:ext>
                </a:extLst>
              </a:tr>
              <a:tr h="414993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İsim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err="1"/>
                        <a:t>Nvarchar</a:t>
                      </a:r>
                      <a:r>
                        <a:rPr lang="tr-TR" sz="1200"/>
                        <a:t>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87783"/>
                  </a:ext>
                </a:extLst>
              </a:tr>
              <a:tr h="414993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Fakülte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err="1"/>
                        <a:t>Nvarchar</a:t>
                      </a:r>
                      <a:r>
                        <a:rPr lang="tr-TR" sz="1200" dirty="0"/>
                        <a:t>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749215"/>
                  </a:ext>
                </a:extLst>
              </a:tr>
            </a:tbl>
          </a:graphicData>
        </a:graphic>
      </p:graphicFrame>
      <p:graphicFrame>
        <p:nvGraphicFramePr>
          <p:cNvPr id="16" name="Tablo 15">
            <a:extLst>
              <a:ext uri="{FF2B5EF4-FFF2-40B4-BE49-F238E27FC236}">
                <a16:creationId xmlns:a16="http://schemas.microsoft.com/office/drawing/2014/main" id="{84A0386E-D25C-2060-5116-BDB66DE29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470668"/>
              </p:ext>
            </p:extLst>
          </p:nvPr>
        </p:nvGraphicFramePr>
        <p:xfrm>
          <a:off x="6779612" y="3429515"/>
          <a:ext cx="402305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151">
                  <a:extLst>
                    <a:ext uri="{9D8B030D-6E8A-4147-A177-3AD203B41FA5}">
                      <a16:colId xmlns:a16="http://schemas.microsoft.com/office/drawing/2014/main" val="1649900399"/>
                    </a:ext>
                  </a:extLst>
                </a:gridCol>
                <a:gridCol w="1441280">
                  <a:extLst>
                    <a:ext uri="{9D8B030D-6E8A-4147-A177-3AD203B41FA5}">
                      <a16:colId xmlns:a16="http://schemas.microsoft.com/office/drawing/2014/main" val="111116038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434616015"/>
                    </a:ext>
                  </a:extLst>
                </a:gridCol>
              </a:tblGrid>
              <a:tr h="388519">
                <a:tc gridSpan="3">
                  <a:txBody>
                    <a:bodyPr/>
                    <a:lstStyle/>
                    <a:p>
                      <a:r>
                        <a:rPr lang="tr-TR" dirty="0"/>
                        <a:t>                                                               notlar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48531"/>
                  </a:ext>
                </a:extLst>
              </a:tr>
              <a:tr h="329859">
                <a:tc>
                  <a:txBody>
                    <a:bodyPr/>
                    <a:lstStyle/>
                    <a:p>
                      <a:r>
                        <a:rPr lang="tr-TR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Not </a:t>
                      </a:r>
                      <a:r>
                        <a:rPr lang="tr-TR" dirty="0" smtClean="0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err="1"/>
                        <a:t>int</a:t>
                      </a:r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921382"/>
                  </a:ext>
                </a:extLst>
              </a:tr>
              <a:tr h="329859">
                <a:tc>
                  <a:txBody>
                    <a:bodyPr/>
                    <a:lstStyle/>
                    <a:p>
                      <a:r>
                        <a:rPr lang="tr-TR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Öğrenci 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err="1"/>
                        <a:t>int</a:t>
                      </a:r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08712"/>
                  </a:ext>
                </a:extLst>
              </a:tr>
              <a:tr h="329859">
                <a:tc>
                  <a:txBody>
                    <a:bodyPr/>
                    <a:lstStyle/>
                    <a:p>
                      <a:r>
                        <a:rPr lang="tr-TR" err="1"/>
                        <a:t>fk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Ders </a:t>
                      </a:r>
                      <a:r>
                        <a:rPr lang="tr-TR" dirty="0" smtClean="0"/>
                        <a:t>Kodu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err="1"/>
                        <a:t>int</a:t>
                      </a:r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30135"/>
                  </a:ext>
                </a:extLst>
              </a:tr>
              <a:tr h="32985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Not </a:t>
                      </a:r>
                      <a:r>
                        <a:rPr lang="tr-TR" dirty="0" smtClean="0"/>
                        <a:t>Değeri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err="1"/>
                        <a:t>date</a:t>
                      </a:r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420292"/>
                  </a:ext>
                </a:extLst>
              </a:tr>
              <a:tr h="32985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</a:t>
                      </a:r>
                      <a:r>
                        <a:rPr lang="tr-TR" dirty="0" smtClean="0"/>
                        <a:t>arih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datemate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6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36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114</Words>
  <Application>Microsoft Office PowerPoint</Application>
  <PresentationFormat>Geniş ekran</PresentationFormat>
  <Paragraphs>80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Teması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Umutcan hasözdemir</dc:creator>
  <cp:lastModifiedBy>monster</cp:lastModifiedBy>
  <cp:revision>135</cp:revision>
  <dcterms:created xsi:type="dcterms:W3CDTF">2023-10-17T12:42:20Z</dcterms:created>
  <dcterms:modified xsi:type="dcterms:W3CDTF">2023-10-22T15:29:35Z</dcterms:modified>
</cp:coreProperties>
</file>