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57" r:id="rId6"/>
    <p:sldId id="258" r:id="rId7"/>
    <p:sldId id="259" r:id="rId8"/>
    <p:sldId id="273" r:id="rId9"/>
    <p:sldId id="263" r:id="rId10"/>
    <p:sldId id="260" r:id="rId11"/>
    <p:sldId id="261" r:id="rId12"/>
    <p:sldId id="265" r:id="rId13"/>
    <p:sldId id="262" r:id="rId14"/>
    <p:sldId id="264" r:id="rId15"/>
    <p:sldId id="274" r:id="rId16"/>
    <p:sldId id="276" r:id="rId17"/>
    <p:sldId id="275" r:id="rId18"/>
    <p:sldId id="266" r:id="rId19"/>
    <p:sldId id="268" r:id="rId20"/>
    <p:sldId id="269"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8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3BF6EE-13F3-D9C5-2E3D-45FBE027A4DA}"/>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47DDA3FF-9736-B7DC-71BD-93FA749AAC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27E8B990-AE60-87AF-817C-760BF80712F5}"/>
              </a:ext>
            </a:extLst>
          </p:cNvPr>
          <p:cNvSpPr>
            <a:spLocks noGrp="1"/>
          </p:cNvSpPr>
          <p:nvPr>
            <p:ph type="dt" sz="half" idx="10"/>
          </p:nvPr>
        </p:nvSpPr>
        <p:spPr/>
        <p:txBody>
          <a:bodyPr/>
          <a:lstStyle/>
          <a:p>
            <a:fld id="{02071D34-642A-4792-AA2B-E0AB42AE6945}" type="datetimeFigureOut">
              <a:rPr lang="tr-TR" smtClean="0"/>
              <a:t>21.01.2024</a:t>
            </a:fld>
            <a:endParaRPr lang="tr-TR"/>
          </a:p>
        </p:txBody>
      </p:sp>
      <p:sp>
        <p:nvSpPr>
          <p:cNvPr id="5" name="Alt Bilgi Yer Tutucusu 4">
            <a:extLst>
              <a:ext uri="{FF2B5EF4-FFF2-40B4-BE49-F238E27FC236}">
                <a16:creationId xmlns:a16="http://schemas.microsoft.com/office/drawing/2014/main" id="{DFB77109-277A-4B3D-A861-AF65E069D2E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FB43F52-E4BB-7D42-8171-4FBAF0F219D9}"/>
              </a:ext>
            </a:extLst>
          </p:cNvPr>
          <p:cNvSpPr>
            <a:spLocks noGrp="1"/>
          </p:cNvSpPr>
          <p:nvPr>
            <p:ph type="sldNum" sz="quarter" idx="12"/>
          </p:nvPr>
        </p:nvSpPr>
        <p:spPr/>
        <p:txBody>
          <a:bodyPr/>
          <a:lstStyle/>
          <a:p>
            <a:fld id="{996FA9CD-8033-4718-AFC2-32F1B6588C85}" type="slidenum">
              <a:rPr lang="tr-TR" smtClean="0"/>
              <a:t>‹#›</a:t>
            </a:fld>
            <a:endParaRPr lang="tr-TR"/>
          </a:p>
        </p:txBody>
      </p:sp>
    </p:spTree>
    <p:extLst>
      <p:ext uri="{BB962C8B-B14F-4D97-AF65-F5344CB8AC3E}">
        <p14:creationId xmlns:p14="http://schemas.microsoft.com/office/powerpoint/2010/main" val="3057935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08B3E1-449D-C6B9-0FF3-07441804B80B}"/>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35C6D839-D7CD-5048-D054-FDD8513DD616}"/>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67C44F8-CC83-FAE3-11FF-595BCFBFB6B5}"/>
              </a:ext>
            </a:extLst>
          </p:cNvPr>
          <p:cNvSpPr>
            <a:spLocks noGrp="1"/>
          </p:cNvSpPr>
          <p:nvPr>
            <p:ph type="dt" sz="half" idx="10"/>
          </p:nvPr>
        </p:nvSpPr>
        <p:spPr/>
        <p:txBody>
          <a:bodyPr/>
          <a:lstStyle/>
          <a:p>
            <a:fld id="{02071D34-642A-4792-AA2B-E0AB42AE6945}" type="datetimeFigureOut">
              <a:rPr lang="tr-TR" smtClean="0"/>
              <a:t>21.01.2024</a:t>
            </a:fld>
            <a:endParaRPr lang="tr-TR"/>
          </a:p>
        </p:txBody>
      </p:sp>
      <p:sp>
        <p:nvSpPr>
          <p:cNvPr id="5" name="Alt Bilgi Yer Tutucusu 4">
            <a:extLst>
              <a:ext uri="{FF2B5EF4-FFF2-40B4-BE49-F238E27FC236}">
                <a16:creationId xmlns:a16="http://schemas.microsoft.com/office/drawing/2014/main" id="{B7C3153A-57EB-DCCE-3997-CC0FA951104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9BBBDCF-ADC8-7DE6-11AE-F8ACA685C2F6}"/>
              </a:ext>
            </a:extLst>
          </p:cNvPr>
          <p:cNvSpPr>
            <a:spLocks noGrp="1"/>
          </p:cNvSpPr>
          <p:nvPr>
            <p:ph type="sldNum" sz="quarter" idx="12"/>
          </p:nvPr>
        </p:nvSpPr>
        <p:spPr/>
        <p:txBody>
          <a:bodyPr/>
          <a:lstStyle/>
          <a:p>
            <a:fld id="{996FA9CD-8033-4718-AFC2-32F1B6588C85}" type="slidenum">
              <a:rPr lang="tr-TR" smtClean="0"/>
              <a:t>‹#›</a:t>
            </a:fld>
            <a:endParaRPr lang="tr-TR"/>
          </a:p>
        </p:txBody>
      </p:sp>
    </p:spTree>
    <p:extLst>
      <p:ext uri="{BB962C8B-B14F-4D97-AF65-F5344CB8AC3E}">
        <p14:creationId xmlns:p14="http://schemas.microsoft.com/office/powerpoint/2010/main" val="3939445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A861F8F6-4A39-7680-2AB9-13A9FB08F127}"/>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652036DD-FD01-CDE3-0132-E82FF83EBF13}"/>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E2815F6-3469-D93F-629B-FA5C49E36CFD}"/>
              </a:ext>
            </a:extLst>
          </p:cNvPr>
          <p:cNvSpPr>
            <a:spLocks noGrp="1"/>
          </p:cNvSpPr>
          <p:nvPr>
            <p:ph type="dt" sz="half" idx="10"/>
          </p:nvPr>
        </p:nvSpPr>
        <p:spPr/>
        <p:txBody>
          <a:bodyPr/>
          <a:lstStyle/>
          <a:p>
            <a:fld id="{02071D34-642A-4792-AA2B-E0AB42AE6945}" type="datetimeFigureOut">
              <a:rPr lang="tr-TR" smtClean="0"/>
              <a:t>21.01.2024</a:t>
            </a:fld>
            <a:endParaRPr lang="tr-TR"/>
          </a:p>
        </p:txBody>
      </p:sp>
      <p:sp>
        <p:nvSpPr>
          <p:cNvPr id="5" name="Alt Bilgi Yer Tutucusu 4">
            <a:extLst>
              <a:ext uri="{FF2B5EF4-FFF2-40B4-BE49-F238E27FC236}">
                <a16:creationId xmlns:a16="http://schemas.microsoft.com/office/drawing/2014/main" id="{B47CCD03-ABE1-AFEA-D5FD-2358C63640C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DB854EA-EC53-404A-1D3E-EB43C2BD44EA}"/>
              </a:ext>
            </a:extLst>
          </p:cNvPr>
          <p:cNvSpPr>
            <a:spLocks noGrp="1"/>
          </p:cNvSpPr>
          <p:nvPr>
            <p:ph type="sldNum" sz="quarter" idx="12"/>
          </p:nvPr>
        </p:nvSpPr>
        <p:spPr/>
        <p:txBody>
          <a:bodyPr/>
          <a:lstStyle/>
          <a:p>
            <a:fld id="{996FA9CD-8033-4718-AFC2-32F1B6588C85}" type="slidenum">
              <a:rPr lang="tr-TR" smtClean="0"/>
              <a:t>‹#›</a:t>
            </a:fld>
            <a:endParaRPr lang="tr-TR"/>
          </a:p>
        </p:txBody>
      </p:sp>
    </p:spTree>
    <p:extLst>
      <p:ext uri="{BB962C8B-B14F-4D97-AF65-F5344CB8AC3E}">
        <p14:creationId xmlns:p14="http://schemas.microsoft.com/office/powerpoint/2010/main" val="1976199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45FD0B-A134-CB08-3162-C0E531CCE44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E73D3E9-28C7-B118-D311-C309017A16BC}"/>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78C7CB5-BC56-898A-CCF0-17066691F7BF}"/>
              </a:ext>
            </a:extLst>
          </p:cNvPr>
          <p:cNvSpPr>
            <a:spLocks noGrp="1"/>
          </p:cNvSpPr>
          <p:nvPr>
            <p:ph type="dt" sz="half" idx="10"/>
          </p:nvPr>
        </p:nvSpPr>
        <p:spPr/>
        <p:txBody>
          <a:bodyPr/>
          <a:lstStyle/>
          <a:p>
            <a:fld id="{02071D34-642A-4792-AA2B-E0AB42AE6945}" type="datetimeFigureOut">
              <a:rPr lang="tr-TR" smtClean="0"/>
              <a:t>21.01.2024</a:t>
            </a:fld>
            <a:endParaRPr lang="tr-TR"/>
          </a:p>
        </p:txBody>
      </p:sp>
      <p:sp>
        <p:nvSpPr>
          <p:cNvPr id="5" name="Alt Bilgi Yer Tutucusu 4">
            <a:extLst>
              <a:ext uri="{FF2B5EF4-FFF2-40B4-BE49-F238E27FC236}">
                <a16:creationId xmlns:a16="http://schemas.microsoft.com/office/drawing/2014/main" id="{B701E6E4-316D-A397-E1AE-F0AE078E796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A1290AB-09D2-32A6-6C37-FAB9BB50EDBF}"/>
              </a:ext>
            </a:extLst>
          </p:cNvPr>
          <p:cNvSpPr>
            <a:spLocks noGrp="1"/>
          </p:cNvSpPr>
          <p:nvPr>
            <p:ph type="sldNum" sz="quarter" idx="12"/>
          </p:nvPr>
        </p:nvSpPr>
        <p:spPr/>
        <p:txBody>
          <a:bodyPr/>
          <a:lstStyle/>
          <a:p>
            <a:fld id="{996FA9CD-8033-4718-AFC2-32F1B6588C85}" type="slidenum">
              <a:rPr lang="tr-TR" smtClean="0"/>
              <a:t>‹#›</a:t>
            </a:fld>
            <a:endParaRPr lang="tr-TR"/>
          </a:p>
        </p:txBody>
      </p:sp>
    </p:spTree>
    <p:extLst>
      <p:ext uri="{BB962C8B-B14F-4D97-AF65-F5344CB8AC3E}">
        <p14:creationId xmlns:p14="http://schemas.microsoft.com/office/powerpoint/2010/main" val="1617736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2D5C33-B880-8C34-1D58-91808F81350A}"/>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366F12B3-B562-6681-1679-7FCD52E72B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68F8BA37-FAE8-41A7-A396-731FD7900D2F}"/>
              </a:ext>
            </a:extLst>
          </p:cNvPr>
          <p:cNvSpPr>
            <a:spLocks noGrp="1"/>
          </p:cNvSpPr>
          <p:nvPr>
            <p:ph type="dt" sz="half" idx="10"/>
          </p:nvPr>
        </p:nvSpPr>
        <p:spPr/>
        <p:txBody>
          <a:bodyPr/>
          <a:lstStyle/>
          <a:p>
            <a:fld id="{02071D34-642A-4792-AA2B-E0AB42AE6945}" type="datetimeFigureOut">
              <a:rPr lang="tr-TR" smtClean="0"/>
              <a:t>21.01.2024</a:t>
            </a:fld>
            <a:endParaRPr lang="tr-TR"/>
          </a:p>
        </p:txBody>
      </p:sp>
      <p:sp>
        <p:nvSpPr>
          <p:cNvPr id="5" name="Alt Bilgi Yer Tutucusu 4">
            <a:extLst>
              <a:ext uri="{FF2B5EF4-FFF2-40B4-BE49-F238E27FC236}">
                <a16:creationId xmlns:a16="http://schemas.microsoft.com/office/drawing/2014/main" id="{355DF37D-F55F-66E8-1082-C3A5C70676D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A0C53E4-CF9F-79AF-2EB4-7DDA8D3733C8}"/>
              </a:ext>
            </a:extLst>
          </p:cNvPr>
          <p:cNvSpPr>
            <a:spLocks noGrp="1"/>
          </p:cNvSpPr>
          <p:nvPr>
            <p:ph type="sldNum" sz="quarter" idx="12"/>
          </p:nvPr>
        </p:nvSpPr>
        <p:spPr/>
        <p:txBody>
          <a:bodyPr/>
          <a:lstStyle/>
          <a:p>
            <a:fld id="{996FA9CD-8033-4718-AFC2-32F1B6588C85}" type="slidenum">
              <a:rPr lang="tr-TR" smtClean="0"/>
              <a:t>‹#›</a:t>
            </a:fld>
            <a:endParaRPr lang="tr-TR"/>
          </a:p>
        </p:txBody>
      </p:sp>
    </p:spTree>
    <p:extLst>
      <p:ext uri="{BB962C8B-B14F-4D97-AF65-F5344CB8AC3E}">
        <p14:creationId xmlns:p14="http://schemas.microsoft.com/office/powerpoint/2010/main" val="4048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343BEB-68AA-62ED-0237-C59AEB4BA26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32E7A7C-AB89-9896-270C-66A19F290FD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C9CA7040-E386-8A61-AEDD-0C2A7BCEAEC0}"/>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41259618-792E-D272-A746-BCAA80A3143A}"/>
              </a:ext>
            </a:extLst>
          </p:cNvPr>
          <p:cNvSpPr>
            <a:spLocks noGrp="1"/>
          </p:cNvSpPr>
          <p:nvPr>
            <p:ph type="dt" sz="half" idx="10"/>
          </p:nvPr>
        </p:nvSpPr>
        <p:spPr/>
        <p:txBody>
          <a:bodyPr/>
          <a:lstStyle/>
          <a:p>
            <a:fld id="{02071D34-642A-4792-AA2B-E0AB42AE6945}" type="datetimeFigureOut">
              <a:rPr lang="tr-TR" smtClean="0"/>
              <a:t>21.01.2024</a:t>
            </a:fld>
            <a:endParaRPr lang="tr-TR"/>
          </a:p>
        </p:txBody>
      </p:sp>
      <p:sp>
        <p:nvSpPr>
          <p:cNvPr id="6" name="Alt Bilgi Yer Tutucusu 5">
            <a:extLst>
              <a:ext uri="{FF2B5EF4-FFF2-40B4-BE49-F238E27FC236}">
                <a16:creationId xmlns:a16="http://schemas.microsoft.com/office/drawing/2014/main" id="{401230C8-C293-D45F-A6C4-88C065153E2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1F3A169-7065-EB74-3B13-72B0CE028CAE}"/>
              </a:ext>
            </a:extLst>
          </p:cNvPr>
          <p:cNvSpPr>
            <a:spLocks noGrp="1"/>
          </p:cNvSpPr>
          <p:nvPr>
            <p:ph type="sldNum" sz="quarter" idx="12"/>
          </p:nvPr>
        </p:nvSpPr>
        <p:spPr/>
        <p:txBody>
          <a:bodyPr/>
          <a:lstStyle/>
          <a:p>
            <a:fld id="{996FA9CD-8033-4718-AFC2-32F1B6588C85}" type="slidenum">
              <a:rPr lang="tr-TR" smtClean="0"/>
              <a:t>‹#›</a:t>
            </a:fld>
            <a:endParaRPr lang="tr-TR"/>
          </a:p>
        </p:txBody>
      </p:sp>
    </p:spTree>
    <p:extLst>
      <p:ext uri="{BB962C8B-B14F-4D97-AF65-F5344CB8AC3E}">
        <p14:creationId xmlns:p14="http://schemas.microsoft.com/office/powerpoint/2010/main" val="2528157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F29377-20E3-4748-DFC4-0D76443D7F87}"/>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77E6EBA-6103-77F2-FD87-8565E8E764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ACF77BA-F9C4-D03B-DBB0-8D9EDEE0F99F}"/>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E1CD2666-F1FD-48BB-0DFA-AD7B5E265A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329E18EA-8F98-08BD-186F-6604A8EE72CD}"/>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41BD2BB6-2587-4B4B-B1E7-86A6BCAF3090}"/>
              </a:ext>
            </a:extLst>
          </p:cNvPr>
          <p:cNvSpPr>
            <a:spLocks noGrp="1"/>
          </p:cNvSpPr>
          <p:nvPr>
            <p:ph type="dt" sz="half" idx="10"/>
          </p:nvPr>
        </p:nvSpPr>
        <p:spPr/>
        <p:txBody>
          <a:bodyPr/>
          <a:lstStyle/>
          <a:p>
            <a:fld id="{02071D34-642A-4792-AA2B-E0AB42AE6945}" type="datetimeFigureOut">
              <a:rPr lang="tr-TR" smtClean="0"/>
              <a:t>21.01.2024</a:t>
            </a:fld>
            <a:endParaRPr lang="tr-TR"/>
          </a:p>
        </p:txBody>
      </p:sp>
      <p:sp>
        <p:nvSpPr>
          <p:cNvPr id="8" name="Alt Bilgi Yer Tutucusu 7">
            <a:extLst>
              <a:ext uri="{FF2B5EF4-FFF2-40B4-BE49-F238E27FC236}">
                <a16:creationId xmlns:a16="http://schemas.microsoft.com/office/drawing/2014/main" id="{4CC03D22-DEB7-9DB3-BD97-8B4634F8294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22BBBE92-D544-FBA0-9E78-75A664E202CB}"/>
              </a:ext>
            </a:extLst>
          </p:cNvPr>
          <p:cNvSpPr>
            <a:spLocks noGrp="1"/>
          </p:cNvSpPr>
          <p:nvPr>
            <p:ph type="sldNum" sz="quarter" idx="12"/>
          </p:nvPr>
        </p:nvSpPr>
        <p:spPr/>
        <p:txBody>
          <a:bodyPr/>
          <a:lstStyle/>
          <a:p>
            <a:fld id="{996FA9CD-8033-4718-AFC2-32F1B6588C85}" type="slidenum">
              <a:rPr lang="tr-TR" smtClean="0"/>
              <a:t>‹#›</a:t>
            </a:fld>
            <a:endParaRPr lang="tr-TR"/>
          </a:p>
        </p:txBody>
      </p:sp>
    </p:spTree>
    <p:extLst>
      <p:ext uri="{BB962C8B-B14F-4D97-AF65-F5344CB8AC3E}">
        <p14:creationId xmlns:p14="http://schemas.microsoft.com/office/powerpoint/2010/main" val="389872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38F141-3ADB-EE95-1269-6817269516A5}"/>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A5E384D6-6AE5-88DA-B3F0-AAC168CAAAF4}"/>
              </a:ext>
            </a:extLst>
          </p:cNvPr>
          <p:cNvSpPr>
            <a:spLocks noGrp="1"/>
          </p:cNvSpPr>
          <p:nvPr>
            <p:ph type="dt" sz="half" idx="10"/>
          </p:nvPr>
        </p:nvSpPr>
        <p:spPr/>
        <p:txBody>
          <a:bodyPr/>
          <a:lstStyle/>
          <a:p>
            <a:fld id="{02071D34-642A-4792-AA2B-E0AB42AE6945}" type="datetimeFigureOut">
              <a:rPr lang="tr-TR" smtClean="0"/>
              <a:t>21.01.2024</a:t>
            </a:fld>
            <a:endParaRPr lang="tr-TR"/>
          </a:p>
        </p:txBody>
      </p:sp>
      <p:sp>
        <p:nvSpPr>
          <p:cNvPr id="4" name="Alt Bilgi Yer Tutucusu 3">
            <a:extLst>
              <a:ext uri="{FF2B5EF4-FFF2-40B4-BE49-F238E27FC236}">
                <a16:creationId xmlns:a16="http://schemas.microsoft.com/office/drawing/2014/main" id="{21B2E757-A0E0-BD74-28BA-D2127BCD7E23}"/>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F9F2D3E7-75BD-FE03-26E3-473FDC32D7F0}"/>
              </a:ext>
            </a:extLst>
          </p:cNvPr>
          <p:cNvSpPr>
            <a:spLocks noGrp="1"/>
          </p:cNvSpPr>
          <p:nvPr>
            <p:ph type="sldNum" sz="quarter" idx="12"/>
          </p:nvPr>
        </p:nvSpPr>
        <p:spPr/>
        <p:txBody>
          <a:bodyPr/>
          <a:lstStyle/>
          <a:p>
            <a:fld id="{996FA9CD-8033-4718-AFC2-32F1B6588C85}" type="slidenum">
              <a:rPr lang="tr-TR" smtClean="0"/>
              <a:t>‹#›</a:t>
            </a:fld>
            <a:endParaRPr lang="tr-TR"/>
          </a:p>
        </p:txBody>
      </p:sp>
    </p:spTree>
    <p:extLst>
      <p:ext uri="{BB962C8B-B14F-4D97-AF65-F5344CB8AC3E}">
        <p14:creationId xmlns:p14="http://schemas.microsoft.com/office/powerpoint/2010/main" val="348335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B874B283-FBB6-9628-A0B6-B943E1856E1C}"/>
              </a:ext>
            </a:extLst>
          </p:cNvPr>
          <p:cNvSpPr>
            <a:spLocks noGrp="1"/>
          </p:cNvSpPr>
          <p:nvPr>
            <p:ph type="dt" sz="half" idx="10"/>
          </p:nvPr>
        </p:nvSpPr>
        <p:spPr/>
        <p:txBody>
          <a:bodyPr/>
          <a:lstStyle/>
          <a:p>
            <a:fld id="{02071D34-642A-4792-AA2B-E0AB42AE6945}" type="datetimeFigureOut">
              <a:rPr lang="tr-TR" smtClean="0"/>
              <a:t>21.01.2024</a:t>
            </a:fld>
            <a:endParaRPr lang="tr-TR"/>
          </a:p>
        </p:txBody>
      </p:sp>
      <p:sp>
        <p:nvSpPr>
          <p:cNvPr id="3" name="Alt Bilgi Yer Tutucusu 2">
            <a:extLst>
              <a:ext uri="{FF2B5EF4-FFF2-40B4-BE49-F238E27FC236}">
                <a16:creationId xmlns:a16="http://schemas.microsoft.com/office/drawing/2014/main" id="{F7AC7579-7379-99DD-085D-1048FBCA3FA1}"/>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FF1DEBE1-327F-A397-2E5C-FCEA087CB9B9}"/>
              </a:ext>
            </a:extLst>
          </p:cNvPr>
          <p:cNvSpPr>
            <a:spLocks noGrp="1"/>
          </p:cNvSpPr>
          <p:nvPr>
            <p:ph type="sldNum" sz="quarter" idx="12"/>
          </p:nvPr>
        </p:nvSpPr>
        <p:spPr/>
        <p:txBody>
          <a:bodyPr/>
          <a:lstStyle/>
          <a:p>
            <a:fld id="{996FA9CD-8033-4718-AFC2-32F1B6588C85}" type="slidenum">
              <a:rPr lang="tr-TR" smtClean="0"/>
              <a:t>‹#›</a:t>
            </a:fld>
            <a:endParaRPr lang="tr-TR"/>
          </a:p>
        </p:txBody>
      </p:sp>
    </p:spTree>
    <p:extLst>
      <p:ext uri="{BB962C8B-B14F-4D97-AF65-F5344CB8AC3E}">
        <p14:creationId xmlns:p14="http://schemas.microsoft.com/office/powerpoint/2010/main" val="300771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53BF54-4133-A12C-7B73-76163C0FF04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AC21B9DF-6577-CB89-4A42-0FFE60A679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1D456784-DA00-D2B7-6388-B84E09B474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88EC5C0-892D-1EAC-7FB9-64DBA554C1B2}"/>
              </a:ext>
            </a:extLst>
          </p:cNvPr>
          <p:cNvSpPr>
            <a:spLocks noGrp="1"/>
          </p:cNvSpPr>
          <p:nvPr>
            <p:ph type="dt" sz="half" idx="10"/>
          </p:nvPr>
        </p:nvSpPr>
        <p:spPr/>
        <p:txBody>
          <a:bodyPr/>
          <a:lstStyle/>
          <a:p>
            <a:fld id="{02071D34-642A-4792-AA2B-E0AB42AE6945}" type="datetimeFigureOut">
              <a:rPr lang="tr-TR" smtClean="0"/>
              <a:t>21.01.2024</a:t>
            </a:fld>
            <a:endParaRPr lang="tr-TR"/>
          </a:p>
        </p:txBody>
      </p:sp>
      <p:sp>
        <p:nvSpPr>
          <p:cNvPr id="6" name="Alt Bilgi Yer Tutucusu 5">
            <a:extLst>
              <a:ext uri="{FF2B5EF4-FFF2-40B4-BE49-F238E27FC236}">
                <a16:creationId xmlns:a16="http://schemas.microsoft.com/office/drawing/2014/main" id="{76D5FAFA-AAC4-7EFA-5F35-339BC0FEDDA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2A38918-03E7-7D6F-BED7-A2EEC4D865E7}"/>
              </a:ext>
            </a:extLst>
          </p:cNvPr>
          <p:cNvSpPr>
            <a:spLocks noGrp="1"/>
          </p:cNvSpPr>
          <p:nvPr>
            <p:ph type="sldNum" sz="quarter" idx="12"/>
          </p:nvPr>
        </p:nvSpPr>
        <p:spPr/>
        <p:txBody>
          <a:bodyPr/>
          <a:lstStyle/>
          <a:p>
            <a:fld id="{996FA9CD-8033-4718-AFC2-32F1B6588C85}" type="slidenum">
              <a:rPr lang="tr-TR" smtClean="0"/>
              <a:t>‹#›</a:t>
            </a:fld>
            <a:endParaRPr lang="tr-TR"/>
          </a:p>
        </p:txBody>
      </p:sp>
    </p:spTree>
    <p:extLst>
      <p:ext uri="{BB962C8B-B14F-4D97-AF65-F5344CB8AC3E}">
        <p14:creationId xmlns:p14="http://schemas.microsoft.com/office/powerpoint/2010/main" val="1810157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83C33C5-C34D-284F-95F9-1649A73537E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97C561D5-DAB6-6E20-B190-64A573BEE5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9F9AD43F-3B0C-50E4-CFCA-A410C05EF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E6997B6-4049-6C61-8E42-9E63488A9ED2}"/>
              </a:ext>
            </a:extLst>
          </p:cNvPr>
          <p:cNvSpPr>
            <a:spLocks noGrp="1"/>
          </p:cNvSpPr>
          <p:nvPr>
            <p:ph type="dt" sz="half" idx="10"/>
          </p:nvPr>
        </p:nvSpPr>
        <p:spPr/>
        <p:txBody>
          <a:bodyPr/>
          <a:lstStyle/>
          <a:p>
            <a:fld id="{02071D34-642A-4792-AA2B-E0AB42AE6945}" type="datetimeFigureOut">
              <a:rPr lang="tr-TR" smtClean="0"/>
              <a:t>21.01.2024</a:t>
            </a:fld>
            <a:endParaRPr lang="tr-TR"/>
          </a:p>
        </p:txBody>
      </p:sp>
      <p:sp>
        <p:nvSpPr>
          <p:cNvPr id="6" name="Alt Bilgi Yer Tutucusu 5">
            <a:extLst>
              <a:ext uri="{FF2B5EF4-FFF2-40B4-BE49-F238E27FC236}">
                <a16:creationId xmlns:a16="http://schemas.microsoft.com/office/drawing/2014/main" id="{ECEA5474-850A-043B-F2F0-210023C07E2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ACDE6B6-59FD-5C16-D910-65FC459D459D}"/>
              </a:ext>
            </a:extLst>
          </p:cNvPr>
          <p:cNvSpPr>
            <a:spLocks noGrp="1"/>
          </p:cNvSpPr>
          <p:nvPr>
            <p:ph type="sldNum" sz="quarter" idx="12"/>
          </p:nvPr>
        </p:nvSpPr>
        <p:spPr/>
        <p:txBody>
          <a:bodyPr/>
          <a:lstStyle/>
          <a:p>
            <a:fld id="{996FA9CD-8033-4718-AFC2-32F1B6588C85}" type="slidenum">
              <a:rPr lang="tr-TR" smtClean="0"/>
              <a:t>‹#›</a:t>
            </a:fld>
            <a:endParaRPr lang="tr-TR"/>
          </a:p>
        </p:txBody>
      </p:sp>
    </p:spTree>
    <p:extLst>
      <p:ext uri="{BB962C8B-B14F-4D97-AF65-F5344CB8AC3E}">
        <p14:creationId xmlns:p14="http://schemas.microsoft.com/office/powerpoint/2010/main" val="2073400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D5D7F7AF-FAA1-9978-EA82-8F86565001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7F4C4FD-AD7F-1C18-3E5E-0E9764166D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7BC0181-5CF9-968B-E0D0-2C610E58A8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071D34-642A-4792-AA2B-E0AB42AE6945}" type="datetimeFigureOut">
              <a:rPr lang="tr-TR" smtClean="0"/>
              <a:t>21.01.2024</a:t>
            </a:fld>
            <a:endParaRPr lang="tr-TR"/>
          </a:p>
        </p:txBody>
      </p:sp>
      <p:sp>
        <p:nvSpPr>
          <p:cNvPr id="5" name="Alt Bilgi Yer Tutucusu 4">
            <a:extLst>
              <a:ext uri="{FF2B5EF4-FFF2-40B4-BE49-F238E27FC236}">
                <a16:creationId xmlns:a16="http://schemas.microsoft.com/office/drawing/2014/main" id="{3267F254-90BB-1AB8-28BC-8E9E33815D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B9869F40-9D91-D82C-FFBF-D229575C06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6FA9CD-8033-4718-AFC2-32F1B6588C85}" type="slidenum">
              <a:rPr lang="tr-TR" smtClean="0"/>
              <a:t>‹#›</a:t>
            </a:fld>
            <a:endParaRPr lang="tr-TR"/>
          </a:p>
        </p:txBody>
      </p:sp>
    </p:spTree>
    <p:extLst>
      <p:ext uri="{BB962C8B-B14F-4D97-AF65-F5344CB8AC3E}">
        <p14:creationId xmlns:p14="http://schemas.microsoft.com/office/powerpoint/2010/main" val="2624643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CF18A3-7762-011A-F7EF-81E39D203748}"/>
              </a:ext>
            </a:extLst>
          </p:cNvPr>
          <p:cNvSpPr>
            <a:spLocks noGrp="1"/>
          </p:cNvSpPr>
          <p:nvPr>
            <p:ph type="ctrTitle"/>
          </p:nvPr>
        </p:nvSpPr>
        <p:spPr>
          <a:xfrm>
            <a:off x="1524000" y="686451"/>
            <a:ext cx="9144000" cy="3703898"/>
          </a:xfrm>
        </p:spPr>
        <p:txBody>
          <a:bodyPr>
            <a:noAutofit/>
          </a:bodyPr>
          <a:lstStyle/>
          <a:p>
            <a:r>
              <a:rPr lang="tr-TR" sz="7200" dirty="0">
                <a:latin typeface="Times New Roman" panose="02020603050405020304" pitchFamily="18" charset="0"/>
                <a:cs typeface="Times New Roman" panose="02020603050405020304" pitchFamily="18" charset="0"/>
              </a:rPr>
              <a:t>TRAFİK İŞARETLERİNİN TESPİTİ</a:t>
            </a:r>
          </a:p>
        </p:txBody>
      </p:sp>
    </p:spTree>
    <p:extLst>
      <p:ext uri="{BB962C8B-B14F-4D97-AF65-F5344CB8AC3E}">
        <p14:creationId xmlns:p14="http://schemas.microsoft.com/office/powerpoint/2010/main" val="274071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8DAD181-E988-60BC-F74E-06B3C6BAB152}"/>
              </a:ext>
            </a:extLst>
          </p:cNvPr>
          <p:cNvSpPr>
            <a:spLocks noGrp="1"/>
          </p:cNvSpPr>
          <p:nvPr>
            <p:ph idx="1"/>
          </p:nvPr>
        </p:nvSpPr>
        <p:spPr>
          <a:xfrm>
            <a:off x="838200" y="643812"/>
            <a:ext cx="6570306" cy="5533151"/>
          </a:xfrm>
        </p:spPr>
        <p:txBody>
          <a:bodyPr/>
          <a:lstStyle/>
          <a:p>
            <a:pPr marL="0" indent="0">
              <a:buNone/>
            </a:pPr>
            <a:r>
              <a:rPr lang="tr-TR" u="sng" dirty="0">
                <a:latin typeface="Times New Roman" panose="02020603050405020304" pitchFamily="18" charset="0"/>
                <a:cs typeface="Times New Roman" panose="02020603050405020304" pitchFamily="18" charset="0"/>
              </a:rPr>
              <a:t>Görüntü İşleme ve Özellik Çıkarımı: </a:t>
            </a:r>
            <a:r>
              <a:rPr lang="tr-TR" dirty="0">
                <a:latin typeface="Times New Roman" panose="02020603050405020304" pitchFamily="18" charset="0"/>
                <a:cs typeface="Times New Roman" panose="02020603050405020304" pitchFamily="18" charset="0"/>
              </a:rPr>
              <a:t>Yapay zeka, trafik işaretlerinin görüntülerini işleyerek belirli özellikleri (örneğin, kırmızı bir daire) tespit edebilir ve bunları belirli bir trafik işareti türüyle ilişkilendirebilir. </a:t>
            </a:r>
          </a:p>
          <a:p>
            <a:endParaRPr lang="tr-TR" dirty="0">
              <a:latin typeface="Times New Roman" panose="02020603050405020304" pitchFamily="18" charset="0"/>
              <a:cs typeface="Times New Roman" panose="02020603050405020304" pitchFamily="18" charset="0"/>
            </a:endParaRPr>
          </a:p>
          <a:p>
            <a:pPr marL="0" indent="0">
              <a:buNone/>
            </a:pPr>
            <a:r>
              <a:rPr lang="tr-TR" u="sng" dirty="0">
                <a:latin typeface="Times New Roman" panose="02020603050405020304" pitchFamily="18" charset="0"/>
                <a:cs typeface="Times New Roman" panose="02020603050405020304" pitchFamily="18" charset="0"/>
              </a:rPr>
              <a:t>Karar Alma ve Gerçek Zamanlı Uygulama: </a:t>
            </a:r>
            <a:r>
              <a:rPr lang="tr-TR" dirty="0">
                <a:latin typeface="Times New Roman" panose="02020603050405020304" pitchFamily="18" charset="0"/>
                <a:cs typeface="Times New Roman" panose="02020603050405020304" pitchFamily="18" charset="0"/>
              </a:rPr>
              <a:t>Yapay zeka, trafik işaretlerini algıladıktan sonra bu bilgiyi gerçek zamanlı olarak yorumlar. Bu bilgi, sürücülere uyarılar göndermek veya otonom araçların davranışlarını belirlemek için kullanılabilir.</a:t>
            </a:r>
          </a:p>
        </p:txBody>
      </p:sp>
      <p:pic>
        <p:nvPicPr>
          <p:cNvPr id="4" name="Resim 3" descr="Derin Öğrenme(Deep Learning) Nedir ve Nasıl Çalışır? | by Nihat | Medium">
            <a:extLst>
              <a:ext uri="{FF2B5EF4-FFF2-40B4-BE49-F238E27FC236}">
                <a16:creationId xmlns:a16="http://schemas.microsoft.com/office/drawing/2014/main" id="{1BCF05BE-DDB1-627E-02F9-83D7F6BD85D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8506" y="775504"/>
            <a:ext cx="4498227" cy="4849792"/>
          </a:xfrm>
          <a:prstGeom prst="rect">
            <a:avLst/>
          </a:prstGeom>
          <a:noFill/>
          <a:ln>
            <a:noFill/>
          </a:ln>
        </p:spPr>
      </p:pic>
    </p:spTree>
    <p:extLst>
      <p:ext uri="{BB962C8B-B14F-4D97-AF65-F5344CB8AC3E}">
        <p14:creationId xmlns:p14="http://schemas.microsoft.com/office/powerpoint/2010/main" val="295951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E902029-3F85-F132-18DE-058D526481C1}"/>
              </a:ext>
            </a:extLst>
          </p:cNvPr>
          <p:cNvSpPr>
            <a:spLocks noGrp="1"/>
          </p:cNvSpPr>
          <p:nvPr>
            <p:ph idx="1"/>
          </p:nvPr>
        </p:nvSpPr>
        <p:spPr>
          <a:xfrm>
            <a:off x="838200" y="531845"/>
            <a:ext cx="10515600" cy="5645118"/>
          </a:xfrm>
        </p:spPr>
        <p:txBody>
          <a:bodyPr>
            <a:normAutofit/>
          </a:bodyPr>
          <a:lstStyle/>
          <a:p>
            <a:pPr marL="0" indent="0">
              <a:buNone/>
            </a:pPr>
            <a:endParaRPr lang="tr-TR" u="sng" dirty="0">
              <a:latin typeface="Times New Roman" panose="02020603050405020304" pitchFamily="18" charset="0"/>
              <a:cs typeface="Times New Roman" panose="02020603050405020304" pitchFamily="18" charset="0"/>
            </a:endParaRPr>
          </a:p>
          <a:p>
            <a:pPr marL="0" indent="0">
              <a:buNone/>
            </a:pPr>
            <a:r>
              <a:rPr lang="tr-TR" u="sng" dirty="0">
                <a:latin typeface="Times New Roman" panose="02020603050405020304" pitchFamily="18" charset="0"/>
                <a:cs typeface="Times New Roman" panose="02020603050405020304" pitchFamily="18" charset="0"/>
              </a:rPr>
              <a:t>Veri Toplama ve Hazırlık: </a:t>
            </a:r>
            <a:r>
              <a:rPr lang="tr-TR" dirty="0">
                <a:latin typeface="Times New Roman" panose="02020603050405020304" pitchFamily="18" charset="0"/>
                <a:cs typeface="Times New Roman" panose="02020603050405020304" pitchFamily="18" charset="0"/>
              </a:rPr>
              <a:t>İlk adım genellikle büyük veri setlerinin toplanmasıdır. Bu veri setleri, farklı trafik işaretlerini içeren binlerce veya daha fazla görüntüden oluşabilir. Verilerin etiketlenmesi ve hazırlanması da bu aşamada önemlidir. </a:t>
            </a:r>
          </a:p>
          <a:p>
            <a:pPr marL="0" indent="0">
              <a:buNone/>
            </a:pPr>
            <a:endParaRPr lang="tr-TR" dirty="0">
              <a:latin typeface="Times New Roman" panose="02020603050405020304" pitchFamily="18" charset="0"/>
              <a:cs typeface="Times New Roman" panose="02020603050405020304" pitchFamily="18" charset="0"/>
            </a:endParaRPr>
          </a:p>
          <a:p>
            <a:pPr marL="0" indent="0">
              <a:buNone/>
            </a:pPr>
            <a:r>
              <a:rPr lang="tr-TR" u="sng" dirty="0">
                <a:latin typeface="Times New Roman" panose="02020603050405020304" pitchFamily="18" charset="0"/>
                <a:cs typeface="Times New Roman" panose="02020603050405020304" pitchFamily="18" charset="0"/>
              </a:rPr>
              <a:t>Özellik Çıkarımı: </a:t>
            </a:r>
            <a:r>
              <a:rPr lang="tr-TR" dirty="0">
                <a:latin typeface="Times New Roman" panose="02020603050405020304" pitchFamily="18" charset="0"/>
                <a:cs typeface="Times New Roman" panose="02020603050405020304" pitchFamily="18" charset="0"/>
              </a:rPr>
              <a:t>Görüntülerdeki trafik işaretlerinin belirli özellikleri (renk, şekil, sembol, desen gibi) çıkarılır. Bu özellikler, işaretlerin sınıflandırılması için kullanılacak olan niteliklerdir. </a:t>
            </a:r>
          </a:p>
          <a:p>
            <a:pPr marL="0" indent="0">
              <a:buNone/>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16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2ECEC9A-47F2-408B-A6BB-DC7A5F152F88}"/>
              </a:ext>
            </a:extLst>
          </p:cNvPr>
          <p:cNvSpPr>
            <a:spLocks noGrp="1"/>
          </p:cNvSpPr>
          <p:nvPr>
            <p:ph idx="1"/>
          </p:nvPr>
        </p:nvSpPr>
        <p:spPr>
          <a:xfrm>
            <a:off x="838200" y="555585"/>
            <a:ext cx="4972291" cy="5621378"/>
          </a:xfrm>
        </p:spPr>
        <p:txBody>
          <a:bodyPr/>
          <a:lstStyle/>
          <a:p>
            <a:pPr marL="0" indent="0">
              <a:buNone/>
            </a:pPr>
            <a:endParaRPr lang="tr-TR" u="sng" dirty="0">
              <a:latin typeface="Times New Roman" panose="02020603050405020304" pitchFamily="18" charset="0"/>
              <a:cs typeface="Times New Roman" panose="02020603050405020304" pitchFamily="18" charset="0"/>
            </a:endParaRPr>
          </a:p>
          <a:p>
            <a:pPr marL="0" indent="0">
              <a:buNone/>
            </a:pPr>
            <a:r>
              <a:rPr lang="tr-TR" u="sng" dirty="0">
                <a:latin typeface="Times New Roman" panose="02020603050405020304" pitchFamily="18" charset="0"/>
                <a:cs typeface="Times New Roman" panose="02020603050405020304" pitchFamily="18" charset="0"/>
              </a:rPr>
              <a:t>Öznitelik Seçimi ve Eğitim: </a:t>
            </a:r>
            <a:r>
              <a:rPr lang="tr-TR" dirty="0">
                <a:latin typeface="Times New Roman" panose="02020603050405020304" pitchFamily="18" charset="0"/>
                <a:cs typeface="Times New Roman" panose="02020603050405020304" pitchFamily="18" charset="0"/>
              </a:rPr>
              <a:t>Makine öğrenimi veya derin öğrenme teknikleriyle, özelliklerin belirlenmesi ve bu özelliklerin farklı trafik işaretlerine ait olup olmadığını öğrenen modeller oluşturulur. Bu modeller, işaretlerin farklı sınıflara ait olup olmadığını öğrenmek üzere eğitilir.</a:t>
            </a:r>
          </a:p>
          <a:p>
            <a:pPr marL="0" indent="0">
              <a:buNone/>
            </a:pPr>
            <a:endParaRPr lang="tr-TR" dirty="0"/>
          </a:p>
        </p:txBody>
      </p:sp>
      <p:pic>
        <p:nvPicPr>
          <p:cNvPr id="2050" name="Picture 2" descr="Deep Learning (Derin öğrenme) Nedir? - MediaClick">
            <a:extLst>
              <a:ext uri="{FF2B5EF4-FFF2-40B4-BE49-F238E27FC236}">
                <a16:creationId xmlns:a16="http://schemas.microsoft.com/office/drawing/2014/main" id="{35BB5BFE-9B6A-4792-B1D8-3147266F1A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9552" y="1226917"/>
            <a:ext cx="6024408" cy="4259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168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3892DA2-E501-8202-E653-F9EE91639E7E}"/>
              </a:ext>
            </a:extLst>
          </p:cNvPr>
          <p:cNvSpPr>
            <a:spLocks noGrp="1"/>
          </p:cNvSpPr>
          <p:nvPr>
            <p:ph idx="1"/>
          </p:nvPr>
        </p:nvSpPr>
        <p:spPr>
          <a:xfrm>
            <a:off x="838200" y="858416"/>
            <a:ext cx="10515600" cy="5318547"/>
          </a:xfrm>
        </p:spPr>
        <p:txBody>
          <a:bodyPr/>
          <a:lstStyle/>
          <a:p>
            <a:pPr marL="0" indent="0">
              <a:buNone/>
            </a:pPr>
            <a:r>
              <a:rPr lang="tr-TR" u="sng" dirty="0">
                <a:latin typeface="Times New Roman" panose="02020603050405020304" pitchFamily="18" charset="0"/>
                <a:cs typeface="Times New Roman" panose="02020603050405020304" pitchFamily="18" charset="0"/>
              </a:rPr>
              <a:t>Sınıflandırma ve Tanıma: </a:t>
            </a:r>
            <a:r>
              <a:rPr lang="tr-TR" dirty="0">
                <a:latin typeface="Times New Roman" panose="02020603050405020304" pitchFamily="18" charset="0"/>
                <a:cs typeface="Times New Roman" panose="02020603050405020304" pitchFamily="18" charset="0"/>
              </a:rPr>
              <a:t>Eğitilen modeller, yeni görüntülerdeki trafik işaretlerini tanımak ve sınıflandırmak için kullanılır. Öğrenilen özelliklere dayanarak, bir trafik işaretinin hangi kategoriye ait olduğu belirlenir. </a:t>
            </a:r>
          </a:p>
          <a:p>
            <a:pPr marL="0" indent="0">
              <a:buNone/>
            </a:pPr>
            <a:endParaRPr lang="tr-TR" dirty="0">
              <a:latin typeface="Times New Roman" panose="02020603050405020304" pitchFamily="18" charset="0"/>
              <a:cs typeface="Times New Roman" panose="02020603050405020304" pitchFamily="18" charset="0"/>
            </a:endParaRPr>
          </a:p>
          <a:p>
            <a:pPr marL="0" indent="0">
              <a:buNone/>
            </a:pPr>
            <a:r>
              <a:rPr lang="tr-TR" u="sng" dirty="0">
                <a:latin typeface="Times New Roman" panose="02020603050405020304" pitchFamily="18" charset="0"/>
                <a:cs typeface="Times New Roman" panose="02020603050405020304" pitchFamily="18" charset="0"/>
              </a:rPr>
              <a:t>Doğrulama ve Ayarlama: </a:t>
            </a:r>
            <a:r>
              <a:rPr lang="tr-TR" dirty="0">
                <a:latin typeface="Times New Roman" panose="02020603050405020304" pitchFamily="18" charset="0"/>
                <a:cs typeface="Times New Roman" panose="02020603050405020304" pitchFamily="18" charset="0"/>
              </a:rPr>
              <a:t>Oluşturulan modelin doğruluğu ve performansı test edilir. Eğer gerekiyorsa, model daha fazla veri ile yeniden eğitilir veya ayarlanır.</a:t>
            </a:r>
          </a:p>
        </p:txBody>
      </p:sp>
    </p:spTree>
    <p:extLst>
      <p:ext uri="{BB962C8B-B14F-4D97-AF65-F5344CB8AC3E}">
        <p14:creationId xmlns:p14="http://schemas.microsoft.com/office/powerpoint/2010/main" val="3639749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28DBE35-2439-47C2-83BB-C64E802D7A6E}"/>
              </a:ext>
            </a:extLst>
          </p:cNvPr>
          <p:cNvSpPr>
            <a:spLocks noGrp="1"/>
          </p:cNvSpPr>
          <p:nvPr>
            <p:ph idx="1"/>
          </p:nvPr>
        </p:nvSpPr>
        <p:spPr>
          <a:xfrm>
            <a:off x="838200" y="532435"/>
            <a:ext cx="10515600" cy="5644528"/>
          </a:xfrm>
        </p:spPr>
        <p:txBody>
          <a:bodyPr/>
          <a:lstStyle/>
          <a:p>
            <a:pPr marL="0" indent="0" algn="ctr">
              <a:buNone/>
            </a:pPr>
            <a:r>
              <a:rPr lang="tr-TR" dirty="0">
                <a:latin typeface="Times New Roman" panose="02020603050405020304" pitchFamily="18" charset="0"/>
                <a:cs typeface="Times New Roman" panose="02020603050405020304" pitchFamily="18" charset="0"/>
              </a:rPr>
              <a:t>Veri Toplama ve Etiketleme </a:t>
            </a:r>
          </a:p>
          <a:p>
            <a:pPr marL="0" indent="0" algn="ctr">
              <a:buNone/>
            </a:pPr>
            <a:r>
              <a:rPr lang="tr-TR" dirty="0">
                <a:latin typeface="Times New Roman" panose="02020603050405020304" pitchFamily="18" charset="0"/>
                <a:cs typeface="Times New Roman" panose="02020603050405020304" pitchFamily="18" charset="0"/>
              </a:rPr>
              <a:t>↓</a:t>
            </a:r>
          </a:p>
          <a:p>
            <a:pPr marL="0" indent="0" algn="ctr">
              <a:buNone/>
            </a:pPr>
            <a:r>
              <a:rPr lang="tr-TR" dirty="0">
                <a:latin typeface="Times New Roman" panose="02020603050405020304" pitchFamily="18" charset="0"/>
                <a:cs typeface="Times New Roman" panose="02020603050405020304" pitchFamily="18" charset="0"/>
              </a:rPr>
              <a:t>Veri Ön İşleme</a:t>
            </a:r>
          </a:p>
          <a:p>
            <a:pPr marL="0" indent="0" algn="ctr">
              <a:buNone/>
            </a:pPr>
            <a:r>
              <a:rPr lang="tr-TR" dirty="0">
                <a:latin typeface="Times New Roman" panose="02020603050405020304" pitchFamily="18" charset="0"/>
                <a:cs typeface="Times New Roman" panose="02020603050405020304" pitchFamily="18" charset="0"/>
              </a:rPr>
              <a:t>↓</a:t>
            </a:r>
          </a:p>
          <a:p>
            <a:pPr marL="0" indent="0" algn="ctr">
              <a:buNone/>
            </a:pPr>
            <a:r>
              <a:rPr lang="tr-TR" dirty="0" err="1">
                <a:latin typeface="Times New Roman" panose="02020603050405020304" pitchFamily="18" charset="0"/>
                <a:cs typeface="Times New Roman" panose="02020603050405020304" pitchFamily="18" charset="0"/>
              </a:rPr>
              <a:t>Evrişimli</a:t>
            </a:r>
            <a:r>
              <a:rPr lang="tr-TR" dirty="0">
                <a:latin typeface="Times New Roman" panose="02020603050405020304" pitchFamily="18" charset="0"/>
                <a:cs typeface="Times New Roman" panose="02020603050405020304" pitchFamily="18" charset="0"/>
              </a:rPr>
              <a:t> Sinir Ağı(CNN) Modelinin Eğitimi</a:t>
            </a:r>
          </a:p>
          <a:p>
            <a:pPr marL="0" indent="0" algn="ctr">
              <a:buNone/>
            </a:pPr>
            <a:r>
              <a:rPr lang="tr-TR" dirty="0">
                <a:latin typeface="Times New Roman" panose="02020603050405020304" pitchFamily="18" charset="0"/>
                <a:cs typeface="Times New Roman" panose="02020603050405020304" pitchFamily="18" charset="0"/>
              </a:rPr>
              <a:t>↓</a:t>
            </a:r>
          </a:p>
          <a:p>
            <a:pPr marL="0" indent="0" algn="ctr">
              <a:buNone/>
            </a:pPr>
            <a:r>
              <a:rPr lang="tr-TR" dirty="0">
                <a:latin typeface="Times New Roman" panose="02020603050405020304" pitchFamily="18" charset="0"/>
                <a:cs typeface="Times New Roman" panose="02020603050405020304" pitchFamily="18" charset="0"/>
              </a:rPr>
              <a:t>Modelin Doğrulanması ve Ayarlanması</a:t>
            </a:r>
          </a:p>
          <a:p>
            <a:pPr marL="0" indent="0" algn="ctr">
              <a:buNone/>
            </a:pPr>
            <a:r>
              <a:rPr lang="tr-TR" dirty="0">
                <a:latin typeface="Times New Roman" panose="02020603050405020304" pitchFamily="18" charset="0"/>
                <a:cs typeface="Times New Roman" panose="02020603050405020304" pitchFamily="18" charset="0"/>
              </a:rPr>
              <a:t>↓</a:t>
            </a:r>
          </a:p>
          <a:p>
            <a:pPr marL="0" indent="0" algn="ctr">
              <a:buNone/>
            </a:pPr>
            <a:r>
              <a:rPr lang="tr-TR" dirty="0">
                <a:latin typeface="Times New Roman" panose="02020603050405020304" pitchFamily="18" charset="0"/>
                <a:cs typeface="Times New Roman" panose="02020603050405020304" pitchFamily="18" charset="0"/>
              </a:rPr>
              <a:t>Tespit İşlemi</a:t>
            </a:r>
          </a:p>
          <a:p>
            <a:pPr marL="0" indent="0" algn="ctr">
              <a:buNone/>
            </a:pPr>
            <a:r>
              <a:rPr lang="tr-TR" dirty="0">
                <a:latin typeface="Times New Roman" panose="02020603050405020304" pitchFamily="18" charset="0"/>
                <a:cs typeface="Times New Roman" panose="02020603050405020304" pitchFamily="18" charset="0"/>
              </a:rPr>
              <a:t>↓</a:t>
            </a:r>
          </a:p>
          <a:p>
            <a:pPr marL="0" indent="0" algn="ctr">
              <a:buNone/>
            </a:pPr>
            <a:r>
              <a:rPr lang="tr-TR" dirty="0">
                <a:latin typeface="Times New Roman" panose="02020603050405020304" pitchFamily="18" charset="0"/>
                <a:cs typeface="Times New Roman" panose="02020603050405020304" pitchFamily="18" charset="0"/>
              </a:rPr>
              <a:t>Sonuçların Görselleştirilmesi </a:t>
            </a:r>
          </a:p>
          <a:p>
            <a:pPr marL="0" indent="0">
              <a:buNone/>
            </a:pPr>
            <a:endParaRPr lang="tr-TR" dirty="0"/>
          </a:p>
        </p:txBody>
      </p:sp>
    </p:spTree>
    <p:extLst>
      <p:ext uri="{BB962C8B-B14F-4D97-AF65-F5344CB8AC3E}">
        <p14:creationId xmlns:p14="http://schemas.microsoft.com/office/powerpoint/2010/main" val="2656589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53DA9382-241D-8690-10B9-3AB9353145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3555" y="290611"/>
            <a:ext cx="10515600" cy="3505199"/>
          </a:xfrm>
        </p:spPr>
      </p:pic>
      <p:sp>
        <p:nvSpPr>
          <p:cNvPr id="7" name="Metin kutusu 6">
            <a:extLst>
              <a:ext uri="{FF2B5EF4-FFF2-40B4-BE49-F238E27FC236}">
                <a16:creationId xmlns:a16="http://schemas.microsoft.com/office/drawing/2014/main" id="{7A12216D-514B-978E-69C0-B9A17BC707F0}"/>
              </a:ext>
            </a:extLst>
          </p:cNvPr>
          <p:cNvSpPr txBox="1"/>
          <p:nvPr/>
        </p:nvSpPr>
        <p:spPr>
          <a:xfrm>
            <a:off x="1017037" y="4217437"/>
            <a:ext cx="10262118" cy="1815882"/>
          </a:xfrm>
          <a:prstGeom prst="rect">
            <a:avLst/>
          </a:prstGeom>
          <a:noFill/>
        </p:spPr>
        <p:txBody>
          <a:bodyPr wrap="square" rtlCol="0">
            <a:spAutoFit/>
          </a:bodyPr>
          <a:lstStyle/>
          <a:p>
            <a:r>
              <a:rPr lang="tr-TR" sz="2800" dirty="0">
                <a:latin typeface="Times New Roman" panose="02020603050405020304" pitchFamily="18" charset="0"/>
                <a:cs typeface="Times New Roman" panose="02020603050405020304" pitchFamily="18" charset="0"/>
              </a:rPr>
              <a:t>Eğitim veri setinin dağıtımı, verilerin eğitim amaçlı kullanılacağı modelleme sürecinde bu verilerin nasıl bölündüğünü ifade eder. Veri setinin doğru bir şekilde bölünmesi, modelin eğitilmesi, doğrulanması ve değerlendirilmesi için önemlidir.</a:t>
            </a:r>
          </a:p>
        </p:txBody>
      </p:sp>
    </p:spTree>
    <p:extLst>
      <p:ext uri="{BB962C8B-B14F-4D97-AF65-F5344CB8AC3E}">
        <p14:creationId xmlns:p14="http://schemas.microsoft.com/office/powerpoint/2010/main" val="1015697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F9227A39-1C06-F9B1-88E4-BD30FA89362C}"/>
              </a:ext>
            </a:extLst>
          </p:cNvPr>
          <p:cNvPicPr>
            <a:picLocks noGrp="1" noChangeAspect="1"/>
          </p:cNvPicPr>
          <p:nvPr>
            <p:ph idx="1"/>
          </p:nvPr>
        </p:nvPicPr>
        <p:blipFill>
          <a:blip r:embed="rId2"/>
          <a:stretch>
            <a:fillRect/>
          </a:stretch>
        </p:blipFill>
        <p:spPr>
          <a:xfrm>
            <a:off x="7525319" y="82006"/>
            <a:ext cx="4456562" cy="3346994"/>
          </a:xfrm>
          <a:prstGeom prst="rect">
            <a:avLst/>
          </a:prstGeom>
        </p:spPr>
      </p:pic>
      <p:pic>
        <p:nvPicPr>
          <p:cNvPr id="5" name="Resim 4">
            <a:extLst>
              <a:ext uri="{FF2B5EF4-FFF2-40B4-BE49-F238E27FC236}">
                <a16:creationId xmlns:a16="http://schemas.microsoft.com/office/drawing/2014/main" id="{5154A997-46BA-7160-3867-4A21110D397B}"/>
              </a:ext>
            </a:extLst>
          </p:cNvPr>
          <p:cNvPicPr>
            <a:picLocks noChangeAspect="1"/>
          </p:cNvPicPr>
          <p:nvPr/>
        </p:nvPicPr>
        <p:blipFill>
          <a:blip r:embed="rId3"/>
          <a:stretch>
            <a:fillRect/>
          </a:stretch>
        </p:blipFill>
        <p:spPr>
          <a:xfrm>
            <a:off x="7525319" y="3435096"/>
            <a:ext cx="4456562" cy="3340898"/>
          </a:xfrm>
          <a:prstGeom prst="rect">
            <a:avLst/>
          </a:prstGeom>
        </p:spPr>
      </p:pic>
      <p:sp>
        <p:nvSpPr>
          <p:cNvPr id="6" name="Metin kutusu 5">
            <a:extLst>
              <a:ext uri="{FF2B5EF4-FFF2-40B4-BE49-F238E27FC236}">
                <a16:creationId xmlns:a16="http://schemas.microsoft.com/office/drawing/2014/main" id="{8DC5F229-FBB5-3A15-C24E-7A91DA29F7EE}"/>
              </a:ext>
            </a:extLst>
          </p:cNvPr>
          <p:cNvSpPr txBox="1"/>
          <p:nvPr/>
        </p:nvSpPr>
        <p:spPr>
          <a:xfrm>
            <a:off x="438539" y="401216"/>
            <a:ext cx="7086780" cy="6986528"/>
          </a:xfrm>
          <a:prstGeom prst="rect">
            <a:avLst/>
          </a:prstGeom>
          <a:noFill/>
        </p:spPr>
        <p:txBody>
          <a:bodyPr wrap="square" rtlCol="0">
            <a:spAutoFit/>
          </a:bodyPr>
          <a:lstStyle/>
          <a:p>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Accuracy</a:t>
            </a:r>
            <a:r>
              <a:rPr lang="tr-TR" sz="2800" b="0" i="0" dirty="0">
                <a:effectLst/>
                <a:latin typeface="Times New Roman" panose="02020603050405020304" pitchFamily="18" charset="0"/>
                <a:cs typeface="Times New Roman" panose="02020603050405020304" pitchFamily="18" charset="0"/>
              </a:rPr>
              <a:t> (doğruluk) grafiği, bir modelin performansını görsel olarak değerlendirmek için kullanılan bir grafiktir. </a:t>
            </a:r>
            <a:r>
              <a:rPr lang="tr-TR" sz="2800" b="0" i="0" dirty="0" err="1">
                <a:effectLst/>
                <a:latin typeface="Times New Roman" panose="02020603050405020304" pitchFamily="18" charset="0"/>
                <a:cs typeface="Times New Roman" panose="02020603050405020304" pitchFamily="18" charset="0"/>
              </a:rPr>
              <a:t>Accuracy</a:t>
            </a:r>
            <a:r>
              <a:rPr lang="tr-TR" sz="2800" b="0" i="0" dirty="0">
                <a:effectLst/>
                <a:latin typeface="Times New Roman" panose="02020603050405020304" pitchFamily="18" charset="0"/>
                <a:cs typeface="Times New Roman" panose="02020603050405020304" pitchFamily="18" charset="0"/>
              </a:rPr>
              <a:t>, sınıflandırma problemlerinde kullanılan bir ölçüdür ve doğru tahmin edilen örneklerin toplam örneklere oranını ifade eder.</a:t>
            </a:r>
          </a:p>
          <a:p>
            <a:endParaRPr lang="tr-TR" sz="2800" dirty="0">
              <a:latin typeface="Times New Roman" panose="02020603050405020304" pitchFamily="18" charset="0"/>
              <a:cs typeface="Times New Roman" panose="02020603050405020304" pitchFamily="18" charset="0"/>
            </a:endParaRPr>
          </a:p>
          <a:p>
            <a:endParaRPr lang="tr-TR" sz="2800" dirty="0">
              <a:latin typeface="Times New Roman" panose="02020603050405020304" pitchFamily="18" charset="0"/>
              <a:cs typeface="Times New Roman" panose="02020603050405020304" pitchFamily="18" charset="0"/>
            </a:endParaRPr>
          </a:p>
          <a:p>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Loss</a:t>
            </a:r>
            <a:r>
              <a:rPr lang="tr-TR" sz="2800" b="0" i="0" dirty="0">
                <a:effectLst/>
                <a:latin typeface="Times New Roman" panose="02020603050405020304" pitchFamily="18" charset="0"/>
                <a:cs typeface="Times New Roman" panose="02020603050405020304" pitchFamily="18" charset="0"/>
              </a:rPr>
              <a:t> (kayıp) grafiği, bir modelin eğitim sürecindeki performansını değerlendirmek için kullanılan bir grafiktir. </a:t>
            </a:r>
            <a:r>
              <a:rPr lang="tr-TR" sz="2800" b="0" i="0" dirty="0" err="1">
                <a:effectLst/>
                <a:latin typeface="Times New Roman" panose="02020603050405020304" pitchFamily="18" charset="0"/>
                <a:cs typeface="Times New Roman" panose="02020603050405020304" pitchFamily="18" charset="0"/>
              </a:rPr>
              <a:t>Loss</a:t>
            </a:r>
            <a:r>
              <a:rPr lang="tr-TR" sz="2800" b="0" i="0" dirty="0">
                <a:effectLst/>
                <a:latin typeface="Times New Roman" panose="02020603050405020304" pitchFamily="18" charset="0"/>
                <a:cs typeface="Times New Roman" panose="02020603050405020304" pitchFamily="18" charset="0"/>
              </a:rPr>
              <a:t>, modelin tahminlerinin gerçek değerlerden ne kadar uzak olduğunu ölçen bir metrik olarak kullanılır.</a:t>
            </a:r>
            <a:endParaRPr lang="tr-TR" sz="2800" dirty="0">
              <a:latin typeface="Times New Roman" panose="02020603050405020304" pitchFamily="18" charset="0"/>
              <a:cs typeface="Times New Roman" panose="02020603050405020304" pitchFamily="18" charset="0"/>
            </a:endParaRPr>
          </a:p>
          <a:p>
            <a:endParaRPr lang="tr-TR" sz="2800" dirty="0">
              <a:latin typeface="Times New Roman" panose="02020603050405020304" pitchFamily="18" charset="0"/>
              <a:cs typeface="Times New Roman" panose="02020603050405020304" pitchFamily="18" charset="0"/>
            </a:endParaRPr>
          </a:p>
          <a:p>
            <a:endParaRPr lang="tr-TR" sz="2800" dirty="0">
              <a:latin typeface="Times New Roman" panose="02020603050405020304" pitchFamily="18" charset="0"/>
              <a:cs typeface="Times New Roman" panose="02020603050405020304" pitchFamily="18" charset="0"/>
            </a:endParaRPr>
          </a:p>
          <a:p>
            <a:endParaRPr lang="tr-T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1119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2E7CACAD-8812-B50A-173E-108A7D10EB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4253" y="14889"/>
            <a:ext cx="4456328" cy="3342246"/>
          </a:xfrm>
        </p:spPr>
      </p:pic>
      <p:pic>
        <p:nvPicPr>
          <p:cNvPr id="7" name="Resim 6">
            <a:extLst>
              <a:ext uri="{FF2B5EF4-FFF2-40B4-BE49-F238E27FC236}">
                <a16:creationId xmlns:a16="http://schemas.microsoft.com/office/drawing/2014/main" id="{F7A704D3-0FAF-557D-760D-19CB09CCB6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4253" y="3357135"/>
            <a:ext cx="4456328" cy="3342246"/>
          </a:xfrm>
          <a:prstGeom prst="rect">
            <a:avLst/>
          </a:prstGeom>
        </p:spPr>
      </p:pic>
      <p:sp>
        <p:nvSpPr>
          <p:cNvPr id="8" name="Metin kutusu 7">
            <a:extLst>
              <a:ext uri="{FF2B5EF4-FFF2-40B4-BE49-F238E27FC236}">
                <a16:creationId xmlns:a16="http://schemas.microsoft.com/office/drawing/2014/main" id="{EC7AF6F5-63D4-774D-073B-0CC3914E54CA}"/>
              </a:ext>
            </a:extLst>
          </p:cNvPr>
          <p:cNvSpPr txBox="1"/>
          <p:nvPr/>
        </p:nvSpPr>
        <p:spPr>
          <a:xfrm>
            <a:off x="475861" y="289249"/>
            <a:ext cx="6941976" cy="6401753"/>
          </a:xfrm>
          <a:prstGeom prst="rect">
            <a:avLst/>
          </a:prstGeom>
          <a:noFill/>
        </p:spPr>
        <p:txBody>
          <a:bodyPr wrap="square" rtlCol="0">
            <a:spAutoFit/>
          </a:bodyPr>
          <a:lstStyle/>
          <a:p>
            <a:pPr algn="l">
              <a:buFont typeface="+mj-lt"/>
              <a:buAutoNum type="arabicPeriod"/>
            </a:pPr>
            <a:r>
              <a:rPr lang="tr-TR" sz="2800" b="1" i="0" dirty="0">
                <a:effectLst/>
                <a:latin typeface="Times New Roman" panose="02020603050405020304" pitchFamily="18" charset="0"/>
                <a:cs typeface="Times New Roman" panose="02020603050405020304" pitchFamily="18" charset="0"/>
              </a:rPr>
              <a:t>Eğitim Seti (Training Set):</a:t>
            </a:r>
            <a:endParaRPr lang="tr-TR" sz="28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tr-TR" sz="2800" b="0" i="0" dirty="0">
                <a:effectLst/>
                <a:latin typeface="Times New Roman" panose="02020603050405020304" pitchFamily="18" charset="0"/>
                <a:cs typeface="Times New Roman" panose="02020603050405020304" pitchFamily="18" charset="0"/>
              </a:rPr>
              <a:t>Modelin öğrenme süreci için kullanılan ana veri setidir.</a:t>
            </a:r>
          </a:p>
          <a:p>
            <a:pPr marL="742950" lvl="1" indent="-285750" algn="l">
              <a:buFont typeface="+mj-lt"/>
              <a:buAutoNum type="arabicPeriod"/>
            </a:pPr>
            <a:r>
              <a:rPr lang="tr-TR" sz="2800" b="0" i="0" dirty="0">
                <a:effectLst/>
                <a:latin typeface="Times New Roman" panose="02020603050405020304" pitchFamily="18" charset="0"/>
                <a:cs typeface="Times New Roman" panose="02020603050405020304" pitchFamily="18" charset="0"/>
              </a:rPr>
              <a:t>Model, eğitim setindeki verileri kullanarak parametrelerini ayarlar ve öğrenir.</a:t>
            </a:r>
          </a:p>
          <a:p>
            <a:pPr lvl="1" algn="l"/>
            <a:endParaRPr lang="tr-TR"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tr-TR" sz="2800" b="1" i="0" dirty="0">
                <a:effectLst/>
                <a:latin typeface="Times New Roman" panose="02020603050405020304" pitchFamily="18" charset="0"/>
                <a:cs typeface="Times New Roman" panose="02020603050405020304" pitchFamily="18" charset="0"/>
              </a:rPr>
              <a:t>Doğrulama Seti (</a:t>
            </a:r>
            <a:r>
              <a:rPr lang="tr-TR" sz="2800" b="1" i="0" dirty="0" err="1">
                <a:effectLst/>
                <a:latin typeface="Times New Roman" panose="02020603050405020304" pitchFamily="18" charset="0"/>
                <a:cs typeface="Times New Roman" panose="02020603050405020304" pitchFamily="18" charset="0"/>
              </a:rPr>
              <a:t>Validation</a:t>
            </a:r>
            <a:r>
              <a:rPr lang="tr-TR" sz="2800" b="1" i="0" dirty="0">
                <a:effectLst/>
                <a:latin typeface="Times New Roman" panose="02020603050405020304" pitchFamily="18" charset="0"/>
                <a:cs typeface="Times New Roman" panose="02020603050405020304" pitchFamily="18" charset="0"/>
              </a:rPr>
              <a:t> Set):</a:t>
            </a:r>
            <a:endParaRPr lang="tr-TR" sz="28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tr-TR" sz="2800" b="0" i="0" dirty="0">
                <a:effectLst/>
                <a:latin typeface="Times New Roman" panose="02020603050405020304" pitchFamily="18" charset="0"/>
                <a:cs typeface="Times New Roman" panose="02020603050405020304" pitchFamily="18" charset="0"/>
              </a:rPr>
              <a:t>Eğitim seti üzerinde öğrenilen modelin genel performansını değerlendirmek için kullanılır.</a:t>
            </a:r>
          </a:p>
          <a:p>
            <a:pPr marL="742950" lvl="1" indent="-285750" algn="l">
              <a:buFont typeface="+mj-lt"/>
              <a:buAutoNum type="arabicPeriod"/>
            </a:pPr>
            <a:r>
              <a:rPr lang="tr-TR" sz="2800" b="0" i="0" dirty="0">
                <a:effectLst/>
                <a:latin typeface="Times New Roman" panose="02020603050405020304" pitchFamily="18" charset="0"/>
                <a:cs typeface="Times New Roman" panose="02020603050405020304" pitchFamily="18" charset="0"/>
              </a:rPr>
              <a:t>Modelin aşırı uyuma (</a:t>
            </a:r>
            <a:r>
              <a:rPr lang="tr-TR" sz="2800" b="0" i="0" dirty="0" err="1">
                <a:effectLst/>
                <a:latin typeface="Times New Roman" panose="02020603050405020304" pitchFamily="18" charset="0"/>
                <a:cs typeface="Times New Roman" panose="02020603050405020304" pitchFamily="18" charset="0"/>
              </a:rPr>
              <a:t>overfitting</a:t>
            </a:r>
            <a:r>
              <a:rPr lang="tr-TR" sz="2800" b="0" i="0" dirty="0">
                <a:effectLst/>
                <a:latin typeface="Times New Roman" panose="02020603050405020304" pitchFamily="18" charset="0"/>
                <a:cs typeface="Times New Roman" panose="02020603050405020304" pitchFamily="18" charset="0"/>
              </a:rPr>
              <a:t>) eğilimini kontrol etmek amacıyla kullanılır.</a:t>
            </a:r>
          </a:p>
          <a:p>
            <a:endParaRPr lang="tr-TR" dirty="0"/>
          </a:p>
        </p:txBody>
      </p:sp>
    </p:spTree>
    <p:extLst>
      <p:ext uri="{BB962C8B-B14F-4D97-AF65-F5344CB8AC3E}">
        <p14:creationId xmlns:p14="http://schemas.microsoft.com/office/powerpoint/2010/main" val="883089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2414D6E-2761-43F5-9B73-01BD96D41CAD}"/>
              </a:ext>
            </a:extLst>
          </p:cNvPr>
          <p:cNvSpPr>
            <a:spLocks noGrp="1"/>
          </p:cNvSpPr>
          <p:nvPr>
            <p:ph idx="1"/>
          </p:nvPr>
        </p:nvSpPr>
        <p:spPr>
          <a:xfrm>
            <a:off x="838200" y="659757"/>
            <a:ext cx="10515600" cy="5517206"/>
          </a:xfrm>
        </p:spPr>
        <p:txBody>
          <a:bodyPr/>
          <a:lstStyle/>
          <a:p>
            <a:pPr marL="0" indent="0" algn="ctr">
              <a:buNone/>
            </a:pPr>
            <a:r>
              <a:rPr lang="tr-TR" dirty="0">
                <a:latin typeface="Times New Roman" panose="02020603050405020304" pitchFamily="18" charset="0"/>
                <a:cs typeface="Times New Roman" panose="02020603050405020304" pitchFamily="18" charset="0"/>
              </a:rPr>
              <a:t>Örnek Çalışmalarımız</a:t>
            </a:r>
          </a:p>
          <a:p>
            <a:pPr marL="0" indent="0" algn="ctr">
              <a:buNone/>
            </a:pPr>
            <a:endParaRPr lang="tr-TR" dirty="0">
              <a:latin typeface="Times New Roman" panose="02020603050405020304" pitchFamily="18" charset="0"/>
              <a:cs typeface="Times New Roman" panose="02020603050405020304" pitchFamily="18" charset="0"/>
            </a:endParaRPr>
          </a:p>
          <a:p>
            <a:pPr marL="0" indent="0" algn="ctr">
              <a:buNone/>
            </a:pPr>
            <a:r>
              <a:rPr lang="tr-TR" dirty="0">
                <a:latin typeface="Times New Roman" panose="02020603050405020304" pitchFamily="18" charset="0"/>
                <a:cs typeface="Times New Roman" panose="02020603050405020304" pitchFamily="18" charset="0"/>
              </a:rPr>
              <a:t> </a:t>
            </a:r>
          </a:p>
        </p:txBody>
      </p:sp>
      <p:pic>
        <p:nvPicPr>
          <p:cNvPr id="4" name="Resim 3">
            <a:extLst>
              <a:ext uri="{FF2B5EF4-FFF2-40B4-BE49-F238E27FC236}">
                <a16:creationId xmlns:a16="http://schemas.microsoft.com/office/drawing/2014/main" id="{CB4000F6-C156-419B-8C28-820117F34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010" y="1282045"/>
            <a:ext cx="8373979" cy="4991612"/>
          </a:xfrm>
          <a:prstGeom prst="rect">
            <a:avLst/>
          </a:prstGeom>
        </p:spPr>
      </p:pic>
    </p:spTree>
    <p:extLst>
      <p:ext uri="{BB962C8B-B14F-4D97-AF65-F5344CB8AC3E}">
        <p14:creationId xmlns:p14="http://schemas.microsoft.com/office/powerpoint/2010/main" val="2636184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2414D6E-2761-43F5-9B73-01BD96D41CAD}"/>
              </a:ext>
            </a:extLst>
          </p:cNvPr>
          <p:cNvSpPr>
            <a:spLocks noGrp="1"/>
          </p:cNvSpPr>
          <p:nvPr>
            <p:ph idx="1"/>
          </p:nvPr>
        </p:nvSpPr>
        <p:spPr>
          <a:xfrm>
            <a:off x="838200" y="659757"/>
            <a:ext cx="10515600" cy="5517206"/>
          </a:xfrm>
        </p:spPr>
        <p:txBody>
          <a:bodyPr/>
          <a:lstStyle/>
          <a:p>
            <a:pPr marL="0" indent="0" algn="ctr">
              <a:buNone/>
            </a:pPr>
            <a:r>
              <a:rPr lang="tr-TR" dirty="0">
                <a:latin typeface="Times New Roman" panose="02020603050405020304" pitchFamily="18" charset="0"/>
                <a:cs typeface="Times New Roman" panose="02020603050405020304" pitchFamily="18" charset="0"/>
              </a:rPr>
              <a:t>Örnek Çalışmalarımız</a:t>
            </a:r>
          </a:p>
          <a:p>
            <a:pPr marL="0" indent="0" algn="ctr">
              <a:buNone/>
            </a:pPr>
            <a:endParaRPr lang="tr-TR" dirty="0">
              <a:latin typeface="Times New Roman" panose="02020603050405020304" pitchFamily="18" charset="0"/>
              <a:cs typeface="Times New Roman" panose="02020603050405020304" pitchFamily="18" charset="0"/>
            </a:endParaRPr>
          </a:p>
          <a:p>
            <a:pPr marL="0" indent="0" algn="ctr">
              <a:buNone/>
            </a:pPr>
            <a:r>
              <a:rPr lang="tr-TR" dirty="0">
                <a:latin typeface="Times New Roman" panose="02020603050405020304" pitchFamily="18" charset="0"/>
                <a:cs typeface="Times New Roman" panose="02020603050405020304" pitchFamily="18" charset="0"/>
              </a:rPr>
              <a:t> </a:t>
            </a:r>
          </a:p>
        </p:txBody>
      </p:sp>
      <p:pic>
        <p:nvPicPr>
          <p:cNvPr id="5" name="Resim 4">
            <a:extLst>
              <a:ext uri="{FF2B5EF4-FFF2-40B4-BE49-F238E27FC236}">
                <a16:creationId xmlns:a16="http://schemas.microsoft.com/office/drawing/2014/main" id="{E84D534C-0CD4-4027-8CD5-54035A632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984" y="1340793"/>
            <a:ext cx="9021451" cy="4984593"/>
          </a:xfrm>
          <a:prstGeom prst="rect">
            <a:avLst/>
          </a:prstGeom>
        </p:spPr>
      </p:pic>
    </p:spTree>
    <p:extLst>
      <p:ext uri="{BB962C8B-B14F-4D97-AF65-F5344CB8AC3E}">
        <p14:creationId xmlns:p14="http://schemas.microsoft.com/office/powerpoint/2010/main" val="3238471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EC0DA6-ECAC-2E12-3E26-41909918B595}"/>
              </a:ext>
            </a:extLst>
          </p:cNvPr>
          <p:cNvSpPr>
            <a:spLocks noGrp="1"/>
          </p:cNvSpPr>
          <p:nvPr>
            <p:ph type="title"/>
          </p:nvPr>
        </p:nvSpPr>
        <p:spPr/>
        <p:txBody>
          <a:bodyPr/>
          <a:lstStyle/>
          <a:p>
            <a:pPr algn="ctr"/>
            <a:r>
              <a:rPr lang="tr-TR" sz="4400" dirty="0">
                <a:latin typeface="Times New Roman" panose="02020603050405020304" pitchFamily="18" charset="0"/>
                <a:cs typeface="Times New Roman" panose="02020603050405020304" pitchFamily="18" charset="0"/>
              </a:rPr>
              <a:t>TRAFİK İŞARETLERİNİN TESPİTİ NEDEN KULLANILMALIDIR</a:t>
            </a:r>
            <a:endParaRPr lang="tr-TR" dirty="0"/>
          </a:p>
        </p:txBody>
      </p:sp>
      <p:sp>
        <p:nvSpPr>
          <p:cNvPr id="3" name="İçerik Yer Tutucusu 2">
            <a:extLst>
              <a:ext uri="{FF2B5EF4-FFF2-40B4-BE49-F238E27FC236}">
                <a16:creationId xmlns:a16="http://schemas.microsoft.com/office/drawing/2014/main" id="{1F5A5434-5A6F-8BFF-2F1A-4210D8470B7F}"/>
              </a:ext>
            </a:extLst>
          </p:cNvPr>
          <p:cNvSpPr>
            <a:spLocks noGrp="1"/>
          </p:cNvSpPr>
          <p:nvPr>
            <p:ph idx="1"/>
          </p:nvPr>
        </p:nvSpPr>
        <p:spPr>
          <a:xfrm>
            <a:off x="838200" y="2183363"/>
            <a:ext cx="10515600" cy="4208106"/>
          </a:xfrm>
        </p:spPr>
        <p:txBody>
          <a:bodyPr>
            <a:normAutofit fontScale="85000" lnSpcReduction="20000"/>
          </a:bodyPr>
          <a:lstStyle/>
          <a:p>
            <a:r>
              <a:rPr lang="tr-TR" b="0" i="0" dirty="0">
                <a:effectLst/>
                <a:latin typeface="Times New Roman" panose="02020603050405020304" pitchFamily="18" charset="0"/>
                <a:cs typeface="Times New Roman" panose="02020603050405020304" pitchFamily="18" charset="0"/>
              </a:rPr>
              <a:t> Yapay zeka ile trafik işaretlerini algılama sistemi, güvenli ve etkili trafik yönetimi için bir dizi önemli avantaj sağlar.</a:t>
            </a:r>
            <a:r>
              <a:rPr lang="tr-TR" b="0" i="0" dirty="0">
                <a:solidFill>
                  <a:srgbClr val="D1D5DB"/>
                </a:solidFill>
                <a:effectLst/>
                <a:latin typeface="Söhne"/>
              </a:rPr>
              <a:t> </a:t>
            </a:r>
            <a:r>
              <a:rPr lang="tr-TR" dirty="0">
                <a:latin typeface="Times New Roman" panose="02020603050405020304" pitchFamily="18" charset="0"/>
                <a:cs typeface="Times New Roman" panose="02020603050405020304" pitchFamily="18" charset="0"/>
              </a:rPr>
              <a:t>B</a:t>
            </a:r>
            <a:r>
              <a:rPr lang="tr-TR" b="0" i="0" dirty="0">
                <a:effectLst/>
                <a:latin typeface="Times New Roman" panose="02020603050405020304" pitchFamily="18" charset="0"/>
                <a:cs typeface="Times New Roman" panose="02020603050405020304" pitchFamily="18" charset="0"/>
              </a:rPr>
              <a:t>u sistemin neden yapıldığına dair bazı temel nedenleri şunlardır:</a:t>
            </a:r>
          </a:p>
          <a:p>
            <a:endParaRPr lang="tr-TR" b="0" i="0" dirty="0">
              <a:effectLst/>
              <a:latin typeface="Times New Roman" panose="02020603050405020304" pitchFamily="18" charset="0"/>
              <a:cs typeface="Times New Roman" panose="02020603050405020304" pitchFamily="18" charset="0"/>
            </a:endParaRPr>
          </a:p>
          <a:p>
            <a:pPr algn="l">
              <a:buFont typeface="+mj-lt"/>
              <a:buAutoNum type="arabicPeriod"/>
            </a:pPr>
            <a:r>
              <a:rPr lang="tr-TR" i="0" u="sng" dirty="0">
                <a:effectLst/>
                <a:latin typeface="Times New Roman" panose="02020603050405020304" pitchFamily="18" charset="0"/>
                <a:cs typeface="Times New Roman" panose="02020603050405020304" pitchFamily="18" charset="0"/>
              </a:rPr>
              <a:t>Güvenlik: </a:t>
            </a:r>
            <a:r>
              <a:rPr lang="tr-TR" b="0" i="0" dirty="0">
                <a:effectLst/>
                <a:latin typeface="Times New Roman" panose="02020603050405020304" pitchFamily="18" charset="0"/>
                <a:cs typeface="Times New Roman" panose="02020603050405020304" pitchFamily="18" charset="0"/>
              </a:rPr>
              <a:t>Yapay zeka tabanlı trafik işareti algılama sistemleri, sürücülerin ve yayaların trafik işaretlerini doğru bir şekilde algılamalarına yardımcı olarak trafik güvenliğini artırır.</a:t>
            </a:r>
          </a:p>
          <a:p>
            <a:pPr algn="l">
              <a:buFont typeface="+mj-lt"/>
              <a:buAutoNum type="arabicPeriod"/>
            </a:pPr>
            <a:r>
              <a:rPr lang="tr-TR" i="0" u="sng" dirty="0">
                <a:effectLst/>
                <a:latin typeface="Times New Roman" panose="02020603050405020304" pitchFamily="18" charset="0"/>
                <a:cs typeface="Times New Roman" panose="02020603050405020304" pitchFamily="18" charset="0"/>
              </a:rPr>
              <a:t>Trafik Akışı Optimizasyonu: </a:t>
            </a:r>
            <a:r>
              <a:rPr lang="tr-TR" b="0" i="0" dirty="0">
                <a:effectLst/>
                <a:latin typeface="Times New Roman" panose="02020603050405020304" pitchFamily="18" charset="0"/>
                <a:cs typeface="Times New Roman" panose="02020603050405020304" pitchFamily="18" charset="0"/>
              </a:rPr>
              <a:t>Algılama sistemleri, trafik işaretlerini ve durumlarını gerçek zamanlı olarak değerlendirerek trafik ışıklarını düzenleyebilir, bu da trafik akışını optimize eder ve trafik sıkışıklıklarını azaltır.</a:t>
            </a:r>
          </a:p>
          <a:p>
            <a:pPr algn="l">
              <a:buFont typeface="+mj-lt"/>
              <a:buAutoNum type="arabicPeriod"/>
            </a:pPr>
            <a:r>
              <a:rPr lang="tr-TR" i="0" u="sng" dirty="0">
                <a:effectLst/>
                <a:latin typeface="Times New Roman" panose="02020603050405020304" pitchFamily="18" charset="0"/>
                <a:cs typeface="Times New Roman" panose="02020603050405020304" pitchFamily="18" charset="0"/>
              </a:rPr>
              <a:t>Otonom Araçlar İçin Gerekli Bilgi: </a:t>
            </a:r>
            <a:r>
              <a:rPr lang="tr-TR" b="0" i="0" dirty="0">
                <a:effectLst/>
                <a:latin typeface="Times New Roman" panose="02020603050405020304" pitchFamily="18" charset="0"/>
                <a:cs typeface="Times New Roman" panose="02020603050405020304" pitchFamily="18" charset="0"/>
              </a:rPr>
              <a:t>Yapay zeka, otonom araçların çevrelerini anlamalarına ve trafik kurallarına uymalarına yardımcı olur. Trafik işaretlerini algılama, otonom araçların güvenli bir şekilde hareket etmeleri için kritik bir öneme sahiptir.</a:t>
            </a:r>
          </a:p>
          <a:p>
            <a:pPr marL="0" indent="0">
              <a:buNone/>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9876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2414D6E-2761-43F5-9B73-01BD96D41CAD}"/>
              </a:ext>
            </a:extLst>
          </p:cNvPr>
          <p:cNvSpPr>
            <a:spLocks noGrp="1"/>
          </p:cNvSpPr>
          <p:nvPr>
            <p:ph idx="1"/>
          </p:nvPr>
        </p:nvSpPr>
        <p:spPr>
          <a:xfrm>
            <a:off x="838200" y="659757"/>
            <a:ext cx="10515600" cy="5517206"/>
          </a:xfrm>
        </p:spPr>
        <p:txBody>
          <a:bodyPr/>
          <a:lstStyle/>
          <a:p>
            <a:pPr marL="0" indent="0" algn="ctr">
              <a:buNone/>
            </a:pPr>
            <a:r>
              <a:rPr lang="tr-TR" dirty="0">
                <a:latin typeface="Times New Roman" panose="02020603050405020304" pitchFamily="18" charset="0"/>
                <a:cs typeface="Times New Roman" panose="02020603050405020304" pitchFamily="18" charset="0"/>
              </a:rPr>
              <a:t>Örnek Çalışmalarımız</a:t>
            </a:r>
          </a:p>
          <a:p>
            <a:pPr marL="0" indent="0" algn="ctr">
              <a:buNone/>
            </a:pPr>
            <a:endParaRPr lang="tr-TR" dirty="0">
              <a:latin typeface="Times New Roman" panose="02020603050405020304" pitchFamily="18" charset="0"/>
              <a:cs typeface="Times New Roman" panose="02020603050405020304" pitchFamily="18" charset="0"/>
            </a:endParaRPr>
          </a:p>
          <a:p>
            <a:pPr marL="0" indent="0" algn="ctr">
              <a:buNone/>
            </a:pPr>
            <a:r>
              <a:rPr lang="tr-TR" dirty="0">
                <a:latin typeface="Times New Roman" panose="02020603050405020304" pitchFamily="18" charset="0"/>
                <a:cs typeface="Times New Roman" panose="02020603050405020304" pitchFamily="18" charset="0"/>
              </a:rPr>
              <a:t> </a:t>
            </a:r>
          </a:p>
        </p:txBody>
      </p:sp>
      <p:pic>
        <p:nvPicPr>
          <p:cNvPr id="4" name="Resim 3">
            <a:extLst>
              <a:ext uri="{FF2B5EF4-FFF2-40B4-BE49-F238E27FC236}">
                <a16:creationId xmlns:a16="http://schemas.microsoft.com/office/drawing/2014/main" id="{07FC2F56-8954-436C-98B5-4619AC6CC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957" y="1340792"/>
            <a:ext cx="8682086" cy="4857451"/>
          </a:xfrm>
          <a:prstGeom prst="rect">
            <a:avLst/>
          </a:prstGeom>
        </p:spPr>
      </p:pic>
    </p:spTree>
    <p:extLst>
      <p:ext uri="{BB962C8B-B14F-4D97-AF65-F5344CB8AC3E}">
        <p14:creationId xmlns:p14="http://schemas.microsoft.com/office/powerpoint/2010/main" val="671886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E5875B7-57BF-30A0-5B2C-411D50C147DA}"/>
              </a:ext>
            </a:extLst>
          </p:cNvPr>
          <p:cNvSpPr>
            <a:spLocks noGrp="1"/>
          </p:cNvSpPr>
          <p:nvPr>
            <p:ph idx="1"/>
          </p:nvPr>
        </p:nvSpPr>
        <p:spPr>
          <a:xfrm>
            <a:off x="838200" y="634481"/>
            <a:ext cx="10515600" cy="5542481"/>
          </a:xfrm>
        </p:spPr>
        <p:txBody>
          <a:bodyPr/>
          <a:lstStyle/>
          <a:p>
            <a:pPr marL="0" indent="0" algn="l">
              <a:buNone/>
            </a:pPr>
            <a:r>
              <a:rPr lang="tr-TR" i="0" dirty="0">
                <a:effectLst/>
                <a:latin typeface="Times New Roman" panose="02020603050405020304" pitchFamily="18" charset="0"/>
                <a:cs typeface="Times New Roman" panose="02020603050405020304" pitchFamily="18" charset="0"/>
              </a:rPr>
              <a:t>4.</a:t>
            </a:r>
            <a:r>
              <a:rPr lang="tr-TR" i="0" u="sng" dirty="0">
                <a:effectLst/>
                <a:latin typeface="Times New Roman" panose="02020603050405020304" pitchFamily="18" charset="0"/>
                <a:cs typeface="Times New Roman" panose="02020603050405020304" pitchFamily="18" charset="0"/>
              </a:rPr>
              <a:t>Ceza Uygulamaları: </a:t>
            </a:r>
            <a:r>
              <a:rPr lang="tr-TR" b="0" i="0" dirty="0">
                <a:effectLst/>
                <a:latin typeface="Times New Roman" panose="02020603050405020304" pitchFamily="18" charset="0"/>
                <a:cs typeface="Times New Roman" panose="02020603050405020304" pitchFamily="18" charset="0"/>
              </a:rPr>
              <a:t>Trafik işaretlerinin doğru bir şekilde algılanması, trafik ihlallerini tespit etmek ve ceza uygulamak için kullanılabilir. Örneğin, hız sınırlarını aşan sürücülerin tespiti gibi durumlar.</a:t>
            </a:r>
          </a:p>
          <a:p>
            <a:pPr marL="0" indent="0" algn="l">
              <a:buNone/>
            </a:pPr>
            <a:r>
              <a:rPr lang="tr-TR" i="0" dirty="0">
                <a:effectLst/>
                <a:latin typeface="Times New Roman" panose="02020603050405020304" pitchFamily="18" charset="0"/>
                <a:cs typeface="Times New Roman" panose="02020603050405020304" pitchFamily="18" charset="0"/>
              </a:rPr>
              <a:t>5.</a:t>
            </a:r>
            <a:r>
              <a:rPr lang="tr-TR" i="0" u="sng" dirty="0">
                <a:effectLst/>
                <a:latin typeface="Times New Roman" panose="02020603050405020304" pitchFamily="18" charset="0"/>
                <a:cs typeface="Times New Roman" panose="02020603050405020304" pitchFamily="18" charset="0"/>
              </a:rPr>
              <a:t>Trafik Yönetim Sistemleri İçin Veri Sağlama: </a:t>
            </a:r>
            <a:r>
              <a:rPr lang="tr-TR" b="0" i="0" dirty="0">
                <a:effectLst/>
                <a:latin typeface="Times New Roman" panose="02020603050405020304" pitchFamily="18" charset="0"/>
                <a:cs typeface="Times New Roman" panose="02020603050405020304" pitchFamily="18" charset="0"/>
              </a:rPr>
              <a:t>Algılama sistemleri, trafik yönetim sistemlerine gerçek zamanlı veri sağlayarak şehirlerin trafik durumunu izlemelerine ve yönetmelerine yardımcı olur.</a:t>
            </a:r>
          </a:p>
          <a:p>
            <a:pPr marL="0" indent="0" algn="l">
              <a:buNone/>
            </a:pPr>
            <a:r>
              <a:rPr lang="tr-TR" i="0" dirty="0">
                <a:effectLst/>
                <a:latin typeface="Times New Roman" panose="02020603050405020304" pitchFamily="18" charset="0"/>
                <a:cs typeface="Times New Roman" panose="02020603050405020304" pitchFamily="18" charset="0"/>
              </a:rPr>
              <a:t>6.</a:t>
            </a:r>
            <a:r>
              <a:rPr lang="tr-TR" i="0" u="sng" dirty="0">
                <a:effectLst/>
                <a:latin typeface="Times New Roman" panose="02020603050405020304" pitchFamily="18" charset="0"/>
                <a:cs typeface="Times New Roman" panose="02020603050405020304" pitchFamily="18" charset="0"/>
              </a:rPr>
              <a:t>Karar Destek Sistemi: </a:t>
            </a:r>
            <a:r>
              <a:rPr lang="tr-TR" b="0" i="0" dirty="0">
                <a:effectLst/>
                <a:latin typeface="Times New Roman" panose="02020603050405020304" pitchFamily="18" charset="0"/>
                <a:cs typeface="Times New Roman" panose="02020603050405020304" pitchFamily="18" charset="0"/>
              </a:rPr>
              <a:t>Yapay zeka, trafik işaretleri ve durumları hakkında çeşitli bilgileri analiz ederek sürücülere ve trafik yöneticilerine karar destek sağlar.</a:t>
            </a:r>
          </a:p>
          <a:p>
            <a:pPr marL="0" indent="0" algn="l">
              <a:buNone/>
            </a:pPr>
            <a:r>
              <a:rPr lang="tr-TR" b="0" i="0" dirty="0">
                <a:effectLst/>
                <a:latin typeface="Times New Roman" panose="02020603050405020304" pitchFamily="18" charset="0"/>
                <a:cs typeface="Times New Roman" panose="02020603050405020304" pitchFamily="18" charset="0"/>
              </a:rPr>
              <a:t> Bu nedenlerle, yapay zeka tabanlı trafik işareti algılama sistemleri, trafik yönetimi, güvenlik ve etkili ulaşım için önemli bir rol oynar.</a:t>
            </a:r>
          </a:p>
          <a:p>
            <a:endParaRPr lang="tr-TR" dirty="0"/>
          </a:p>
        </p:txBody>
      </p:sp>
    </p:spTree>
    <p:extLst>
      <p:ext uri="{BB962C8B-B14F-4D97-AF65-F5344CB8AC3E}">
        <p14:creationId xmlns:p14="http://schemas.microsoft.com/office/powerpoint/2010/main" val="3637942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855632-A9A2-2521-A01D-B66F650C6038}"/>
              </a:ext>
            </a:extLst>
          </p:cNvPr>
          <p:cNvSpPr>
            <a:spLocks noGrp="1"/>
          </p:cNvSpPr>
          <p:nvPr>
            <p:ph type="title"/>
          </p:nvPr>
        </p:nvSpPr>
        <p:spPr/>
        <p:txBody>
          <a:bodyPr/>
          <a:lstStyle/>
          <a:p>
            <a:pPr algn="ctr"/>
            <a:r>
              <a:rPr lang="tr-TR" sz="4400" dirty="0">
                <a:latin typeface="Times New Roman" panose="02020603050405020304" pitchFamily="18" charset="0"/>
                <a:cs typeface="Times New Roman" panose="02020603050405020304" pitchFamily="18" charset="0"/>
              </a:rPr>
              <a:t>TRAFİK İŞARELERİ ALGILAMA SİSTEMİ GENEL KULLANIM ALANLARI</a:t>
            </a:r>
            <a:endParaRPr lang="tr-TR" dirty="0"/>
          </a:p>
        </p:txBody>
      </p:sp>
      <p:sp>
        <p:nvSpPr>
          <p:cNvPr id="3" name="İçerik Yer Tutucusu 2">
            <a:extLst>
              <a:ext uri="{FF2B5EF4-FFF2-40B4-BE49-F238E27FC236}">
                <a16:creationId xmlns:a16="http://schemas.microsoft.com/office/drawing/2014/main" id="{3F3F90B7-0852-142C-5682-1896A2E939A6}"/>
              </a:ext>
            </a:extLst>
          </p:cNvPr>
          <p:cNvSpPr>
            <a:spLocks noGrp="1"/>
          </p:cNvSpPr>
          <p:nvPr>
            <p:ph idx="1"/>
          </p:nvPr>
        </p:nvSpPr>
        <p:spPr>
          <a:xfrm>
            <a:off x="838200" y="1825624"/>
            <a:ext cx="10515600" cy="4845763"/>
          </a:xfrm>
        </p:spPr>
        <p:txBody>
          <a:bodyPr>
            <a:normAutofit/>
          </a:bodyPr>
          <a:lstStyle/>
          <a:p>
            <a:pPr marL="0" indent="0" algn="l">
              <a:buNone/>
            </a:pPr>
            <a:r>
              <a:rPr lang="tr-TR" b="0" i="0" dirty="0">
                <a:effectLst/>
                <a:latin typeface="Times New Roman" panose="02020603050405020304" pitchFamily="18" charset="0"/>
                <a:cs typeface="Times New Roman" panose="02020603050405020304" pitchFamily="18" charset="0"/>
              </a:rPr>
              <a:t>  Trafik işaretleri algılama sistemleri geniş bir yelpazede kullanım alanına sahiptir ve şu bölgelerde yaygın olarak kullanılır:</a:t>
            </a:r>
          </a:p>
          <a:p>
            <a:pPr marL="0" indent="0" algn="l">
              <a:buNone/>
            </a:pPr>
            <a:endParaRPr lang="tr-TR" b="0" i="0" dirty="0">
              <a:effectLst/>
              <a:latin typeface="Times New Roman" panose="02020603050405020304" pitchFamily="18" charset="0"/>
              <a:cs typeface="Times New Roman" panose="02020603050405020304" pitchFamily="18" charset="0"/>
            </a:endParaRPr>
          </a:p>
          <a:p>
            <a:pPr algn="l">
              <a:buFont typeface="+mj-lt"/>
              <a:buAutoNum type="arabicPeriod"/>
            </a:pPr>
            <a:r>
              <a:rPr lang="tr-TR" i="0" u="sng" dirty="0">
                <a:effectLst/>
                <a:latin typeface="Times New Roman" panose="02020603050405020304" pitchFamily="18" charset="0"/>
                <a:cs typeface="Times New Roman" panose="02020603050405020304" pitchFamily="18" charset="0"/>
              </a:rPr>
              <a:t>Kentsel Trafik Yönetimi</a:t>
            </a:r>
          </a:p>
          <a:p>
            <a:pPr algn="l">
              <a:buFont typeface="+mj-lt"/>
              <a:buAutoNum type="arabicPeriod"/>
            </a:pPr>
            <a:r>
              <a:rPr lang="tr-TR" u="sng" dirty="0">
                <a:effectLst/>
                <a:latin typeface="Times New Roman" panose="02020603050405020304" pitchFamily="18" charset="0"/>
                <a:cs typeface="Times New Roman" panose="02020603050405020304" pitchFamily="18" charset="0"/>
              </a:rPr>
              <a:t>Otoyol ve Karayolu Güvenliği</a:t>
            </a:r>
          </a:p>
          <a:p>
            <a:pPr algn="l">
              <a:buFont typeface="+mj-lt"/>
              <a:buAutoNum type="arabicPeriod"/>
            </a:pPr>
            <a:r>
              <a:rPr lang="tr-TR" i="0" u="sng" dirty="0">
                <a:effectLst/>
                <a:latin typeface="Times New Roman" panose="02020603050405020304" pitchFamily="18" charset="0"/>
                <a:cs typeface="Times New Roman" panose="02020603050405020304" pitchFamily="18" charset="0"/>
              </a:rPr>
              <a:t>Okul Güvenliği</a:t>
            </a:r>
          </a:p>
          <a:p>
            <a:pPr algn="l">
              <a:buFont typeface="+mj-lt"/>
              <a:buAutoNum type="arabicPeriod"/>
            </a:pPr>
            <a:r>
              <a:rPr lang="tr-TR" i="0" u="sng" dirty="0">
                <a:effectLst/>
                <a:latin typeface="Times New Roman" panose="02020603050405020304" pitchFamily="18" charset="0"/>
                <a:cs typeface="Times New Roman" panose="02020603050405020304" pitchFamily="18" charset="0"/>
              </a:rPr>
              <a:t>Yol İnşaatları ve Çalışmaları</a:t>
            </a:r>
          </a:p>
          <a:p>
            <a:pPr algn="l">
              <a:buFont typeface="+mj-lt"/>
              <a:buAutoNum type="arabicPeriod"/>
            </a:pPr>
            <a:r>
              <a:rPr lang="tr-TR" i="0" u="sng" dirty="0">
                <a:effectLst/>
                <a:latin typeface="Times New Roman" panose="02020603050405020304" pitchFamily="18" charset="0"/>
                <a:cs typeface="Times New Roman" panose="02020603050405020304" pitchFamily="18" charset="0"/>
              </a:rPr>
              <a:t>Kavşak Yönetimi</a:t>
            </a:r>
          </a:p>
          <a:p>
            <a:pPr algn="l">
              <a:buFont typeface="+mj-lt"/>
              <a:buAutoNum type="arabicPeriod"/>
            </a:pPr>
            <a:r>
              <a:rPr lang="tr-TR" i="0" u="sng" dirty="0">
                <a:effectLst/>
                <a:latin typeface="Times New Roman" panose="02020603050405020304" pitchFamily="18" charset="0"/>
                <a:cs typeface="Times New Roman" panose="02020603050405020304" pitchFamily="18" charset="0"/>
              </a:rPr>
              <a:t>Trafik İhlallerinin Tespiti ve Uygulama</a:t>
            </a:r>
            <a:endParaRPr lang="tr-TR" dirty="0"/>
          </a:p>
        </p:txBody>
      </p:sp>
      <p:pic>
        <p:nvPicPr>
          <p:cNvPr id="5" name="Resim 4">
            <a:extLst>
              <a:ext uri="{FF2B5EF4-FFF2-40B4-BE49-F238E27FC236}">
                <a16:creationId xmlns:a16="http://schemas.microsoft.com/office/drawing/2014/main" id="{A63BEA43-4F8C-A061-E89D-315B9D336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1398" y="2760273"/>
            <a:ext cx="5072381" cy="2903410"/>
          </a:xfrm>
          <a:prstGeom prst="rect">
            <a:avLst/>
          </a:prstGeom>
        </p:spPr>
      </p:pic>
    </p:spTree>
    <p:extLst>
      <p:ext uri="{BB962C8B-B14F-4D97-AF65-F5344CB8AC3E}">
        <p14:creationId xmlns:p14="http://schemas.microsoft.com/office/powerpoint/2010/main" val="1036824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4635D3-4AA0-1059-9249-AEB6D76C60CB}"/>
              </a:ext>
            </a:extLst>
          </p:cNvPr>
          <p:cNvSpPr>
            <a:spLocks noGrp="1"/>
          </p:cNvSpPr>
          <p:nvPr>
            <p:ph type="title"/>
          </p:nvPr>
        </p:nvSpPr>
        <p:spPr>
          <a:xfrm>
            <a:off x="838200" y="365125"/>
            <a:ext cx="10515600" cy="605259"/>
          </a:xfrm>
        </p:spPr>
        <p:txBody>
          <a:bodyPr>
            <a:normAutofit fontScale="90000"/>
          </a:bodyPr>
          <a:lstStyle/>
          <a:p>
            <a:pPr algn="ctr"/>
            <a:r>
              <a:rPr lang="tr-TR" dirty="0">
                <a:latin typeface="Times New Roman" panose="02020603050405020304" pitchFamily="18" charset="0"/>
                <a:cs typeface="Times New Roman" panose="02020603050405020304" pitchFamily="18" charset="0"/>
              </a:rPr>
              <a:t>TRAFİK İŞARETLERİNİN TESPİTİ</a:t>
            </a:r>
          </a:p>
        </p:txBody>
      </p:sp>
      <p:sp>
        <p:nvSpPr>
          <p:cNvPr id="3" name="İçerik Yer Tutucusu 2">
            <a:extLst>
              <a:ext uri="{FF2B5EF4-FFF2-40B4-BE49-F238E27FC236}">
                <a16:creationId xmlns:a16="http://schemas.microsoft.com/office/drawing/2014/main" id="{85915404-6218-8917-7AF3-5A81060CD7E6}"/>
              </a:ext>
            </a:extLst>
          </p:cNvPr>
          <p:cNvSpPr>
            <a:spLocks noGrp="1"/>
          </p:cNvSpPr>
          <p:nvPr>
            <p:ph idx="1"/>
          </p:nvPr>
        </p:nvSpPr>
        <p:spPr>
          <a:xfrm>
            <a:off x="838200" y="1045029"/>
            <a:ext cx="6290388" cy="5131934"/>
          </a:xfrm>
        </p:spPr>
        <p:txBody>
          <a:bodyPr>
            <a:normAutofit/>
          </a:bodyPr>
          <a:lstStyle/>
          <a:p>
            <a:pPr marL="0" indent="0">
              <a:buNone/>
            </a:pPr>
            <a:endParaRPr lang="tr-TR" dirty="0">
              <a:latin typeface="Times New Roman" panose="02020603050405020304" pitchFamily="18" charset="0"/>
              <a:cs typeface="Times New Roman" panose="02020603050405020304" pitchFamily="18" charset="0"/>
            </a:endParaRPr>
          </a:p>
          <a:p>
            <a:pPr marL="0" indent="0">
              <a:buNone/>
            </a:pPr>
            <a:r>
              <a:rPr lang="tr-TR" u="sng" dirty="0">
                <a:latin typeface="Times New Roman" panose="02020603050405020304" pitchFamily="18" charset="0"/>
                <a:cs typeface="Times New Roman" panose="02020603050405020304" pitchFamily="18" charset="0"/>
              </a:rPr>
              <a:t>Görüntü Yakalama: </a:t>
            </a:r>
            <a:r>
              <a:rPr lang="tr-TR" dirty="0">
                <a:latin typeface="Times New Roman" panose="02020603050405020304" pitchFamily="18" charset="0"/>
                <a:cs typeface="Times New Roman" panose="02020603050405020304" pitchFamily="18" charset="0"/>
              </a:rPr>
              <a:t>Araç üzerindeki kameralar veya çevredeki sensörler, çevrelerindeki trafik işaretlerini görüntüler. </a:t>
            </a:r>
          </a:p>
          <a:p>
            <a:pPr marL="0" indent="0">
              <a:buNone/>
            </a:pPr>
            <a:endParaRPr lang="tr-TR" dirty="0">
              <a:latin typeface="Times New Roman" panose="02020603050405020304" pitchFamily="18" charset="0"/>
              <a:cs typeface="Times New Roman" panose="02020603050405020304" pitchFamily="18" charset="0"/>
            </a:endParaRPr>
          </a:p>
          <a:p>
            <a:pPr marL="0" indent="0">
              <a:buNone/>
            </a:pPr>
            <a:r>
              <a:rPr lang="tr-TR" u="sng" dirty="0">
                <a:latin typeface="Times New Roman" panose="02020603050405020304" pitchFamily="18" charset="0"/>
                <a:cs typeface="Times New Roman" panose="02020603050405020304" pitchFamily="18" charset="0"/>
              </a:rPr>
              <a:t>Görüntü İşleme: </a:t>
            </a:r>
            <a:r>
              <a:rPr lang="tr-TR" dirty="0">
                <a:latin typeface="Times New Roman" panose="02020603050405020304" pitchFamily="18" charset="0"/>
                <a:cs typeface="Times New Roman" panose="02020603050405020304" pitchFamily="18" charset="0"/>
              </a:rPr>
              <a:t>Elde edilen görüntüler bilgisayar algoritmalarıyla işlenir. Renk, şekil, desen tanıma gibi özellikler analiz edilir.</a:t>
            </a:r>
          </a:p>
        </p:txBody>
      </p:sp>
      <p:pic>
        <p:nvPicPr>
          <p:cNvPr id="5" name="Resim 4">
            <a:extLst>
              <a:ext uri="{FF2B5EF4-FFF2-40B4-BE49-F238E27FC236}">
                <a16:creationId xmlns:a16="http://schemas.microsoft.com/office/drawing/2014/main" id="{F7B3B402-7E64-02CC-02FF-6979DB8B1214}"/>
              </a:ext>
            </a:extLst>
          </p:cNvPr>
          <p:cNvPicPr>
            <a:picLocks noChangeAspect="1"/>
          </p:cNvPicPr>
          <p:nvPr/>
        </p:nvPicPr>
        <p:blipFill>
          <a:blip r:embed="rId2"/>
          <a:stretch>
            <a:fillRect/>
          </a:stretch>
        </p:blipFill>
        <p:spPr>
          <a:xfrm>
            <a:off x="6913983" y="1352939"/>
            <a:ext cx="4814596" cy="4152122"/>
          </a:xfrm>
          <a:prstGeom prst="rect">
            <a:avLst/>
          </a:prstGeom>
        </p:spPr>
      </p:pic>
    </p:spTree>
    <p:extLst>
      <p:ext uri="{BB962C8B-B14F-4D97-AF65-F5344CB8AC3E}">
        <p14:creationId xmlns:p14="http://schemas.microsoft.com/office/powerpoint/2010/main" val="257285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AAFFA23-CFDC-2DD1-C313-96116CB1B4F2}"/>
              </a:ext>
            </a:extLst>
          </p:cNvPr>
          <p:cNvSpPr>
            <a:spLocks noGrp="1"/>
          </p:cNvSpPr>
          <p:nvPr>
            <p:ph idx="1"/>
          </p:nvPr>
        </p:nvSpPr>
        <p:spPr>
          <a:xfrm>
            <a:off x="838200" y="289249"/>
            <a:ext cx="10515600" cy="5887714"/>
          </a:xfrm>
        </p:spPr>
        <p:txBody>
          <a:bodyPr/>
          <a:lstStyle/>
          <a:p>
            <a:pPr marL="0" indent="0">
              <a:buNone/>
            </a:pPr>
            <a:endParaRPr lang="tr-TR" dirty="0">
              <a:latin typeface="Times New Roman" panose="02020603050405020304" pitchFamily="18" charset="0"/>
              <a:cs typeface="Times New Roman" panose="02020603050405020304" pitchFamily="18" charset="0"/>
            </a:endParaRPr>
          </a:p>
          <a:p>
            <a:pPr marL="0" indent="0">
              <a:buNone/>
            </a:pPr>
            <a:r>
              <a:rPr lang="tr-TR" u="sng" dirty="0">
                <a:latin typeface="Times New Roman" panose="02020603050405020304" pitchFamily="18" charset="0"/>
                <a:cs typeface="Times New Roman" panose="02020603050405020304" pitchFamily="18" charset="0"/>
              </a:rPr>
              <a:t>Özellik Çıkarımı: </a:t>
            </a:r>
            <a:r>
              <a:rPr lang="tr-TR" dirty="0">
                <a:latin typeface="Times New Roman" panose="02020603050405020304" pitchFamily="18" charset="0"/>
                <a:cs typeface="Times New Roman" panose="02020603050405020304" pitchFamily="18" charset="0"/>
              </a:rPr>
              <a:t>Görüntü işleme algoritmaları, trafik işaretlerini diğer nesnelerden ayırt etmek için özelliklerini belirler. Örneğin, dairesel bir kırmızı işaretin bir dur işareti olduğunu anlamak gibi. </a:t>
            </a:r>
          </a:p>
          <a:p>
            <a:pPr marL="0" indent="0">
              <a:buNone/>
            </a:pPr>
            <a:endParaRPr lang="tr-TR" dirty="0">
              <a:latin typeface="Times New Roman" panose="02020603050405020304" pitchFamily="18" charset="0"/>
              <a:cs typeface="Times New Roman" panose="02020603050405020304" pitchFamily="18" charset="0"/>
            </a:endParaRPr>
          </a:p>
          <a:p>
            <a:pPr marL="0" indent="0">
              <a:buNone/>
            </a:pPr>
            <a:endParaRPr lang="tr-TR" dirty="0">
              <a:latin typeface="Times New Roman" panose="02020603050405020304" pitchFamily="18" charset="0"/>
              <a:cs typeface="Times New Roman" panose="02020603050405020304" pitchFamily="18" charset="0"/>
            </a:endParaRPr>
          </a:p>
          <a:p>
            <a:pPr marL="0" indent="0">
              <a:buNone/>
            </a:pPr>
            <a:r>
              <a:rPr lang="tr-TR" u="sng" dirty="0">
                <a:latin typeface="Times New Roman" panose="02020603050405020304" pitchFamily="18" charset="0"/>
                <a:cs typeface="Times New Roman" panose="02020603050405020304" pitchFamily="18" charset="0"/>
              </a:rPr>
              <a:t>Sınıflandırma ve Tanıma: </a:t>
            </a:r>
            <a:r>
              <a:rPr lang="tr-TR" dirty="0">
                <a:latin typeface="Times New Roman" panose="02020603050405020304" pitchFamily="18" charset="0"/>
                <a:cs typeface="Times New Roman" panose="02020603050405020304" pitchFamily="18" charset="0"/>
              </a:rPr>
              <a:t>Belirlenen özelliklere dayanarak, bilgisayar modeli trafik işaretlerini sınıflandırır ve tanır. Bu aşama, işaretin hangi tür veya ne anlama geldiğinin belirlenmesini içerir (örneğin, hız limiti, dur işareti, yol işareti vb.). </a:t>
            </a:r>
          </a:p>
          <a:p>
            <a:endParaRPr lang="tr-TR" dirty="0">
              <a:latin typeface="Times New Roman" panose="02020603050405020304" pitchFamily="18" charset="0"/>
              <a:cs typeface="Times New Roman" panose="02020603050405020304" pitchFamily="18" charset="0"/>
            </a:endParaRPr>
          </a:p>
          <a:p>
            <a:pPr marL="0" indent="0">
              <a:buNone/>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239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FDCDCCC3-1FC9-4410-5743-C0A4EC29154C}"/>
              </a:ext>
            </a:extLst>
          </p:cNvPr>
          <p:cNvSpPr>
            <a:spLocks noGrp="1"/>
          </p:cNvSpPr>
          <p:nvPr>
            <p:ph idx="1"/>
          </p:nvPr>
        </p:nvSpPr>
        <p:spPr>
          <a:xfrm>
            <a:off x="838200" y="457200"/>
            <a:ext cx="10515600" cy="5719763"/>
          </a:xfrm>
        </p:spPr>
        <p:txBody>
          <a:bodyPr/>
          <a:lstStyle/>
          <a:p>
            <a:pPr marL="0" indent="0" algn="l">
              <a:buNone/>
            </a:pPr>
            <a:endParaRPr lang="tr-TR" dirty="0">
              <a:latin typeface="Times New Roman" panose="02020603050405020304" pitchFamily="18" charset="0"/>
              <a:cs typeface="Times New Roman" panose="02020603050405020304" pitchFamily="18" charset="0"/>
            </a:endParaRPr>
          </a:p>
          <a:p>
            <a:pPr marL="0" indent="0" algn="l">
              <a:buNone/>
            </a:pPr>
            <a:endParaRPr lang="tr-TR" dirty="0">
              <a:latin typeface="Times New Roman" panose="02020603050405020304" pitchFamily="18" charset="0"/>
              <a:cs typeface="Times New Roman" panose="02020603050405020304" pitchFamily="18" charset="0"/>
            </a:endParaRPr>
          </a:p>
          <a:p>
            <a:pPr marL="0" indent="0" algn="l">
              <a:buNone/>
            </a:pPr>
            <a:r>
              <a:rPr lang="tr-TR" u="sng" dirty="0">
                <a:latin typeface="Times New Roman" panose="02020603050405020304" pitchFamily="18" charset="0"/>
                <a:cs typeface="Times New Roman" panose="02020603050405020304" pitchFamily="18" charset="0"/>
              </a:rPr>
              <a:t>Karar Verme ve Uygulama: </a:t>
            </a:r>
            <a:r>
              <a:rPr lang="tr-TR" dirty="0">
                <a:latin typeface="Times New Roman" panose="02020603050405020304" pitchFamily="18" charset="0"/>
                <a:cs typeface="Times New Roman" panose="02020603050405020304" pitchFamily="18" charset="0"/>
              </a:rPr>
              <a:t>Tanınan trafik işaretleri, sürücüye bilgi verilmesi veya otonom araç sistemlerinde aracın davranışını belirlemek için kullanılabilir</a:t>
            </a:r>
            <a:endParaRPr lang="tr-TR" i="0" dirty="0">
              <a:effectLst/>
              <a:latin typeface="Times New Roman" panose="02020603050405020304" pitchFamily="18" charset="0"/>
              <a:cs typeface="Times New Roman" panose="02020603050405020304" pitchFamily="18" charset="0"/>
            </a:endParaRPr>
          </a:p>
          <a:p>
            <a:pPr marL="0" indent="0" algn="l">
              <a:buNone/>
            </a:pPr>
            <a:endParaRPr lang="tr-TR" dirty="0">
              <a:latin typeface="Times New Roman" panose="02020603050405020304" pitchFamily="18" charset="0"/>
              <a:cs typeface="Times New Roman" panose="02020603050405020304" pitchFamily="18" charset="0"/>
            </a:endParaRPr>
          </a:p>
          <a:p>
            <a:pPr marL="0" indent="0" algn="l">
              <a:buNone/>
            </a:pPr>
            <a:endParaRPr lang="tr-TR" i="0" dirty="0">
              <a:effectLst/>
              <a:latin typeface="Times New Roman" panose="02020603050405020304" pitchFamily="18" charset="0"/>
              <a:cs typeface="Times New Roman" panose="02020603050405020304" pitchFamily="18" charset="0"/>
            </a:endParaRPr>
          </a:p>
          <a:p>
            <a:pPr marL="0" indent="0" algn="l">
              <a:buNone/>
            </a:pPr>
            <a:endParaRPr lang="tr-TR" b="0" i="0" dirty="0">
              <a:effectLst/>
              <a:latin typeface="Times New Roman" panose="02020603050405020304" pitchFamily="18" charset="0"/>
              <a:cs typeface="Times New Roman" panose="02020603050405020304" pitchFamily="18" charset="0"/>
            </a:endParaRPr>
          </a:p>
          <a:p>
            <a:endParaRPr lang="tr-TR" dirty="0"/>
          </a:p>
        </p:txBody>
      </p:sp>
      <p:pic>
        <p:nvPicPr>
          <p:cNvPr id="3" name="Resim 2">
            <a:extLst>
              <a:ext uri="{FF2B5EF4-FFF2-40B4-BE49-F238E27FC236}">
                <a16:creationId xmlns:a16="http://schemas.microsoft.com/office/drawing/2014/main" id="{B9F4CBCD-9BD3-C803-7F25-3A32E9CDF664}"/>
              </a:ext>
            </a:extLst>
          </p:cNvPr>
          <p:cNvPicPr>
            <a:picLocks noChangeAspect="1"/>
          </p:cNvPicPr>
          <p:nvPr/>
        </p:nvPicPr>
        <p:blipFill>
          <a:blip r:embed="rId2"/>
          <a:stretch>
            <a:fillRect/>
          </a:stretch>
        </p:blipFill>
        <p:spPr>
          <a:xfrm>
            <a:off x="373334" y="3671645"/>
            <a:ext cx="11309355" cy="1366886"/>
          </a:xfrm>
          <a:prstGeom prst="rect">
            <a:avLst/>
          </a:prstGeom>
        </p:spPr>
      </p:pic>
    </p:spTree>
    <p:extLst>
      <p:ext uri="{BB962C8B-B14F-4D97-AF65-F5344CB8AC3E}">
        <p14:creationId xmlns:p14="http://schemas.microsoft.com/office/powerpoint/2010/main" val="3143358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44D0F075-2555-2644-6ACC-CB8D87D2947B}"/>
              </a:ext>
            </a:extLst>
          </p:cNvPr>
          <p:cNvSpPr>
            <a:spLocks noGrp="1"/>
          </p:cNvSpPr>
          <p:nvPr>
            <p:ph idx="1"/>
          </p:nvPr>
        </p:nvSpPr>
        <p:spPr>
          <a:xfrm>
            <a:off x="838200" y="354013"/>
            <a:ext cx="10515600" cy="5822950"/>
          </a:xfrm>
        </p:spPr>
        <p:txBody>
          <a:bodyPr/>
          <a:lstStyle/>
          <a:p>
            <a:pPr marL="0" indent="0">
              <a:buNone/>
            </a:pPr>
            <a:r>
              <a:rPr lang="tr-TR" i="0" u="sng" dirty="0">
                <a:effectLst/>
                <a:latin typeface="Times New Roman" panose="02020603050405020304" pitchFamily="18" charset="0"/>
                <a:cs typeface="Times New Roman" panose="02020603050405020304" pitchFamily="18" charset="0"/>
              </a:rPr>
              <a:t>Derin Öğrenme ve Sinir Ağları:</a:t>
            </a:r>
            <a:r>
              <a:rPr lang="tr-TR" b="0" i="0" u="sng" dirty="0">
                <a:effectLst/>
                <a:latin typeface="Times New Roman" panose="02020603050405020304" pitchFamily="18" charset="0"/>
                <a:cs typeface="Times New Roman" panose="02020603050405020304" pitchFamily="18" charset="0"/>
              </a:rPr>
              <a:t> </a:t>
            </a:r>
            <a:r>
              <a:rPr lang="tr-TR" b="0" i="0" dirty="0">
                <a:effectLst/>
                <a:latin typeface="Times New Roman" panose="02020603050405020304" pitchFamily="18" charset="0"/>
                <a:cs typeface="Times New Roman" panose="02020603050405020304" pitchFamily="18" charset="0"/>
              </a:rPr>
              <a:t>Derin öğrenme algoritmaları, büyük veri setlerinden trafik işaretlerinin özelliklerini öğrenir. Sinir ağları, işaretlerin farklı özelliklerini (renk, şekil, desen gibi) tanımak ve sınıflandırmak için eğitilir.</a:t>
            </a:r>
          </a:p>
          <a:p>
            <a:pPr marL="0" indent="0">
              <a:buNone/>
            </a:pPr>
            <a:endParaRPr lang="tr-TR" dirty="0"/>
          </a:p>
        </p:txBody>
      </p:sp>
      <p:pic>
        <p:nvPicPr>
          <p:cNvPr id="8" name="Resim 7">
            <a:extLst>
              <a:ext uri="{FF2B5EF4-FFF2-40B4-BE49-F238E27FC236}">
                <a16:creationId xmlns:a16="http://schemas.microsoft.com/office/drawing/2014/main" id="{5DB6918E-1D13-7817-4FC6-408BA4007D40}"/>
              </a:ext>
            </a:extLst>
          </p:cNvPr>
          <p:cNvPicPr>
            <a:picLocks noChangeAspect="1"/>
          </p:cNvPicPr>
          <p:nvPr/>
        </p:nvPicPr>
        <p:blipFill>
          <a:blip r:embed="rId2"/>
          <a:stretch>
            <a:fillRect/>
          </a:stretch>
        </p:blipFill>
        <p:spPr>
          <a:xfrm>
            <a:off x="2017866" y="2034072"/>
            <a:ext cx="7406051" cy="4718178"/>
          </a:xfrm>
          <a:prstGeom prst="rect">
            <a:avLst/>
          </a:prstGeom>
        </p:spPr>
      </p:pic>
    </p:spTree>
    <p:extLst>
      <p:ext uri="{BB962C8B-B14F-4D97-AF65-F5344CB8AC3E}">
        <p14:creationId xmlns:p14="http://schemas.microsoft.com/office/powerpoint/2010/main" val="686875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E4DC7A5-9042-436C-937B-F86A2998B801}"/>
              </a:ext>
            </a:extLst>
          </p:cNvPr>
          <p:cNvSpPr>
            <a:spLocks noGrp="1"/>
          </p:cNvSpPr>
          <p:nvPr>
            <p:ph idx="1"/>
          </p:nvPr>
        </p:nvSpPr>
        <p:spPr>
          <a:xfrm>
            <a:off x="838200" y="405114"/>
            <a:ext cx="10515600" cy="5771849"/>
          </a:xfrm>
        </p:spPr>
        <p:txBody>
          <a:bodyPr/>
          <a:lstStyle/>
          <a:p>
            <a:pPr marL="0" indent="0">
              <a:buNone/>
            </a:pPr>
            <a:endParaRPr lang="tr-TR" i="0" dirty="0">
              <a:effectLst/>
              <a:latin typeface="Times New Roman" panose="02020603050405020304" pitchFamily="18" charset="0"/>
              <a:cs typeface="Times New Roman" panose="02020603050405020304" pitchFamily="18" charset="0"/>
            </a:endParaRPr>
          </a:p>
          <a:p>
            <a:pPr marL="0" indent="0">
              <a:buNone/>
            </a:pPr>
            <a:r>
              <a:rPr lang="tr-TR" i="0" u="sng" dirty="0" err="1">
                <a:effectLst/>
                <a:latin typeface="Times New Roman" panose="02020603050405020304" pitchFamily="18" charset="0"/>
                <a:cs typeface="Times New Roman" panose="02020603050405020304" pitchFamily="18" charset="0"/>
              </a:rPr>
              <a:t>Evrişimli</a:t>
            </a:r>
            <a:r>
              <a:rPr lang="tr-TR" i="0" u="sng" dirty="0">
                <a:effectLst/>
                <a:latin typeface="Times New Roman" panose="02020603050405020304" pitchFamily="18" charset="0"/>
                <a:cs typeface="Times New Roman" panose="02020603050405020304" pitchFamily="18" charset="0"/>
              </a:rPr>
              <a:t> Sinir Ağları (</a:t>
            </a:r>
            <a:r>
              <a:rPr lang="tr-TR" i="0" u="sng" dirty="0" err="1">
                <a:effectLst/>
                <a:latin typeface="Times New Roman" panose="02020603050405020304" pitchFamily="18" charset="0"/>
                <a:cs typeface="Times New Roman" panose="02020603050405020304" pitchFamily="18" charset="0"/>
              </a:rPr>
              <a:t>Convolutional</a:t>
            </a:r>
            <a:r>
              <a:rPr lang="tr-TR" i="0" u="sng" dirty="0">
                <a:effectLst/>
                <a:latin typeface="Times New Roman" panose="02020603050405020304" pitchFamily="18" charset="0"/>
                <a:cs typeface="Times New Roman" panose="02020603050405020304" pitchFamily="18" charset="0"/>
              </a:rPr>
              <a:t> </a:t>
            </a:r>
            <a:r>
              <a:rPr lang="tr-TR" i="0" u="sng" dirty="0" err="1">
                <a:effectLst/>
                <a:latin typeface="Times New Roman" panose="02020603050405020304" pitchFamily="18" charset="0"/>
                <a:cs typeface="Times New Roman" panose="02020603050405020304" pitchFamily="18" charset="0"/>
              </a:rPr>
              <a:t>Neural</a:t>
            </a:r>
            <a:r>
              <a:rPr lang="tr-TR" i="0" u="sng" dirty="0">
                <a:effectLst/>
                <a:latin typeface="Times New Roman" panose="02020603050405020304" pitchFamily="18" charset="0"/>
                <a:cs typeface="Times New Roman" panose="02020603050405020304" pitchFamily="18" charset="0"/>
              </a:rPr>
              <a:t> Networks - CNN): </a:t>
            </a:r>
            <a:r>
              <a:rPr lang="tr-TR" b="0" i="0" dirty="0">
                <a:effectLst/>
                <a:latin typeface="Times New Roman" panose="02020603050405020304" pitchFamily="18" charset="0"/>
                <a:cs typeface="Times New Roman" panose="02020603050405020304" pitchFamily="18" charset="0"/>
              </a:rPr>
              <a:t>CNN'ler, görsel veri üzerinde etkili olan derin öğrenme modelleridir. Trafik işaretlerinin tanınması için oldukça kullanışlıdır çünkü işaretlerdeki özellikleri hiyerarşik olarak çıkarabilirler.</a:t>
            </a:r>
          </a:p>
          <a:p>
            <a:pPr marL="0" indent="0">
              <a:buNone/>
            </a:pPr>
            <a:endParaRPr lang="tr-TR" dirty="0"/>
          </a:p>
        </p:txBody>
      </p:sp>
      <p:pic>
        <p:nvPicPr>
          <p:cNvPr id="5" name="Resim 4">
            <a:extLst>
              <a:ext uri="{FF2B5EF4-FFF2-40B4-BE49-F238E27FC236}">
                <a16:creationId xmlns:a16="http://schemas.microsoft.com/office/drawing/2014/main" id="{071E058D-B90B-498D-8FE5-D1D6D551B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04" y="2799085"/>
            <a:ext cx="10515600" cy="3377878"/>
          </a:xfrm>
          <a:prstGeom prst="rect">
            <a:avLst/>
          </a:prstGeom>
        </p:spPr>
      </p:pic>
    </p:spTree>
    <p:extLst>
      <p:ext uri="{BB962C8B-B14F-4D97-AF65-F5344CB8AC3E}">
        <p14:creationId xmlns:p14="http://schemas.microsoft.com/office/powerpoint/2010/main" val="298661085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916</Words>
  <Application>Microsoft Office PowerPoint</Application>
  <PresentationFormat>Geniş ekran</PresentationFormat>
  <Paragraphs>83</Paragraphs>
  <Slides>20</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20</vt:i4>
      </vt:variant>
    </vt:vector>
  </HeadingPairs>
  <TitlesOfParts>
    <vt:vector size="26" baseType="lpstr">
      <vt:lpstr>Arial</vt:lpstr>
      <vt:lpstr>Calibri</vt:lpstr>
      <vt:lpstr>Calibri Light</vt:lpstr>
      <vt:lpstr>Söhne</vt:lpstr>
      <vt:lpstr>Times New Roman</vt:lpstr>
      <vt:lpstr>Office Teması</vt:lpstr>
      <vt:lpstr>TRAFİK İŞARETLERİNİN TESPİTİ</vt:lpstr>
      <vt:lpstr>TRAFİK İŞARETLERİNİN TESPİTİ NEDEN KULLANILMALIDIR</vt:lpstr>
      <vt:lpstr>PowerPoint Sunusu</vt:lpstr>
      <vt:lpstr>TRAFİK İŞARELERİ ALGILAMA SİSTEMİ GENEL KULLANIM ALANLARI</vt:lpstr>
      <vt:lpstr>TRAFİK İŞARETLERİNİN TESPİTİ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TRAFİK İŞARETLERİNİN TESPİTİ</dc:title>
  <dc:creator>SERKAN DELİOĞLAN</dc:creator>
  <cp:lastModifiedBy>Semih Kayi</cp:lastModifiedBy>
  <cp:revision>20</cp:revision>
  <dcterms:created xsi:type="dcterms:W3CDTF">2023-12-28T13:20:14Z</dcterms:created>
  <dcterms:modified xsi:type="dcterms:W3CDTF">2024-01-21T13:11:39Z</dcterms:modified>
</cp:coreProperties>
</file>