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317" r:id="rId3"/>
    <p:sldId id="318" r:id="rId4"/>
    <p:sldId id="319" r:id="rId5"/>
    <p:sldId id="320" r:id="rId6"/>
    <p:sldId id="327" r:id="rId7"/>
    <p:sldId id="333" r:id="rId8"/>
    <p:sldId id="330" r:id="rId9"/>
    <p:sldId id="321" r:id="rId10"/>
    <p:sldId id="331" r:id="rId11"/>
    <p:sldId id="337" r:id="rId12"/>
    <p:sldId id="334" r:id="rId13"/>
    <p:sldId id="326" r:id="rId14"/>
    <p:sldId id="336" r:id="rId15"/>
    <p:sldId id="339" r:id="rId16"/>
    <p:sldId id="340" r:id="rId17"/>
    <p:sldId id="338" r:id="rId18"/>
    <p:sldId id="323" r:id="rId19"/>
    <p:sldId id="329" r:id="rId20"/>
    <p:sldId id="328" r:id="rId21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6B900"/>
    <a:srgbClr val="299FE7"/>
    <a:srgbClr val="929292"/>
    <a:srgbClr val="4549F5"/>
    <a:srgbClr val="719DFF"/>
    <a:srgbClr val="6B2795"/>
    <a:srgbClr val="D429F1"/>
    <a:srgbClr val="00B485"/>
    <a:srgbClr val="81A8FF"/>
    <a:srgbClr val="858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4" autoAdjust="0"/>
    <p:restoredTop sz="91244" autoAdjust="0"/>
  </p:normalViewPr>
  <p:slideViewPr>
    <p:cSldViewPr snapToGrid="0">
      <p:cViewPr varScale="1">
        <p:scale>
          <a:sx n="69" d="100"/>
          <a:sy n="69" d="100"/>
        </p:scale>
        <p:origin x="-677" y="-8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EDAC47-0ACE-475B-8392-50EC529D678C}" type="slidenum">
              <a:rPr lang="en-US" smtClean="0">
                <a:ea typeface="MS PGothic" pitchFamily="34" charset="-128"/>
              </a:rPr>
              <a:pPr/>
              <a:t>1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Encourage</a:t>
            </a:r>
            <a:r>
              <a:rPr lang="en-US" baseline="0" dirty="0" smtClean="0"/>
              <a:t> them to look up the manual. 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Encourage</a:t>
            </a:r>
            <a:r>
              <a:rPr lang="en-US" baseline="0" dirty="0" smtClean="0"/>
              <a:t> them to look up the manual. 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SubC</a:t>
            </a:r>
            <a:r>
              <a:rPr lang="en-US" baseline="0" dirty="0" smtClean="0"/>
              <a:t> as an example. </a:t>
            </a:r>
            <a:r>
              <a:rPr lang="en-US" dirty="0" smtClean="0"/>
              <a:t>Explain the scale factor here. Explain the 8u_C1RSfs. Use two </a:t>
            </a:r>
            <a:r>
              <a:rPr lang="en-US" dirty="0" err="1" smtClean="0"/>
              <a:t>nppi</a:t>
            </a:r>
            <a:r>
              <a:rPr lang="en-US" dirty="0" smtClean="0"/>
              <a:t> instead of three. Try</a:t>
            </a:r>
            <a:r>
              <a:rPr lang="en-US" baseline="0" dirty="0" smtClean="0"/>
              <a:t> to combine the two </a:t>
            </a:r>
            <a:r>
              <a:rPr lang="en-US" baseline="0" dirty="0" err="1" smtClean="0"/>
              <a:t>MulC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DivC</a:t>
            </a:r>
            <a:r>
              <a:rPr lang="en-US" baseline="0" dirty="0" smtClean="0"/>
              <a:t> together.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SubC</a:t>
            </a:r>
            <a:r>
              <a:rPr lang="en-US" baseline="0" dirty="0" smtClean="0"/>
              <a:t> as an example. </a:t>
            </a:r>
            <a:r>
              <a:rPr lang="en-US" dirty="0" smtClean="0"/>
              <a:t>Explain the scale factor here. Explain the 8u_C1RSfs. Use two </a:t>
            </a:r>
            <a:r>
              <a:rPr lang="en-US" dirty="0" err="1" smtClean="0"/>
              <a:t>nppi</a:t>
            </a:r>
            <a:r>
              <a:rPr lang="en-US" dirty="0" smtClean="0"/>
              <a:t> instead of three. Try</a:t>
            </a:r>
            <a:r>
              <a:rPr lang="en-US" baseline="0" dirty="0" smtClean="0"/>
              <a:t> to combine the two </a:t>
            </a:r>
            <a:r>
              <a:rPr lang="en-US" baseline="0" dirty="0" err="1" smtClean="0"/>
              <a:t>MulC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DivC</a:t>
            </a:r>
            <a:r>
              <a:rPr lang="en-US" baseline="0" dirty="0" smtClean="0"/>
              <a:t> together.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2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3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4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5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Explain the</a:t>
            </a:r>
            <a:r>
              <a:rPr lang="en-US" baseline="0" dirty="0" smtClean="0"/>
              <a:t> i</a:t>
            </a:r>
            <a:r>
              <a:rPr lang="en-US" dirty="0" smtClean="0"/>
              <a:t>mage data storage.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first pixel of the image. Line stride in bytes.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6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7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8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9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bg1">
            <a:alpha val="6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pic>
          <p:nvPicPr>
            <p:cNvPr id="2" name="Picture 2" descr="\\netapp-hqmktg\creative\CAMPAIGN\2013_CAMPAIGNS\13_GTC\KEY_VISUAL\13_GTC_P1_KEY_VISUAL_LR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30"/>
            <a:stretch/>
          </p:blipFill>
          <p:spPr bwMode="auto">
            <a:xfrm>
              <a:off x="0" y="0"/>
              <a:ext cx="10972800" cy="617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423160"/>
              <a:ext cx="10972800" cy="374904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3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1200150"/>
              <a:ext cx="10972800" cy="4972050"/>
            </a:xfrm>
            <a:prstGeom prst="rect">
              <a:avLst/>
            </a:prstGeom>
            <a:gradFill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 userDrawn="1"/>
          </p:nvSpPr>
          <p:spPr>
            <a:xfrm rot="10800000">
              <a:off x="0" y="0"/>
              <a:ext cx="10972800" cy="2726422"/>
            </a:xfrm>
            <a:prstGeom prst="rect">
              <a:avLst/>
            </a:prstGeom>
            <a:gradFill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451375" y="414066"/>
              <a:ext cx="3094081" cy="929142"/>
              <a:chOff x="451375" y="414066"/>
              <a:chExt cx="3094081" cy="929142"/>
            </a:xfrm>
          </p:grpSpPr>
          <p:sp>
            <p:nvSpPr>
              <p:cNvPr id="17" name="Rectangle 11"/>
              <p:cNvSpPr>
                <a:spLocks noChangeArrowheads="1"/>
              </p:cNvSpPr>
              <p:nvPr userDrawn="1"/>
            </p:nvSpPr>
            <p:spPr bwMode="auto">
              <a:xfrm>
                <a:off x="451375" y="414066"/>
                <a:ext cx="3094081" cy="929142"/>
              </a:xfrm>
              <a:prstGeom prst="rect">
                <a:avLst/>
              </a:prstGeom>
              <a:solidFill>
                <a:srgbClr val="76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947738" y="615529"/>
                <a:ext cx="24479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64"/>
              <p:cNvGrpSpPr/>
              <p:nvPr userDrawn="1"/>
            </p:nvGrpSpPr>
            <p:grpSpPr>
              <a:xfrm>
                <a:off x="689589" y="791224"/>
                <a:ext cx="2689506" cy="416464"/>
                <a:chOff x="947738" y="584200"/>
                <a:chExt cx="2439988" cy="377826"/>
              </a:xfrm>
            </p:grpSpPr>
            <p:sp>
              <p:nvSpPr>
                <p:cNvPr id="21" name="Freeform 5"/>
                <p:cNvSpPr>
                  <a:spLocks/>
                </p:cNvSpPr>
                <p:nvPr userDrawn="1"/>
              </p:nvSpPr>
              <p:spPr bwMode="auto">
                <a:xfrm>
                  <a:off x="947738" y="584200"/>
                  <a:ext cx="287338" cy="377825"/>
                </a:xfrm>
                <a:custGeom>
                  <a:avLst/>
                  <a:gdLst/>
                  <a:ahLst/>
                  <a:cxnLst>
                    <a:cxn ang="0">
                      <a:pos x="104" y="140"/>
                    </a:cxn>
                    <a:cxn ang="0">
                      <a:pos x="59" y="158"/>
                    </a:cxn>
                    <a:cxn ang="0">
                      <a:pos x="16" y="140"/>
                    </a:cxn>
                    <a:cxn ang="0">
                      <a:pos x="0" y="79"/>
                    </a:cxn>
                    <a:cxn ang="0">
                      <a:pos x="16" y="18"/>
                    </a:cxn>
                    <a:cxn ang="0">
                      <a:pos x="59" y="0"/>
                    </a:cxn>
                    <a:cxn ang="0">
                      <a:pos x="120" y="52"/>
                    </a:cxn>
                    <a:cxn ang="0">
                      <a:pos x="81" y="52"/>
                    </a:cxn>
                    <a:cxn ang="0">
                      <a:pos x="59" y="34"/>
                    </a:cxn>
                    <a:cxn ang="0">
                      <a:pos x="44" y="41"/>
                    </a:cxn>
                    <a:cxn ang="0">
                      <a:pos x="39" y="79"/>
                    </a:cxn>
                    <a:cxn ang="0">
                      <a:pos x="44" y="117"/>
                    </a:cxn>
                    <a:cxn ang="0">
                      <a:pos x="59" y="124"/>
                    </a:cxn>
                    <a:cxn ang="0">
                      <a:pos x="76" y="118"/>
                    </a:cxn>
                    <a:cxn ang="0">
                      <a:pos x="82" y="101"/>
                    </a:cxn>
                    <a:cxn ang="0">
                      <a:pos x="82" y="99"/>
                    </a:cxn>
                    <a:cxn ang="0">
                      <a:pos x="59" y="99"/>
                    </a:cxn>
                    <a:cxn ang="0">
                      <a:pos x="59" y="67"/>
                    </a:cxn>
                    <a:cxn ang="0">
                      <a:pos x="120" y="67"/>
                    </a:cxn>
                    <a:cxn ang="0">
                      <a:pos x="120" y="89"/>
                    </a:cxn>
                    <a:cxn ang="0">
                      <a:pos x="104" y="140"/>
                    </a:cxn>
                  </a:cxnLst>
                  <a:rect l="0" t="0" r="r" b="b"/>
                  <a:pathLst>
                    <a:path w="120" h="158">
                      <a:moveTo>
                        <a:pt x="104" y="140"/>
                      </a:moveTo>
                      <a:cubicBezTo>
                        <a:pt x="91" y="154"/>
                        <a:pt x="76" y="158"/>
                        <a:pt x="59" y="158"/>
                      </a:cubicBezTo>
                      <a:cubicBezTo>
                        <a:pt x="41" y="158"/>
                        <a:pt x="27" y="152"/>
                        <a:pt x="16" y="140"/>
                      </a:cubicBezTo>
                      <a:cubicBezTo>
                        <a:pt x="0" y="124"/>
                        <a:pt x="0" y="102"/>
                        <a:pt x="0" y="79"/>
                      </a:cubicBezTo>
                      <a:cubicBezTo>
                        <a:pt x="0" y="56"/>
                        <a:pt x="0" y="34"/>
                        <a:pt x="16" y="18"/>
                      </a:cubicBezTo>
                      <a:cubicBezTo>
                        <a:pt x="27" y="6"/>
                        <a:pt x="41" y="0"/>
                        <a:pt x="59" y="0"/>
                      </a:cubicBezTo>
                      <a:cubicBezTo>
                        <a:pt x="99" y="0"/>
                        <a:pt x="116" y="26"/>
                        <a:pt x="120" y="52"/>
                      </a:cubicBezTo>
                      <a:cubicBezTo>
                        <a:pt x="81" y="52"/>
                        <a:pt x="81" y="52"/>
                        <a:pt x="81" y="52"/>
                      </a:cubicBezTo>
                      <a:cubicBezTo>
                        <a:pt x="78" y="40"/>
                        <a:pt x="72" y="34"/>
                        <a:pt x="59" y="34"/>
                      </a:cubicBezTo>
                      <a:cubicBezTo>
                        <a:pt x="52" y="34"/>
                        <a:pt x="47" y="37"/>
                        <a:pt x="44" y="41"/>
                      </a:cubicBezTo>
                      <a:cubicBezTo>
                        <a:pt x="41" y="45"/>
                        <a:pt x="39" y="51"/>
                        <a:pt x="39" y="79"/>
                      </a:cubicBezTo>
                      <a:cubicBezTo>
                        <a:pt x="39" y="107"/>
                        <a:pt x="41" y="113"/>
                        <a:pt x="44" y="117"/>
                      </a:cubicBezTo>
                      <a:cubicBezTo>
                        <a:pt x="47" y="121"/>
                        <a:pt x="52" y="124"/>
                        <a:pt x="59" y="124"/>
                      </a:cubicBezTo>
                      <a:cubicBezTo>
                        <a:pt x="67" y="124"/>
                        <a:pt x="73" y="121"/>
                        <a:pt x="76" y="118"/>
                      </a:cubicBezTo>
                      <a:cubicBezTo>
                        <a:pt x="81" y="113"/>
                        <a:pt x="82" y="107"/>
                        <a:pt x="82" y="101"/>
                      </a:cubicBezTo>
                      <a:cubicBezTo>
                        <a:pt x="82" y="99"/>
                        <a:pt x="82" y="99"/>
                        <a:pt x="82" y="99"/>
                      </a:cubicBezTo>
                      <a:cubicBezTo>
                        <a:pt x="59" y="99"/>
                        <a:pt x="59" y="99"/>
                        <a:pt x="59" y="99"/>
                      </a:cubicBezTo>
                      <a:cubicBezTo>
                        <a:pt x="59" y="67"/>
                        <a:pt x="59" y="67"/>
                        <a:pt x="59" y="67"/>
                      </a:cubicBezTo>
                      <a:cubicBezTo>
                        <a:pt x="120" y="67"/>
                        <a:pt x="120" y="67"/>
                        <a:pt x="120" y="67"/>
                      </a:cubicBezTo>
                      <a:cubicBezTo>
                        <a:pt x="120" y="89"/>
                        <a:pt x="120" y="89"/>
                        <a:pt x="120" y="89"/>
                      </a:cubicBezTo>
                      <a:cubicBezTo>
                        <a:pt x="120" y="114"/>
                        <a:pt x="116" y="128"/>
                        <a:pt x="104" y="14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1300163" y="588963"/>
                  <a:ext cx="274638" cy="368300"/>
                </a:xfrm>
                <a:custGeom>
                  <a:avLst/>
                  <a:gdLst/>
                  <a:ahLst/>
                  <a:cxnLst>
                    <a:cxn ang="0">
                      <a:pos x="62" y="99"/>
                    </a:cxn>
                    <a:cxn ang="0">
                      <a:pos x="38" y="99"/>
                    </a:cxn>
                    <a:cxn ang="0">
                      <a:pos x="38" y="154"/>
                    </a:cxn>
                    <a:cxn ang="0">
                      <a:pos x="0" y="154"/>
                    </a:cxn>
                    <a:cxn ang="0">
                      <a:pos x="0" y="0"/>
                    </a:cxn>
                    <a:cxn ang="0">
                      <a:pos x="62" y="0"/>
                    </a:cxn>
                    <a:cxn ang="0">
                      <a:pos x="114" y="49"/>
                    </a:cxn>
                    <a:cxn ang="0">
                      <a:pos x="62" y="99"/>
                    </a:cxn>
                    <a:cxn ang="0">
                      <a:pos x="60" y="34"/>
                    </a:cxn>
                    <a:cxn ang="0">
                      <a:pos x="38" y="34"/>
                    </a:cxn>
                    <a:cxn ang="0">
                      <a:pos x="38" y="65"/>
                    </a:cxn>
                    <a:cxn ang="0">
                      <a:pos x="60" y="65"/>
                    </a:cxn>
                    <a:cxn ang="0">
                      <a:pos x="76" y="49"/>
                    </a:cxn>
                    <a:cxn ang="0">
                      <a:pos x="60" y="34"/>
                    </a:cxn>
                  </a:cxnLst>
                  <a:rect l="0" t="0" r="r" b="b"/>
                  <a:pathLst>
                    <a:path w="114" h="154">
                      <a:moveTo>
                        <a:pt x="62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38" y="154"/>
                        <a:pt x="38" y="154"/>
                        <a:pt x="38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14" y="24"/>
                        <a:pt x="114" y="49"/>
                      </a:cubicBezTo>
                      <a:cubicBezTo>
                        <a:pt x="114" y="75"/>
                        <a:pt x="96" y="99"/>
                        <a:pt x="62" y="99"/>
                      </a:cubicBezTo>
                      <a:moveTo>
                        <a:pt x="60" y="34"/>
                      </a:move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8" y="65"/>
                        <a:pt x="38" y="65"/>
                        <a:pt x="38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70" y="65"/>
                        <a:pt x="76" y="57"/>
                        <a:pt x="76" y="49"/>
                      </a:cubicBezTo>
                      <a:cubicBezTo>
                        <a:pt x="76" y="41"/>
                        <a:pt x="70" y="34"/>
                        <a:pt x="60" y="34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7"/>
                <p:cNvSpPr>
                  <a:spLocks/>
                </p:cNvSpPr>
                <p:nvPr userDrawn="1"/>
              </p:nvSpPr>
              <p:spPr bwMode="auto">
                <a:xfrm>
                  <a:off x="1624013" y="588963"/>
                  <a:ext cx="284163" cy="373063"/>
                </a:xfrm>
                <a:custGeom>
                  <a:avLst/>
                  <a:gdLst/>
                  <a:ahLst/>
                  <a:cxnLst>
                    <a:cxn ang="0">
                      <a:pos x="59" y="156"/>
                    </a:cxn>
                    <a:cxn ang="0">
                      <a:pos x="0" y="100"/>
                    </a:cxn>
                    <a:cxn ang="0">
                      <a:pos x="0" y="0"/>
                    </a:cxn>
                    <a:cxn ang="0">
                      <a:pos x="38" y="0"/>
                    </a:cxn>
                    <a:cxn ang="0">
                      <a:pos x="38" y="99"/>
                    </a:cxn>
                    <a:cxn ang="0">
                      <a:pos x="59" y="122"/>
                    </a:cxn>
                    <a:cxn ang="0">
                      <a:pos x="80" y="99"/>
                    </a:cxn>
                    <a:cxn ang="0">
                      <a:pos x="80" y="0"/>
                    </a:cxn>
                    <a:cxn ang="0">
                      <a:pos x="118" y="0"/>
                    </a:cxn>
                    <a:cxn ang="0">
                      <a:pos x="118" y="100"/>
                    </a:cxn>
                    <a:cxn ang="0">
                      <a:pos x="59" y="156"/>
                    </a:cxn>
                  </a:cxnLst>
                  <a:rect l="0" t="0" r="r" b="b"/>
                  <a:pathLst>
                    <a:path w="118" h="156">
                      <a:moveTo>
                        <a:pt x="59" y="156"/>
                      </a:moveTo>
                      <a:cubicBezTo>
                        <a:pt x="27" y="156"/>
                        <a:pt x="0" y="134"/>
                        <a:pt x="0" y="1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38" y="114"/>
                        <a:pt x="46" y="122"/>
                        <a:pt x="59" y="122"/>
                      </a:cubicBezTo>
                      <a:cubicBezTo>
                        <a:pt x="71" y="122"/>
                        <a:pt x="80" y="114"/>
                        <a:pt x="80" y="99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8" y="100"/>
                        <a:pt x="118" y="100"/>
                        <a:pt x="118" y="100"/>
                      </a:cubicBezTo>
                      <a:cubicBezTo>
                        <a:pt x="118" y="134"/>
                        <a:pt x="91" y="156"/>
                        <a:pt x="59" y="15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2027238" y="588963"/>
                  <a:ext cx="106363" cy="152400"/>
                </a:xfrm>
                <a:custGeom>
                  <a:avLst/>
                  <a:gdLst/>
                  <a:ahLst/>
                  <a:cxnLst>
                    <a:cxn ang="0">
                      <a:pos x="38" y="9"/>
                    </a:cxn>
                    <a:cxn ang="0">
                      <a:pos x="38" y="96"/>
                    </a:cxn>
                    <a:cxn ang="0">
                      <a:pos x="28" y="96"/>
                    </a:cxn>
                    <a:cxn ang="0">
                      <a:pos x="28" y="9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67" y="0"/>
                    </a:cxn>
                    <a:cxn ang="0">
                      <a:pos x="67" y="9"/>
                    </a:cxn>
                    <a:cxn ang="0">
                      <a:pos x="38" y="9"/>
                    </a:cxn>
                  </a:cxnLst>
                  <a:rect l="0" t="0" r="r" b="b"/>
                  <a:pathLst>
                    <a:path w="67" h="96">
                      <a:moveTo>
                        <a:pt x="38" y="9"/>
                      </a:move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8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67" y="0"/>
                      </a:lnTo>
                      <a:lnTo>
                        <a:pt x="67" y="9"/>
                      </a:lnTo>
                      <a:lnTo>
                        <a:pt x="38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2166938" y="588963"/>
                  <a:ext cx="95250" cy="152400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60" y="0"/>
                    </a:cxn>
                    <a:cxn ang="0">
                      <a:pos x="60" y="9"/>
                    </a:cxn>
                    <a:cxn ang="0">
                      <a:pos x="9" y="9"/>
                    </a:cxn>
                    <a:cxn ang="0">
                      <a:pos x="9" y="42"/>
                    </a:cxn>
                    <a:cxn ang="0">
                      <a:pos x="53" y="42"/>
                    </a:cxn>
                    <a:cxn ang="0">
                      <a:pos x="53" y="51"/>
                    </a:cxn>
                    <a:cxn ang="0">
                      <a:pos x="9" y="51"/>
                    </a:cxn>
                    <a:cxn ang="0">
                      <a:pos x="9" y="87"/>
                    </a:cxn>
                    <a:cxn ang="0">
                      <a:pos x="60" y="87"/>
                    </a:cxn>
                    <a:cxn ang="0">
                      <a:pos x="60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60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60" y="0"/>
                      </a:lnTo>
                      <a:lnTo>
                        <a:pt x="60" y="9"/>
                      </a:lnTo>
                      <a:lnTo>
                        <a:pt x="9" y="9"/>
                      </a:lnTo>
                      <a:lnTo>
                        <a:pt x="9" y="42"/>
                      </a:lnTo>
                      <a:lnTo>
                        <a:pt x="53" y="42"/>
                      </a:lnTo>
                      <a:lnTo>
                        <a:pt x="53" y="51"/>
                      </a:lnTo>
                      <a:lnTo>
                        <a:pt x="9" y="51"/>
                      </a:lnTo>
                      <a:lnTo>
                        <a:pt x="9" y="87"/>
                      </a:lnTo>
                      <a:lnTo>
                        <a:pt x="60" y="87"/>
                      </a:lnTo>
                      <a:lnTo>
                        <a:pt x="6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2289176" y="585788"/>
                  <a:ext cx="107950" cy="155575"/>
                </a:xfrm>
                <a:custGeom>
                  <a:avLst/>
                  <a:gdLst/>
                  <a:ahLst/>
                  <a:cxnLst>
                    <a:cxn ang="0">
                      <a:pos x="23" y="65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3" y="0"/>
                    </a:cxn>
                    <a:cxn ang="0">
                      <a:pos x="45" y="19"/>
                    </a:cxn>
                    <a:cxn ang="0">
                      <a:pos x="38" y="19"/>
                    </a:cxn>
                    <a:cxn ang="0">
                      <a:pos x="23" y="6"/>
                    </a:cxn>
                    <a:cxn ang="0">
                      <a:pos x="11" y="11"/>
                    </a:cxn>
                    <a:cxn ang="0">
                      <a:pos x="7" y="33"/>
                    </a:cxn>
                    <a:cxn ang="0">
                      <a:pos x="11" y="55"/>
                    </a:cxn>
                    <a:cxn ang="0">
                      <a:pos x="23" y="59"/>
                    </a:cxn>
                    <a:cxn ang="0">
                      <a:pos x="38" y="46"/>
                    </a:cxn>
                    <a:cxn ang="0">
                      <a:pos x="45" y="46"/>
                    </a:cxn>
                    <a:cxn ang="0">
                      <a:pos x="23" y="65"/>
                    </a:cxn>
                  </a:cxnLst>
                  <a:rect l="0" t="0" r="r" b="b"/>
                  <a:pathLst>
                    <a:path w="45" h="65">
                      <a:moveTo>
                        <a:pt x="23" y="65"/>
                      </a:moveTo>
                      <a:cubicBezTo>
                        <a:pt x="16" y="65"/>
                        <a:pt x="10" y="63"/>
                        <a:pt x="6" y="59"/>
                      </a:cubicBezTo>
                      <a:cubicBezTo>
                        <a:pt x="0" y="53"/>
                        <a:pt x="0" y="46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0" y="2"/>
                        <a:pt x="16" y="0"/>
                        <a:pt x="23" y="0"/>
                      </a:cubicBezTo>
                      <a:cubicBezTo>
                        <a:pt x="34" y="0"/>
                        <a:pt x="43" y="7"/>
                        <a:pt x="45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6" y="11"/>
                        <a:pt x="31" y="6"/>
                        <a:pt x="23" y="6"/>
                      </a:cubicBezTo>
                      <a:cubicBezTo>
                        <a:pt x="18" y="6"/>
                        <a:pt x="14" y="8"/>
                        <a:pt x="11" y="11"/>
                      </a:cubicBezTo>
                      <a:cubicBezTo>
                        <a:pt x="7" y="15"/>
                        <a:pt x="7" y="19"/>
                        <a:pt x="7" y="33"/>
                      </a:cubicBezTo>
                      <a:cubicBezTo>
                        <a:pt x="7" y="46"/>
                        <a:pt x="7" y="51"/>
                        <a:pt x="11" y="55"/>
                      </a:cubicBezTo>
                      <a:cubicBezTo>
                        <a:pt x="14" y="58"/>
                        <a:pt x="18" y="59"/>
                        <a:pt x="23" y="59"/>
                      </a:cubicBezTo>
                      <a:cubicBezTo>
                        <a:pt x="31" y="59"/>
                        <a:pt x="36" y="54"/>
                        <a:pt x="38" y="46"/>
                      </a:cubicBezTo>
                      <a:cubicBezTo>
                        <a:pt x="45" y="46"/>
                        <a:pt x="45" y="46"/>
                        <a:pt x="45" y="46"/>
                      </a:cubicBezTo>
                      <a:cubicBezTo>
                        <a:pt x="43" y="58"/>
                        <a:pt x="34" y="65"/>
                        <a:pt x="23" y="65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2433638" y="588963"/>
                  <a:ext cx="107950" cy="152400"/>
                </a:xfrm>
                <a:custGeom>
                  <a:avLst/>
                  <a:gdLst/>
                  <a:ahLst/>
                  <a:cxnLst>
                    <a:cxn ang="0">
                      <a:pos x="57" y="96"/>
                    </a:cxn>
                    <a:cxn ang="0">
                      <a:pos x="57" y="51"/>
                    </a:cxn>
                    <a:cxn ang="0">
                      <a:pos x="10" y="51"/>
                    </a:cxn>
                    <a:cxn ang="0">
                      <a:pos x="10" y="96"/>
                    </a:cxn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10" y="0"/>
                    </a:cxn>
                    <a:cxn ang="0">
                      <a:pos x="10" y="42"/>
                    </a:cxn>
                    <a:cxn ang="0">
                      <a:pos x="57" y="42"/>
                    </a:cxn>
                    <a:cxn ang="0">
                      <a:pos x="57" y="0"/>
                    </a:cxn>
                    <a:cxn ang="0">
                      <a:pos x="68" y="0"/>
                    </a:cxn>
                    <a:cxn ang="0">
                      <a:pos x="68" y="96"/>
                    </a:cxn>
                    <a:cxn ang="0">
                      <a:pos x="57" y="96"/>
                    </a:cxn>
                  </a:cxnLst>
                  <a:rect l="0" t="0" r="r" b="b"/>
                  <a:pathLst>
                    <a:path w="68" h="96">
                      <a:moveTo>
                        <a:pt x="57" y="96"/>
                      </a:moveTo>
                      <a:lnTo>
                        <a:pt x="57" y="51"/>
                      </a:lnTo>
                      <a:lnTo>
                        <a:pt x="10" y="51"/>
                      </a:lnTo>
                      <a:lnTo>
                        <a:pt x="10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0" y="42"/>
                      </a:lnTo>
                      <a:lnTo>
                        <a:pt x="57" y="42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68" y="96"/>
                      </a:lnTo>
                      <a:lnTo>
                        <a:pt x="57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2584451" y="588963"/>
                  <a:ext cx="115888" cy="152400"/>
                </a:xfrm>
                <a:custGeom>
                  <a:avLst/>
                  <a:gdLst/>
                  <a:ahLst/>
                  <a:cxnLst>
                    <a:cxn ang="0">
                      <a:pos x="62" y="96"/>
                    </a:cxn>
                    <a:cxn ang="0">
                      <a:pos x="11" y="18"/>
                    </a:cxn>
                    <a:cxn ang="0">
                      <a:pos x="11" y="96"/>
                    </a:cxn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62" y="77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73" y="96"/>
                    </a:cxn>
                    <a:cxn ang="0">
                      <a:pos x="62" y="96"/>
                    </a:cxn>
                  </a:cxnLst>
                  <a:rect l="0" t="0" r="r" b="b"/>
                  <a:pathLst>
                    <a:path w="73" h="96">
                      <a:moveTo>
                        <a:pt x="62" y="96"/>
                      </a:moveTo>
                      <a:lnTo>
                        <a:pt x="11" y="18"/>
                      </a:lnTo>
                      <a:lnTo>
                        <a:pt x="11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62" y="77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73" y="96"/>
                      </a:lnTo>
                      <a:lnTo>
                        <a:pt x="62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3"/>
                <p:cNvSpPr>
                  <a:spLocks noEditPoints="1"/>
                </p:cNvSpPr>
                <p:nvPr userDrawn="1"/>
              </p:nvSpPr>
              <p:spPr bwMode="auto">
                <a:xfrm>
                  <a:off x="2738438" y="585788"/>
                  <a:ext cx="107950" cy="155575"/>
                </a:xfrm>
                <a:custGeom>
                  <a:avLst/>
                  <a:gdLst/>
                  <a:ahLst/>
                  <a:cxnLst>
                    <a:cxn ang="0">
                      <a:pos x="39" y="59"/>
                    </a:cxn>
                    <a:cxn ang="0">
                      <a:pos x="23" y="65"/>
                    </a:cxn>
                    <a:cxn ang="0">
                      <a:pos x="7" y="59"/>
                    </a:cxn>
                    <a:cxn ang="0">
                      <a:pos x="0" y="33"/>
                    </a:cxn>
                    <a:cxn ang="0">
                      <a:pos x="7" y="7"/>
                    </a:cxn>
                    <a:cxn ang="0">
                      <a:pos x="23" y="0"/>
                    </a:cxn>
                    <a:cxn ang="0">
                      <a:pos x="39" y="7"/>
                    </a:cxn>
                    <a:cxn ang="0">
                      <a:pos x="45" y="33"/>
                    </a:cxn>
                    <a:cxn ang="0">
                      <a:pos x="39" y="59"/>
                    </a:cxn>
                    <a:cxn ang="0">
                      <a:pos x="34" y="11"/>
                    </a:cxn>
                    <a:cxn ang="0">
                      <a:pos x="23" y="6"/>
                    </a:cxn>
                    <a:cxn ang="0">
                      <a:pos x="12" y="11"/>
                    </a:cxn>
                    <a:cxn ang="0">
                      <a:pos x="7" y="33"/>
                    </a:cxn>
                    <a:cxn ang="0">
                      <a:pos x="12" y="55"/>
                    </a:cxn>
                    <a:cxn ang="0">
                      <a:pos x="23" y="59"/>
                    </a:cxn>
                    <a:cxn ang="0">
                      <a:pos x="34" y="55"/>
                    </a:cxn>
                    <a:cxn ang="0">
                      <a:pos x="39" y="33"/>
                    </a:cxn>
                    <a:cxn ang="0">
                      <a:pos x="34" y="11"/>
                    </a:cxn>
                  </a:cxnLst>
                  <a:rect l="0" t="0" r="r" b="b"/>
                  <a:pathLst>
                    <a:path w="45" h="65">
                      <a:moveTo>
                        <a:pt x="39" y="59"/>
                      </a:moveTo>
                      <a:cubicBezTo>
                        <a:pt x="35" y="63"/>
                        <a:pt x="29" y="65"/>
                        <a:pt x="23" y="65"/>
                      </a:cubicBezTo>
                      <a:cubicBezTo>
                        <a:pt x="17" y="65"/>
                        <a:pt x="11" y="63"/>
                        <a:pt x="7" y="59"/>
                      </a:cubicBezTo>
                      <a:cubicBezTo>
                        <a:pt x="0" y="53"/>
                        <a:pt x="0" y="46"/>
                        <a:pt x="0" y="33"/>
                      </a:cubicBezTo>
                      <a:cubicBezTo>
                        <a:pt x="0" y="19"/>
                        <a:pt x="0" y="13"/>
                        <a:pt x="7" y="7"/>
                      </a:cubicBezTo>
                      <a:cubicBezTo>
                        <a:pt x="11" y="2"/>
                        <a:pt x="17" y="0"/>
                        <a:pt x="23" y="0"/>
                      </a:cubicBezTo>
                      <a:cubicBezTo>
                        <a:pt x="29" y="0"/>
                        <a:pt x="35" y="2"/>
                        <a:pt x="39" y="7"/>
                      </a:cubicBezTo>
                      <a:cubicBezTo>
                        <a:pt x="45" y="13"/>
                        <a:pt x="45" y="19"/>
                        <a:pt x="45" y="33"/>
                      </a:cubicBezTo>
                      <a:cubicBezTo>
                        <a:pt x="45" y="46"/>
                        <a:pt x="45" y="53"/>
                        <a:pt x="39" y="59"/>
                      </a:cubicBezTo>
                      <a:moveTo>
                        <a:pt x="34" y="11"/>
                      </a:moveTo>
                      <a:cubicBezTo>
                        <a:pt x="31" y="8"/>
                        <a:pt x="27" y="6"/>
                        <a:pt x="23" y="6"/>
                      </a:cubicBezTo>
                      <a:cubicBezTo>
                        <a:pt x="19" y="6"/>
                        <a:pt x="15" y="8"/>
                        <a:pt x="12" y="11"/>
                      </a:cubicBezTo>
                      <a:cubicBezTo>
                        <a:pt x="8" y="15"/>
                        <a:pt x="7" y="19"/>
                        <a:pt x="7" y="33"/>
                      </a:cubicBezTo>
                      <a:cubicBezTo>
                        <a:pt x="7" y="46"/>
                        <a:pt x="8" y="50"/>
                        <a:pt x="12" y="55"/>
                      </a:cubicBezTo>
                      <a:cubicBezTo>
                        <a:pt x="15" y="57"/>
                        <a:pt x="19" y="59"/>
                        <a:pt x="23" y="59"/>
                      </a:cubicBezTo>
                      <a:cubicBezTo>
                        <a:pt x="27" y="59"/>
                        <a:pt x="31" y="57"/>
                        <a:pt x="34" y="55"/>
                      </a:cubicBezTo>
                      <a:cubicBezTo>
                        <a:pt x="38" y="50"/>
                        <a:pt x="39" y="46"/>
                        <a:pt x="39" y="33"/>
                      </a:cubicBezTo>
                      <a:cubicBezTo>
                        <a:pt x="39" y="19"/>
                        <a:pt x="38" y="15"/>
                        <a:pt x="34" y="1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2887663" y="588963"/>
                  <a:ext cx="95250" cy="152400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10" y="0"/>
                    </a:cxn>
                    <a:cxn ang="0">
                      <a:pos x="10" y="87"/>
                    </a:cxn>
                    <a:cxn ang="0">
                      <a:pos x="60" y="87"/>
                    </a:cxn>
                    <a:cxn ang="0">
                      <a:pos x="60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60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0" y="87"/>
                      </a:lnTo>
                      <a:lnTo>
                        <a:pt x="60" y="87"/>
                      </a:lnTo>
                      <a:lnTo>
                        <a:pt x="6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5"/>
                <p:cNvSpPr>
                  <a:spLocks noEditPoints="1"/>
                </p:cNvSpPr>
                <p:nvPr userDrawn="1"/>
              </p:nvSpPr>
              <p:spPr bwMode="auto">
                <a:xfrm>
                  <a:off x="3006726" y="585788"/>
                  <a:ext cx="107950" cy="155575"/>
                </a:xfrm>
                <a:custGeom>
                  <a:avLst/>
                  <a:gdLst/>
                  <a:ahLst/>
                  <a:cxnLst>
                    <a:cxn ang="0">
                      <a:pos x="39" y="59"/>
                    </a:cxn>
                    <a:cxn ang="0">
                      <a:pos x="23" y="65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3" y="0"/>
                    </a:cxn>
                    <a:cxn ang="0">
                      <a:pos x="39" y="7"/>
                    </a:cxn>
                    <a:cxn ang="0">
                      <a:pos x="45" y="33"/>
                    </a:cxn>
                    <a:cxn ang="0">
                      <a:pos x="39" y="59"/>
                    </a:cxn>
                    <a:cxn ang="0">
                      <a:pos x="34" y="11"/>
                    </a:cxn>
                    <a:cxn ang="0">
                      <a:pos x="23" y="6"/>
                    </a:cxn>
                    <a:cxn ang="0">
                      <a:pos x="11" y="11"/>
                    </a:cxn>
                    <a:cxn ang="0">
                      <a:pos x="7" y="33"/>
                    </a:cxn>
                    <a:cxn ang="0">
                      <a:pos x="11" y="55"/>
                    </a:cxn>
                    <a:cxn ang="0">
                      <a:pos x="23" y="59"/>
                    </a:cxn>
                    <a:cxn ang="0">
                      <a:pos x="34" y="55"/>
                    </a:cxn>
                    <a:cxn ang="0">
                      <a:pos x="38" y="33"/>
                    </a:cxn>
                    <a:cxn ang="0">
                      <a:pos x="34" y="11"/>
                    </a:cxn>
                  </a:cxnLst>
                  <a:rect l="0" t="0" r="r" b="b"/>
                  <a:pathLst>
                    <a:path w="45" h="65">
                      <a:moveTo>
                        <a:pt x="39" y="59"/>
                      </a:moveTo>
                      <a:cubicBezTo>
                        <a:pt x="35" y="63"/>
                        <a:pt x="29" y="65"/>
                        <a:pt x="23" y="65"/>
                      </a:cubicBezTo>
                      <a:cubicBezTo>
                        <a:pt x="16" y="65"/>
                        <a:pt x="10" y="63"/>
                        <a:pt x="6" y="59"/>
                      </a:cubicBezTo>
                      <a:cubicBezTo>
                        <a:pt x="0" y="53"/>
                        <a:pt x="0" y="46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0" y="2"/>
                        <a:pt x="16" y="0"/>
                        <a:pt x="23" y="0"/>
                      </a:cubicBezTo>
                      <a:cubicBezTo>
                        <a:pt x="29" y="0"/>
                        <a:pt x="35" y="2"/>
                        <a:pt x="39" y="7"/>
                      </a:cubicBezTo>
                      <a:cubicBezTo>
                        <a:pt x="45" y="13"/>
                        <a:pt x="45" y="19"/>
                        <a:pt x="45" y="33"/>
                      </a:cubicBezTo>
                      <a:cubicBezTo>
                        <a:pt x="45" y="46"/>
                        <a:pt x="45" y="53"/>
                        <a:pt x="39" y="59"/>
                      </a:cubicBezTo>
                      <a:moveTo>
                        <a:pt x="34" y="11"/>
                      </a:moveTo>
                      <a:cubicBezTo>
                        <a:pt x="31" y="8"/>
                        <a:pt x="27" y="6"/>
                        <a:pt x="23" y="6"/>
                      </a:cubicBezTo>
                      <a:cubicBezTo>
                        <a:pt x="18" y="6"/>
                        <a:pt x="14" y="8"/>
                        <a:pt x="11" y="11"/>
                      </a:cubicBezTo>
                      <a:cubicBezTo>
                        <a:pt x="7" y="15"/>
                        <a:pt x="7" y="19"/>
                        <a:pt x="7" y="33"/>
                      </a:cubicBezTo>
                      <a:cubicBezTo>
                        <a:pt x="7" y="46"/>
                        <a:pt x="7" y="50"/>
                        <a:pt x="11" y="55"/>
                      </a:cubicBezTo>
                      <a:cubicBezTo>
                        <a:pt x="14" y="57"/>
                        <a:pt x="18" y="59"/>
                        <a:pt x="23" y="59"/>
                      </a:cubicBezTo>
                      <a:cubicBezTo>
                        <a:pt x="27" y="59"/>
                        <a:pt x="31" y="57"/>
                        <a:pt x="34" y="55"/>
                      </a:cubicBezTo>
                      <a:cubicBezTo>
                        <a:pt x="38" y="50"/>
                        <a:pt x="38" y="46"/>
                        <a:pt x="38" y="33"/>
                      </a:cubicBezTo>
                      <a:cubicBezTo>
                        <a:pt x="38" y="19"/>
                        <a:pt x="38" y="15"/>
                        <a:pt x="34" y="1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3151188" y="585788"/>
                  <a:ext cx="107950" cy="155575"/>
                </a:xfrm>
                <a:custGeom>
                  <a:avLst/>
                  <a:gdLst/>
                  <a:ahLst/>
                  <a:cxnLst>
                    <a:cxn ang="0">
                      <a:pos x="40" y="58"/>
                    </a:cxn>
                    <a:cxn ang="0">
                      <a:pos x="22" y="65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2" y="0"/>
                    </a:cxn>
                    <a:cxn ang="0">
                      <a:pos x="45" y="19"/>
                    </a:cxn>
                    <a:cxn ang="0">
                      <a:pos x="38" y="19"/>
                    </a:cxn>
                    <a:cxn ang="0">
                      <a:pos x="22" y="6"/>
                    </a:cxn>
                    <a:cxn ang="0">
                      <a:pos x="11" y="11"/>
                    </a:cxn>
                    <a:cxn ang="0">
                      <a:pos x="7" y="33"/>
                    </a:cxn>
                    <a:cxn ang="0">
                      <a:pos x="11" y="55"/>
                    </a:cxn>
                    <a:cxn ang="0">
                      <a:pos x="22" y="59"/>
                    </a:cxn>
                    <a:cxn ang="0">
                      <a:pos x="35" y="54"/>
                    </a:cxn>
                    <a:cxn ang="0">
                      <a:pos x="38" y="42"/>
                    </a:cxn>
                    <a:cxn ang="0">
                      <a:pos x="38" y="37"/>
                    </a:cxn>
                    <a:cxn ang="0">
                      <a:pos x="22" y="37"/>
                    </a:cxn>
                    <a:cxn ang="0">
                      <a:pos x="22" y="31"/>
                    </a:cxn>
                    <a:cxn ang="0">
                      <a:pos x="45" y="31"/>
                    </a:cxn>
                    <a:cxn ang="0">
                      <a:pos x="45" y="41"/>
                    </a:cxn>
                    <a:cxn ang="0">
                      <a:pos x="40" y="58"/>
                    </a:cxn>
                  </a:cxnLst>
                  <a:rect l="0" t="0" r="r" b="b"/>
                  <a:pathLst>
                    <a:path w="45" h="65">
                      <a:moveTo>
                        <a:pt x="40" y="58"/>
                      </a:moveTo>
                      <a:cubicBezTo>
                        <a:pt x="35" y="63"/>
                        <a:pt x="29" y="65"/>
                        <a:pt x="22" y="65"/>
                      </a:cubicBezTo>
                      <a:cubicBezTo>
                        <a:pt x="16" y="65"/>
                        <a:pt x="10" y="63"/>
                        <a:pt x="6" y="59"/>
                      </a:cubicBezTo>
                      <a:cubicBezTo>
                        <a:pt x="0" y="53"/>
                        <a:pt x="0" y="46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0" y="2"/>
                        <a:pt x="16" y="0"/>
                        <a:pt x="22" y="0"/>
                      </a:cubicBezTo>
                      <a:cubicBezTo>
                        <a:pt x="35" y="0"/>
                        <a:pt x="43" y="8"/>
                        <a:pt x="45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6" y="11"/>
                        <a:pt x="30" y="6"/>
                        <a:pt x="22" y="6"/>
                      </a:cubicBezTo>
                      <a:cubicBezTo>
                        <a:pt x="18" y="6"/>
                        <a:pt x="14" y="8"/>
                        <a:pt x="11" y="11"/>
                      </a:cubicBezTo>
                      <a:cubicBezTo>
                        <a:pt x="7" y="15"/>
                        <a:pt x="7" y="19"/>
                        <a:pt x="7" y="33"/>
                      </a:cubicBezTo>
                      <a:cubicBezTo>
                        <a:pt x="7" y="46"/>
                        <a:pt x="7" y="51"/>
                        <a:pt x="11" y="55"/>
                      </a:cubicBezTo>
                      <a:cubicBezTo>
                        <a:pt x="14" y="58"/>
                        <a:pt x="18" y="59"/>
                        <a:pt x="22" y="59"/>
                      </a:cubicBezTo>
                      <a:cubicBezTo>
                        <a:pt x="27" y="59"/>
                        <a:pt x="32" y="57"/>
                        <a:pt x="35" y="54"/>
                      </a:cubicBezTo>
                      <a:cubicBezTo>
                        <a:pt x="37" y="51"/>
                        <a:pt x="38" y="47"/>
                        <a:pt x="38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2" y="31"/>
                        <a:pt x="22" y="31"/>
                        <a:pt x="22" y="31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45" y="41"/>
                        <a:pt x="45" y="41"/>
                        <a:pt x="45" y="41"/>
                      </a:cubicBezTo>
                      <a:cubicBezTo>
                        <a:pt x="45" y="49"/>
                        <a:pt x="43" y="54"/>
                        <a:pt x="40" y="58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7"/>
                <p:cNvSpPr>
                  <a:spLocks/>
                </p:cNvSpPr>
                <p:nvPr userDrawn="1"/>
              </p:nvSpPr>
              <p:spPr bwMode="auto">
                <a:xfrm>
                  <a:off x="3278188" y="588963"/>
                  <a:ext cx="107950" cy="152400"/>
                </a:xfrm>
                <a:custGeom>
                  <a:avLst/>
                  <a:gdLst/>
                  <a:ahLst/>
                  <a:cxnLst>
                    <a:cxn ang="0">
                      <a:pos x="39" y="56"/>
                    </a:cxn>
                    <a:cxn ang="0">
                      <a:pos x="39" y="96"/>
                    </a:cxn>
                    <a:cxn ang="0">
                      <a:pos x="29" y="96"/>
                    </a:cxn>
                    <a:cxn ang="0">
                      <a:pos x="29" y="56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35" y="45"/>
                    </a:cxn>
                    <a:cxn ang="0">
                      <a:pos x="57" y="0"/>
                    </a:cxn>
                    <a:cxn ang="0">
                      <a:pos x="68" y="0"/>
                    </a:cxn>
                    <a:cxn ang="0">
                      <a:pos x="39" y="56"/>
                    </a:cxn>
                  </a:cxnLst>
                  <a:rect l="0" t="0" r="r" b="b"/>
                  <a:pathLst>
                    <a:path w="68" h="96">
                      <a:moveTo>
                        <a:pt x="39" y="56"/>
                      </a:moveTo>
                      <a:lnTo>
                        <a:pt x="39" y="96"/>
                      </a:lnTo>
                      <a:lnTo>
                        <a:pt x="29" y="96"/>
                      </a:lnTo>
                      <a:lnTo>
                        <a:pt x="29" y="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35" y="45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39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8"/>
                <p:cNvSpPr>
                  <a:spLocks/>
                </p:cNvSpPr>
                <p:nvPr userDrawn="1"/>
              </p:nvSpPr>
              <p:spPr bwMode="auto">
                <a:xfrm>
                  <a:off x="2036763" y="801688"/>
                  <a:ext cx="107950" cy="158750"/>
                </a:xfrm>
                <a:custGeom>
                  <a:avLst/>
                  <a:gdLst/>
                  <a:ahLst/>
                  <a:cxnLst>
                    <a:cxn ang="0">
                      <a:pos x="22" y="66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2" y="0"/>
                    </a:cxn>
                    <a:cxn ang="0">
                      <a:pos x="45" y="19"/>
                    </a:cxn>
                    <a:cxn ang="0">
                      <a:pos x="37" y="19"/>
                    </a:cxn>
                    <a:cxn ang="0">
                      <a:pos x="22" y="6"/>
                    </a:cxn>
                    <a:cxn ang="0">
                      <a:pos x="11" y="11"/>
                    </a:cxn>
                    <a:cxn ang="0">
                      <a:pos x="7" y="33"/>
                    </a:cxn>
                    <a:cxn ang="0">
                      <a:pos x="11" y="55"/>
                    </a:cxn>
                    <a:cxn ang="0">
                      <a:pos x="22" y="60"/>
                    </a:cxn>
                    <a:cxn ang="0">
                      <a:pos x="38" y="47"/>
                    </a:cxn>
                    <a:cxn ang="0">
                      <a:pos x="45" y="47"/>
                    </a:cxn>
                    <a:cxn ang="0">
                      <a:pos x="22" y="66"/>
                    </a:cxn>
                  </a:cxnLst>
                  <a:rect l="0" t="0" r="r" b="b"/>
                  <a:pathLst>
                    <a:path w="45" h="66">
                      <a:moveTo>
                        <a:pt x="22" y="66"/>
                      </a:moveTo>
                      <a:cubicBezTo>
                        <a:pt x="16" y="66"/>
                        <a:pt x="10" y="63"/>
                        <a:pt x="6" y="59"/>
                      </a:cubicBezTo>
                      <a:cubicBezTo>
                        <a:pt x="0" y="53"/>
                        <a:pt x="0" y="47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0" y="3"/>
                        <a:pt x="16" y="0"/>
                        <a:pt x="22" y="0"/>
                      </a:cubicBezTo>
                      <a:cubicBezTo>
                        <a:pt x="34" y="0"/>
                        <a:pt x="42" y="7"/>
                        <a:pt x="45" y="19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6" y="12"/>
                        <a:pt x="30" y="6"/>
                        <a:pt x="22" y="6"/>
                      </a:cubicBezTo>
                      <a:cubicBezTo>
                        <a:pt x="18" y="6"/>
                        <a:pt x="14" y="8"/>
                        <a:pt x="11" y="11"/>
                      </a:cubicBezTo>
                      <a:cubicBezTo>
                        <a:pt x="7" y="15"/>
                        <a:pt x="7" y="20"/>
                        <a:pt x="7" y="33"/>
                      </a:cubicBezTo>
                      <a:cubicBezTo>
                        <a:pt x="7" y="46"/>
                        <a:pt x="7" y="51"/>
                        <a:pt x="11" y="55"/>
                      </a:cubicBezTo>
                      <a:cubicBezTo>
                        <a:pt x="14" y="58"/>
                        <a:pt x="18" y="60"/>
                        <a:pt x="22" y="60"/>
                      </a:cubicBezTo>
                      <a:cubicBezTo>
                        <a:pt x="30" y="60"/>
                        <a:pt x="36" y="54"/>
                        <a:pt x="38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2" y="59"/>
                        <a:pt x="34" y="66"/>
                        <a:pt x="22" y="6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9"/>
                <p:cNvSpPr>
                  <a:spLocks noEditPoints="1"/>
                </p:cNvSpPr>
                <p:nvPr userDrawn="1"/>
              </p:nvSpPr>
              <p:spPr bwMode="auto">
                <a:xfrm>
                  <a:off x="2174876" y="801688"/>
                  <a:ext cx="107950" cy="158750"/>
                </a:xfrm>
                <a:custGeom>
                  <a:avLst/>
                  <a:gdLst/>
                  <a:ahLst/>
                  <a:cxnLst>
                    <a:cxn ang="0">
                      <a:pos x="39" y="59"/>
                    </a:cxn>
                    <a:cxn ang="0">
                      <a:pos x="23" y="66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3" y="0"/>
                    </a:cxn>
                    <a:cxn ang="0">
                      <a:pos x="39" y="7"/>
                    </a:cxn>
                    <a:cxn ang="0">
                      <a:pos x="45" y="33"/>
                    </a:cxn>
                    <a:cxn ang="0">
                      <a:pos x="39" y="59"/>
                    </a:cxn>
                    <a:cxn ang="0">
                      <a:pos x="34" y="11"/>
                    </a:cxn>
                    <a:cxn ang="0">
                      <a:pos x="23" y="6"/>
                    </a:cxn>
                    <a:cxn ang="0">
                      <a:pos x="12" y="11"/>
                    </a:cxn>
                    <a:cxn ang="0">
                      <a:pos x="7" y="33"/>
                    </a:cxn>
                    <a:cxn ang="0">
                      <a:pos x="12" y="55"/>
                    </a:cxn>
                    <a:cxn ang="0">
                      <a:pos x="23" y="60"/>
                    </a:cxn>
                    <a:cxn ang="0">
                      <a:pos x="34" y="55"/>
                    </a:cxn>
                    <a:cxn ang="0">
                      <a:pos x="39" y="33"/>
                    </a:cxn>
                    <a:cxn ang="0">
                      <a:pos x="34" y="11"/>
                    </a:cxn>
                  </a:cxnLst>
                  <a:rect l="0" t="0" r="r" b="b"/>
                  <a:pathLst>
                    <a:path w="45" h="66">
                      <a:moveTo>
                        <a:pt x="39" y="59"/>
                      </a:moveTo>
                      <a:cubicBezTo>
                        <a:pt x="35" y="63"/>
                        <a:pt x="29" y="66"/>
                        <a:pt x="23" y="66"/>
                      </a:cubicBezTo>
                      <a:cubicBezTo>
                        <a:pt x="16" y="66"/>
                        <a:pt x="11" y="63"/>
                        <a:pt x="6" y="59"/>
                      </a:cubicBezTo>
                      <a:cubicBezTo>
                        <a:pt x="0" y="53"/>
                        <a:pt x="0" y="47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1" y="3"/>
                        <a:pt x="16" y="0"/>
                        <a:pt x="23" y="0"/>
                      </a:cubicBezTo>
                      <a:cubicBezTo>
                        <a:pt x="29" y="0"/>
                        <a:pt x="35" y="3"/>
                        <a:pt x="39" y="7"/>
                      </a:cubicBezTo>
                      <a:cubicBezTo>
                        <a:pt x="45" y="13"/>
                        <a:pt x="45" y="19"/>
                        <a:pt x="45" y="33"/>
                      </a:cubicBezTo>
                      <a:cubicBezTo>
                        <a:pt x="45" y="47"/>
                        <a:pt x="45" y="53"/>
                        <a:pt x="39" y="59"/>
                      </a:cubicBezTo>
                      <a:moveTo>
                        <a:pt x="34" y="11"/>
                      </a:moveTo>
                      <a:cubicBezTo>
                        <a:pt x="31" y="8"/>
                        <a:pt x="27" y="6"/>
                        <a:pt x="23" y="6"/>
                      </a:cubicBezTo>
                      <a:cubicBezTo>
                        <a:pt x="19" y="6"/>
                        <a:pt x="15" y="8"/>
                        <a:pt x="12" y="11"/>
                      </a:cubicBezTo>
                      <a:cubicBezTo>
                        <a:pt x="8" y="15"/>
                        <a:pt x="7" y="20"/>
                        <a:pt x="7" y="33"/>
                      </a:cubicBezTo>
                      <a:cubicBezTo>
                        <a:pt x="7" y="46"/>
                        <a:pt x="8" y="51"/>
                        <a:pt x="12" y="55"/>
                      </a:cubicBezTo>
                      <a:cubicBezTo>
                        <a:pt x="15" y="58"/>
                        <a:pt x="19" y="60"/>
                        <a:pt x="23" y="60"/>
                      </a:cubicBezTo>
                      <a:cubicBezTo>
                        <a:pt x="27" y="60"/>
                        <a:pt x="31" y="58"/>
                        <a:pt x="34" y="55"/>
                      </a:cubicBezTo>
                      <a:cubicBezTo>
                        <a:pt x="38" y="51"/>
                        <a:pt x="39" y="46"/>
                        <a:pt x="39" y="33"/>
                      </a:cubicBezTo>
                      <a:cubicBezTo>
                        <a:pt x="39" y="20"/>
                        <a:pt x="38" y="15"/>
                        <a:pt x="34" y="1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0"/>
                <p:cNvSpPr>
                  <a:spLocks/>
                </p:cNvSpPr>
                <p:nvPr userDrawn="1"/>
              </p:nvSpPr>
              <p:spPr bwMode="auto">
                <a:xfrm>
                  <a:off x="2320926" y="804863"/>
                  <a:ext cx="112713" cy="152400"/>
                </a:xfrm>
                <a:custGeom>
                  <a:avLst/>
                  <a:gdLst/>
                  <a:ahLst/>
                  <a:cxnLst>
                    <a:cxn ang="0">
                      <a:pos x="62" y="96"/>
                    </a:cxn>
                    <a:cxn ang="0">
                      <a:pos x="10" y="19"/>
                    </a:cxn>
                    <a:cxn ang="0">
                      <a:pos x="10" y="96"/>
                    </a:cxn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60" y="77"/>
                    </a:cxn>
                    <a:cxn ang="0">
                      <a:pos x="60" y="0"/>
                    </a:cxn>
                    <a:cxn ang="0">
                      <a:pos x="71" y="0"/>
                    </a:cxn>
                    <a:cxn ang="0">
                      <a:pos x="71" y="96"/>
                    </a:cxn>
                    <a:cxn ang="0">
                      <a:pos x="62" y="96"/>
                    </a:cxn>
                  </a:cxnLst>
                  <a:rect l="0" t="0" r="r" b="b"/>
                  <a:pathLst>
                    <a:path w="71" h="96">
                      <a:moveTo>
                        <a:pt x="62" y="96"/>
                      </a:moveTo>
                      <a:lnTo>
                        <a:pt x="10" y="19"/>
                      </a:lnTo>
                      <a:lnTo>
                        <a:pt x="10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60" y="77"/>
                      </a:lnTo>
                      <a:lnTo>
                        <a:pt x="60" y="0"/>
                      </a:lnTo>
                      <a:lnTo>
                        <a:pt x="71" y="0"/>
                      </a:lnTo>
                      <a:lnTo>
                        <a:pt x="71" y="96"/>
                      </a:lnTo>
                      <a:lnTo>
                        <a:pt x="62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1"/>
                <p:cNvSpPr>
                  <a:spLocks/>
                </p:cNvSpPr>
                <p:nvPr userDrawn="1"/>
              </p:nvSpPr>
              <p:spPr bwMode="auto">
                <a:xfrm>
                  <a:off x="2474913" y="804863"/>
                  <a:ext cx="95250" cy="152400"/>
                </a:xfrm>
                <a:custGeom>
                  <a:avLst/>
                  <a:gdLst/>
                  <a:ahLst/>
                  <a:cxnLst>
                    <a:cxn ang="0">
                      <a:pos x="10" y="9"/>
                    </a:cxn>
                    <a:cxn ang="0">
                      <a:pos x="10" y="45"/>
                    </a:cxn>
                    <a:cxn ang="0">
                      <a:pos x="54" y="45"/>
                    </a:cxn>
                    <a:cxn ang="0">
                      <a:pos x="54" y="54"/>
                    </a:cxn>
                    <a:cxn ang="0">
                      <a:pos x="10" y="54"/>
                    </a:cxn>
                    <a:cxn ang="0">
                      <a:pos x="10" y="96"/>
                    </a:cxn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60" y="0"/>
                    </a:cxn>
                    <a:cxn ang="0">
                      <a:pos x="60" y="9"/>
                    </a:cxn>
                    <a:cxn ang="0">
                      <a:pos x="10" y="9"/>
                    </a:cxn>
                  </a:cxnLst>
                  <a:rect l="0" t="0" r="r" b="b"/>
                  <a:pathLst>
                    <a:path w="60" h="96">
                      <a:moveTo>
                        <a:pt x="10" y="9"/>
                      </a:moveTo>
                      <a:lnTo>
                        <a:pt x="10" y="45"/>
                      </a:lnTo>
                      <a:lnTo>
                        <a:pt x="54" y="45"/>
                      </a:lnTo>
                      <a:lnTo>
                        <a:pt x="54" y="54"/>
                      </a:lnTo>
                      <a:lnTo>
                        <a:pt x="10" y="54"/>
                      </a:lnTo>
                      <a:lnTo>
                        <a:pt x="10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60" y="0"/>
                      </a:lnTo>
                      <a:lnTo>
                        <a:pt x="60" y="9"/>
                      </a:ln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2"/>
                <p:cNvSpPr>
                  <a:spLocks/>
                </p:cNvSpPr>
                <p:nvPr userDrawn="1"/>
              </p:nvSpPr>
              <p:spPr bwMode="auto">
                <a:xfrm>
                  <a:off x="2601913" y="804863"/>
                  <a:ext cx="95250" cy="152400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60" y="0"/>
                    </a:cxn>
                    <a:cxn ang="0">
                      <a:pos x="60" y="9"/>
                    </a:cxn>
                    <a:cxn ang="0">
                      <a:pos x="10" y="9"/>
                    </a:cxn>
                    <a:cxn ang="0">
                      <a:pos x="10" y="43"/>
                    </a:cxn>
                    <a:cxn ang="0">
                      <a:pos x="53" y="43"/>
                    </a:cxn>
                    <a:cxn ang="0">
                      <a:pos x="53" y="53"/>
                    </a:cxn>
                    <a:cxn ang="0">
                      <a:pos x="10" y="53"/>
                    </a:cxn>
                    <a:cxn ang="0">
                      <a:pos x="10" y="87"/>
                    </a:cxn>
                    <a:cxn ang="0">
                      <a:pos x="60" y="87"/>
                    </a:cxn>
                    <a:cxn ang="0">
                      <a:pos x="60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60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60" y="0"/>
                      </a:lnTo>
                      <a:lnTo>
                        <a:pt x="60" y="9"/>
                      </a:lnTo>
                      <a:lnTo>
                        <a:pt x="10" y="9"/>
                      </a:lnTo>
                      <a:lnTo>
                        <a:pt x="10" y="43"/>
                      </a:lnTo>
                      <a:lnTo>
                        <a:pt x="53" y="43"/>
                      </a:lnTo>
                      <a:lnTo>
                        <a:pt x="53" y="53"/>
                      </a:lnTo>
                      <a:lnTo>
                        <a:pt x="10" y="53"/>
                      </a:lnTo>
                      <a:lnTo>
                        <a:pt x="10" y="87"/>
                      </a:lnTo>
                      <a:lnTo>
                        <a:pt x="60" y="87"/>
                      </a:lnTo>
                      <a:lnTo>
                        <a:pt x="6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3"/>
                <p:cNvSpPr>
                  <a:spLocks noEditPoints="1"/>
                </p:cNvSpPr>
                <p:nvPr userDrawn="1"/>
              </p:nvSpPr>
              <p:spPr bwMode="auto">
                <a:xfrm>
                  <a:off x="2730501" y="804863"/>
                  <a:ext cx="107950" cy="152400"/>
                </a:xfrm>
                <a:custGeom>
                  <a:avLst/>
                  <a:gdLst/>
                  <a:ahLst/>
                  <a:cxnLst>
                    <a:cxn ang="0">
                      <a:pos x="37" y="64"/>
                    </a:cxn>
                    <a:cxn ang="0">
                      <a:pos x="22" y="36"/>
                    </a:cxn>
                    <a:cxn ang="0">
                      <a:pos x="7" y="36"/>
                    </a:cxn>
                    <a:cxn ang="0">
                      <a:pos x="7" y="64"/>
                    </a:cxn>
                    <a:cxn ang="0">
                      <a:pos x="0" y="64"/>
                    </a:cxn>
                    <a:cxn ang="0">
                      <a:pos x="0" y="0"/>
                    </a:cxn>
                    <a:cxn ang="0">
                      <a:pos x="25" y="0"/>
                    </a:cxn>
                    <a:cxn ang="0">
                      <a:pos x="44" y="18"/>
                    </a:cxn>
                    <a:cxn ang="0">
                      <a:pos x="30" y="35"/>
                    </a:cxn>
                    <a:cxn ang="0">
                      <a:pos x="45" y="64"/>
                    </a:cxn>
                    <a:cxn ang="0">
                      <a:pos x="37" y="64"/>
                    </a:cxn>
                    <a:cxn ang="0">
                      <a:pos x="24" y="6"/>
                    </a:cxn>
                    <a:cxn ang="0">
                      <a:pos x="7" y="6"/>
                    </a:cxn>
                    <a:cxn ang="0">
                      <a:pos x="7" y="30"/>
                    </a:cxn>
                    <a:cxn ang="0">
                      <a:pos x="24" y="30"/>
                    </a:cxn>
                    <a:cxn ang="0">
                      <a:pos x="37" y="18"/>
                    </a:cxn>
                    <a:cxn ang="0">
                      <a:pos x="24" y="6"/>
                    </a:cxn>
                  </a:cxnLst>
                  <a:rect l="0" t="0" r="r" b="b"/>
                  <a:pathLst>
                    <a:path w="45" h="64">
                      <a:moveTo>
                        <a:pt x="37" y="64"/>
                      </a:move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6" y="0"/>
                        <a:pt x="44" y="7"/>
                        <a:pt x="44" y="18"/>
                      </a:cubicBezTo>
                      <a:cubicBezTo>
                        <a:pt x="44" y="27"/>
                        <a:pt x="38" y="33"/>
                        <a:pt x="30" y="35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lnTo>
                        <a:pt x="37" y="64"/>
                      </a:lnTo>
                      <a:close/>
                      <a:moveTo>
                        <a:pt x="24" y="6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31" y="30"/>
                        <a:pt x="37" y="26"/>
                        <a:pt x="37" y="18"/>
                      </a:cubicBezTo>
                      <a:cubicBezTo>
                        <a:pt x="37" y="10"/>
                        <a:pt x="31" y="6"/>
                        <a:pt x="24" y="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4"/>
                <p:cNvSpPr>
                  <a:spLocks/>
                </p:cNvSpPr>
                <p:nvPr userDrawn="1"/>
              </p:nvSpPr>
              <p:spPr bwMode="auto">
                <a:xfrm>
                  <a:off x="2871788" y="804863"/>
                  <a:ext cx="96838" cy="152400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61" y="0"/>
                    </a:cxn>
                    <a:cxn ang="0">
                      <a:pos x="61" y="9"/>
                    </a:cxn>
                    <a:cxn ang="0">
                      <a:pos x="10" y="9"/>
                    </a:cxn>
                    <a:cxn ang="0">
                      <a:pos x="10" y="43"/>
                    </a:cxn>
                    <a:cxn ang="0">
                      <a:pos x="53" y="43"/>
                    </a:cxn>
                    <a:cxn ang="0">
                      <a:pos x="53" y="53"/>
                    </a:cxn>
                    <a:cxn ang="0">
                      <a:pos x="10" y="53"/>
                    </a:cxn>
                    <a:cxn ang="0">
                      <a:pos x="10" y="87"/>
                    </a:cxn>
                    <a:cxn ang="0">
                      <a:pos x="61" y="87"/>
                    </a:cxn>
                    <a:cxn ang="0">
                      <a:pos x="61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61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61" y="0"/>
                      </a:lnTo>
                      <a:lnTo>
                        <a:pt x="61" y="9"/>
                      </a:lnTo>
                      <a:lnTo>
                        <a:pt x="10" y="9"/>
                      </a:lnTo>
                      <a:lnTo>
                        <a:pt x="10" y="43"/>
                      </a:lnTo>
                      <a:lnTo>
                        <a:pt x="53" y="43"/>
                      </a:lnTo>
                      <a:lnTo>
                        <a:pt x="53" y="53"/>
                      </a:lnTo>
                      <a:lnTo>
                        <a:pt x="10" y="53"/>
                      </a:lnTo>
                      <a:lnTo>
                        <a:pt x="10" y="87"/>
                      </a:lnTo>
                      <a:lnTo>
                        <a:pt x="61" y="87"/>
                      </a:lnTo>
                      <a:lnTo>
                        <a:pt x="61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 userDrawn="1"/>
              </p:nvSpPr>
              <p:spPr bwMode="auto">
                <a:xfrm>
                  <a:off x="3000376" y="804863"/>
                  <a:ext cx="114300" cy="152400"/>
                </a:xfrm>
                <a:custGeom>
                  <a:avLst/>
                  <a:gdLst/>
                  <a:ahLst/>
                  <a:cxnLst>
                    <a:cxn ang="0">
                      <a:pos x="62" y="96"/>
                    </a:cxn>
                    <a:cxn ang="0">
                      <a:pos x="10" y="19"/>
                    </a:cxn>
                    <a:cxn ang="0">
                      <a:pos x="10" y="96"/>
                    </a:cxn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10" y="0"/>
                    </a:cxn>
                    <a:cxn ang="0">
                      <a:pos x="62" y="77"/>
                    </a:cxn>
                    <a:cxn ang="0">
                      <a:pos x="62" y="0"/>
                    </a:cxn>
                    <a:cxn ang="0">
                      <a:pos x="72" y="0"/>
                    </a:cxn>
                    <a:cxn ang="0">
                      <a:pos x="72" y="96"/>
                    </a:cxn>
                    <a:cxn ang="0">
                      <a:pos x="62" y="96"/>
                    </a:cxn>
                  </a:cxnLst>
                  <a:rect l="0" t="0" r="r" b="b"/>
                  <a:pathLst>
                    <a:path w="72" h="96">
                      <a:moveTo>
                        <a:pt x="62" y="96"/>
                      </a:moveTo>
                      <a:lnTo>
                        <a:pt x="10" y="19"/>
                      </a:lnTo>
                      <a:lnTo>
                        <a:pt x="10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62" y="77"/>
                      </a:lnTo>
                      <a:lnTo>
                        <a:pt x="62" y="0"/>
                      </a:lnTo>
                      <a:lnTo>
                        <a:pt x="72" y="0"/>
                      </a:lnTo>
                      <a:lnTo>
                        <a:pt x="72" y="96"/>
                      </a:lnTo>
                      <a:lnTo>
                        <a:pt x="62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26"/>
                <p:cNvSpPr>
                  <a:spLocks/>
                </p:cNvSpPr>
                <p:nvPr userDrawn="1"/>
              </p:nvSpPr>
              <p:spPr bwMode="auto">
                <a:xfrm>
                  <a:off x="3151188" y="801688"/>
                  <a:ext cx="107950" cy="158750"/>
                </a:xfrm>
                <a:custGeom>
                  <a:avLst/>
                  <a:gdLst/>
                  <a:ahLst/>
                  <a:cxnLst>
                    <a:cxn ang="0">
                      <a:pos x="23" y="66"/>
                    </a:cxn>
                    <a:cxn ang="0">
                      <a:pos x="6" y="59"/>
                    </a:cxn>
                    <a:cxn ang="0">
                      <a:pos x="0" y="33"/>
                    </a:cxn>
                    <a:cxn ang="0">
                      <a:pos x="6" y="7"/>
                    </a:cxn>
                    <a:cxn ang="0">
                      <a:pos x="23" y="0"/>
                    </a:cxn>
                    <a:cxn ang="0">
                      <a:pos x="45" y="19"/>
                    </a:cxn>
                    <a:cxn ang="0">
                      <a:pos x="38" y="19"/>
                    </a:cxn>
                    <a:cxn ang="0">
                      <a:pos x="23" y="6"/>
                    </a:cxn>
                    <a:cxn ang="0">
                      <a:pos x="11" y="11"/>
                    </a:cxn>
                    <a:cxn ang="0">
                      <a:pos x="7" y="33"/>
                    </a:cxn>
                    <a:cxn ang="0">
                      <a:pos x="11" y="55"/>
                    </a:cxn>
                    <a:cxn ang="0">
                      <a:pos x="23" y="60"/>
                    </a:cxn>
                    <a:cxn ang="0">
                      <a:pos x="38" y="47"/>
                    </a:cxn>
                    <a:cxn ang="0">
                      <a:pos x="45" y="47"/>
                    </a:cxn>
                    <a:cxn ang="0">
                      <a:pos x="23" y="66"/>
                    </a:cxn>
                  </a:cxnLst>
                  <a:rect l="0" t="0" r="r" b="b"/>
                  <a:pathLst>
                    <a:path w="45" h="66">
                      <a:moveTo>
                        <a:pt x="23" y="66"/>
                      </a:moveTo>
                      <a:cubicBezTo>
                        <a:pt x="16" y="66"/>
                        <a:pt x="10" y="63"/>
                        <a:pt x="6" y="59"/>
                      </a:cubicBezTo>
                      <a:cubicBezTo>
                        <a:pt x="0" y="53"/>
                        <a:pt x="0" y="47"/>
                        <a:pt x="0" y="33"/>
                      </a:cubicBezTo>
                      <a:cubicBezTo>
                        <a:pt x="0" y="19"/>
                        <a:pt x="0" y="13"/>
                        <a:pt x="6" y="7"/>
                      </a:cubicBezTo>
                      <a:cubicBezTo>
                        <a:pt x="10" y="3"/>
                        <a:pt x="16" y="0"/>
                        <a:pt x="23" y="0"/>
                      </a:cubicBezTo>
                      <a:cubicBezTo>
                        <a:pt x="34" y="0"/>
                        <a:pt x="43" y="7"/>
                        <a:pt x="45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6" y="12"/>
                        <a:pt x="31" y="6"/>
                        <a:pt x="23" y="6"/>
                      </a:cubicBezTo>
                      <a:cubicBezTo>
                        <a:pt x="18" y="6"/>
                        <a:pt x="14" y="8"/>
                        <a:pt x="11" y="11"/>
                      </a:cubicBezTo>
                      <a:cubicBezTo>
                        <a:pt x="7" y="15"/>
                        <a:pt x="7" y="20"/>
                        <a:pt x="7" y="33"/>
                      </a:cubicBezTo>
                      <a:cubicBezTo>
                        <a:pt x="7" y="46"/>
                        <a:pt x="7" y="51"/>
                        <a:pt x="11" y="55"/>
                      </a:cubicBezTo>
                      <a:cubicBezTo>
                        <a:pt x="14" y="58"/>
                        <a:pt x="18" y="60"/>
                        <a:pt x="23" y="60"/>
                      </a:cubicBezTo>
                      <a:cubicBezTo>
                        <a:pt x="31" y="60"/>
                        <a:pt x="36" y="54"/>
                        <a:pt x="38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3" y="59"/>
                        <a:pt x="34" y="66"/>
                        <a:pt x="23" y="6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27"/>
                <p:cNvSpPr>
                  <a:spLocks/>
                </p:cNvSpPr>
                <p:nvPr userDrawn="1"/>
              </p:nvSpPr>
              <p:spPr bwMode="auto">
                <a:xfrm>
                  <a:off x="3292476" y="804863"/>
                  <a:ext cx="95250" cy="152400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0" y="0"/>
                    </a:cxn>
                    <a:cxn ang="0">
                      <a:pos x="60" y="0"/>
                    </a:cxn>
                    <a:cxn ang="0">
                      <a:pos x="60" y="9"/>
                    </a:cxn>
                    <a:cxn ang="0">
                      <a:pos x="11" y="9"/>
                    </a:cxn>
                    <a:cxn ang="0">
                      <a:pos x="11" y="43"/>
                    </a:cxn>
                    <a:cxn ang="0">
                      <a:pos x="53" y="43"/>
                    </a:cxn>
                    <a:cxn ang="0">
                      <a:pos x="53" y="53"/>
                    </a:cxn>
                    <a:cxn ang="0">
                      <a:pos x="11" y="53"/>
                    </a:cxn>
                    <a:cxn ang="0">
                      <a:pos x="11" y="87"/>
                    </a:cxn>
                    <a:cxn ang="0">
                      <a:pos x="60" y="87"/>
                    </a:cxn>
                    <a:cxn ang="0">
                      <a:pos x="60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60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60" y="0"/>
                      </a:lnTo>
                      <a:lnTo>
                        <a:pt x="60" y="9"/>
                      </a:lnTo>
                      <a:lnTo>
                        <a:pt x="11" y="9"/>
                      </a:lnTo>
                      <a:lnTo>
                        <a:pt x="11" y="43"/>
                      </a:lnTo>
                      <a:lnTo>
                        <a:pt x="53" y="43"/>
                      </a:lnTo>
                      <a:lnTo>
                        <a:pt x="53" y="53"/>
                      </a:lnTo>
                      <a:lnTo>
                        <a:pt x="11" y="53"/>
                      </a:lnTo>
                      <a:lnTo>
                        <a:pt x="11" y="87"/>
                      </a:lnTo>
                      <a:lnTo>
                        <a:pt x="60" y="87"/>
                      </a:lnTo>
                      <a:lnTo>
                        <a:pt x="6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6867" y="4099931"/>
            <a:ext cx="9546336" cy="1350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800" b="1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721" y="272816"/>
            <a:ext cx="9416469" cy="103327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721" y="1400959"/>
            <a:ext cx="9416469" cy="449884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6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2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8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4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721" y="272816"/>
            <a:ext cx="9416471" cy="103327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0"/>
            <a:ext cx="10972801" cy="6172200"/>
            <a:chOff x="-1" y="0"/>
            <a:chExt cx="10972801" cy="617220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1" y="0"/>
              <a:ext cx="10972801" cy="6172200"/>
              <a:chOff x="-1" y="0"/>
              <a:chExt cx="10972801" cy="6172200"/>
            </a:xfrm>
          </p:grpSpPr>
          <p:pic>
            <p:nvPicPr>
              <p:cNvPr id="1029" name="Picture 5" descr="\\Netapp-hq03\creative\EVENTS\EVENTS_2011\11_GTC\GTC_2011_PPT_Templates\Assets\GTC_PPT_16x9_TEMPLATE_TalkSeries.jpg"/>
              <p:cNvPicPr>
                <a:picLocks noChangeAspect="1" noChangeArrowheads="1"/>
              </p:cNvPicPr>
              <p:nvPr userDrawn="1"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0"/>
                <a:ext cx="10972801" cy="617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 userDrawn="1"/>
            </p:nvSpPr>
            <p:spPr>
              <a:xfrm>
                <a:off x="9423400" y="5545667"/>
                <a:ext cx="1549400" cy="6265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 5"/>
            <p:cNvSpPr/>
            <p:nvPr userDrawn="1"/>
          </p:nvSpPr>
          <p:spPr>
            <a:xfrm>
              <a:off x="0" y="3543300"/>
              <a:ext cx="1162050" cy="2628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\\netapp-hqmktg\creative\CAMPAIGN\2013_CAMPAIGNS\13_GTC\KEY_VISUAL\13_GTC_P1_KEY_VISUAL_LR.jp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30" t="25152" r="32185" b="33030"/>
            <a:stretch/>
          </p:blipFill>
          <p:spPr bwMode="auto">
            <a:xfrm>
              <a:off x="-1" y="3534032"/>
              <a:ext cx="955590" cy="2638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/>
            <p:nvPr userDrawn="1"/>
          </p:nvCxnSpPr>
          <p:spPr>
            <a:xfrm>
              <a:off x="955589" y="0"/>
              <a:ext cx="0" cy="617220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263721" y="272817"/>
            <a:ext cx="941857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263721" y="1400960"/>
            <a:ext cx="9418570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getcu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Contrast Adjustment using Nvidia Performance Primitives (NPP)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535" y="5489047"/>
            <a:ext cx="1845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effectLst>
                  <a:glow rad="1397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Arial"/>
              </a:rPr>
              <a:t>Yang Song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96771" y="386988"/>
            <a:ext cx="9416469" cy="74774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nppiMinMaxGetBufferHostSize_8u_C1R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3721" y="1410158"/>
            <a:ext cx="9416469" cy="44592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Parameter list: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NppiSize</a:t>
            </a:r>
            <a:r>
              <a:rPr lang="en-US" dirty="0" smtClean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oSizeROI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oROI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 err="1" smtClean="0">
                <a:solidFill>
                  <a:srgbClr val="FFFFFF"/>
                </a:solidFill>
              </a:rPr>
              <a:t>nt</a:t>
            </a:r>
            <a:r>
              <a:rPr lang="en-US" dirty="0" smtClean="0">
                <a:solidFill>
                  <a:srgbClr val="FFFFFF"/>
                </a:solidFill>
              </a:rPr>
              <a:t>  *             </a:t>
            </a:r>
            <a:r>
              <a:rPr lang="en-US" dirty="0" err="1" smtClean="0">
                <a:solidFill>
                  <a:srgbClr val="FFFFFF"/>
                </a:solidFill>
              </a:rPr>
              <a:t>hpBufferSize</a:t>
            </a:r>
            <a:r>
              <a:rPr lang="en-US" dirty="0" smtClean="0">
                <a:solidFill>
                  <a:srgbClr val="FFFFFF"/>
                </a:solidFill>
              </a:rPr>
              <a:t>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&amp;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nBufferSize_Host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93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96771" y="386988"/>
            <a:ext cx="9416469" cy="74774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nppiMinMax_8u_C1R </a:t>
            </a:r>
            <a:r>
              <a:rPr lang="en-US" dirty="0" smtClean="0"/>
              <a:t>spec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3721" y="1410158"/>
            <a:ext cx="9416469" cy="44592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Parameter list: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const </a:t>
            </a:r>
            <a:r>
              <a:rPr lang="en-US" dirty="0">
                <a:solidFill>
                  <a:srgbClr val="FFFFFF"/>
                </a:solidFill>
              </a:rPr>
              <a:t>Npp8u * </a:t>
            </a:r>
            <a:r>
              <a:rPr lang="en-US" dirty="0" err="1" smtClean="0">
                <a:solidFill>
                  <a:srgbClr val="FFFFFF"/>
                </a:solidFill>
              </a:rPr>
              <a:t>pSrc</a:t>
            </a:r>
            <a:r>
              <a:rPr lang="en-US" dirty="0" smtClean="0">
                <a:solidFill>
                  <a:srgbClr val="FFFFFF"/>
                </a:solidFill>
              </a:rPr>
              <a:t>     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pSrc_Dev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                 </a:t>
            </a:r>
            <a:r>
              <a:rPr lang="en-US" dirty="0" err="1">
                <a:solidFill>
                  <a:srgbClr val="FFFFFF"/>
                </a:solidFill>
              </a:rPr>
              <a:t>nSrcStep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nSrcStep_Dev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NppiSize</a:t>
            </a:r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oSizeROI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oROI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Npp8u </a:t>
            </a:r>
            <a:r>
              <a:rPr lang="en-US" dirty="0">
                <a:solidFill>
                  <a:srgbClr val="FFFFFF"/>
                </a:solidFill>
              </a:rPr>
              <a:t>*         </a:t>
            </a:r>
            <a:r>
              <a:rPr lang="en-US" dirty="0" err="1">
                <a:solidFill>
                  <a:srgbClr val="FFFFFF"/>
                </a:solidFill>
              </a:rPr>
              <a:t>pMin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pMin_Dev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Npp8u </a:t>
            </a:r>
            <a:r>
              <a:rPr lang="en-US" dirty="0">
                <a:solidFill>
                  <a:srgbClr val="FFFFFF"/>
                </a:solidFill>
              </a:rPr>
              <a:t>* </a:t>
            </a:r>
            <a:r>
              <a:rPr lang="en-US" dirty="0" smtClean="0">
                <a:solidFill>
                  <a:srgbClr val="FFFFFF"/>
                </a:solidFill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</a:rPr>
              <a:t>pMax</a:t>
            </a:r>
            <a:r>
              <a:rPr lang="en-US" dirty="0">
                <a:solidFill>
                  <a:srgbClr val="FFFFFF"/>
                </a:solidFill>
              </a:rPr>
              <a:t>                  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pMax_Dev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Npp8u </a:t>
            </a:r>
            <a:r>
              <a:rPr lang="en-US" dirty="0">
                <a:solidFill>
                  <a:srgbClr val="FFFFFF"/>
                </a:solidFill>
              </a:rPr>
              <a:t>* </a:t>
            </a:r>
            <a:r>
              <a:rPr lang="en-US" dirty="0" smtClean="0">
                <a:solidFill>
                  <a:srgbClr val="FFFFFF"/>
                </a:solidFill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</a:rPr>
              <a:t>pDeviceBuffer</a:t>
            </a:r>
            <a:r>
              <a:rPr lang="en-US" dirty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pBuffer_Dev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8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307789" y="287836"/>
            <a:ext cx="9416469" cy="74774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Integer-Result Scaling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263721" y="1311008"/>
                <a:ext cx="8783662" cy="429657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Avoid the clamping loss on the integer data (especially on 8u and 16u images).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Parameter </a:t>
                </a:r>
                <a:r>
                  <a:rPr lang="en-US" dirty="0">
                    <a:solidFill>
                      <a:srgbClr val="FFFFFF"/>
                    </a:solidFill>
                  </a:rPr>
                  <a:t>"</a:t>
                </a:r>
                <a:r>
                  <a:rPr lang="en-US" dirty="0" err="1" smtClean="0">
                    <a:solidFill>
                      <a:srgbClr val="FFFFFF"/>
                    </a:solidFill>
                  </a:rPr>
                  <a:t>nScaleFactor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" </a:t>
                </a:r>
                <a:r>
                  <a:rPr lang="en-US" dirty="0">
                    <a:solidFill>
                      <a:srgbClr val="FFFFFF"/>
                    </a:solidFill>
                  </a:rPr>
                  <a:t>controls the amount of 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scaling: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𝑛𝑆𝑐𝑎𝑙𝑒𝐹𝑎𝑐𝑡𝑜𝑟</m:t>
                        </m:r>
                      </m:sup>
                    </m:sSup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Example: </a:t>
                </a:r>
                <a:r>
                  <a:rPr lang="en-US" dirty="0">
                    <a:solidFill>
                      <a:srgbClr val="FFFFFF"/>
                    </a:solidFill>
                  </a:rPr>
                  <a:t>nppsSqr_8u_Sfs()</a:t>
                </a:r>
                <a:endParaRPr lang="en-US" dirty="0" smtClean="0">
                  <a:solidFill>
                    <a:srgbClr val="FFFFFF"/>
                  </a:solidFill>
                </a:endParaRP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255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/>
                      </a:rPr>
                      <m:t>=65025</m:t>
                    </m:r>
                  </m:oMath>
                </a14:m>
                <a:r>
                  <a:rPr lang="en-US" dirty="0" smtClean="0">
                    <a:solidFill>
                      <a:srgbClr val="FFFFFF"/>
                    </a:solidFill>
                  </a:rPr>
                  <a:t>, clamped to 255.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Pass scale factor 8: final result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/>
                          </a:rPr>
                          <m:t>255</m:t>
                        </m:r>
                      </m:e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/>
                            <a:ea typeface="Cambria Math"/>
                          </a:rPr>
                          <m:t>−8</m:t>
                        </m:r>
                      </m:sup>
                    </m:sSup>
                    <m:r>
                      <a:rPr lang="en-US" i="1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=254.00390625</m:t>
                    </m:r>
                  </m:oMath>
                </a14:m>
                <a:r>
                  <a:rPr lang="en-US" dirty="0" smtClean="0">
                    <a:solidFill>
                      <a:srgbClr val="FFFFFF"/>
                    </a:solidFill>
                  </a:rPr>
                  <a:t>, which will be rounded to 254.</a:t>
                </a:r>
              </a:p>
              <a:p>
                <a:pPr>
                  <a:spcAft>
                    <a:spcPts val="600"/>
                  </a:spcAft>
                </a:pP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721" y="1311008"/>
                <a:ext cx="8783662" cy="4296578"/>
              </a:xfrm>
              <a:blipFill rotWithShape="1">
                <a:blip r:embed="rId3"/>
                <a:stretch>
                  <a:fillRect l="-1041" t="-1277" r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703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63721" y="118579"/>
            <a:ext cx="9416469" cy="77666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nppiSubC_8u_C1RSfs spec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1687" y="1105042"/>
            <a:ext cx="9416469" cy="404444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Shift minimum pixel value to 0.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nppi</a:t>
            </a:r>
            <a:r>
              <a:rPr lang="en-US" dirty="0" smtClean="0">
                <a:solidFill>
                  <a:schemeClr val="bg1"/>
                </a:solidFill>
              </a:rPr>
              <a:t>Sub</a:t>
            </a:r>
            <a:r>
              <a:rPr lang="en-US" dirty="0" smtClean="0"/>
              <a:t>C_8u_C1RSfs</a:t>
            </a:r>
          </a:p>
          <a:p>
            <a:pPr lvl="1"/>
            <a:r>
              <a:rPr lang="en-US" dirty="0" smtClean="0"/>
              <a:t>const </a:t>
            </a:r>
            <a:r>
              <a:rPr lang="en-US" dirty="0"/>
              <a:t>Npp8u * </a:t>
            </a:r>
            <a:r>
              <a:rPr lang="en-US" dirty="0" err="1" smtClean="0"/>
              <a:t>pSrc</a:t>
            </a: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pSrc_Dev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nSrcStep</a:t>
            </a:r>
            <a:r>
              <a:rPr lang="en-US" dirty="0" smtClean="0"/>
              <a:t>          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SrcStep_Dev</a:t>
            </a:r>
            <a:endParaRPr lang="en-US" dirty="0" smtClean="0"/>
          </a:p>
          <a:p>
            <a:pPr lvl="1"/>
            <a:r>
              <a:rPr lang="en-US" dirty="0" smtClean="0"/>
              <a:t>const </a:t>
            </a:r>
            <a:r>
              <a:rPr lang="en-US" dirty="0"/>
              <a:t>Npp8u </a:t>
            </a:r>
            <a:r>
              <a:rPr lang="en-US" dirty="0" err="1" smtClean="0"/>
              <a:t>nConstant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nMin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nMax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, 255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Npp8u </a:t>
            </a:r>
            <a:r>
              <a:rPr lang="en-US" dirty="0"/>
              <a:t>* </a:t>
            </a:r>
            <a:r>
              <a:rPr lang="en-US" dirty="0" err="1" smtClean="0"/>
              <a:t>pDst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pDst_Dev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nDstStep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                          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nDstStep_Dev</a:t>
            </a:r>
            <a:endParaRPr lang="en-US" dirty="0" smtClean="0"/>
          </a:p>
          <a:p>
            <a:pPr lvl="1"/>
            <a:r>
              <a:rPr lang="en-US" dirty="0" err="1" smtClean="0"/>
              <a:t>NppiSize</a:t>
            </a:r>
            <a:r>
              <a:rPr lang="en-US" dirty="0" smtClean="0"/>
              <a:t> </a:t>
            </a:r>
            <a:r>
              <a:rPr lang="en-US" dirty="0" err="1" smtClean="0"/>
              <a:t>oSizeROI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                  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OROI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nScaleFactor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                    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4294" y="5149484"/>
                <a:ext cx="5515741" cy="1022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hangingPunct="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FFFFFF"/>
                          </a:solidFill>
                          <a:latin typeface="Cambria Math"/>
                        </a:rPr>
                        <m:t>𝑝𝐷𝑠𝑡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600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𝑝𝑆𝑟𝑐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600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600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𝑛𝑀𝑖𝑛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𝑛𝑀𝑎𝑥</m:t>
                          </m:r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𝑛𝑀𝑖𝑛</m:t>
                          </m:r>
                        </m:den>
                      </m:f>
                      <m:r>
                        <a:rPr lang="en-US" sz="2600" i="1" smtClean="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</a:rPr>
                        <m:t>×255</m:t>
                      </m:r>
                    </m:oMath>
                  </m:oMathPara>
                </a14:m>
                <a:endParaRPr lang="en-US" sz="2600" dirty="0">
                  <a:solidFill>
                    <a:srgbClr val="FFFFFF"/>
                  </a:solidFill>
                  <a:latin typeface="Trebuchet MS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94" y="5149484"/>
                <a:ext cx="5515741" cy="1022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208444" y="5056742"/>
            <a:ext cx="2875402" cy="60410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9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63721" y="206714"/>
            <a:ext cx="9416469" cy="77666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Multiplication </a:t>
            </a:r>
            <a:r>
              <a:rPr lang="en-US" dirty="0" smtClean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263721" y="1358427"/>
                <a:ext cx="9416469" cy="4590681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Scale range to [0, 255].</a:t>
                </a: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dirty="0" smtClean="0"/>
                  <a:t>Problem</a:t>
                </a:r>
                <a:r>
                  <a:rPr lang="en-US" dirty="0"/>
                  <a:t>: </a:t>
                </a:r>
                <a:r>
                  <a:rPr lang="en-US" dirty="0" smtClean="0"/>
                  <a:t>nppiMulC_8u_C1IRSfs uses a single Npp8u integer as the constant multiplier, </a:t>
                </a: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255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𝑛𝑀𝑎𝑥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𝑛𝑀𝑖𝑛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255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202−92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255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110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2.318182</m:t>
                    </m:r>
                  </m:oMath>
                </a14:m>
                <a:endParaRPr lang="en-US" dirty="0" smtClean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If </a:t>
                </a:r>
                <a:r>
                  <a:rPr lang="en-US" dirty="0" smtClean="0"/>
                  <a:t>multiply by 2 (nearest integer to actual value) error is 0.318182 (i.e. &gt;30%!!!).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Solution: Integer result scaling!</a:t>
                </a:r>
              </a:p>
              <a:p>
                <a:pPr>
                  <a:spcAft>
                    <a:spcPts val="600"/>
                  </a:spcAft>
                </a:pP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721" y="1358427"/>
                <a:ext cx="9416469" cy="4590681"/>
              </a:xfrm>
              <a:blipFill rotWithShape="1">
                <a:blip r:embed="rId3"/>
                <a:stretch>
                  <a:fillRect l="-9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469495" y="1784857"/>
                <a:ext cx="6148926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hangingPunct="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𝑝𝐷𝑠𝑡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200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200" i="1">
                          <a:solidFill>
                            <a:srgbClr val="FFFFFF"/>
                          </a:solidFill>
                          <a:latin typeface="Cambria Math"/>
                        </a:rPr>
                        <m:t>𝑝𝑆𝑟𝑐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𝑛𝑀𝑖𝑛</m:t>
                      </m:r>
                      <m:r>
                        <a:rPr lang="en-US" sz="2200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)×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255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𝑛𝑀𝑎𝑥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𝑛𝑀𝑖𝑛</m:t>
                          </m:r>
                        </m:den>
                      </m:f>
                    </m:oMath>
                  </m:oMathPara>
                </a14:m>
                <a:endParaRPr lang="en-US" sz="2200" i="1" dirty="0" smtClean="0">
                  <a:solidFill>
                    <a:srgbClr val="FFFFFF"/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495" y="1784857"/>
                <a:ext cx="6148926" cy="8891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15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Integer-Result Scaling (Part 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 error using Integer-Result Scaling:</a:t>
                </a:r>
              </a:p>
              <a:p>
                <a:pPr lvl="1"/>
                <a:r>
                  <a:rPr lang="en-US" dirty="0" smtClean="0"/>
                  <a:t>Express exact multiplier (</a:t>
                </a:r>
                <a:r>
                  <a:rPr lang="en-US" dirty="0" smtClean="0"/>
                  <a:t>2.318182) </a:t>
                </a:r>
                <a:r>
                  <a:rPr lang="en-US" dirty="0" smtClean="0"/>
                  <a:t>as fraction of the form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n is an integer and s is the integer-scale factor.</a:t>
                </a:r>
              </a:p>
              <a:p>
                <a:r>
                  <a:rPr lang="en-US" dirty="0" smtClean="0"/>
                  <a:t>With </a:t>
                </a:r>
                <a:r>
                  <a:rPr lang="en-US" dirty="0" smtClean="0"/>
                  <a:t>s=6 </a:t>
                </a:r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=64.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2.318182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×64=148.363648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148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148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=2.3125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Difference </a:t>
                </a:r>
                <a:r>
                  <a:rPr lang="en-US" dirty="0" smtClean="0"/>
                  <a:t>with exact value </a:t>
                </a:r>
                <a:r>
                  <a:rPr lang="en-US" dirty="0" smtClean="0"/>
                  <a:t>2.318182-2.3125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 </m:t>
                    </m:r>
                  </m:oMath>
                </a14:m>
                <a:r>
                  <a:rPr lang="en-US" dirty="0" smtClean="0"/>
                  <a:t>0.005681 </a:t>
                </a:r>
                <a:r>
                  <a:rPr lang="en-US" dirty="0" smtClean="0"/>
                  <a:t>which is </a:t>
                </a:r>
                <a:r>
                  <a:rPr lang="en-US" dirty="0" smtClean="0"/>
                  <a:t>close to the </a:t>
                </a:r>
                <a:r>
                  <a:rPr lang="en-US" dirty="0" smtClean="0"/>
                  <a:t>8-bit pixel quantization </a:t>
                </a:r>
                <a:r>
                  <a:rPr lang="en-US" dirty="0" smtClean="0"/>
                  <a:t>error </a:t>
                </a:r>
                <a:r>
                  <a:rPr lang="en-US" dirty="0"/>
                  <a:t>(1/255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 </m:t>
                    </m:r>
                  </m:oMath>
                </a14:m>
                <a:r>
                  <a:rPr lang="en-US" dirty="0" smtClean="0"/>
                  <a:t>0.003921).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1" t="-1220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4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optimal </a:t>
            </a:r>
            <a:r>
              <a:rPr lang="en-US" dirty="0" err="1" smtClean="0"/>
              <a:t>nScaleFactor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8120" y="1580964"/>
            <a:ext cx="658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nScaleFactor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nPower</a:t>
            </a:r>
            <a:r>
              <a:rPr lang="en-US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nPower</a:t>
            </a:r>
            <a:r>
              <a:rPr lang="en-US" dirty="0">
                <a:solidFill>
                  <a:schemeClr val="bg1"/>
                </a:solidFill>
              </a:rPr>
              <a:t> * 255.0f / (</a:t>
            </a:r>
            <a:r>
              <a:rPr lang="en-US" dirty="0" err="1">
                <a:solidFill>
                  <a:schemeClr val="bg1"/>
                </a:solidFill>
              </a:rPr>
              <a:t>nMax_Host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nMin_Host</a:t>
            </a:r>
            <a:r>
              <a:rPr lang="en-US" dirty="0">
                <a:solidFill>
                  <a:schemeClr val="bg1"/>
                </a:solidFill>
              </a:rPr>
              <a:t>) &lt; 255.0f)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nScaleFactor</a:t>
            </a:r>
            <a:r>
              <a:rPr lang="en-US" dirty="0">
                <a:solidFill>
                  <a:schemeClr val="bg1"/>
                </a:solidFill>
              </a:rPr>
              <a:t> ++;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nPower</a:t>
            </a:r>
            <a:r>
              <a:rPr lang="en-US" dirty="0">
                <a:solidFill>
                  <a:schemeClr val="bg1"/>
                </a:solidFill>
              </a:rPr>
              <a:t> *= 2;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68682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nppiMulC_8u_C1IRSfs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nppi</a:t>
            </a:r>
            <a:r>
              <a:rPr lang="en-US" dirty="0">
                <a:solidFill>
                  <a:schemeClr val="bg1"/>
                </a:solidFill>
              </a:rPr>
              <a:t>Mul</a:t>
            </a:r>
            <a:r>
              <a:rPr lang="en-US" dirty="0"/>
              <a:t>C_8u_C1IRSfs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Npp8u </a:t>
            </a:r>
            <a:r>
              <a:rPr lang="en-US" dirty="0" err="1"/>
              <a:t>nConstant</a:t>
            </a:r>
            <a:r>
              <a:rPr lang="en-US" dirty="0"/>
              <a:t>          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computed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Npp8u * </a:t>
            </a:r>
            <a:r>
              <a:rPr lang="en-US" dirty="0" err="1" smtClean="0"/>
              <a:t>pSrcDst</a:t>
            </a: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pDst_Dev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nDstStep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                          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nDstStep_Dev</a:t>
            </a:r>
            <a:endParaRPr lang="en-US" dirty="0"/>
          </a:p>
          <a:p>
            <a:pPr lvl="1"/>
            <a:r>
              <a:rPr lang="en-US" dirty="0" err="1"/>
              <a:t>NppiSize</a:t>
            </a:r>
            <a:r>
              <a:rPr lang="en-US" dirty="0"/>
              <a:t> </a:t>
            </a:r>
            <a:r>
              <a:rPr lang="en-US" dirty="0" err="1"/>
              <a:t>oSizeROI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                  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oROI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nScaleFactor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                     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computed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0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7173" y="5541514"/>
            <a:ext cx="11657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ts val="600"/>
              </a:spcBef>
              <a:spcAft>
                <a:spcPts val="300"/>
              </a:spcAft>
            </a:pPr>
            <a:r>
              <a:rPr lang="en-US" sz="2600" dirty="0">
                <a:solidFill>
                  <a:srgbClr val="FFFFFF"/>
                </a:solidFill>
                <a:latin typeface="Trebuchet MS" pitchFamily="34" charset="0"/>
              </a:rPr>
              <a:t>before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98" y="1586717"/>
            <a:ext cx="3901440" cy="39014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2294" y="5541210"/>
            <a:ext cx="9252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ts val="600"/>
              </a:spcBef>
              <a:spcAft>
                <a:spcPts val="300"/>
              </a:spcAft>
            </a:pPr>
            <a:r>
              <a:rPr lang="en-US" sz="2600" dirty="0" smtClean="0">
                <a:solidFill>
                  <a:srgbClr val="FFFFFF"/>
                </a:solidFill>
                <a:latin typeface="Trebuchet MS" pitchFamily="34" charset="0"/>
              </a:rPr>
              <a:t>after</a:t>
            </a:r>
            <a:endParaRPr lang="en-US" sz="26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ysong\Desktop\lena_after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34" y="1586717"/>
            <a:ext cx="390144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0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398804" y="280550"/>
            <a:ext cx="9416469" cy="84888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Further Reading/Resources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368" y="1375702"/>
            <a:ext cx="9416469" cy="3674280"/>
          </a:xfrm>
        </p:spPr>
        <p:txBody>
          <a:bodyPr/>
          <a:lstStyle/>
          <a:p>
            <a:r>
              <a:rPr lang="en-US" dirty="0" smtClean="0"/>
              <a:t>NPP is </a:t>
            </a:r>
            <a:r>
              <a:rPr lang="en-US" dirty="0"/>
              <a:t>freely available as part of the CUDA Toolkit at </a:t>
            </a:r>
            <a:r>
              <a:rPr lang="en-US" dirty="0">
                <a:hlinkClick r:id="rId3"/>
              </a:rPr>
              <a:t>www.nvidia.com/getcuda</a:t>
            </a:r>
            <a:r>
              <a:rPr lang="en-US" dirty="0" smtClean="0"/>
              <a:t>.</a:t>
            </a:r>
          </a:p>
          <a:p>
            <a:r>
              <a:rPr lang="en-US" dirty="0"/>
              <a:t>Source code samples demonstrating use of the NPP library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Box Filter </a:t>
            </a:r>
            <a:r>
              <a:rPr lang="en-US" dirty="0" smtClean="0"/>
              <a:t>with NPP</a:t>
            </a:r>
          </a:p>
          <a:p>
            <a:pPr lvl="1"/>
            <a:r>
              <a:rPr lang="en-US" dirty="0" smtClean="0"/>
              <a:t>Histogram Equalization with NPP</a:t>
            </a:r>
          </a:p>
          <a:p>
            <a:pPr lvl="1"/>
            <a:r>
              <a:rPr lang="en-US" dirty="0" err="1" smtClean="0"/>
              <a:t>FreeImage</a:t>
            </a:r>
            <a:r>
              <a:rPr lang="en-US" dirty="0" smtClean="0"/>
              <a:t> </a:t>
            </a:r>
            <a:r>
              <a:rPr lang="en-US" dirty="0"/>
              <a:t>and NPP Interoperability</a:t>
            </a:r>
          </a:p>
          <a:p>
            <a:pPr lvl="1"/>
            <a:r>
              <a:rPr lang="en-US" dirty="0"/>
              <a:t>Image Segmentation using </a:t>
            </a:r>
            <a:r>
              <a:rPr lang="en-US" dirty="0" err="1"/>
              <a:t>Graphcuts</a:t>
            </a:r>
            <a:r>
              <a:rPr lang="en-US" dirty="0"/>
              <a:t> with NPP</a:t>
            </a: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8211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679361" y="272816"/>
            <a:ext cx="9416469" cy="103327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9361" y="1479615"/>
            <a:ext cx="9416469" cy="44988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NPP Introduction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Solution and Result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Further Reading/Resources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577926" y="1499932"/>
            <a:ext cx="5027728" cy="2729167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 </a:t>
            </a:r>
            <a:br>
              <a:rPr lang="en-US" dirty="0" smtClean="0"/>
            </a:br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1343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19586" y="-4"/>
            <a:ext cx="9416469" cy="84888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NPP?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0759" y="1022411"/>
            <a:ext cx="9416469" cy="4838062"/>
          </a:xfrm>
        </p:spPr>
        <p:txBody>
          <a:bodyPr/>
          <a:lstStyle/>
          <a:p>
            <a:r>
              <a:rPr lang="en-US" dirty="0" smtClean="0"/>
              <a:t>A library of GPU-accelerated image, signal and video processing functions.</a:t>
            </a:r>
            <a:endParaRPr lang="en-US" dirty="0"/>
          </a:p>
          <a:p>
            <a:r>
              <a:rPr lang="en-US" dirty="0" smtClean="0"/>
              <a:t>Key features:</a:t>
            </a:r>
            <a:endParaRPr lang="en-US" dirty="0"/>
          </a:p>
          <a:p>
            <a:pPr lvl="1"/>
            <a:r>
              <a:rPr lang="en-US" dirty="0" smtClean="0"/>
              <a:t>Arithmetic and Logical Operations</a:t>
            </a:r>
          </a:p>
          <a:p>
            <a:pPr lvl="1"/>
            <a:r>
              <a:rPr lang="en-US" dirty="0" smtClean="0"/>
              <a:t>Statistical Operations</a:t>
            </a:r>
          </a:p>
          <a:p>
            <a:pPr lvl="1"/>
            <a:r>
              <a:rPr lang="en-US" dirty="0" smtClean="0"/>
              <a:t>Filter Functions, etc.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5x ~ 10x than CPU-only implementation.</a:t>
            </a:r>
          </a:p>
          <a:p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Around 4000 in CUDA 5.0.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570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63721" y="96169"/>
            <a:ext cx="9416469" cy="83901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263721" y="1178276"/>
                <a:ext cx="9416469" cy="4866264"/>
              </a:xfrm>
            </p:spPr>
            <p:txBody>
              <a:bodyPr/>
              <a:lstStyle/>
              <a:p>
                <a:r>
                  <a:rPr lang="en-US" dirty="0" smtClean="0"/>
                  <a:t>Hazy source image lacks contrast.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Adjustment  algorithm (8-bit image):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 smtClean="0"/>
                  <a:t>Offset and scale image, such that</a:t>
                </a:r>
                <a:br>
                  <a:rPr lang="en-US" dirty="0" smtClean="0"/>
                </a:br>
                <a:r>
                  <a:rPr lang="en-US" dirty="0" smtClean="0"/>
                  <a:t>darkest pixel is mapped to 0 and</a:t>
                </a:r>
                <a:br>
                  <a:rPr lang="en-US" dirty="0" smtClean="0"/>
                </a:br>
                <a:r>
                  <a:rPr lang="en-US" dirty="0" smtClean="0"/>
                  <a:t>brightest pixel is mapped to 255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𝑝𝐷𝑠𝑡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=255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𝑝𝑆𝑟𝑐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𝑛𝑀𝑖𝑛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𝑛𝑀𝑎𝑥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𝑛𝑀𝑖𝑛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0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Three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operations needed: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 err="1" smtClean="0">
                    <a:solidFill>
                      <a:srgbClr val="FFFFFF"/>
                    </a:solidFill>
                  </a:rPr>
                  <a:t>MinMax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, Subtract and Multiply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721" y="1178276"/>
                <a:ext cx="9416469" cy="4866264"/>
              </a:xfrm>
              <a:blipFill rotWithShape="1">
                <a:blip r:embed="rId3"/>
                <a:stretch>
                  <a:fillRect l="-97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43" y="11017"/>
            <a:ext cx="3901440" cy="39014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96342">
            <a:off x="7336757" y="4580858"/>
            <a:ext cx="308328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Trebuchet MS" pitchFamily="34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Trebuchet MS" pitchFamily="34" charset="0"/>
              </a:rPr>
              <a:t>Good News!</a:t>
            </a: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Trebuchet MS" pitchFamily="34" charset="0"/>
              </a:rPr>
              <a:t>NPP has them all </a:t>
            </a:r>
            <a:r>
              <a:rPr lang="en-US" sz="2600" dirty="0" smtClean="0">
                <a:solidFill>
                  <a:srgbClr val="FF0000"/>
                </a:solidFill>
                <a:latin typeface="Trebuchet MS" pitchFamily="34" charset="0"/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03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80594" y="148125"/>
            <a:ext cx="9416469" cy="78705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4182" y="270163"/>
            <a:ext cx="2504209" cy="789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image on host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4180" y="5278582"/>
            <a:ext cx="2504209" cy="789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the image.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4182" y="1409700"/>
            <a:ext cx="2504209" cy="789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image from host to GPU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4181" y="2580408"/>
            <a:ext cx="2504209" cy="1046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nppiMinMax</a:t>
            </a:r>
            <a:r>
              <a:rPr lang="en-US" dirty="0" smtClean="0"/>
              <a:t>, </a:t>
            </a:r>
            <a:r>
              <a:rPr lang="en-US" dirty="0" err="1" smtClean="0"/>
              <a:t>nppiSubC</a:t>
            </a:r>
            <a:r>
              <a:rPr lang="en-US" dirty="0" smtClean="0"/>
              <a:t>, </a:t>
            </a:r>
            <a:r>
              <a:rPr lang="en-US" dirty="0" err="1" smtClean="0"/>
              <a:t>nppiMulC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182" y="4000496"/>
            <a:ext cx="2504209" cy="789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result </a:t>
            </a:r>
          </a:p>
          <a:p>
            <a:pPr algn="ctr"/>
            <a:r>
              <a:rPr lang="en-US" dirty="0" smtClean="0"/>
              <a:t>back to host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  <a:endCxn id="6" idx="0"/>
          </p:cNvCxnSpPr>
          <p:nvPr/>
        </p:nvCxnSpPr>
        <p:spPr>
          <a:xfrm>
            <a:off x="5616287" y="1059872"/>
            <a:ext cx="0" cy="349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5616286" y="2199409"/>
            <a:ext cx="1" cy="3809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5616286" y="3626425"/>
            <a:ext cx="1" cy="374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5" idx="0"/>
          </p:cNvCxnSpPr>
          <p:nvPr/>
        </p:nvCxnSpPr>
        <p:spPr>
          <a:xfrm flipH="1">
            <a:off x="5616285" y="4790205"/>
            <a:ext cx="2" cy="488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51974" y="2780249"/>
            <a:ext cx="1996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latin typeface="Trebuchet MS"/>
                <a:ea typeface="+mn-ea"/>
              </a:rPr>
              <a:t>You have to fill in</a:t>
            </a:r>
          </a:p>
          <a:p>
            <a:pPr lvl="0" algn="ctr"/>
            <a:r>
              <a:rPr lang="en-US" dirty="0" smtClean="0">
                <a:solidFill>
                  <a:srgbClr val="FF0000"/>
                </a:solidFill>
                <a:latin typeface="Trebuchet MS"/>
                <a:ea typeface="+mn-ea"/>
              </a:rPr>
              <a:t> this part.</a:t>
            </a:r>
            <a:endParaRPr lang="en-US" dirty="0">
              <a:solidFill>
                <a:srgbClr val="FF0000"/>
              </a:solidFill>
              <a:latin typeface="Trebuchet M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70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80594" y="148126"/>
            <a:ext cx="9416469" cy="54593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NPP Image Representation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7002" y="3408401"/>
            <a:ext cx="5033036" cy="259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145</a:t>
            </a:r>
            <a:r>
              <a:rPr lang="en-US" dirty="0"/>
              <a:t>	145	143	145	147	</a:t>
            </a:r>
            <a:r>
              <a:rPr lang="en-US" dirty="0" smtClean="0"/>
              <a:t>142 141 134</a:t>
            </a:r>
            <a:r>
              <a:rPr lang="en-US" dirty="0"/>
              <a:t> </a:t>
            </a:r>
            <a:r>
              <a:rPr lang="en-US" dirty="0" smtClean="0"/>
              <a:t>131</a:t>
            </a:r>
            <a:endParaRPr lang="en-US" dirty="0"/>
          </a:p>
          <a:p>
            <a:r>
              <a:rPr lang="en-US" dirty="0"/>
              <a:t>146	148	146	146	146	145	</a:t>
            </a:r>
            <a:r>
              <a:rPr lang="en-US" dirty="0" smtClean="0"/>
              <a:t>139 140 143</a:t>
            </a:r>
            <a:endParaRPr lang="en-US" dirty="0"/>
          </a:p>
          <a:p>
            <a:r>
              <a:rPr lang="en-US" dirty="0"/>
              <a:t>145	149	146	145	144	146	</a:t>
            </a:r>
            <a:r>
              <a:rPr lang="en-US" dirty="0" smtClean="0"/>
              <a:t>142 139 130</a:t>
            </a:r>
            <a:endParaRPr lang="en-US" dirty="0"/>
          </a:p>
          <a:p>
            <a:r>
              <a:rPr lang="en-US" dirty="0"/>
              <a:t>147	147	149	146	145	146	</a:t>
            </a:r>
            <a:r>
              <a:rPr lang="en-US" dirty="0" smtClean="0"/>
              <a:t>133 128 119</a:t>
            </a:r>
            <a:endParaRPr lang="en-US" dirty="0"/>
          </a:p>
          <a:p>
            <a:r>
              <a:rPr lang="en-US" dirty="0" smtClean="0"/>
              <a:t>145	143</a:t>
            </a:r>
            <a:r>
              <a:rPr lang="en-US" dirty="0"/>
              <a:t>	143	145	143	145	</a:t>
            </a:r>
            <a:r>
              <a:rPr lang="en-US" dirty="0" smtClean="0"/>
              <a:t>136 137 121 </a:t>
            </a:r>
          </a:p>
          <a:p>
            <a:r>
              <a:rPr lang="en-US" dirty="0" smtClean="0"/>
              <a:t>136</a:t>
            </a:r>
            <a:r>
              <a:rPr lang="en-US" dirty="0"/>
              <a:t>	137	132	131	131	132	</a:t>
            </a:r>
            <a:r>
              <a:rPr lang="en-US" dirty="0" smtClean="0"/>
              <a:t>128 121 110</a:t>
            </a:r>
          </a:p>
          <a:p>
            <a:r>
              <a:rPr lang="en-US" dirty="0" smtClean="0"/>
              <a:t>155	157	155	158	157	156	154 140 146</a:t>
            </a:r>
          </a:p>
          <a:p>
            <a:r>
              <a:rPr lang="en-US" dirty="0" smtClean="0"/>
              <a:t>158</a:t>
            </a:r>
            <a:r>
              <a:rPr lang="en-US" dirty="0"/>
              <a:t>	156	159	158	158	157	</a:t>
            </a:r>
            <a:r>
              <a:rPr lang="en-US" dirty="0" smtClean="0"/>
              <a:t>155 149 120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57607" y="322373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pSrc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rot="5400000" flipV="1">
            <a:off x="5385945" y="665601"/>
            <a:ext cx="335150" cy="5033035"/>
          </a:xfrm>
          <a:prstGeom prst="lef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86698" y="262279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white"/>
                </a:solidFill>
              </a:rPr>
              <a:t>nSrcStep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16762" y="3408401"/>
            <a:ext cx="994600" cy="2822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37862" y="4174705"/>
            <a:ext cx="1795749" cy="105915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554720" y="424681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white"/>
                </a:solidFill>
              </a:rPr>
              <a:t>oROI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5501" y="4431479"/>
            <a:ext cx="1283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pSrc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with 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14018" y="4269325"/>
            <a:ext cx="1623844" cy="3468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</p:cNvCxnSpPr>
          <p:nvPr/>
        </p:nvCxnSpPr>
        <p:spPr>
          <a:xfrm flipH="1" flipV="1">
            <a:off x="5833611" y="4344893"/>
            <a:ext cx="2721109" cy="8658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189820" y="1048034"/>
            <a:ext cx="868129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0" indent="-231775" eaLnBrk="0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FFFFFF"/>
                </a:solidFill>
                <a:latin typeface="Trebuchet MS" pitchFamily="34" charset="0"/>
              </a:rPr>
              <a:t>Image is represented by two parameters:</a:t>
            </a:r>
            <a:endParaRPr lang="en-US" sz="2600" dirty="0">
              <a:solidFill>
                <a:srgbClr val="FFFFFF"/>
              </a:solidFill>
              <a:latin typeface="Trebuchet MS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</a:pPr>
            <a:r>
              <a:rPr lang="en-US" sz="2200" dirty="0" err="1" smtClean="0">
                <a:solidFill>
                  <a:srgbClr val="FFFFFF"/>
                </a:solidFill>
                <a:latin typeface="Trebuchet MS" pitchFamily="34" charset="0"/>
              </a:rPr>
              <a:t>pSrc</a:t>
            </a:r>
            <a:r>
              <a:rPr lang="en-US" sz="2200" dirty="0" smtClean="0">
                <a:solidFill>
                  <a:srgbClr val="FFFFFF"/>
                </a:solidFill>
                <a:latin typeface="Trebuchet MS" pitchFamily="34" charset="0"/>
              </a:rPr>
              <a:t>: pointer to the first pixel of the image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</a:pPr>
            <a:r>
              <a:rPr lang="en-US" sz="2200" dirty="0" err="1" smtClean="0">
                <a:solidFill>
                  <a:srgbClr val="FFFFFF"/>
                </a:solidFill>
                <a:latin typeface="Trebuchet MS" pitchFamily="34" charset="0"/>
              </a:rPr>
              <a:t>nSrcStep</a:t>
            </a:r>
            <a:r>
              <a:rPr lang="en-US" sz="2200" dirty="0" smtClean="0">
                <a:solidFill>
                  <a:srgbClr val="FFFFFF"/>
                </a:solidFill>
                <a:latin typeface="Trebuchet MS" pitchFamily="34" charset="0"/>
              </a:rPr>
              <a:t>: number of bytes </a:t>
            </a:r>
            <a:r>
              <a:rPr lang="en-US" sz="2200" dirty="0">
                <a:solidFill>
                  <a:srgbClr val="FFFFFF"/>
                </a:solidFill>
                <a:latin typeface="Trebuchet MS" pitchFamily="34" charset="0"/>
              </a:rPr>
              <a:t>between </a:t>
            </a:r>
            <a:r>
              <a:rPr lang="en-US" sz="2200" dirty="0" smtClean="0">
                <a:solidFill>
                  <a:srgbClr val="FFFFFF"/>
                </a:solidFill>
                <a:latin typeface="Trebuchet MS" pitchFamily="34" charset="0"/>
              </a:rPr>
              <a:t>successive rows </a:t>
            </a:r>
            <a:endParaRPr lang="en-US" sz="220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0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307789" y="287836"/>
            <a:ext cx="9416469" cy="74774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Naming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3721" y="1266940"/>
            <a:ext cx="8287903" cy="4704202"/>
          </a:xfrm>
        </p:spPr>
        <p:txBody>
          <a:bodyPr/>
          <a:lstStyle/>
          <a:p>
            <a:r>
              <a:rPr lang="en-US" dirty="0" smtClean="0"/>
              <a:t>nppiMulC_8u_C1IRSfs 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npp</a:t>
            </a:r>
            <a:endParaRPr lang="en-US" dirty="0" smtClean="0">
              <a:solidFill>
                <a:srgbClr val="FFFFFF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i: image module (s: signal module)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MulC</a:t>
            </a:r>
            <a:r>
              <a:rPr lang="en-US" dirty="0" smtClean="0">
                <a:solidFill>
                  <a:schemeClr val="bg1"/>
                </a:solidFill>
              </a:rPr>
              <a:t>: primitive name (Add, Sum, etc.)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8u: data type of the image (16u, 32s, 32f, 64f, etc.)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C1: single channel (C3R, C4R, AC4R, etc.)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I: in-place (out-of-place if not specified)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R: work on ROI (region of interest)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Sfs</a:t>
            </a:r>
            <a:r>
              <a:rPr lang="en-US" dirty="0" smtClean="0">
                <a:solidFill>
                  <a:schemeClr val="bg1"/>
                </a:solidFill>
              </a:rPr>
              <a:t>: allow result scaling</a:t>
            </a:r>
          </a:p>
        </p:txBody>
      </p:sp>
    </p:spTree>
    <p:extLst>
      <p:ext uri="{BB962C8B-B14F-4D97-AF65-F5344CB8AC3E}">
        <p14:creationId xmlns:p14="http://schemas.microsoft.com/office/powerpoint/2010/main" val="1508572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80594" y="148125"/>
            <a:ext cx="9416469" cy="78705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 Image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95059" y="3034152"/>
            <a:ext cx="3013362" cy="2254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145</a:t>
            </a:r>
            <a:r>
              <a:rPr lang="en-US" dirty="0"/>
              <a:t>	145	143	145	147	142	</a:t>
            </a:r>
          </a:p>
          <a:p>
            <a:pPr algn="ctr"/>
            <a:r>
              <a:rPr lang="en-US" dirty="0"/>
              <a:t>146	148	146	146	146	145	</a:t>
            </a:r>
          </a:p>
          <a:p>
            <a:pPr algn="ctr"/>
            <a:r>
              <a:rPr lang="en-US" dirty="0"/>
              <a:t>145	149	146	145	144	146	</a:t>
            </a:r>
          </a:p>
          <a:p>
            <a:pPr algn="ctr"/>
            <a:r>
              <a:rPr lang="en-US" dirty="0"/>
              <a:t>147	147	149	146	145	146	</a:t>
            </a:r>
          </a:p>
          <a:p>
            <a:pPr algn="ctr"/>
            <a:r>
              <a:rPr lang="en-US" dirty="0" smtClean="0"/>
              <a:t>145	143</a:t>
            </a:r>
            <a:r>
              <a:rPr lang="en-US" dirty="0"/>
              <a:t>	143	145	143	145	</a:t>
            </a:r>
            <a:endParaRPr lang="en-US" dirty="0" smtClean="0"/>
          </a:p>
          <a:p>
            <a:pPr algn="ctr"/>
            <a:r>
              <a:rPr lang="en-US" dirty="0" smtClean="0"/>
              <a:t>136</a:t>
            </a:r>
            <a:r>
              <a:rPr lang="en-US" dirty="0"/>
              <a:t>	137	132	131	131	132	</a:t>
            </a:r>
            <a:endParaRPr lang="en-US" dirty="0" smtClean="0"/>
          </a:p>
          <a:p>
            <a:pPr algn="ctr"/>
            <a:r>
              <a:rPr lang="en-US" dirty="0" smtClean="0"/>
              <a:t>155	157	155	158	157	156	</a:t>
            </a:r>
          </a:p>
          <a:p>
            <a:pPr algn="ctr"/>
            <a:r>
              <a:rPr lang="en-US" dirty="0" smtClean="0"/>
              <a:t>158</a:t>
            </a:r>
            <a:r>
              <a:rPr lang="en-US" dirty="0"/>
              <a:t>	156	159	158	158	157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903" y="138673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Host (CPU)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66958" y="987137"/>
            <a:ext cx="51954" cy="4935682"/>
          </a:xfrm>
          <a:prstGeom prst="line">
            <a:avLst/>
          </a:prstGeom>
          <a:ln w="12700">
            <a:solidFill>
              <a:srgbClr val="FFFF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04342" y="2257197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pSrc_Host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7611" y="1386731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Device (GPU)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95059" y="2626529"/>
            <a:ext cx="311725" cy="404159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1641766" y="3034152"/>
            <a:ext cx="259773" cy="2251364"/>
          </a:xfrm>
          <a:prstGeom prst="lef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80101" y="3817571"/>
            <a:ext cx="461665" cy="88742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nHeight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3371854" y="3953760"/>
            <a:ext cx="259773" cy="3013363"/>
          </a:xfrm>
          <a:prstGeom prst="lef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50334" y="564463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nWidth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77897" y="3001790"/>
            <a:ext cx="3442849" cy="2254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145</a:t>
            </a:r>
            <a:r>
              <a:rPr lang="en-US" dirty="0"/>
              <a:t>	145	143	145	147	142	</a:t>
            </a:r>
          </a:p>
          <a:p>
            <a:r>
              <a:rPr lang="en-US" dirty="0"/>
              <a:t>146	148	146	146	146	145	</a:t>
            </a:r>
          </a:p>
          <a:p>
            <a:r>
              <a:rPr lang="en-US" dirty="0"/>
              <a:t>145	149	146	145	144	146	</a:t>
            </a:r>
          </a:p>
          <a:p>
            <a:r>
              <a:rPr lang="en-US" dirty="0"/>
              <a:t>147	147	149	146	145	146	</a:t>
            </a:r>
          </a:p>
          <a:p>
            <a:r>
              <a:rPr lang="en-US" dirty="0" smtClean="0"/>
              <a:t>145	143</a:t>
            </a:r>
            <a:r>
              <a:rPr lang="en-US" dirty="0"/>
              <a:t>	143	145	143	145	</a:t>
            </a:r>
            <a:endParaRPr lang="en-US" dirty="0" smtClean="0"/>
          </a:p>
          <a:p>
            <a:r>
              <a:rPr lang="en-US" dirty="0" smtClean="0"/>
              <a:t>136</a:t>
            </a:r>
            <a:r>
              <a:rPr lang="en-US" dirty="0"/>
              <a:t>	137	132	131	131	132	</a:t>
            </a:r>
            <a:endParaRPr lang="en-US" dirty="0" smtClean="0"/>
          </a:p>
          <a:p>
            <a:r>
              <a:rPr lang="en-US" dirty="0" smtClean="0"/>
              <a:t>155	157	155	158	157	156	</a:t>
            </a:r>
          </a:p>
          <a:p>
            <a:r>
              <a:rPr lang="en-US" dirty="0" smtClean="0"/>
              <a:t>158</a:t>
            </a:r>
            <a:r>
              <a:rPr lang="en-US" dirty="0"/>
              <a:t>	156	159	158	158	157	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32680" y="2006356"/>
            <a:ext cx="1197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pSrc_Dev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835490" y="2375688"/>
            <a:ext cx="596073" cy="62263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382988" y="3716123"/>
            <a:ext cx="461665" cy="88742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nHeight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 rot="16200000">
            <a:off x="7900559" y="4189833"/>
            <a:ext cx="259773" cy="2476492"/>
          </a:xfrm>
          <a:prstGeom prst="lef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579039" y="555348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nWidth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4670212" y="2205242"/>
            <a:ext cx="2334497" cy="708863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10120747" y="2998326"/>
            <a:ext cx="197427" cy="2258292"/>
          </a:xfrm>
          <a:prstGeom prst="righ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5400000" flipV="1">
            <a:off x="8432841" y="1264343"/>
            <a:ext cx="259773" cy="3116039"/>
          </a:xfrm>
          <a:prstGeom prst="leftBrac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26600" y="2317675"/>
            <a:ext cx="167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white"/>
                </a:solidFill>
              </a:rPr>
              <a:t>nSrcStep_Dev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41063" y="1756063"/>
            <a:ext cx="185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cudaMemcpy2D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23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307789" y="287836"/>
            <a:ext cx="9416469" cy="74774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NPP scratch buffer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3721" y="1311008"/>
            <a:ext cx="8287903" cy="3558448"/>
          </a:xfrm>
        </p:spPr>
        <p:txBody>
          <a:bodyPr/>
          <a:lstStyle/>
          <a:p>
            <a:r>
              <a:rPr lang="en-US" dirty="0" smtClean="0"/>
              <a:t>nppiMinMax_8u_C1R needs device buffer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NPP does not allocate memory internally (</a:t>
            </a:r>
            <a:r>
              <a:rPr lang="en-US" dirty="0" smtClean="0"/>
              <a:t>unbeknownst to the user)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Offer users max control and flexibility on memory management.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Buffer can be reused </a:t>
            </a:r>
            <a:r>
              <a:rPr lang="en-US" dirty="0"/>
              <a:t> </a:t>
            </a:r>
            <a:r>
              <a:rPr lang="en-US" dirty="0" smtClean="0"/>
              <a:t>to improve performance </a:t>
            </a:r>
            <a:r>
              <a:rPr lang="en-US" dirty="0"/>
              <a:t>and </a:t>
            </a:r>
            <a:r>
              <a:rPr lang="en-US" dirty="0" smtClean="0"/>
              <a:t>avoid device-memory </a:t>
            </a:r>
            <a:r>
              <a:rPr lang="en-US" dirty="0"/>
              <a:t>fragmentation 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0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803</Words>
  <Application>Microsoft Office PowerPoint</Application>
  <PresentationFormat>Custom</PresentationFormat>
  <Paragraphs>187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NVIDIA GTC Slide Master</vt:lpstr>
      <vt:lpstr>PowerPoint Presentation</vt:lpstr>
      <vt:lpstr> Outline</vt:lpstr>
      <vt:lpstr> What is NPP?</vt:lpstr>
      <vt:lpstr> Problem Statement</vt:lpstr>
      <vt:lpstr> Solution</vt:lpstr>
      <vt:lpstr> NPP Image Representation</vt:lpstr>
      <vt:lpstr> Function Naming</vt:lpstr>
      <vt:lpstr> Read Image</vt:lpstr>
      <vt:lpstr> NPP scratch buffer</vt:lpstr>
      <vt:lpstr> nppiMinMaxGetBufferHostSize_8u_C1R</vt:lpstr>
      <vt:lpstr> nppiMinMax_8u_C1R spec</vt:lpstr>
      <vt:lpstr> Integer-Result Scaling (Part 1)</vt:lpstr>
      <vt:lpstr> nppiSubC_8u_C1RSfs spec</vt:lpstr>
      <vt:lpstr> Multiplication Step</vt:lpstr>
      <vt:lpstr>Integer-Result Scaling (Part 2)</vt:lpstr>
      <vt:lpstr>Computing optimal nScaleFactor</vt:lpstr>
      <vt:lpstr>nppiMulC_8u_C1IRSfs spec</vt:lpstr>
      <vt:lpstr> Result</vt:lpstr>
      <vt:lpstr> Further Reading/Resources</vt:lpstr>
      <vt:lpstr> Thank you.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clittle</cp:lastModifiedBy>
  <cp:revision>821</cp:revision>
  <dcterms:created xsi:type="dcterms:W3CDTF">2008-01-24T03:11:41Z</dcterms:created>
  <dcterms:modified xsi:type="dcterms:W3CDTF">2013-03-15T01:12:59Z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