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1d92a9e7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1d92a9e7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11fbfa1d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11fbfa1d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1fbfa1d7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1fbfa1d7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1fbfa1d7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1fbfa1d7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a325a22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a325a22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1d92a9e7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1d92a9e7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1d92a9e7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1d92a9e7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1d92a9e7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1d92a9e7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1d92a9e7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1d92a9e7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hyperlink" Target="mailto:korkmazmer@itu.edu.tr" TargetMode="External"/><Relationship Id="rId5" Type="http://schemas.openxmlformats.org/officeDocument/2006/relationships/hyperlink" Target="mailto:tavukcu22@itu.edu.tr" TargetMode="External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 amt="20000"/>
          </a:blip>
          <a:srcRect b="46120" l="0" r="0" t="0"/>
          <a:stretch/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2856"/>
                </a:solidFill>
              </a:rPr>
              <a:t>BLG 223E - Recitation 2</a:t>
            </a:r>
            <a:br>
              <a:rPr b="1" lang="en">
                <a:solidFill>
                  <a:srgbClr val="002856"/>
                </a:solidFill>
              </a:rPr>
            </a:br>
            <a:r>
              <a:rPr b="1" lang="en">
                <a:solidFill>
                  <a:srgbClr val="002856"/>
                </a:solidFill>
              </a:rPr>
              <a:t>Stacks and Queues</a:t>
            </a:r>
            <a:endParaRPr b="1">
              <a:solidFill>
                <a:srgbClr val="002856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856"/>
                </a:solidFill>
              </a:rPr>
              <a:t>Wednesday, November, 6, 2024</a:t>
            </a:r>
            <a:br>
              <a:rPr lang="en">
                <a:solidFill>
                  <a:srgbClr val="002856"/>
                </a:solidFill>
              </a:rPr>
            </a:br>
            <a:r>
              <a:rPr lang="en">
                <a:solidFill>
                  <a:srgbClr val="002856"/>
                </a:solidFill>
              </a:rPr>
              <a:t>Res. Assists. Meral Kuyucu &amp; Alpaslan Tavukçu</a:t>
            </a:r>
            <a:endParaRPr>
              <a:solidFill>
                <a:srgbClr val="002856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korkmazmer@itu.edu.tr</a:t>
            </a:r>
            <a:r>
              <a:rPr lang="en">
                <a:solidFill>
                  <a:srgbClr val="002856"/>
                </a:solidFill>
              </a:rPr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tavukcu22@itu.edu.tr</a:t>
            </a:r>
            <a:endParaRPr>
              <a:solidFill>
                <a:srgbClr val="002856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34723" y="0"/>
            <a:ext cx="1809275" cy="101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000"/>
              <a:buChar char="●"/>
            </a:pPr>
            <a:r>
              <a:rPr lang="en">
                <a:solidFill>
                  <a:srgbClr val="002856"/>
                </a:solidFill>
              </a:rPr>
              <a:t>Each job has two fields: name and process time. Process time represents the amount of time required by the processor to complete the job. The keyword "pass" is used as a placeholder to indicate there is no incoming job at that time.</a:t>
            </a:r>
            <a:endParaRPr>
              <a:solidFill>
                <a:srgbClr val="002856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000"/>
              <a:buChar char="●"/>
            </a:pPr>
            <a:r>
              <a:rPr lang="en">
                <a:solidFill>
                  <a:srgbClr val="002856"/>
                </a:solidFill>
              </a:rPr>
              <a:t>The following steps are repeated until the queue becomes empty and all lines in the file are processed:</a:t>
            </a:r>
            <a:endParaRPr>
              <a:solidFill>
                <a:srgbClr val="002856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000"/>
              <a:buChar char="○"/>
            </a:pPr>
            <a:r>
              <a:rPr lang="en">
                <a:solidFill>
                  <a:srgbClr val="002856"/>
                </a:solidFill>
              </a:rPr>
              <a:t>Read from the file to check if there is any incoming job.</a:t>
            </a:r>
            <a:endParaRPr>
              <a:solidFill>
                <a:srgbClr val="002856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000"/>
              <a:buChar char="○"/>
            </a:pPr>
            <a:r>
              <a:rPr lang="en">
                <a:solidFill>
                  <a:srgbClr val="002856"/>
                </a:solidFill>
              </a:rPr>
              <a:t>If a job is found, add it to the queue.</a:t>
            </a:r>
            <a:endParaRPr>
              <a:solidFill>
                <a:srgbClr val="002856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000"/>
              <a:buChar char="○"/>
            </a:pPr>
            <a:r>
              <a:rPr lang="en">
                <a:solidFill>
                  <a:srgbClr val="002856"/>
                </a:solidFill>
              </a:rPr>
              <a:t>Retrieve a job from the queue (if available).</a:t>
            </a:r>
            <a:endParaRPr>
              <a:solidFill>
                <a:srgbClr val="002856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000"/>
              <a:buChar char="○"/>
            </a:pPr>
            <a:r>
              <a:rPr lang="en">
                <a:solidFill>
                  <a:srgbClr val="002856"/>
                </a:solidFill>
              </a:rPr>
              <a:t>Run the CPU for 1 unit of time (i.e., decrease the job's process time by 1).</a:t>
            </a:r>
            <a:endParaRPr>
              <a:solidFill>
                <a:srgbClr val="002856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000"/>
              <a:buChar char="○"/>
            </a:pPr>
            <a:r>
              <a:rPr lang="en">
                <a:solidFill>
                  <a:srgbClr val="002856"/>
                </a:solidFill>
              </a:rPr>
              <a:t>If the job is not yet completed, re-enqueue it.</a:t>
            </a:r>
            <a:endParaRPr>
              <a:solidFill>
                <a:srgbClr val="002856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000"/>
              <a:buChar char="●"/>
            </a:pPr>
            <a:r>
              <a:rPr lang="en">
                <a:solidFill>
                  <a:srgbClr val="002856"/>
                </a:solidFill>
              </a:rPr>
              <a:t>Note: This is a simplified model of real CPU behavior. The purpose of this design is to provide practice with queue operations.</a:t>
            </a:r>
            <a:endParaRPr>
              <a:solidFill>
                <a:srgbClr val="002856"/>
              </a:solidFill>
            </a:endParaRPr>
          </a:p>
        </p:txBody>
      </p:sp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2856"/>
                </a:solidFill>
              </a:rPr>
              <a:t>P5: </a:t>
            </a:r>
            <a:r>
              <a:rPr b="1" lang="en">
                <a:solidFill>
                  <a:srgbClr val="002856"/>
                </a:solidFill>
              </a:rPr>
              <a:t>Processor Queue Simulation</a:t>
            </a:r>
            <a:endParaRPr>
              <a:solidFill>
                <a:srgbClr val="002856"/>
              </a:solidFill>
            </a:endParaRPr>
          </a:p>
        </p:txBody>
      </p:sp>
      <p:cxnSp>
        <p:nvCxnSpPr>
          <p:cNvPr id="140" name="Google Shape;140;p22"/>
          <p:cNvCxnSpPr/>
          <p:nvPr/>
        </p:nvCxnSpPr>
        <p:spPr>
          <a:xfrm>
            <a:off x="0" y="1038350"/>
            <a:ext cx="7497300" cy="27300"/>
          </a:xfrm>
          <a:prstGeom prst="straightConnector1">
            <a:avLst/>
          </a:prstGeom>
          <a:noFill/>
          <a:ln cap="flat" cmpd="sng" w="38100">
            <a:solidFill>
              <a:srgbClr val="8D754B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723" y="0"/>
            <a:ext cx="1809275" cy="101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62275" y="2823525"/>
            <a:ext cx="769050" cy="150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5850" y="2823524"/>
            <a:ext cx="1557626" cy="73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2856"/>
                </a:solidFill>
              </a:rPr>
              <a:t>Back to Basics</a:t>
            </a:r>
            <a:r>
              <a:rPr b="1" lang="en">
                <a:solidFill>
                  <a:srgbClr val="002856"/>
                </a:solidFill>
              </a:rPr>
              <a:t>: Void Pointers</a:t>
            </a:r>
            <a:endParaRPr>
              <a:solidFill>
                <a:srgbClr val="002856"/>
              </a:solidFill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600"/>
              <a:buChar char="●"/>
            </a:pPr>
            <a:r>
              <a:rPr lang="en" sz="1600">
                <a:solidFill>
                  <a:srgbClr val="002856"/>
                </a:solidFill>
              </a:rPr>
              <a:t>A void pointer (void*) is a special pointer that can hold the address of any data type</a:t>
            </a:r>
            <a:endParaRPr sz="1600">
              <a:solidFill>
                <a:srgbClr val="00285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600"/>
              <a:buChar char="●"/>
            </a:pPr>
            <a:r>
              <a:rPr lang="en" sz="1600">
                <a:solidFill>
                  <a:srgbClr val="002856"/>
                </a:solidFill>
              </a:rPr>
              <a:t>Key Characteristics:</a:t>
            </a:r>
            <a:endParaRPr sz="1600">
              <a:solidFill>
                <a:srgbClr val="00285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600"/>
              <a:buChar char="○"/>
            </a:pPr>
            <a:r>
              <a:rPr lang="en" sz="1600">
                <a:solidFill>
                  <a:srgbClr val="002856"/>
                </a:solidFill>
              </a:rPr>
              <a:t>Can point to any data type</a:t>
            </a:r>
            <a:endParaRPr sz="1600">
              <a:solidFill>
                <a:srgbClr val="00285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600"/>
              <a:buChar char="○"/>
            </a:pPr>
            <a:r>
              <a:rPr lang="en" sz="1600">
                <a:solidFill>
                  <a:srgbClr val="002856"/>
                </a:solidFill>
              </a:rPr>
              <a:t>Can be converted to/from other pointer types</a:t>
            </a:r>
            <a:endParaRPr sz="1600">
              <a:solidFill>
                <a:srgbClr val="00285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600"/>
              <a:buChar char="○"/>
            </a:pPr>
            <a:r>
              <a:rPr b="1" lang="en" sz="1600">
                <a:solidFill>
                  <a:srgbClr val="002856"/>
                </a:solidFill>
              </a:rPr>
              <a:t>Cannot be dereferenced directly (must be type cast first)</a:t>
            </a:r>
            <a:endParaRPr b="1" sz="1600">
              <a:solidFill>
                <a:srgbClr val="00285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600"/>
              <a:buChar char="○"/>
            </a:pPr>
            <a:r>
              <a:rPr b="1" lang="en" sz="1600">
                <a:solidFill>
                  <a:srgbClr val="002856"/>
                </a:solidFill>
              </a:rPr>
              <a:t>Same size as other pointers on the system</a:t>
            </a:r>
            <a:endParaRPr b="1" sz="1600">
              <a:solidFill>
                <a:srgbClr val="00285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600"/>
              <a:buChar char="●"/>
            </a:pPr>
            <a:r>
              <a:rPr lang="en" sz="1600">
                <a:solidFill>
                  <a:srgbClr val="002856"/>
                </a:solidFill>
              </a:rPr>
              <a:t>Common Use:</a:t>
            </a:r>
            <a:endParaRPr sz="1600">
              <a:solidFill>
                <a:srgbClr val="002856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600"/>
              <a:buFont typeface="Courier New"/>
              <a:buChar char="○"/>
            </a:pPr>
            <a:r>
              <a:rPr b="1" lang="en" sz="1600">
                <a:solidFill>
                  <a:srgbClr val="002856"/>
                </a:solidFill>
                <a:latin typeface="Courier New"/>
                <a:ea typeface="Courier New"/>
                <a:cs typeface="Courier New"/>
                <a:sym typeface="Courier New"/>
              </a:rPr>
              <a:t>void*</a:t>
            </a:r>
            <a:r>
              <a:rPr lang="en" sz="1600">
                <a:solidFill>
                  <a:srgbClr val="002856"/>
                </a:solidFill>
                <a:latin typeface="Courier New"/>
                <a:ea typeface="Courier New"/>
                <a:cs typeface="Courier New"/>
                <a:sym typeface="Courier New"/>
              </a:rPr>
              <a:t> malloc(size_t size);</a:t>
            </a:r>
            <a:endParaRPr sz="1600">
              <a:solidFill>
                <a:srgbClr val="00285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600"/>
              <a:buFont typeface="Courier New"/>
              <a:buChar char="○"/>
            </a:pPr>
            <a:r>
              <a:rPr lang="en" sz="1600">
                <a:solidFill>
                  <a:srgbClr val="002856"/>
                </a:solidFill>
                <a:latin typeface="Courier New"/>
                <a:ea typeface="Courier New"/>
                <a:cs typeface="Courier New"/>
                <a:sym typeface="Courier New"/>
              </a:rPr>
              <a:t>void process_data(</a:t>
            </a:r>
            <a:r>
              <a:rPr b="1" lang="en" sz="1600">
                <a:solidFill>
                  <a:srgbClr val="002856"/>
                </a:solidFill>
                <a:latin typeface="Courier New"/>
                <a:ea typeface="Courier New"/>
                <a:cs typeface="Courier New"/>
                <a:sym typeface="Courier New"/>
              </a:rPr>
              <a:t>void* data</a:t>
            </a:r>
            <a:r>
              <a:rPr lang="en" sz="1600">
                <a:solidFill>
                  <a:srgbClr val="002856"/>
                </a:solidFill>
                <a:latin typeface="Courier New"/>
                <a:ea typeface="Courier New"/>
                <a:cs typeface="Courier New"/>
                <a:sym typeface="Courier New"/>
              </a:rPr>
              <a:t>, size_t size);</a:t>
            </a:r>
            <a:endParaRPr sz="1600">
              <a:solidFill>
                <a:srgbClr val="002856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64" name="Google Shape;64;p14"/>
          <p:cNvCxnSpPr/>
          <p:nvPr/>
        </p:nvCxnSpPr>
        <p:spPr>
          <a:xfrm>
            <a:off x="0" y="1038350"/>
            <a:ext cx="7497300" cy="27300"/>
          </a:xfrm>
          <a:prstGeom prst="straightConnector1">
            <a:avLst/>
          </a:prstGeom>
          <a:noFill/>
          <a:ln cap="flat" cmpd="sng" w="38100">
            <a:solidFill>
              <a:srgbClr val="8D754B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723" y="0"/>
            <a:ext cx="1809275" cy="101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2856"/>
                </a:solidFill>
              </a:rPr>
              <a:t>Back to Basics: </a:t>
            </a:r>
            <a:r>
              <a:rPr b="1" lang="en">
                <a:solidFill>
                  <a:srgbClr val="002856"/>
                </a:solidFill>
              </a:rPr>
              <a:t>Void Pointers</a:t>
            </a:r>
            <a:endParaRPr>
              <a:solidFill>
                <a:srgbClr val="002856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600"/>
              <a:buChar char="●"/>
            </a:pPr>
            <a:r>
              <a:rPr lang="en" sz="1600">
                <a:solidFill>
                  <a:srgbClr val="002856"/>
                </a:solidFill>
              </a:rPr>
              <a:t>Type Casting Example:</a:t>
            </a:r>
            <a:endParaRPr sz="1600">
              <a:solidFill>
                <a:srgbClr val="002856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2856"/>
                </a:solidFill>
                <a:latin typeface="Courier New"/>
                <a:ea typeface="Courier New"/>
                <a:cs typeface="Courier New"/>
                <a:sym typeface="Courier New"/>
              </a:rPr>
              <a:t>int num = 42;</a:t>
            </a:r>
            <a:endParaRPr sz="1600">
              <a:solidFill>
                <a:srgbClr val="00285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2856"/>
                </a:solidFill>
                <a:latin typeface="Courier New"/>
                <a:ea typeface="Courier New"/>
                <a:cs typeface="Courier New"/>
                <a:sym typeface="Courier New"/>
              </a:rPr>
              <a:t>void* ptr = &amp;num;              // Store int address</a:t>
            </a:r>
            <a:endParaRPr sz="1600">
              <a:solidFill>
                <a:srgbClr val="00285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2856"/>
                </a:solidFill>
                <a:latin typeface="Courier New"/>
                <a:ea typeface="Courier New"/>
                <a:cs typeface="Courier New"/>
                <a:sym typeface="Courier New"/>
              </a:rPr>
              <a:t>int* int_ptr = (int*)ptr;      // Cast back to int pointer</a:t>
            </a:r>
            <a:endParaRPr sz="1600">
              <a:solidFill>
                <a:srgbClr val="00285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2856"/>
                </a:solidFill>
                <a:latin typeface="Courier New"/>
                <a:ea typeface="Courier New"/>
                <a:cs typeface="Courier New"/>
                <a:sym typeface="Courier New"/>
              </a:rPr>
              <a:t>printf("%d\n", *int_ptr);      // Access value: 42</a:t>
            </a:r>
            <a:endParaRPr sz="1600">
              <a:solidFill>
                <a:srgbClr val="00285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600"/>
              <a:buChar char="●"/>
            </a:pPr>
            <a:r>
              <a:rPr lang="en" sz="1600">
                <a:solidFill>
                  <a:srgbClr val="002856"/>
                </a:solidFill>
              </a:rPr>
              <a:t>Limitations:</a:t>
            </a:r>
            <a:endParaRPr sz="1600">
              <a:solidFill>
                <a:srgbClr val="002856"/>
              </a:solidFill>
            </a:endParaRPr>
          </a:p>
          <a:p>
            <a:pPr indent="-330200" lvl="1" marL="1828800" rtl="0" algn="l"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600"/>
              <a:buChar char="○"/>
            </a:pPr>
            <a:r>
              <a:rPr lang="en" sz="1600">
                <a:solidFill>
                  <a:srgbClr val="002856"/>
                </a:solidFill>
              </a:rPr>
              <a:t>Cannot perform pointer arithmetic</a:t>
            </a:r>
            <a:endParaRPr sz="1600">
              <a:solidFill>
                <a:srgbClr val="002856"/>
              </a:solidFill>
            </a:endParaRPr>
          </a:p>
          <a:p>
            <a:pPr indent="-330200" lvl="1" marL="1828800" rtl="0" algn="l"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600"/>
              <a:buChar char="○"/>
            </a:pPr>
            <a:r>
              <a:rPr lang="en" sz="1600">
                <a:solidFill>
                  <a:srgbClr val="002856"/>
                </a:solidFill>
              </a:rPr>
              <a:t>Cannot dereference without casting</a:t>
            </a:r>
            <a:endParaRPr sz="1600">
              <a:solidFill>
                <a:srgbClr val="002856"/>
              </a:solidFill>
            </a:endParaRPr>
          </a:p>
          <a:p>
            <a:pPr indent="-330200" lvl="1" marL="1828800" rtl="0" algn="l"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600"/>
              <a:buChar char="○"/>
            </a:pPr>
            <a:r>
              <a:rPr lang="en" sz="1600">
                <a:solidFill>
                  <a:srgbClr val="002856"/>
                </a:solidFill>
              </a:rPr>
              <a:t>No type checking by compiler</a:t>
            </a:r>
            <a:endParaRPr sz="1600">
              <a:solidFill>
                <a:srgbClr val="002856"/>
              </a:solidFill>
            </a:endParaRPr>
          </a:p>
          <a:p>
            <a:pPr indent="-330200" lvl="1" marL="1828800" rtl="0" algn="l"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600"/>
              <a:buChar char="○"/>
            </a:pPr>
            <a:r>
              <a:rPr lang="en" sz="1600">
                <a:solidFill>
                  <a:srgbClr val="002856"/>
                </a:solidFill>
              </a:rPr>
              <a:t>Cannot access members using -&gt; operator</a:t>
            </a:r>
            <a:endParaRPr sz="1600">
              <a:solidFill>
                <a:srgbClr val="002856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285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285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2856"/>
              </a:solidFill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0" y="1038350"/>
            <a:ext cx="7497300" cy="27300"/>
          </a:xfrm>
          <a:prstGeom prst="straightConnector1">
            <a:avLst/>
          </a:prstGeom>
          <a:noFill/>
          <a:ln cap="flat" cmpd="sng" w="38100">
            <a:solidFill>
              <a:srgbClr val="8D754B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723" y="0"/>
            <a:ext cx="1809275" cy="101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2856"/>
                </a:solidFill>
              </a:rPr>
              <a:t>Back to Basics: Function Pointers in C</a:t>
            </a:r>
            <a:endParaRPr b="1">
              <a:solidFill>
                <a:srgbClr val="00285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b="1">
              <a:solidFill>
                <a:srgbClr val="00285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2856"/>
              </a:solidFill>
            </a:endParaRPr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600"/>
              <a:buChar char="●"/>
            </a:pPr>
            <a:r>
              <a:rPr lang="en" sz="1600">
                <a:solidFill>
                  <a:srgbClr val="002856"/>
                </a:solidFill>
              </a:rPr>
              <a:t>A pointer that stores the address of a function</a:t>
            </a:r>
            <a:endParaRPr sz="1600">
              <a:solidFill>
                <a:srgbClr val="00285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600"/>
              <a:buChar char="●"/>
            </a:pPr>
            <a:r>
              <a:rPr lang="en" sz="1600">
                <a:solidFill>
                  <a:srgbClr val="002856"/>
                </a:solidFill>
              </a:rPr>
              <a:t>Allows functions to be passed as arguments</a:t>
            </a:r>
            <a:endParaRPr sz="1600">
              <a:solidFill>
                <a:srgbClr val="00285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600"/>
              <a:buChar char="●"/>
            </a:pPr>
            <a:r>
              <a:rPr lang="en" sz="1600">
                <a:solidFill>
                  <a:srgbClr val="002856"/>
                </a:solidFill>
              </a:rPr>
              <a:t>Enables runtime selection of functions</a:t>
            </a:r>
            <a:endParaRPr sz="1600">
              <a:solidFill>
                <a:srgbClr val="002856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600"/>
              <a:buChar char="●"/>
            </a:pPr>
            <a:r>
              <a:rPr lang="en" sz="1600">
                <a:solidFill>
                  <a:srgbClr val="002856"/>
                </a:solidFill>
              </a:rPr>
              <a:t>Syntax:</a:t>
            </a:r>
            <a:endParaRPr sz="1600">
              <a:solidFill>
                <a:srgbClr val="002856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2856"/>
                </a:solidFill>
                <a:latin typeface="Courier New"/>
                <a:ea typeface="Courier New"/>
                <a:cs typeface="Courier New"/>
                <a:sym typeface="Courier New"/>
              </a:rPr>
              <a:t>// Declaration</a:t>
            </a:r>
            <a:endParaRPr sz="1600">
              <a:solidFill>
                <a:srgbClr val="00285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2856"/>
                </a:solidFill>
                <a:latin typeface="Courier New"/>
                <a:ea typeface="Courier New"/>
                <a:cs typeface="Courier New"/>
                <a:sym typeface="Courier New"/>
              </a:rPr>
              <a:t>return_type (*pointer_name)(parameter_types);</a:t>
            </a:r>
            <a:endParaRPr sz="1600">
              <a:solidFill>
                <a:srgbClr val="00285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2856"/>
                </a:solidFill>
                <a:latin typeface="Courier New"/>
                <a:ea typeface="Courier New"/>
                <a:cs typeface="Courier New"/>
                <a:sym typeface="Courier New"/>
              </a:rPr>
              <a:t>// Example</a:t>
            </a:r>
            <a:endParaRPr sz="1600">
              <a:solidFill>
                <a:srgbClr val="00285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2856"/>
                </a:solidFill>
                <a:latin typeface="Courier New"/>
                <a:ea typeface="Courier New"/>
                <a:cs typeface="Courier New"/>
                <a:sym typeface="Courier New"/>
              </a:rPr>
              <a:t>int (*operation)(int, int);</a:t>
            </a:r>
            <a:endParaRPr sz="1600">
              <a:solidFill>
                <a:srgbClr val="00285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600"/>
              <a:buChar char="●"/>
            </a:pPr>
            <a:r>
              <a:rPr lang="en" sz="1600">
                <a:solidFill>
                  <a:srgbClr val="002856"/>
                </a:solidFill>
              </a:rPr>
              <a:t>Simple Usage for Callback:</a:t>
            </a:r>
            <a:endParaRPr sz="1600">
              <a:solidFill>
                <a:srgbClr val="002856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500"/>
              <a:buFont typeface="Courier New"/>
              <a:buChar char="○"/>
            </a:pPr>
            <a:r>
              <a:rPr lang="en" sz="1500">
                <a:solidFill>
                  <a:srgbClr val="002856"/>
                </a:solidFill>
                <a:latin typeface="Courier New"/>
                <a:ea typeface="Courier New"/>
                <a:cs typeface="Courier New"/>
                <a:sym typeface="Courier New"/>
              </a:rPr>
              <a:t>void process_array(int arr[], size_t size, int (*process)(int));</a:t>
            </a:r>
            <a:endParaRPr sz="1500">
              <a:solidFill>
                <a:srgbClr val="00285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2856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2856"/>
              </a:solidFill>
            </a:endParaRPr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285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285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2856"/>
              </a:solidFill>
            </a:endParaRPr>
          </a:p>
        </p:txBody>
      </p:sp>
      <p:cxnSp>
        <p:nvCxnSpPr>
          <p:cNvPr id="82" name="Google Shape;82;p16"/>
          <p:cNvCxnSpPr/>
          <p:nvPr/>
        </p:nvCxnSpPr>
        <p:spPr>
          <a:xfrm>
            <a:off x="0" y="1038350"/>
            <a:ext cx="7497300" cy="27300"/>
          </a:xfrm>
          <a:prstGeom prst="straightConnector1">
            <a:avLst/>
          </a:prstGeom>
          <a:noFill/>
          <a:ln cap="flat" cmpd="sng" w="38100">
            <a:solidFill>
              <a:srgbClr val="8D754B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723" y="0"/>
            <a:ext cx="1809275" cy="101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2856"/>
                </a:solidFill>
              </a:rPr>
              <a:t>P1: Basic Stack Implementation</a:t>
            </a:r>
            <a:endParaRPr>
              <a:solidFill>
                <a:srgbClr val="002856"/>
              </a:solidFill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800"/>
              <a:buChar char="●"/>
            </a:pPr>
            <a:r>
              <a:rPr lang="en">
                <a:solidFill>
                  <a:srgbClr val="002856"/>
                </a:solidFill>
              </a:rPr>
              <a:t>A stack is a Last-In-First-Out (LIFO) data structure.</a:t>
            </a:r>
            <a:endParaRPr>
              <a:solidFill>
                <a:srgbClr val="00285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800"/>
              <a:buChar char="●"/>
            </a:pPr>
            <a:r>
              <a:rPr lang="en">
                <a:solidFill>
                  <a:srgbClr val="002856"/>
                </a:solidFill>
              </a:rPr>
              <a:t>Im</a:t>
            </a:r>
            <a:r>
              <a:rPr lang="en">
                <a:solidFill>
                  <a:srgbClr val="002856"/>
                </a:solidFill>
              </a:rPr>
              <a:t>plement the following functions for a stack. Your stack should operate inde</a:t>
            </a:r>
            <a:r>
              <a:rPr lang="en">
                <a:solidFill>
                  <a:srgbClr val="002856"/>
                </a:solidFill>
              </a:rPr>
              <a:t>pendent independent of data type. </a:t>
            </a:r>
            <a:endParaRPr>
              <a:solidFill>
                <a:srgbClr val="002856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400"/>
              <a:buChar char="○"/>
            </a:pPr>
            <a:r>
              <a:rPr lang="en">
                <a:solidFill>
                  <a:srgbClr val="002856"/>
                </a:solidFill>
              </a:rPr>
              <a:t>init_stack: Initializes the stack.</a:t>
            </a:r>
            <a:endParaRPr>
              <a:solidFill>
                <a:srgbClr val="002856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400"/>
              <a:buChar char="○"/>
            </a:pPr>
            <a:r>
              <a:rPr lang="en">
                <a:solidFill>
                  <a:srgbClr val="002856"/>
                </a:solidFill>
              </a:rPr>
              <a:t>p</a:t>
            </a:r>
            <a:r>
              <a:rPr lang="en">
                <a:solidFill>
                  <a:srgbClr val="002856"/>
                </a:solidFill>
              </a:rPr>
              <a:t>ush: Adds an item to the top.</a:t>
            </a:r>
            <a:endParaRPr>
              <a:solidFill>
                <a:srgbClr val="002856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400"/>
              <a:buChar char="○"/>
            </a:pPr>
            <a:r>
              <a:rPr lang="en">
                <a:solidFill>
                  <a:srgbClr val="002856"/>
                </a:solidFill>
              </a:rPr>
              <a:t>pop: Removes the item at the top.</a:t>
            </a:r>
            <a:endParaRPr>
              <a:solidFill>
                <a:srgbClr val="002856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400"/>
              <a:buChar char="○"/>
            </a:pPr>
            <a:r>
              <a:rPr lang="en">
                <a:solidFill>
                  <a:srgbClr val="002856"/>
                </a:solidFill>
              </a:rPr>
              <a:t>peek: Returns the item at the top without removing it.</a:t>
            </a:r>
            <a:endParaRPr>
              <a:solidFill>
                <a:srgbClr val="002856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400"/>
              <a:buChar char="○"/>
            </a:pPr>
            <a:r>
              <a:rPr lang="en">
                <a:solidFill>
                  <a:srgbClr val="002856"/>
                </a:solidFill>
              </a:rPr>
              <a:t>is_empty: Checks if the stack is empty.</a:t>
            </a:r>
            <a:endParaRPr>
              <a:solidFill>
                <a:srgbClr val="002856"/>
              </a:solidFill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400"/>
              <a:buChar char="○"/>
            </a:pPr>
            <a:r>
              <a:rPr lang="en">
                <a:solidFill>
                  <a:srgbClr val="002856"/>
                </a:solidFill>
              </a:rPr>
              <a:t>clear: Empties the stack and deallocates memory.</a:t>
            </a:r>
            <a:endParaRPr>
              <a:solidFill>
                <a:srgbClr val="002856"/>
              </a:solidFill>
            </a:endParaRPr>
          </a:p>
        </p:txBody>
      </p:sp>
      <p:cxnSp>
        <p:nvCxnSpPr>
          <p:cNvPr id="91" name="Google Shape;91;p17"/>
          <p:cNvCxnSpPr/>
          <p:nvPr/>
        </p:nvCxnSpPr>
        <p:spPr>
          <a:xfrm>
            <a:off x="0" y="1038350"/>
            <a:ext cx="7497300" cy="27300"/>
          </a:xfrm>
          <a:prstGeom prst="straightConnector1">
            <a:avLst/>
          </a:prstGeom>
          <a:noFill/>
          <a:ln cap="flat" cmpd="sng" w="38100">
            <a:solidFill>
              <a:srgbClr val="8D754B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723" y="0"/>
            <a:ext cx="1809275" cy="101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 rotWithShape="1">
          <a:blip r:embed="rId4">
            <a:alphaModFix/>
          </a:blip>
          <a:srcRect b="0" l="0" r="57497" t="0"/>
          <a:stretch/>
        </p:blipFill>
        <p:spPr>
          <a:xfrm>
            <a:off x="5759175" y="2244100"/>
            <a:ext cx="2713275" cy="2324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2856"/>
                </a:solidFill>
              </a:rPr>
              <a:t>P2: Basic Queue Implementation</a:t>
            </a:r>
            <a:endParaRPr>
              <a:solidFill>
                <a:srgbClr val="002856"/>
              </a:solidFill>
            </a:endParaRPr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800"/>
              <a:buChar char="●"/>
            </a:pPr>
            <a:r>
              <a:rPr lang="en">
                <a:solidFill>
                  <a:srgbClr val="002856"/>
                </a:solidFill>
              </a:rPr>
              <a:t>A queue is a First-In-First-Out (FIFO) data structure.</a:t>
            </a:r>
            <a:endParaRPr>
              <a:solidFill>
                <a:srgbClr val="00285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800"/>
              <a:buChar char="●"/>
            </a:pPr>
            <a:r>
              <a:rPr lang="en">
                <a:solidFill>
                  <a:srgbClr val="002856"/>
                </a:solidFill>
              </a:rPr>
              <a:t>I</a:t>
            </a:r>
            <a:r>
              <a:rPr lang="en">
                <a:solidFill>
                  <a:srgbClr val="002856"/>
                </a:solidFill>
              </a:rPr>
              <a:t>mplement the following functions for a queue. Your queue should operate independent of data type. </a:t>
            </a:r>
            <a:endParaRPr>
              <a:solidFill>
                <a:srgbClr val="002856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000"/>
              <a:buChar char="○"/>
            </a:pPr>
            <a:r>
              <a:rPr lang="en">
                <a:solidFill>
                  <a:srgbClr val="002856"/>
                </a:solidFill>
              </a:rPr>
              <a:t>init_queue: Initializes the queue.</a:t>
            </a:r>
            <a:endParaRPr>
              <a:solidFill>
                <a:srgbClr val="002856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000"/>
              <a:buChar char="○"/>
            </a:pPr>
            <a:r>
              <a:rPr lang="en">
                <a:solidFill>
                  <a:srgbClr val="002856"/>
                </a:solidFill>
              </a:rPr>
              <a:t>enqueue: Adds an item to the back of the queue.</a:t>
            </a:r>
            <a:endParaRPr>
              <a:solidFill>
                <a:srgbClr val="002856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000"/>
              <a:buChar char="○"/>
            </a:pPr>
            <a:r>
              <a:rPr lang="en">
                <a:solidFill>
                  <a:srgbClr val="002856"/>
                </a:solidFill>
              </a:rPr>
              <a:t>dequeue: Removes an item from the front of the queue.</a:t>
            </a:r>
            <a:endParaRPr>
              <a:solidFill>
                <a:srgbClr val="002856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000"/>
              <a:buChar char="○"/>
            </a:pPr>
            <a:r>
              <a:rPr lang="en">
                <a:solidFill>
                  <a:srgbClr val="002856"/>
                </a:solidFill>
              </a:rPr>
              <a:t>peek_front/peek_back: Views the front/back of the queue.</a:t>
            </a:r>
            <a:endParaRPr>
              <a:solidFill>
                <a:srgbClr val="002856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000"/>
              <a:buChar char="○"/>
            </a:pPr>
            <a:r>
              <a:rPr lang="en">
                <a:solidFill>
                  <a:srgbClr val="002856"/>
                </a:solidFill>
              </a:rPr>
              <a:t>queue_is_empty: Checks if the queue is empty.</a:t>
            </a:r>
            <a:endParaRPr>
              <a:solidFill>
                <a:srgbClr val="002856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000"/>
              <a:buChar char="○"/>
            </a:pPr>
            <a:r>
              <a:rPr lang="en">
                <a:solidFill>
                  <a:srgbClr val="002856"/>
                </a:solidFill>
              </a:rPr>
              <a:t>print_queue: Prints all elements in the queue.</a:t>
            </a:r>
            <a:endParaRPr>
              <a:solidFill>
                <a:srgbClr val="002856"/>
              </a:solidFill>
            </a:endParaRPr>
          </a:p>
        </p:txBody>
      </p:sp>
      <p:cxnSp>
        <p:nvCxnSpPr>
          <p:cNvPr id="101" name="Google Shape;101;p18"/>
          <p:cNvCxnSpPr/>
          <p:nvPr/>
        </p:nvCxnSpPr>
        <p:spPr>
          <a:xfrm>
            <a:off x="0" y="1038350"/>
            <a:ext cx="7497300" cy="27300"/>
          </a:xfrm>
          <a:prstGeom prst="straightConnector1">
            <a:avLst/>
          </a:prstGeom>
          <a:noFill/>
          <a:ln cap="flat" cmpd="sng" w="38100">
            <a:solidFill>
              <a:srgbClr val="8D754B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723" y="0"/>
            <a:ext cx="1809275" cy="101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8"/>
          <p:cNvPicPr preferRelativeResize="0"/>
          <p:nvPr/>
        </p:nvPicPr>
        <p:blipFill rotWithShape="1">
          <a:blip r:embed="rId4">
            <a:alphaModFix/>
          </a:blip>
          <a:srcRect b="0" l="42716" r="0" t="0"/>
          <a:stretch/>
        </p:blipFill>
        <p:spPr>
          <a:xfrm>
            <a:off x="5858150" y="2678125"/>
            <a:ext cx="2974149" cy="189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000"/>
              <a:buChar char="●"/>
            </a:pPr>
            <a:r>
              <a:rPr lang="en">
                <a:solidFill>
                  <a:srgbClr val="002856"/>
                </a:solidFill>
              </a:rPr>
              <a:t>Implement the standard queue functions using two stacks. Your implementation should be mimicking a FIFO structure using two LIFO stacks.</a:t>
            </a:r>
            <a:endParaRPr>
              <a:solidFill>
                <a:srgbClr val="002856"/>
              </a:solidFill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000"/>
              <a:buChar char="○"/>
            </a:pPr>
            <a:r>
              <a:rPr lang="en" sz="1400">
                <a:solidFill>
                  <a:srgbClr val="002856"/>
                </a:solidFill>
              </a:rPr>
              <a:t>init_queue_p: Initializes the pseudo-queue using two stacks.</a:t>
            </a:r>
            <a:endParaRPr sz="1400">
              <a:solidFill>
                <a:srgbClr val="002856"/>
              </a:solidFill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000"/>
              <a:buChar char="○"/>
            </a:pPr>
            <a:r>
              <a:rPr lang="en" sz="1400">
                <a:solidFill>
                  <a:srgbClr val="002856"/>
                </a:solidFill>
              </a:rPr>
              <a:t>enqueue_p: Enqueues an item by pushing it onto stack1.</a:t>
            </a:r>
            <a:endParaRPr sz="1400">
              <a:solidFill>
                <a:srgbClr val="002856"/>
              </a:solidFill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000"/>
              <a:buChar char="○"/>
            </a:pPr>
            <a:r>
              <a:rPr lang="en" sz="1400">
                <a:solidFill>
                  <a:srgbClr val="002856"/>
                </a:solidFill>
              </a:rPr>
              <a:t>dequeue_p: Dequeues an item by transferring items from stack1 to stack2 to reverse order.</a:t>
            </a:r>
            <a:endParaRPr sz="1400">
              <a:solidFill>
                <a:srgbClr val="002856"/>
              </a:solidFill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000"/>
              <a:buChar char="○"/>
            </a:pPr>
            <a:r>
              <a:rPr lang="en" sz="1400">
                <a:solidFill>
                  <a:srgbClr val="002856"/>
                </a:solidFill>
              </a:rPr>
              <a:t>is_empty_pqueue: Checks if both stacks are empty, which indicates an empty queue.</a:t>
            </a:r>
            <a:endParaRPr>
              <a:solidFill>
                <a:srgbClr val="002856"/>
              </a:solidFill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736" y="2938233"/>
            <a:ext cx="3195564" cy="163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2856"/>
                </a:solidFill>
              </a:rPr>
              <a:t>P3: Queue With Two Stacks</a:t>
            </a:r>
            <a:endParaRPr>
              <a:solidFill>
                <a:srgbClr val="002856"/>
              </a:solidFill>
            </a:endParaRPr>
          </a:p>
        </p:txBody>
      </p:sp>
      <p:cxnSp>
        <p:nvCxnSpPr>
          <p:cNvPr id="112" name="Google Shape;112;p19"/>
          <p:cNvCxnSpPr/>
          <p:nvPr/>
        </p:nvCxnSpPr>
        <p:spPr>
          <a:xfrm>
            <a:off x="0" y="1038350"/>
            <a:ext cx="7497300" cy="27300"/>
          </a:xfrm>
          <a:prstGeom prst="straightConnector1">
            <a:avLst/>
          </a:prstGeom>
          <a:noFill/>
          <a:ln cap="flat" cmpd="sng" w="38100">
            <a:solidFill>
              <a:srgbClr val="8D754B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4723" y="0"/>
            <a:ext cx="1809275" cy="1017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2856"/>
                </a:solidFill>
              </a:rPr>
              <a:t>P3: Queue With Two Stacks</a:t>
            </a:r>
            <a:endParaRPr>
              <a:solidFill>
                <a:srgbClr val="002856"/>
              </a:solidFill>
            </a:endParaRPr>
          </a:p>
        </p:txBody>
      </p:sp>
      <p:cxnSp>
        <p:nvCxnSpPr>
          <p:cNvPr id="120" name="Google Shape;120;p20"/>
          <p:cNvCxnSpPr/>
          <p:nvPr/>
        </p:nvCxnSpPr>
        <p:spPr>
          <a:xfrm>
            <a:off x="0" y="1038350"/>
            <a:ext cx="7497300" cy="27300"/>
          </a:xfrm>
          <a:prstGeom prst="straightConnector1">
            <a:avLst/>
          </a:prstGeom>
          <a:noFill/>
          <a:ln cap="flat" cmpd="sng" w="38100">
            <a:solidFill>
              <a:srgbClr val="8D754B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723" y="0"/>
            <a:ext cx="1809275" cy="101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75" y="1247325"/>
            <a:ext cx="8167660" cy="3580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000"/>
              <a:buChar char="●"/>
            </a:pPr>
            <a:r>
              <a:rPr lang="en">
                <a:solidFill>
                  <a:srgbClr val="002856"/>
                </a:solidFill>
              </a:rPr>
              <a:t>Validate if an expression has balanced parentheses </a:t>
            </a:r>
            <a:endParaRPr>
              <a:solidFill>
                <a:srgbClr val="002856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000"/>
              <a:buChar char="●"/>
            </a:pPr>
            <a:r>
              <a:rPr lang="en">
                <a:solidFill>
                  <a:srgbClr val="002856"/>
                </a:solidFill>
              </a:rPr>
              <a:t>(e.g., {[()]} is balanced, {[(])} is not).</a:t>
            </a:r>
            <a:endParaRPr>
              <a:solidFill>
                <a:srgbClr val="002856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000"/>
              <a:buChar char="●"/>
            </a:pPr>
            <a:r>
              <a:rPr lang="en">
                <a:solidFill>
                  <a:srgbClr val="002856"/>
                </a:solidFill>
              </a:rPr>
              <a:t>Uses a stack to push opening brackets and pop them when matching closing brackets are found.</a:t>
            </a:r>
            <a:endParaRPr>
              <a:solidFill>
                <a:srgbClr val="002856"/>
              </a:solidFill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000"/>
              <a:buChar char="○"/>
            </a:pPr>
            <a:r>
              <a:rPr lang="en">
                <a:solidFill>
                  <a:srgbClr val="002856"/>
                </a:solidFill>
              </a:rPr>
              <a:t>i</a:t>
            </a:r>
            <a:r>
              <a:rPr lang="en">
                <a:solidFill>
                  <a:srgbClr val="002856"/>
                </a:solidFill>
              </a:rPr>
              <a:t>s_matching_pair: Checks if two characters (opening and closing) form a valid pair.</a:t>
            </a:r>
            <a:endParaRPr>
              <a:solidFill>
                <a:srgbClr val="002856"/>
              </a:solidFill>
            </a:endParaRPr>
          </a:p>
          <a:p>
            <a:pPr indent="-2921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856"/>
              </a:buClr>
              <a:buSzPts val="1000"/>
              <a:buChar char="○"/>
            </a:pPr>
            <a:r>
              <a:rPr lang="en">
                <a:solidFill>
                  <a:srgbClr val="002856"/>
                </a:solidFill>
              </a:rPr>
              <a:t>is_parentheses_balanced: Uses a stack to check if all parentheses in the expression are balanced.</a:t>
            </a:r>
            <a:endParaRPr>
              <a:solidFill>
                <a:srgbClr val="002856"/>
              </a:solidFill>
            </a:endParaRPr>
          </a:p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2856"/>
                </a:solidFill>
              </a:rPr>
              <a:t>P4: </a:t>
            </a:r>
            <a:r>
              <a:rPr b="1" lang="en">
                <a:solidFill>
                  <a:srgbClr val="002856"/>
                </a:solidFill>
              </a:rPr>
              <a:t>Parenthesis Checker</a:t>
            </a:r>
            <a:endParaRPr>
              <a:solidFill>
                <a:srgbClr val="002856"/>
              </a:solidFill>
            </a:endParaRPr>
          </a:p>
        </p:txBody>
      </p:sp>
      <p:cxnSp>
        <p:nvCxnSpPr>
          <p:cNvPr id="130" name="Google Shape;130;p21"/>
          <p:cNvCxnSpPr/>
          <p:nvPr/>
        </p:nvCxnSpPr>
        <p:spPr>
          <a:xfrm>
            <a:off x="0" y="1038350"/>
            <a:ext cx="7497300" cy="27300"/>
          </a:xfrm>
          <a:prstGeom prst="straightConnector1">
            <a:avLst/>
          </a:prstGeom>
          <a:noFill/>
          <a:ln cap="flat" cmpd="sng" w="38100">
            <a:solidFill>
              <a:srgbClr val="8D754B"/>
            </a:solidFill>
            <a:prstDash val="solid"/>
            <a:round/>
            <a:headEnd len="med" w="med" type="none"/>
            <a:tailEnd len="med" w="med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4723" y="0"/>
            <a:ext cx="1809275" cy="1017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07650" y="3922072"/>
            <a:ext cx="5724650" cy="64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