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0"/>
  </p:notesMasterIdLst>
  <p:sldIdLst>
    <p:sldId id="257" r:id="rId2"/>
    <p:sldId id="294" r:id="rId3"/>
    <p:sldId id="258" r:id="rId4"/>
    <p:sldId id="264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304" r:id="rId14"/>
    <p:sldId id="307" r:id="rId15"/>
    <p:sldId id="308" r:id="rId16"/>
    <p:sldId id="309" r:id="rId17"/>
    <p:sldId id="302" r:id="rId18"/>
    <p:sldId id="303" r:id="rId19"/>
    <p:sldId id="271" r:id="rId20"/>
    <p:sldId id="310" r:id="rId21"/>
    <p:sldId id="273" r:id="rId22"/>
    <p:sldId id="312" r:id="rId23"/>
    <p:sldId id="283" r:id="rId24"/>
    <p:sldId id="284" r:id="rId25"/>
    <p:sldId id="285" r:id="rId26"/>
    <p:sldId id="286" r:id="rId27"/>
    <p:sldId id="287" r:id="rId28"/>
    <p:sldId id="275" r:id="rId29"/>
    <p:sldId id="291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90" r:id="rId38"/>
    <p:sldId id="31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1C8B95-FC27-4FA8-A9DC-A663534F7E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928C8-AA53-4D1D-9C53-FEF98C5A9C25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341052-E8C0-48B1-AFD6-FD333DF465B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B12D7D-F62C-4925-BC9D-9B8C50D25EA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1603AB-5ADA-4238-A78E-4B7FB4C89E15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4AE47-74FD-41C7-B497-965D3DAFE5D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EFA588-2EE8-446F-93A3-F25A475F7ACB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B03B3-4DE7-4C43-B8A9-FBE1B9B3751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23BC5-5D43-4A65-9B94-2E70F601CD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60E86-A440-40CD-838D-D6680FD7F742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A49FD-6D97-4381-A264-346F8E646C0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12E10A-8F8C-4754-9AEC-08976F53707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E5B036-8CDB-4437-919E-E2293F78792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1E682-D05F-40BB-9048-EB7481401B7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1ECB0-93E9-4CFD-8037-0170D9C68FA1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FF729-6B91-4C48-8D14-00BB802F810C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970A17-9D29-4907-8B2D-C8ECD21A404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04898" y="228600"/>
            <a:ext cx="8534205" cy="18288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altLang="fr-FR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611" y="2438400"/>
            <a:ext cx="685726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altLang="fr-FR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09716" y="6248400"/>
            <a:ext cx="1905611" cy="457200"/>
          </a:xfrm>
        </p:spPr>
        <p:txBody>
          <a:bodyPr/>
          <a:lstStyle>
            <a:lvl1pPr>
              <a:defRPr/>
            </a:lvl1pPr>
          </a:lstStyle>
          <a:p>
            <a:fld id="{873C46CF-9B88-49D6-98CB-39C5FC465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81F0A1-6737-4E19-B450-C7D0FF97D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284" y="228601"/>
            <a:ext cx="2132818" cy="5470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98" y="228601"/>
            <a:ext cx="6260665" cy="5470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22C6A-59F6-4E6F-9521-414BD084E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7407BAA-741D-4EB8-8C75-328A6BAFA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99302F-BDC5-49EB-9574-8FE3B15A4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1"/>
            <a:ext cx="7771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37E967-4126-49AA-9351-121D1341D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98" y="1371601"/>
            <a:ext cx="4196742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371601"/>
            <a:ext cx="4196741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C4706-BDB6-4428-9FA1-9F7E4BE23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3865C-B8F4-4AEF-9B2B-5DEEECF63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21935F-92EC-4A13-85DD-95B85D59D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9910DE-15E6-4C73-B998-85A027B5C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3050"/>
            <a:ext cx="30079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1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7" y="1435101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77358C-E161-4844-9679-FE6136C63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1" y="4800600"/>
            <a:ext cx="54852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1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1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095F2A-B348-429E-A854-2E8CFA461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98" y="228600"/>
            <a:ext cx="853420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98" y="1371601"/>
            <a:ext cx="853420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98" y="6248400"/>
            <a:ext cx="19056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4040" y="6324600"/>
            <a:ext cx="1904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fld id="{B78A79C2-69CA-492E-BEAB-57009A0F96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38469" y="6324600"/>
            <a:ext cx="1904145" cy="4000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304898" y="914400"/>
            <a:ext cx="8381756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FF0000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FF"/>
        </a:buClr>
        <a:buSzPct val="65000"/>
        <a:buFont typeface="Monotype Sorts" pitchFamily="2" charset="2"/>
        <a:buChar char="F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05001" y="2895600"/>
            <a:ext cx="5410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kern="0" noProof="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Dr Panagiotis Chountas</a:t>
            </a:r>
            <a:endParaRPr kumimoji="1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Methods for selecting attributes (which will be described later) show that weather is not a discriminating attribute</a:t>
            </a:r>
          </a:p>
          <a:p>
            <a:pPr algn="just"/>
            <a:r>
              <a:rPr lang="en-US" dirty="0"/>
              <a:t>We use the principle of </a:t>
            </a:r>
            <a:r>
              <a:rPr lang="en-US" i="1" dirty="0"/>
              <a:t>Occam’s Razor</a:t>
            </a:r>
            <a:r>
              <a:rPr lang="en-US" dirty="0"/>
              <a:t>:  Given a number of competing hypotheses, the simplest one is preferable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basic structure of creating a decision tree is the same for most decision tree algorithms</a:t>
            </a:r>
          </a:p>
          <a:p>
            <a:pPr algn="just"/>
            <a:r>
              <a:rPr lang="en-US" dirty="0"/>
              <a:t>The difference lies in how we select the attributes for the tree</a:t>
            </a:r>
          </a:p>
          <a:p>
            <a:pPr algn="just"/>
            <a:r>
              <a:rPr lang="en-US" dirty="0"/>
              <a:t>We will focus on the ID3 algorithm developed by Ross Quinlan as part of this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Algorithms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basic idea behind any decision tree algorithm is as follows:</a:t>
            </a:r>
          </a:p>
          <a:p>
            <a:pPr lvl="1"/>
            <a:r>
              <a:rPr lang="en-US" sz="2400"/>
              <a:t>Choose the </a:t>
            </a:r>
            <a:r>
              <a:rPr lang="en-US" sz="2400" i="1"/>
              <a:t>best</a:t>
            </a:r>
            <a:r>
              <a:rPr lang="en-US" sz="2400"/>
              <a:t> attribute(s) to split the remaining instances and make that attribute a decision node</a:t>
            </a:r>
          </a:p>
          <a:p>
            <a:pPr lvl="1"/>
            <a:r>
              <a:rPr lang="en-US" sz="2400"/>
              <a:t>Repeat this process for recursively for each child</a:t>
            </a:r>
          </a:p>
          <a:p>
            <a:pPr lvl="1"/>
            <a:r>
              <a:rPr lang="en-US" sz="2400"/>
              <a:t>Stop when:</a:t>
            </a:r>
          </a:p>
          <a:p>
            <a:pPr lvl="2"/>
            <a:r>
              <a:rPr lang="en-US" sz="2000"/>
              <a:t>All the instances have the same target attribute value</a:t>
            </a:r>
          </a:p>
          <a:p>
            <a:pPr lvl="2"/>
            <a:r>
              <a:rPr lang="en-US" sz="2000"/>
              <a:t>There are no more attributes</a:t>
            </a:r>
          </a:p>
          <a:p>
            <a:pPr lvl="2"/>
            <a:r>
              <a:rPr lang="en-US" sz="2000"/>
              <a:t>There are no more instances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685800"/>
            <a:ext cx="38322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/>
              <a:t>The first split: Lot Size = 19,000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581150"/>
            <a:ext cx="67627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905000" y="3581400"/>
            <a:ext cx="4648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/>
              <a:t>Second Split: Income = $84,000</a:t>
            </a:r>
          </a:p>
        </p:txBody>
      </p:sp>
      <p:pic>
        <p:nvPicPr>
          <p:cNvPr id="19459" name="Content Placeholder 3" descr="CT-mower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1366838"/>
            <a:ext cx="6400800" cy="51927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/>
              <a:t>After All Splits</a:t>
            </a:r>
          </a:p>
        </p:txBody>
      </p:sp>
      <p:pic>
        <p:nvPicPr>
          <p:cNvPr id="20483" name="Content Placeholder 3" descr="CT-mowerSPLIT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066800"/>
            <a:ext cx="6705600" cy="55911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Gini Index</a:t>
            </a:r>
          </a:p>
        </p:txBody>
      </p:sp>
      <p:sp>
        <p:nvSpPr>
          <p:cNvPr id="1028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96200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Gini Index for rectangle </a:t>
            </a:r>
            <a:r>
              <a:rPr lang="en-US" i="1"/>
              <a:t>A </a:t>
            </a:r>
            <a:r>
              <a:rPr lang="en-US"/>
              <a:t>containing</a:t>
            </a:r>
            <a:r>
              <a:rPr lang="en-US" i="1"/>
              <a:t> m </a:t>
            </a:r>
            <a:r>
              <a:rPr lang="en-US"/>
              <a:t>records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029" name="Content Placeholder 7"/>
          <p:cNvSpPr>
            <a:spLocks noGrp="1"/>
          </p:cNvSpPr>
          <p:nvPr>
            <p:ph sz="quarter" idx="2"/>
          </p:nvPr>
        </p:nvSpPr>
        <p:spPr>
          <a:xfrm>
            <a:off x="533400" y="2895600"/>
            <a:ext cx="8229600" cy="3657600"/>
          </a:xfrm>
        </p:spPr>
        <p:txBody>
          <a:bodyPr/>
          <a:lstStyle/>
          <a:p>
            <a:pPr marL="517525" indent="-517525" eaLnBrk="1" hangingPunct="1">
              <a:buFont typeface="Wingdings 2" pitchFamily="18" charset="2"/>
              <a:buNone/>
              <a:defRPr/>
            </a:pPr>
            <a:r>
              <a:rPr lang="en-US" i="1" dirty="0"/>
              <a:t>p</a:t>
            </a:r>
            <a:r>
              <a:rPr lang="en-US" dirty="0"/>
              <a:t> = proportion of cases in rectangle </a:t>
            </a:r>
            <a:r>
              <a:rPr lang="en-US" i="1" dirty="0"/>
              <a:t>A</a:t>
            </a:r>
            <a:r>
              <a:rPr lang="en-US" dirty="0"/>
              <a:t> that belong to class </a:t>
            </a:r>
            <a:r>
              <a:rPr lang="en-US" i="1" dirty="0"/>
              <a:t>k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I(A) = 0 when all cases belong to same class</a:t>
            </a:r>
          </a:p>
          <a:p>
            <a:pPr lvl="1" eaLnBrk="1" hangingPunct="1">
              <a:defRPr/>
            </a:pPr>
            <a:r>
              <a:rPr lang="en-US" dirty="0"/>
              <a:t>Max value when all classes are equally represented (= 0.50 in binary case)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18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800" dirty="0"/>
              <a:t>Note: </a:t>
            </a:r>
            <a:r>
              <a:rPr lang="en-US" sz="1800" dirty="0" err="1"/>
              <a:t>XLMiner</a:t>
            </a:r>
            <a:r>
              <a:rPr lang="en-US" sz="1800" dirty="0"/>
              <a:t> uses a variant called “delta splitting rule”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41525" y="2197100"/>
          <a:ext cx="6950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2288252" imgH="329749" progId="Word.Document.12">
                  <p:embed/>
                </p:oleObj>
              </mc:Choice>
              <mc:Fallback>
                <p:oleObj name="Document" r:id="rId4" imgW="2288252" imgH="329749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197100"/>
                        <a:ext cx="6950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</a:t>
            </a:r>
          </a:p>
        </p:txBody>
      </p:sp>
      <p:sp>
        <p:nvSpPr>
          <p:cNvPr id="2052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3276600"/>
            <a:ext cx="7315200" cy="3048000"/>
          </a:xfrm>
        </p:spPr>
        <p:txBody>
          <a:bodyPr/>
          <a:lstStyle/>
          <a:p>
            <a:pPr marL="517525" indent="-517525" eaLnBrk="1" hangingPunct="1">
              <a:buFont typeface="Wingdings 2" pitchFamily="18" charset="2"/>
              <a:buNone/>
              <a:defRPr/>
            </a:pPr>
            <a:r>
              <a:rPr lang="en-US" i="1" dirty="0"/>
              <a:t>p</a:t>
            </a:r>
            <a:r>
              <a:rPr lang="en-US" dirty="0"/>
              <a:t> = proportion of cases (out of </a:t>
            </a:r>
            <a:r>
              <a:rPr lang="en-US" i="1" dirty="0"/>
              <a:t>m</a:t>
            </a:r>
            <a:r>
              <a:rPr lang="en-US" dirty="0"/>
              <a:t>) in rectangle </a:t>
            </a:r>
            <a:r>
              <a:rPr lang="en-US" i="1" dirty="0"/>
              <a:t>A</a:t>
            </a:r>
            <a:r>
              <a:rPr lang="en-US" dirty="0"/>
              <a:t> that belong to class </a:t>
            </a:r>
            <a:r>
              <a:rPr lang="en-US" i="1" dirty="0"/>
              <a:t>k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Entropy ranges between 0 (most pure) and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(equal representation of classes)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53" name="Content Placeholder 9"/>
          <p:cNvSpPr>
            <a:spLocks noGrp="1"/>
          </p:cNvSpPr>
          <p:nvPr>
            <p:ph sz="quarter" idx="2"/>
          </p:nvPr>
        </p:nvSpPr>
        <p:spPr>
          <a:xfrm>
            <a:off x="990600" y="1447800"/>
            <a:ext cx="7693025" cy="198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914400" y="1524000"/>
          <a:ext cx="6553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2288252" imgH="609155" progId="Word.Document.12">
                  <p:embed/>
                </p:oleObj>
              </mc:Choice>
              <mc:Fallback>
                <p:oleObj name="Document" r:id="rId4" imgW="2288252" imgH="609155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553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Entropy is minimized when all values of the target attribute are the same.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we know that commute time will always be </a:t>
            </a:r>
            <a:r>
              <a:rPr lang="en-US" sz="2400" i="1"/>
              <a:t>short</a:t>
            </a:r>
            <a:r>
              <a:rPr lang="en-US" sz="2400"/>
              <a:t>, then entropy = 0</a:t>
            </a: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800"/>
              <a:t>Entropy is maximized when there is an equal chance of all values for the target attribute (i.e. the result is random)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commute time = short in 3 instances, medium in 3 instances and long in 3 instances, entropy is maximized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Decision Tree</a:t>
            </a:r>
          </a:p>
          <a:p>
            <a:r>
              <a:rPr lang="en-US" dirty="0"/>
              <a:t>Sample Decision Trees</a:t>
            </a:r>
          </a:p>
          <a:p>
            <a:r>
              <a:rPr lang="en-US" dirty="0"/>
              <a:t>How to Construct a Decision Tree</a:t>
            </a:r>
          </a:p>
          <a:p>
            <a:r>
              <a:rPr lang="en-US" dirty="0"/>
              <a:t>Problems with Decision Trees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the Best Attributes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661275" cy="609600"/>
          </a:xfrm>
        </p:spPr>
        <p:txBody>
          <a:bodyPr/>
          <a:lstStyle/>
          <a:p>
            <a:r>
              <a:rPr lang="en-US" dirty="0"/>
              <a:t>Refer back to our original decision tree</a:t>
            </a:r>
          </a:p>
          <a:p>
            <a:endParaRPr lang="en-US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05200" y="2667000"/>
            <a:ext cx="1295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Leave At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057400" y="3733800"/>
            <a:ext cx="1193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Stall?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648200" y="3657600"/>
            <a:ext cx="1219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Accident?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057400" y="3276600"/>
            <a:ext cx="109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10 AM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029200" y="32004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9 AM</a:t>
            </a:r>
          </a:p>
        </p:txBody>
      </p:sp>
      <p:cxnSp>
        <p:nvCxnSpPr>
          <p:cNvPr id="29705" name="AutoShape 9"/>
          <p:cNvCxnSpPr>
            <a:cxnSpLocks noChangeShapeType="1"/>
            <a:stCxn id="29700" idx="2"/>
            <a:endCxn id="29701" idx="0"/>
          </p:cNvCxnSpPr>
          <p:nvPr/>
        </p:nvCxnSpPr>
        <p:spPr bwMode="auto">
          <a:xfrm flipH="1">
            <a:off x="2654300" y="3048000"/>
            <a:ext cx="1498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6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>
            <a:off x="4152900" y="3048000"/>
            <a:ext cx="11049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929063" y="3352800"/>
            <a:ext cx="947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8 AM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514600" y="44196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657600" y="38862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752600" y="4419600"/>
            <a:ext cx="949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Short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343400" y="4419600"/>
            <a:ext cx="14144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Medium</a:t>
            </a:r>
          </a:p>
        </p:txBody>
      </p:sp>
      <p:cxnSp>
        <p:nvCxnSpPr>
          <p:cNvPr id="29712" name="AutoShape 16"/>
          <p:cNvCxnSpPr>
            <a:cxnSpLocks noChangeShapeType="1"/>
            <a:stCxn id="29701" idx="2"/>
            <a:endCxn id="29708" idx="0"/>
          </p:cNvCxnSpPr>
          <p:nvPr/>
        </p:nvCxnSpPr>
        <p:spPr bwMode="auto">
          <a:xfrm>
            <a:off x="2654300" y="4038600"/>
            <a:ext cx="334963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41910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No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8194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Yes</a:t>
            </a:r>
          </a:p>
        </p:txBody>
      </p:sp>
      <p:cxnSp>
        <p:nvCxnSpPr>
          <p:cNvPr id="29715" name="AutoShape 19"/>
          <p:cNvCxnSpPr>
            <a:cxnSpLocks noChangeShapeType="1"/>
            <a:stCxn id="29700" idx="2"/>
            <a:endCxn id="29709" idx="0"/>
          </p:cNvCxnSpPr>
          <p:nvPr/>
        </p:nvCxnSpPr>
        <p:spPr bwMode="auto">
          <a:xfrm flipH="1">
            <a:off x="4132263" y="3048000"/>
            <a:ext cx="20637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2" idx="2"/>
            <a:endCxn id="29711" idx="0"/>
          </p:cNvCxnSpPr>
          <p:nvPr/>
        </p:nvCxnSpPr>
        <p:spPr bwMode="auto">
          <a:xfrm flipH="1">
            <a:off x="5051425" y="3962400"/>
            <a:ext cx="2063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2" idx="2"/>
            <a:endCxn id="29722" idx="0"/>
          </p:cNvCxnSpPr>
          <p:nvPr/>
        </p:nvCxnSpPr>
        <p:spPr bwMode="auto">
          <a:xfrm>
            <a:off x="5257800" y="3962400"/>
            <a:ext cx="474663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4196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No</a:t>
            </a:r>
          </a:p>
        </p:txBody>
      </p:sp>
      <p:cxnSp>
        <p:nvCxnSpPr>
          <p:cNvPr id="29720" name="AutoShape 24"/>
          <p:cNvCxnSpPr>
            <a:cxnSpLocks noChangeShapeType="1"/>
            <a:stCxn id="29701" idx="2"/>
            <a:endCxn id="29710" idx="0"/>
          </p:cNvCxnSpPr>
          <p:nvPr/>
        </p:nvCxnSpPr>
        <p:spPr bwMode="auto">
          <a:xfrm flipH="1">
            <a:off x="2227263" y="4038600"/>
            <a:ext cx="4270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340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Yes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257800" y="44196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949325" y="5181600"/>
            <a:ext cx="7661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3200"/>
              <a:t>How did we know to split on </a:t>
            </a:r>
            <a:r>
              <a:rPr lang="en-US" sz="3200" i="1"/>
              <a:t>leave at</a:t>
            </a:r>
            <a:r>
              <a:rPr lang="en-US" sz="3200"/>
              <a:t> and then on </a:t>
            </a:r>
            <a:r>
              <a:rPr lang="en-US" sz="3200" i="1"/>
              <a:t>stall </a:t>
            </a:r>
            <a:r>
              <a:rPr lang="en-US" sz="3200"/>
              <a:t>and </a:t>
            </a:r>
            <a:r>
              <a:rPr lang="en-US" sz="3200" i="1"/>
              <a:t>accident </a:t>
            </a:r>
            <a:r>
              <a:rPr lang="en-US" sz="3200"/>
              <a:t>and not weather?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981200"/>
            <a:ext cx="8686800" cy="1447800"/>
          </a:xfrm>
        </p:spPr>
        <p:txBody>
          <a:bodyPr/>
          <a:lstStyle/>
          <a:p>
            <a:pPr algn="just"/>
            <a:r>
              <a:rPr lang="en-US" sz="2800" dirty="0"/>
              <a:t>Given our commute time sample set, we can calculate the entropy of each attribute at the root node</a:t>
            </a:r>
          </a:p>
          <a:p>
            <a:pPr lvl="1"/>
            <a:endParaRPr lang="en-US" sz="2400" dirty="0"/>
          </a:p>
        </p:txBody>
      </p:sp>
      <p:graphicFrame>
        <p:nvGraphicFramePr>
          <p:cNvPr id="33835" name="Group 43"/>
          <p:cNvGraphicFramePr>
            <a:graphicFrameLocks noGrp="1"/>
          </p:cNvGraphicFramePr>
          <p:nvPr>
            <p:ph sz="half" idx="2"/>
          </p:nvPr>
        </p:nvGraphicFramePr>
        <p:xfrm>
          <a:off x="1143000" y="3657600"/>
          <a:ext cx="7315200" cy="2590801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Attribute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Entropy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Information Gain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0.6511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0.768449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Weather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1.28884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0.130719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Accident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0.92307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0.496479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1.17071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0.248842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2590800" y="4343400"/>
            <a:ext cx="15240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5486400" y="4343400"/>
            <a:ext cx="15240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6" grpId="0" animBg="1"/>
      <p:bldP spid="338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4">
            <a:extLst>
              <a:ext uri="{FF2B5EF4-FFF2-40B4-BE49-F238E27FC236}">
                <a16:creationId xmlns:a16="http://schemas.microsoft.com/office/drawing/2014/main" id="{D1D14E5B-113D-4454-BED0-F494BDBE7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85241"/>
              </p:ext>
            </p:extLst>
          </p:nvPr>
        </p:nvGraphicFramePr>
        <p:xfrm>
          <a:off x="3276600" y="11430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30" name="Object 54">
                        <a:extLst>
                          <a:ext uri="{FF2B5EF4-FFF2-40B4-BE49-F238E27FC236}">
                            <a16:creationId xmlns:a16="http://schemas.microsoft.com/office/drawing/2014/main" id="{3A75157B-8F45-4A8C-B126-0A6856A97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1">
            <a:extLst>
              <a:ext uri="{FF2B5EF4-FFF2-40B4-BE49-F238E27FC236}">
                <a16:creationId xmlns:a16="http://schemas.microsoft.com/office/drawing/2014/main" id="{9708F521-5D72-4D8B-B7E2-FF367C063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24630"/>
              </p:ext>
            </p:extLst>
          </p:nvPr>
        </p:nvGraphicFramePr>
        <p:xfrm>
          <a:off x="3255962" y="2667000"/>
          <a:ext cx="3754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476500" imgH="584200" progId="Equation.3">
                  <p:embed/>
                </p:oleObj>
              </mc:Choice>
              <mc:Fallback>
                <p:oleObj name="Equation" r:id="rId5" imgW="2476500" imgH="584200" progId="Equation.3">
                  <p:embed/>
                  <p:pic>
                    <p:nvPicPr>
                      <p:cNvPr id="37" name="Object 61">
                        <a:extLst>
                          <a:ext uri="{FF2B5EF4-FFF2-40B4-BE49-F238E27FC236}">
                            <a16:creationId xmlns:a16="http://schemas.microsoft.com/office/drawing/2014/main" id="{42ADF672-CAAE-4304-9DED-C4E16E4F6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2" y="2667000"/>
                        <a:ext cx="37544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>
            <a:extLst>
              <a:ext uri="{FF2B5EF4-FFF2-40B4-BE49-F238E27FC236}">
                <a16:creationId xmlns:a16="http://schemas.microsoft.com/office/drawing/2014/main" id="{3C7D8040-C5CC-4D10-9C7D-480A32B1A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63058"/>
              </p:ext>
            </p:extLst>
          </p:nvPr>
        </p:nvGraphicFramePr>
        <p:xfrm>
          <a:off x="3200400" y="4267200"/>
          <a:ext cx="3733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39" name="Object 63">
                        <a:extLst>
                          <a:ext uri="{FF2B5EF4-FFF2-40B4-BE49-F238E27FC236}">
                            <a16:creationId xmlns:a16="http://schemas.microsoft.com/office/drawing/2014/main" id="{CC5A7E0B-2D04-42B1-8559-24F00B4A0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3733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559FFE-622F-46BA-B88E-CC6AD5C78C88}"/>
              </a:ext>
            </a:extLst>
          </p:cNvPr>
          <p:cNvSpPr txBox="1"/>
          <p:nvPr/>
        </p:nvSpPr>
        <p:spPr>
          <a:xfrm>
            <a:off x="457200" y="2814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Expected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10315-65A4-4D5A-93F9-D19598548B1F}"/>
              </a:ext>
            </a:extLst>
          </p:cNvPr>
          <p:cNvSpPr txBox="1"/>
          <p:nvPr/>
        </p:nvSpPr>
        <p:spPr>
          <a:xfrm>
            <a:off x="457200" y="12909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5E9F-9B75-4AD2-BE46-220C06FCADCD}"/>
              </a:ext>
            </a:extLst>
          </p:cNvPr>
          <p:cNvSpPr txBox="1"/>
          <p:nvPr/>
        </p:nvSpPr>
        <p:spPr>
          <a:xfrm>
            <a:off x="457200" y="4267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6211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Pruning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another technique for reducing the number of attributes used in a tree - </a:t>
            </a:r>
            <a:r>
              <a:rPr lang="en-US" i="1" dirty="0"/>
              <a:t>pruning</a:t>
            </a:r>
          </a:p>
          <a:p>
            <a:pPr algn="just"/>
            <a:r>
              <a:rPr lang="en-US" dirty="0"/>
              <a:t>Two types of pruning:</a:t>
            </a:r>
          </a:p>
          <a:p>
            <a:pPr lvl="1" algn="just"/>
            <a:r>
              <a:rPr lang="en-US" dirty="0"/>
              <a:t>Pre-pruning (forward pruning)</a:t>
            </a:r>
          </a:p>
          <a:p>
            <a:pPr lvl="1" algn="just"/>
            <a:r>
              <a:rPr lang="en-US" dirty="0"/>
              <a:t>Post-pruning (backward pruning)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Prepruning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In </a:t>
            </a:r>
            <a:r>
              <a:rPr lang="en-US" sz="2800" dirty="0" err="1"/>
              <a:t>prepruning</a:t>
            </a:r>
            <a:r>
              <a:rPr lang="en-US" sz="2800" dirty="0"/>
              <a:t>, we decide during the building process when to stop adding attributes (possibly based on their information gain)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/>
              <a:t>However, this may be problematic – Why?</a:t>
            </a:r>
          </a:p>
          <a:p>
            <a:pPr lvl="1" algn="just"/>
            <a:r>
              <a:rPr lang="en-US" sz="2400" dirty="0"/>
              <a:t>Sometimes attributes individually do not contribute much to a decision, but combined, they may have a significant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Postpruning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Postpruning</a:t>
            </a:r>
            <a:r>
              <a:rPr lang="en-US" dirty="0"/>
              <a:t> waits until the full decision tree has built and then prunes the attributes</a:t>
            </a:r>
          </a:p>
          <a:p>
            <a:r>
              <a:rPr lang="en-US" dirty="0"/>
              <a:t>Two techniques:</a:t>
            </a:r>
          </a:p>
          <a:p>
            <a:pPr lvl="1"/>
            <a:r>
              <a:rPr lang="en-US" dirty="0" err="1"/>
              <a:t>Subtree</a:t>
            </a:r>
            <a:r>
              <a:rPr lang="en-US" dirty="0"/>
              <a:t> Replacement</a:t>
            </a:r>
          </a:p>
          <a:p>
            <a:pPr lvl="1"/>
            <a:r>
              <a:rPr lang="en-US" dirty="0" err="1"/>
              <a:t>Subtree</a:t>
            </a:r>
            <a:r>
              <a:rPr lang="en-US" dirty="0"/>
              <a:t> Raising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Subtree Replacement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10599" cy="99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Entire </a:t>
            </a:r>
            <a:r>
              <a:rPr lang="en-US" dirty="0" err="1"/>
              <a:t>subtree</a:t>
            </a:r>
            <a:r>
              <a:rPr lang="en-US" dirty="0"/>
              <a:t> is replaced by a single leaf node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733800" y="2819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895600" y="3657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600200" y="4343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50183" name="AutoShape 7"/>
          <p:cNvCxnSpPr>
            <a:cxnSpLocks noChangeShapeType="1"/>
            <a:stCxn id="50180" idx="2"/>
            <a:endCxn id="50181" idx="0"/>
          </p:cNvCxnSpPr>
          <p:nvPr/>
        </p:nvCxnSpPr>
        <p:spPr bwMode="auto">
          <a:xfrm flipH="1">
            <a:off x="3314700" y="3200400"/>
            <a:ext cx="838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4" name="AutoShape 8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 flipH="1">
            <a:off x="2019300" y="4038600"/>
            <a:ext cx="1295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57200" y="5334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600200" y="5410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743200" y="5410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50188" name="AutoShape 12"/>
          <p:cNvCxnSpPr>
            <a:cxnSpLocks noChangeShapeType="1"/>
            <a:stCxn id="50182" idx="2"/>
            <a:endCxn id="50185" idx="0"/>
          </p:cNvCxnSpPr>
          <p:nvPr/>
        </p:nvCxnSpPr>
        <p:spPr bwMode="auto">
          <a:xfrm flipH="1">
            <a:off x="876300" y="47244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89" name="AutoShape 13"/>
          <p:cNvCxnSpPr>
            <a:cxnSpLocks noChangeShapeType="1"/>
            <a:stCxn id="50182" idx="2"/>
            <a:endCxn id="50186" idx="0"/>
          </p:cNvCxnSpPr>
          <p:nvPr/>
        </p:nvCxnSpPr>
        <p:spPr bwMode="auto">
          <a:xfrm>
            <a:off x="2019300" y="47244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0" name="AutoShape 14"/>
          <p:cNvCxnSpPr>
            <a:cxnSpLocks noChangeShapeType="1"/>
            <a:stCxn id="50182" idx="2"/>
            <a:endCxn id="50187" idx="0"/>
          </p:cNvCxnSpPr>
          <p:nvPr/>
        </p:nvCxnSpPr>
        <p:spPr bwMode="auto">
          <a:xfrm>
            <a:off x="2019300" y="4724400"/>
            <a:ext cx="1143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3505200" y="4419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4876800" y="4343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0193" name="AutoShape 17"/>
          <p:cNvCxnSpPr>
            <a:cxnSpLocks noChangeShapeType="1"/>
            <a:stCxn id="50181" idx="2"/>
            <a:endCxn id="50191" idx="0"/>
          </p:cNvCxnSpPr>
          <p:nvPr/>
        </p:nvCxnSpPr>
        <p:spPr bwMode="auto">
          <a:xfrm>
            <a:off x="3314700" y="4038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4" name="AutoShape 18"/>
          <p:cNvCxnSpPr>
            <a:cxnSpLocks noChangeShapeType="1"/>
            <a:stCxn id="50181" idx="2"/>
            <a:endCxn id="50192" idx="0"/>
          </p:cNvCxnSpPr>
          <p:nvPr/>
        </p:nvCxnSpPr>
        <p:spPr bwMode="auto">
          <a:xfrm>
            <a:off x="3314700" y="4038600"/>
            <a:ext cx="1981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6" name="AutoShape 20"/>
          <p:cNvCxnSpPr>
            <a:cxnSpLocks noChangeShapeType="1"/>
            <a:stCxn id="50180" idx="2"/>
          </p:cNvCxnSpPr>
          <p:nvPr/>
        </p:nvCxnSpPr>
        <p:spPr bwMode="auto">
          <a:xfrm>
            <a:off x="4152900" y="3200400"/>
            <a:ext cx="3429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197" name="AutoShape 21"/>
          <p:cNvCxnSpPr>
            <a:cxnSpLocks noChangeShapeType="1"/>
            <a:stCxn id="50180" idx="2"/>
          </p:cNvCxnSpPr>
          <p:nvPr/>
        </p:nvCxnSpPr>
        <p:spPr bwMode="auto">
          <a:xfrm>
            <a:off x="4152900" y="3200400"/>
            <a:ext cx="14097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304800" y="4267200"/>
            <a:ext cx="3505200" cy="1981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Subtree Replacement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889875" cy="1447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/>
              <a:t>Node 6 replaced the </a:t>
            </a:r>
            <a:r>
              <a:rPr lang="en-US" dirty="0" err="1"/>
              <a:t>subtree</a:t>
            </a: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Generalizes tree a little more, but may increase accuracy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267200" y="3886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429000" y="4724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133600" y="5410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1207" name="AutoShape 7"/>
          <p:cNvCxnSpPr>
            <a:cxnSpLocks noChangeShapeType="1"/>
            <a:stCxn id="51204" idx="2"/>
            <a:endCxn id="51205" idx="0"/>
          </p:cNvCxnSpPr>
          <p:nvPr/>
        </p:nvCxnSpPr>
        <p:spPr bwMode="auto">
          <a:xfrm flipH="1">
            <a:off x="3848100" y="4267200"/>
            <a:ext cx="838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08" name="AutoShape 8"/>
          <p:cNvCxnSpPr>
            <a:cxnSpLocks noChangeShapeType="1"/>
            <a:stCxn id="51205" idx="2"/>
            <a:endCxn id="51206" idx="0"/>
          </p:cNvCxnSpPr>
          <p:nvPr/>
        </p:nvCxnSpPr>
        <p:spPr bwMode="auto">
          <a:xfrm flipH="1">
            <a:off x="2552700" y="5105400"/>
            <a:ext cx="1295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038600" y="5486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410200" y="5410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1217" name="AutoShape 17"/>
          <p:cNvCxnSpPr>
            <a:cxnSpLocks noChangeShapeType="1"/>
            <a:stCxn id="51205" idx="2"/>
            <a:endCxn id="51215" idx="0"/>
          </p:cNvCxnSpPr>
          <p:nvPr/>
        </p:nvCxnSpPr>
        <p:spPr bwMode="auto">
          <a:xfrm>
            <a:off x="3848100" y="5105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18" name="AutoShape 18"/>
          <p:cNvCxnSpPr>
            <a:cxnSpLocks noChangeShapeType="1"/>
            <a:stCxn id="51205" idx="2"/>
            <a:endCxn id="51216" idx="0"/>
          </p:cNvCxnSpPr>
          <p:nvPr/>
        </p:nvCxnSpPr>
        <p:spPr bwMode="auto">
          <a:xfrm>
            <a:off x="3848100" y="5105400"/>
            <a:ext cx="1981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19" name="AutoShape 19"/>
          <p:cNvCxnSpPr>
            <a:cxnSpLocks noChangeShapeType="1"/>
            <a:stCxn id="51204" idx="2"/>
          </p:cNvCxnSpPr>
          <p:nvPr/>
        </p:nvCxnSpPr>
        <p:spPr bwMode="auto">
          <a:xfrm>
            <a:off x="4686300" y="4267200"/>
            <a:ext cx="3429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20" name="AutoShape 20"/>
          <p:cNvCxnSpPr>
            <a:cxnSpLocks noChangeShapeType="1"/>
            <a:stCxn id="51204" idx="2"/>
          </p:cNvCxnSpPr>
          <p:nvPr/>
        </p:nvCxnSpPr>
        <p:spPr bwMode="auto">
          <a:xfrm>
            <a:off x="4686300" y="4267200"/>
            <a:ext cx="14097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1676400" y="5334000"/>
            <a:ext cx="1676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ID3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ID3 is not optimal</a:t>
            </a:r>
          </a:p>
          <a:p>
            <a:pPr lvl="1" algn="just"/>
            <a:r>
              <a:rPr lang="en-US" dirty="0"/>
              <a:t>Uses </a:t>
            </a:r>
            <a:r>
              <a:rPr lang="en-US" i="1" dirty="0"/>
              <a:t>expected</a:t>
            </a:r>
            <a:r>
              <a:rPr lang="en-US" dirty="0"/>
              <a:t> entropy reduction, not actual reduction</a:t>
            </a:r>
          </a:p>
          <a:p>
            <a:pPr algn="just"/>
            <a:r>
              <a:rPr lang="en-US" dirty="0"/>
              <a:t>Must use discrete (or </a:t>
            </a:r>
            <a:r>
              <a:rPr lang="en-US" dirty="0" err="1"/>
              <a:t>discretized</a:t>
            </a:r>
            <a:r>
              <a:rPr lang="en-US" dirty="0"/>
              <a:t>) attributes</a:t>
            </a:r>
          </a:p>
          <a:p>
            <a:pPr lvl="1" algn="just"/>
            <a:r>
              <a:rPr lang="en-US" dirty="0"/>
              <a:t>What if we left for work at 9:30 AM?</a:t>
            </a:r>
          </a:p>
          <a:p>
            <a:pPr lvl="1" algn="just"/>
            <a:r>
              <a:rPr lang="en-US" dirty="0"/>
              <a:t>We could break down the attributes into smaller values…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Decision Trees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While decision trees classify quickly, the time for building a tree may be higher than another type of classifier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Decision trees suffer from a problem of errors propagating throughout a tree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very serious problem as the number of classes increases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Tree?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inductive learning task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Use particular facts to make more generalized conclusions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 predictive model based on a branching series of Boolean tests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These smaller Boolean tests are less complex than a one-stage classifier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Let’s look at a sample decision tree…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/>
              <a:t>The Overfitting Problem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Stopping Tree Growth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pPr algn="just" eaLnBrk="1" hangingPunct="1"/>
            <a:r>
              <a:rPr lang="en-US" dirty="0"/>
              <a:t>Natural end of process is 100% purity in each leaf</a:t>
            </a:r>
          </a:p>
          <a:p>
            <a:pPr algn="just" eaLnBrk="1" hangingPunct="1"/>
            <a:r>
              <a:rPr lang="en-US" dirty="0"/>
              <a:t>This </a:t>
            </a:r>
            <a:r>
              <a:rPr lang="en-US" b="1" dirty="0" err="1"/>
              <a:t>overfits</a:t>
            </a:r>
            <a:r>
              <a:rPr lang="en-US" dirty="0"/>
              <a:t> the data, which end up fitting noise in the data</a:t>
            </a:r>
          </a:p>
          <a:p>
            <a:pPr algn="just" eaLnBrk="1" hangingPunct="1"/>
            <a:r>
              <a:rPr lang="en-US" dirty="0" err="1"/>
              <a:t>Overfitting</a:t>
            </a:r>
            <a:r>
              <a:rPr lang="en-US" dirty="0"/>
              <a:t> leads to low predictive accuracy of new data</a:t>
            </a:r>
          </a:p>
          <a:p>
            <a:pPr algn="just" eaLnBrk="1" hangingPunct="1"/>
            <a:r>
              <a:rPr lang="en-US" dirty="0"/>
              <a:t>Past a certain point, the error rate for the validation data starts to increase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Full Tree Error Rate</a:t>
            </a:r>
          </a:p>
        </p:txBody>
      </p:sp>
      <p:pic>
        <p:nvPicPr>
          <p:cNvPr id="30723" name="Content Placeholder 6" descr="CT-overfit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58963" y="1919288"/>
            <a:ext cx="5883275" cy="36290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CHAID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305800" cy="3962400"/>
          </a:xfrm>
        </p:spPr>
        <p:txBody>
          <a:bodyPr/>
          <a:lstStyle/>
          <a:p>
            <a:pPr marL="0" indent="0" algn="just" eaLnBrk="1" hangingPunct="1">
              <a:buFont typeface="Wingdings 2" pitchFamily="18" charset="2"/>
              <a:buNone/>
            </a:pPr>
            <a:r>
              <a:rPr lang="en-US" dirty="0"/>
              <a:t>CHAID, older than CART, uses chi-square statistical test to limit tree growth</a:t>
            </a:r>
          </a:p>
          <a:p>
            <a:pPr marL="0" indent="0" algn="just" eaLnBrk="1" hangingPunct="1">
              <a:buFont typeface="Wingdings 2" pitchFamily="18" charset="2"/>
              <a:buNone/>
            </a:pPr>
            <a:endParaRPr lang="en-US" dirty="0"/>
          </a:p>
          <a:p>
            <a:pPr marL="0" indent="0" algn="just" eaLnBrk="1" hangingPunct="1">
              <a:buFont typeface="Wingdings 2" pitchFamily="18" charset="2"/>
              <a:buNone/>
            </a:pPr>
            <a:r>
              <a:rPr lang="en-US" sz="2800" dirty="0"/>
              <a:t>Splitting stops when purity improvement is not statistically significant</a:t>
            </a:r>
          </a:p>
          <a:p>
            <a:pPr marL="0" indent="0" eaLnBrk="1" hangingPunct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05800" cy="5410200"/>
          </a:xfrm>
        </p:spPr>
        <p:txBody>
          <a:bodyPr/>
          <a:lstStyle/>
          <a:p>
            <a:pPr eaLnBrk="1" hangingPunct="1"/>
            <a:r>
              <a:rPr lang="en-US" dirty="0"/>
              <a:t>CART lets tree grow to full extent, then prunes it back</a:t>
            </a:r>
          </a:p>
          <a:p>
            <a:pPr eaLnBrk="1" hangingPunct="1"/>
            <a:r>
              <a:rPr lang="en-US" dirty="0"/>
              <a:t>Idea is to find that point at which the validation error begins to rise</a:t>
            </a:r>
          </a:p>
          <a:p>
            <a:pPr eaLnBrk="1" hangingPunct="1"/>
            <a:r>
              <a:rPr lang="en-US" dirty="0"/>
              <a:t>Generate successively smaller trees by pruning leaves</a:t>
            </a:r>
          </a:p>
          <a:p>
            <a:pPr eaLnBrk="1" hangingPunct="1"/>
            <a:r>
              <a:rPr lang="en-US" dirty="0"/>
              <a:t>At each pruning stage, multiple trees are possible</a:t>
            </a:r>
          </a:p>
          <a:p>
            <a:pPr eaLnBrk="1" hangingPunct="1"/>
            <a:r>
              <a:rPr lang="en-US" dirty="0"/>
              <a:t>Use </a:t>
            </a:r>
            <a:r>
              <a:rPr lang="en-US" i="1" dirty="0"/>
              <a:t>cost complexity</a:t>
            </a:r>
            <a:r>
              <a:rPr lang="en-US" dirty="0"/>
              <a:t> to choose the best tree at that stage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Complexity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305800" cy="4724400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en-US" i="1" dirty="0"/>
              <a:t>CC(T)</a:t>
            </a:r>
            <a:r>
              <a:rPr lang="en-US" dirty="0"/>
              <a:t> = cost complexity of a tree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i="1" dirty="0"/>
              <a:t>Err(T)</a:t>
            </a:r>
            <a:r>
              <a:rPr lang="en-US" dirty="0"/>
              <a:t> = proportion of misclassified records</a:t>
            </a:r>
          </a:p>
          <a:p>
            <a:pPr algn="just">
              <a:buNone/>
            </a:pPr>
            <a:r>
              <a:rPr lang="en-US" i="1" dirty="0">
                <a:latin typeface="Symbol" pitchFamily="18" charset="2"/>
              </a:rPr>
              <a:t>a </a:t>
            </a:r>
            <a:r>
              <a:rPr lang="en-US" dirty="0"/>
              <a:t>= penalty factor attached to tree size (set by user)</a:t>
            </a:r>
          </a:p>
          <a:p>
            <a:pPr algn="just">
              <a:buNone/>
            </a:pPr>
            <a:r>
              <a:rPr lang="en-US" dirty="0"/>
              <a:t>   Among trees of given size, choose the one with lowest CC</a:t>
            </a:r>
          </a:p>
          <a:p>
            <a:pPr algn="just" eaLnBrk="1" hangingPunct="1"/>
            <a:r>
              <a:rPr lang="en-US" dirty="0"/>
              <a:t>Do this for each size of tree</a:t>
            </a:r>
          </a:p>
          <a:p>
            <a:pPr eaLnBrk="1" hangingPunct="1"/>
            <a:endParaRPr lang="en-US" dirty="0"/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2"/>
          </p:nvPr>
        </p:nvSpPr>
        <p:spPr>
          <a:xfrm>
            <a:off x="838200" y="1143000"/>
            <a:ext cx="7997825" cy="914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Perpetua" pitchFamily="18" charset="0"/>
            </a:endParaRP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2514600" y="1219200"/>
            <a:ext cx="3657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i="1" dirty="0">
                <a:latin typeface="Franklin Gothic Book" pitchFamily="34" charset="0"/>
              </a:rPr>
              <a:t>CC(T) = Err(T) + </a:t>
            </a:r>
            <a:r>
              <a:rPr lang="en-US" sz="2600" i="1" dirty="0">
                <a:latin typeface="Symbol" pitchFamily="18" charset="2"/>
              </a:rPr>
              <a:t>a</a:t>
            </a:r>
            <a:r>
              <a:rPr lang="en-US" sz="2600" i="1" dirty="0">
                <a:latin typeface="Franklin Gothic Book" pitchFamily="34" charset="0"/>
              </a:rPr>
              <a:t> L(T)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Validation Error to Prune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US" dirty="0"/>
              <a:t>Pruning process yields a set of trees of different sizes and associated error rates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Two trees of interest:</a:t>
            </a:r>
          </a:p>
          <a:p>
            <a:pPr eaLnBrk="1" hangingPunct="1">
              <a:defRPr/>
            </a:pPr>
            <a:r>
              <a:rPr lang="en-US" dirty="0"/>
              <a:t>Minimum error tree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/>
              <a:t>Has lowest error rate on validation data</a:t>
            </a:r>
          </a:p>
          <a:p>
            <a:pPr eaLnBrk="1" hangingPunct="1">
              <a:defRPr/>
            </a:pPr>
            <a:r>
              <a:rPr lang="en-US" dirty="0"/>
              <a:t>Best pruned tree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/>
              <a:t>Smallest tree within one std. error of min. error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/>
              <a:t>This adds a bonus </a:t>
            </a:r>
            <a:r>
              <a:rPr lang="en-US"/>
              <a:t>for simplicity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trees can be used to help predict the future</a:t>
            </a:r>
          </a:p>
          <a:p>
            <a:r>
              <a:rPr lang="en-US"/>
              <a:t>The trees are easy to understand</a:t>
            </a:r>
          </a:p>
          <a:p>
            <a:r>
              <a:rPr lang="en-US"/>
              <a:t>Decision trees work more efficiently with discrete attributes</a:t>
            </a:r>
          </a:p>
          <a:p>
            <a:r>
              <a:rPr lang="en-US"/>
              <a:t>The trees may suffer from error propagation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304898" y="1371601"/>
            <a:ext cx="8534205" cy="533399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Classification and Regression Trees are an easily understandable and transparent method for predicting or classifying new records.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A tree is a graphical representation of a set of rules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Trees must be pruned to avoid over-fitting of the training data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As trees do not make any assumptions about the data structure, they usually require large samples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Experience Table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1905000"/>
          <a:ext cx="7661275" cy="4265930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Attributes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Commute Time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0" y="19050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Leave At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12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Stall?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9624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Accident?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109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10 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233863" y="2590800"/>
            <a:ext cx="9477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9 AM</a:t>
            </a:r>
          </a:p>
        </p:txBody>
      </p:sp>
      <p:cxnSp>
        <p:nvCxnSpPr>
          <p:cNvPr id="19464" name="AutoShape 8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1592263" y="24384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5" name="AutoShape 9"/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3167063" y="24384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895600" y="28194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 AM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52600" y="4800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43200" y="39624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39738" y="4800600"/>
            <a:ext cx="94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Short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505200" y="4800600"/>
            <a:ext cx="14144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Medium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029200" y="4800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cxnSp>
        <p:nvCxnSpPr>
          <p:cNvPr id="19473" name="AutoShape 17"/>
          <p:cNvCxnSpPr>
            <a:cxnSpLocks noChangeShapeType="1"/>
            <a:stCxn id="19460" idx="2"/>
            <a:endCxn id="19467" idx="0"/>
          </p:cNvCxnSpPr>
          <p:nvPr/>
        </p:nvCxnSpPr>
        <p:spPr bwMode="auto">
          <a:xfrm>
            <a:off x="1592263" y="38100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73063" y="4038600"/>
            <a:ext cx="9477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828800" y="4038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cxnSp>
        <p:nvCxnSpPr>
          <p:cNvPr id="19476" name="AutoShape 20"/>
          <p:cNvCxnSpPr>
            <a:cxnSpLocks noChangeShapeType="1"/>
            <a:stCxn id="19459" idx="2"/>
            <a:endCxn id="19468" idx="0"/>
          </p:cNvCxnSpPr>
          <p:nvPr/>
        </p:nvCxnSpPr>
        <p:spPr bwMode="auto">
          <a:xfrm>
            <a:off x="3167063" y="24384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1" idx="2"/>
            <a:endCxn id="19470" idx="0"/>
          </p:cNvCxnSpPr>
          <p:nvPr/>
        </p:nvCxnSpPr>
        <p:spPr bwMode="auto">
          <a:xfrm flipH="1">
            <a:off x="4213225" y="38100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1" idx="2"/>
            <a:endCxn id="19471" idx="0"/>
          </p:cNvCxnSpPr>
          <p:nvPr/>
        </p:nvCxnSpPr>
        <p:spPr bwMode="auto">
          <a:xfrm>
            <a:off x="4843463" y="38100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759200" y="41148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113338" y="4114800"/>
            <a:ext cx="94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197600" y="1905000"/>
            <a:ext cx="28448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If we leave at 10 AM and there are no cars stalled on the road, what will our commute time be?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39738" y="480060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483" name="AutoShape 27"/>
          <p:cNvCxnSpPr>
            <a:cxnSpLocks noChangeShapeType="1"/>
            <a:stCxn id="19460" idx="2"/>
            <a:endCxn id="19482" idx="0"/>
          </p:cNvCxnSpPr>
          <p:nvPr/>
        </p:nvCxnSpPr>
        <p:spPr bwMode="auto">
          <a:xfrm flipH="1">
            <a:off x="914400" y="38100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1" grpId="0"/>
      <p:bldP spid="194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In this decision tree, we made a series of Boolean decisions and followed the corresponding branch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Did we leave at 10 AM?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Did a car stall on the road?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Is there an accident on the road?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By answering each of these yes/no questions, we then came to a conclusion on how long our commute might take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as a Rule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143000"/>
            <a:ext cx="3763963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if hour == 8am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else if hour == 9am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if accident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commute time = medium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else if hour == 10am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if stall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commute time = short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46638" y="1981200"/>
            <a:ext cx="37639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Notice that all attributes to not have to be used in each path of the decision.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As we will see, all attributes may not even appear in the tree.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a Decision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first make a list of attributes that we can measure</a:t>
            </a:r>
          </a:p>
          <a:p>
            <a:pPr lvl="1"/>
            <a:r>
              <a:rPr lang="en-US"/>
              <a:t>These attributes (for now) must be discrete</a:t>
            </a:r>
          </a:p>
          <a:p>
            <a:r>
              <a:rPr lang="en-US"/>
              <a:t>We then choose a </a:t>
            </a:r>
            <a:r>
              <a:rPr lang="en-US" i="1"/>
              <a:t>target attribute</a:t>
            </a:r>
            <a:r>
              <a:rPr lang="en-US"/>
              <a:t> that we want to predict</a:t>
            </a:r>
          </a:p>
          <a:p>
            <a:r>
              <a:rPr lang="en-US"/>
              <a:t>Then create an </a:t>
            </a:r>
            <a:r>
              <a:rPr lang="en-US" i="1"/>
              <a:t>experience table</a:t>
            </a:r>
            <a:r>
              <a:rPr lang="en-US"/>
              <a:t> that lists what we have seen in the past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previous experience decision table showed 4 attributes: hour, weather, accident and stall</a:t>
            </a:r>
          </a:p>
          <a:p>
            <a:r>
              <a:rPr lang="en-US"/>
              <a:t>But the decision tree only showed 3 attributes: hour, accident and stall</a:t>
            </a:r>
          </a:p>
          <a:p>
            <a:r>
              <a:rPr lang="en-US"/>
              <a:t>Why is that?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336699"/>
      </a:dk1>
      <a:lt1>
        <a:srgbClr val="FFFFFF"/>
      </a:lt1>
      <a:dk2>
        <a:srgbClr val="339966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2A56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Modèle par défau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509</TotalTime>
  <Words>1514</Words>
  <Application>Microsoft Office PowerPoint</Application>
  <PresentationFormat>On-screen Show (4:3)</PresentationFormat>
  <Paragraphs>331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Franklin Gothic Book</vt:lpstr>
      <vt:lpstr>Helvetica</vt:lpstr>
      <vt:lpstr>Monotype Sorts</vt:lpstr>
      <vt:lpstr>Perpetua</vt:lpstr>
      <vt:lpstr>Symbol</vt:lpstr>
      <vt:lpstr>Times New Roman</vt:lpstr>
      <vt:lpstr>Wingdings</vt:lpstr>
      <vt:lpstr>Wingdings 2</vt:lpstr>
      <vt:lpstr>Theme1</vt:lpstr>
      <vt:lpstr>Document</vt:lpstr>
      <vt:lpstr>Equation</vt:lpstr>
      <vt:lpstr>Decision Trees</vt:lpstr>
      <vt:lpstr>Overview</vt:lpstr>
      <vt:lpstr>What is a Decision Tree?</vt:lpstr>
      <vt:lpstr>Sample Experience Table</vt:lpstr>
      <vt:lpstr>Predicting Commute Time</vt:lpstr>
      <vt:lpstr>Inductive Learning</vt:lpstr>
      <vt:lpstr>Decision Tree as a Rule Set</vt:lpstr>
      <vt:lpstr>How to Create a Decision Tree</vt:lpstr>
      <vt:lpstr>Choosing Attributes</vt:lpstr>
      <vt:lpstr>Choosing Attributes</vt:lpstr>
      <vt:lpstr>Choosing Attributes</vt:lpstr>
      <vt:lpstr>Decision Tree Algorithms</vt:lpstr>
      <vt:lpstr>PowerPoint Presentation</vt:lpstr>
      <vt:lpstr>The first split: Lot Size = 19,000</vt:lpstr>
      <vt:lpstr>Second Split: Income = $84,000</vt:lpstr>
      <vt:lpstr>After All Splits</vt:lpstr>
      <vt:lpstr>Gini Index</vt:lpstr>
      <vt:lpstr>Entropy</vt:lpstr>
      <vt:lpstr>Entropy</vt:lpstr>
      <vt:lpstr>Identifying the Best Attributes</vt:lpstr>
      <vt:lpstr>ID3</vt:lpstr>
      <vt:lpstr>PowerPoint Presentation</vt:lpstr>
      <vt:lpstr>Pruning Trees</vt:lpstr>
      <vt:lpstr>Prepruning</vt:lpstr>
      <vt:lpstr>Postpruning</vt:lpstr>
      <vt:lpstr>Subtree Replacement</vt:lpstr>
      <vt:lpstr>Subtree Replacement</vt:lpstr>
      <vt:lpstr>Problems with ID3</vt:lpstr>
      <vt:lpstr>Problems with Decision Trees</vt:lpstr>
      <vt:lpstr>The Overfitting Problem</vt:lpstr>
      <vt:lpstr>Stopping Tree Growth</vt:lpstr>
      <vt:lpstr>Full Tree Error Rate</vt:lpstr>
      <vt:lpstr>CHAID</vt:lpstr>
      <vt:lpstr>CART</vt:lpstr>
      <vt:lpstr>Cost Complexity</vt:lpstr>
      <vt:lpstr>Using Validation Error to Prune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Panagiotis Chountas</dc:creator>
  <cp:lastModifiedBy>UCSC</cp:lastModifiedBy>
  <cp:revision>61</cp:revision>
  <dcterms:created xsi:type="dcterms:W3CDTF">2005-11-20T06:28:40Z</dcterms:created>
  <dcterms:modified xsi:type="dcterms:W3CDTF">2021-03-11T07:10:07Z</dcterms:modified>
</cp:coreProperties>
</file>