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4" r:id="rId3"/>
    <p:sldId id="273" r:id="rId4"/>
    <p:sldId id="290" r:id="rId5"/>
    <p:sldId id="292" r:id="rId6"/>
    <p:sldId id="306" r:id="rId7"/>
    <p:sldId id="293" r:id="rId8"/>
    <p:sldId id="302" r:id="rId9"/>
    <p:sldId id="303" r:id="rId10"/>
    <p:sldId id="304" r:id="rId11"/>
    <p:sldId id="305" r:id="rId12"/>
    <p:sldId id="296" r:id="rId13"/>
    <p:sldId id="297" r:id="rId14"/>
    <p:sldId id="298" r:id="rId15"/>
    <p:sldId id="299" r:id="rId16"/>
    <p:sldId id="266" r:id="rId17"/>
    <p:sldId id="300" r:id="rId18"/>
    <p:sldId id="301" r:id="rId19"/>
    <p:sldId id="283" r:id="rId20"/>
    <p:sldId id="281" r:id="rId21"/>
    <p:sldId id="282" r:id="rId22"/>
    <p:sldId id="286" r:id="rId23"/>
    <p:sldId id="262" r:id="rId24"/>
    <p:sldId id="271" r:id="rId25"/>
    <p:sldId id="272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14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180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58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781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A0847CE1-3A88-4CBA-8254-DE7EB4CF4771}" type="slidenum">
              <a:rPr lang="de-DE"/>
              <a:pPr/>
              <a:t>10</a:t>
            </a:fld>
            <a:endParaRPr lang="de-DE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2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2CD407E-F051-4EA7-BAA8-56198955EBCD}" type="slidenum">
              <a:rPr lang="de-DE"/>
              <a:pPr/>
              <a:t>11</a:t>
            </a:fld>
            <a:endParaRPr lang="de-DE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86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C660DAF5-F786-4E43-9756-2DBB259F6F6B}" type="slidenum">
              <a:rPr lang="en-US"/>
              <a:pPr/>
              <a:t>12</a:t>
            </a:fld>
            <a:endParaRPr 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37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8249CFE2-BE75-48B5-9F09-B4278C2675DC}" type="slidenum">
              <a:rPr lang="en-US"/>
              <a:pPr/>
              <a:t>13</a:t>
            </a:fld>
            <a:endParaRPr lang="en-US"/>
          </a:p>
        </p:txBody>
      </p:sp>
      <p:sp>
        <p:nvSpPr>
          <p:cNvPr id="132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7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BC348327-E4ED-4E54-BEC1-E8AFE82AC0F0}" type="slidenum">
              <a:rPr lang="en-US"/>
              <a:pPr/>
              <a:t>14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2625"/>
            <a:ext cx="4572000" cy="3429000"/>
          </a:xfrm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797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Distance metric: Number of matching attributes</a:t>
            </a:r>
          </a:p>
          <a:p>
            <a:pPr>
              <a:buFontTx/>
              <a:buChar char="•"/>
            </a:pPr>
            <a:r>
              <a:rPr lang="en-US" dirty="0"/>
              <a:t>Example 1:</a:t>
            </a:r>
          </a:p>
          <a:p>
            <a:pPr lvl="1">
              <a:buFontTx/>
              <a:buChar char="•"/>
            </a:pPr>
            <a:r>
              <a:rPr lang="en-US" dirty="0"/>
              <a:t>Most similar example: number 2 (1 mismatch, 4 match)  -&gt; classify yes</a:t>
            </a:r>
          </a:p>
          <a:p>
            <a:pPr lvl="1">
              <a:buFontTx/>
              <a:buChar char="•"/>
            </a:pPr>
            <a:r>
              <a:rPr lang="en-US" dirty="0"/>
              <a:t>Second most similar example: number 1 (2 mismatch, 3 match)  -&gt; classify yes</a:t>
            </a:r>
          </a:p>
          <a:p>
            <a:pPr>
              <a:buFontTx/>
              <a:buChar char="•"/>
            </a:pPr>
            <a:r>
              <a:rPr lang="en-US" dirty="0"/>
              <a:t>Example 2:</a:t>
            </a:r>
          </a:p>
          <a:p>
            <a:pPr lvl="1">
              <a:buFontTx/>
              <a:buChar char="•"/>
            </a:pPr>
            <a:r>
              <a:rPr lang="en-US" dirty="0"/>
              <a:t>Most similar example: number 3 (1 mismatch, 4 match) -&gt; classify no</a:t>
            </a:r>
          </a:p>
          <a:p>
            <a:pPr lvl="1">
              <a:buFontTx/>
              <a:buChar char="•"/>
            </a:pPr>
            <a:r>
              <a:rPr lang="en-US" dirty="0"/>
              <a:t>Second most similar example: number 1 (2 mismatch, 3 match) -&gt; classify yes/no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25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1D6BEEAD-F214-4E25-BAEC-1B6C64AED3B3}" type="slidenum">
              <a:rPr lang="en-US"/>
              <a:pPr/>
              <a:t>15</a:t>
            </a:fld>
            <a:endParaRPr lang="en-US"/>
          </a:p>
        </p:txBody>
      </p:sp>
      <p:sp>
        <p:nvSpPr>
          <p:cNvPr id="132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2625"/>
            <a:ext cx="4572000" cy="3429000"/>
          </a:xfrm>
          <a:ln/>
        </p:spPr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79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50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804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6AC755E-2097-4D89-B927-89D37E6A46F6}" type="slidenum">
              <a:rPr lang="en-US"/>
              <a:pPr/>
              <a:t>17</a:t>
            </a:fld>
            <a:endParaRPr lang="en-US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2625"/>
            <a:ext cx="4572000" cy="3429000"/>
          </a:xfrm>
          <a:ln/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79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Prediction accuracy can quickly degrade when number of attributes grows.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/>
              <a:t>Imagine attribute vector (y,r1,r2,r3,…,rN), 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/>
              <a:t>first feature always tells the label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/>
              <a:t>r1,..rn take random binary values.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/>
              <a:t>What is the probability that nearest neighbor has same label? P(y=yNN) 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/>
              <a:t>Similarity measure is number of mismatches.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/>
              <a:t>Assume we have only two training examples, one for each label. Both training examples have distance N+1 (all bits different)</a:t>
            </a:r>
            <a:br>
              <a:rPr lang="en-US"/>
            </a:br>
            <a:r>
              <a:rPr lang="en-US"/>
              <a:t>(-1,+1,-1,+1,-1,+1,…,-1)</a:t>
            </a:r>
            <a:br>
              <a:rPr lang="en-US"/>
            </a:br>
            <a:r>
              <a:rPr lang="en-US"/>
              <a:t>(+1,-1,+1,-1,+1,-1,…,+1)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/>
              <a:t>If N=0, then P(y=yNN)=1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/>
              <a:t>If N=2, then P(y=yNN)=3/4 </a:t>
            </a:r>
            <a:br>
              <a:rPr lang="en-US"/>
            </a:br>
            <a:r>
              <a:rPr lang="en-US">
                <a:sym typeface="Wingdings" pitchFamily="2" charset="2"/>
              </a:rPr>
              <a:t> need both random attributes to match the wrong examples</a:t>
            </a:r>
            <a:br>
              <a:rPr lang="en-US"/>
            </a:br>
            <a:r>
              <a:rPr lang="en-US"/>
              <a:t>(4 outcomes on random attributes, and only one leads to a mistake)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/>
              <a:t>If N=4, then P(y=yNN)=11/16 </a:t>
            </a:r>
            <a:br>
              <a:rPr lang="en-US"/>
            </a:br>
            <a:r>
              <a:rPr lang="en-US">
                <a:sym typeface="Wingdings" pitchFamily="2" charset="2"/>
              </a:rPr>
              <a:t> need three random attributes to match the wrong examples</a:t>
            </a:r>
            <a:br>
              <a:rPr lang="en-US"/>
            </a:br>
            <a:r>
              <a:rPr lang="en-US"/>
              <a:t>(16 outcomes on random attributes, and 5 lead to a mistake)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/>
              <a:t>If N=100, then P(y=yNN) almost 1/2 </a:t>
            </a:r>
            <a:br>
              <a:rPr lang="en-US"/>
            </a:br>
            <a:r>
              <a:rPr lang="en-US">
                <a:sym typeface="Wingdings" pitchFamily="2" charset="2"/>
              </a:rPr>
              <a:t> need N/2+1 random attributes to match the wrong examples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/>
              <a:t>For every random attribute, we need exponentially more training examples.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79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261109BA-7C4C-4E02-AA3D-87EE8702E5F1}" type="slidenum">
              <a:rPr lang="en-US"/>
              <a:pPr/>
              <a:t>18</a:t>
            </a:fld>
            <a:endParaRPr lang="en-US"/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2625"/>
            <a:ext cx="4572000" cy="3429000"/>
          </a:xfrm>
          <a:ln/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797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Need similarity measure and attributes that “match” target function</a:t>
            </a:r>
          </a:p>
          <a:p>
            <a:pPr lvl="1">
              <a:buFontTx/>
              <a:buChar char="•"/>
            </a:pPr>
            <a:r>
              <a:rPr lang="en-US" dirty="0"/>
              <a:t>predicting a person’s height may depend on different attributes than predicting their IQ</a:t>
            </a:r>
          </a:p>
        </p:txBody>
      </p:sp>
    </p:spTree>
    <p:extLst>
      <p:ext uri="{BB962C8B-B14F-4D97-AF65-F5344CB8AC3E}">
        <p14:creationId xmlns:p14="http://schemas.microsoft.com/office/powerpoint/2010/main" val="856952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9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292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350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653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094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796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908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374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5C0DEFAE-0ED5-4171-AFC1-DF1C8E031139}" type="slidenum">
              <a:rPr lang="zh-CN" altLang="en-US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31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935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23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897B41A5-8257-493D-AA8B-18DBDF167255}" type="slidenum">
              <a:rPr lang="en-US"/>
              <a:pPr/>
              <a:t>5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2625"/>
            <a:ext cx="4572000" cy="3429000"/>
          </a:xfrm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7975"/>
          </a:xfrm>
        </p:spPr>
        <p:txBody>
          <a:bodyPr/>
          <a:lstStyle/>
          <a:p>
            <a:r>
              <a:rPr lang="en-US"/>
              <a:t>Similar inputs map to similar outputs</a:t>
            </a:r>
          </a:p>
          <a:p>
            <a:pPr lvl="1"/>
            <a:r>
              <a:rPr lang="en-US"/>
              <a:t>If not true =&gt; learning is impossible</a:t>
            </a:r>
          </a:p>
          <a:p>
            <a:pPr lvl="1"/>
            <a:r>
              <a:rPr lang="en-US"/>
              <a:t>If true =&gt; learning reduces to defining “</a:t>
            </a:r>
            <a:r>
              <a:rPr lang="en-US" i="1"/>
              <a:t>similar</a:t>
            </a:r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016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6DA6D1B5-AFE8-45B8-BAFC-AD693DDBE147}" type="slidenum">
              <a:rPr lang="de-DE"/>
              <a:pPr/>
              <a:t>6</a:t>
            </a:fld>
            <a:endParaRPr lang="de-DE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1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7338247E-BBD8-4A95-947F-27C927FB1432}" type="slidenum">
              <a:rPr lang="en-US"/>
              <a:pPr/>
              <a:t>7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0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3903548D-E912-4E85-A183-DB7DEBD3B4D4}" type="slidenum">
              <a:rPr lang="de-DE"/>
              <a:pPr/>
              <a:t>8</a:t>
            </a:fld>
            <a:endParaRPr lang="de-DE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30F83B6-ABCD-47A2-8F7B-121FF63603B0}" type="slidenum">
              <a:rPr lang="de-DE"/>
              <a:pPr/>
              <a:t>9</a:t>
            </a:fld>
            <a:endParaRPr lang="de-DE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8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304898" y="228600"/>
            <a:ext cx="8534205" cy="18288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altLang="fr-FR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05611" y="2438400"/>
            <a:ext cx="6857267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en-US" altLang="fr-FR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09716" y="6248400"/>
            <a:ext cx="1905611" cy="457200"/>
          </a:xfrm>
        </p:spPr>
        <p:txBody>
          <a:bodyPr/>
          <a:lstStyle>
            <a:lvl1pPr>
              <a:defRPr/>
            </a:lvl1pPr>
          </a:lstStyle>
          <a:p>
            <a:fld id="{0DC2C5BB-F3E1-4AC1-8BB4-38D565DA5417}" type="slidenum">
              <a:rPr lang="en-US" altLang="fr-FR"/>
              <a:pPr/>
              <a:t>‹#›</a:t>
            </a:fld>
            <a:endParaRPr lang="en-US" alt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4C244B-72FF-4067-8BEE-471F18BE1E32}" type="slidenum">
              <a:rPr lang="fr-FR" altLang="fr-FR"/>
              <a:pPr/>
              <a:t>‹#›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6284" y="228601"/>
            <a:ext cx="2132818" cy="5470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98" y="228601"/>
            <a:ext cx="6260665" cy="5470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868806-438F-4FC9-9067-67368FFD757A}" type="slidenum">
              <a:rPr lang="fr-FR" altLang="fr-FR"/>
              <a:pPr/>
              <a:t>‹#›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67" y="4406901"/>
            <a:ext cx="77719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67" y="2906713"/>
            <a:ext cx="777196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A5BDFD-BEE7-4ACF-9633-76070D68BD61}" type="slidenum">
              <a:rPr lang="fr-FR" altLang="fr-FR"/>
              <a:pPr/>
              <a:t>‹#›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98" y="1371601"/>
            <a:ext cx="4196742" cy="432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61" y="1371601"/>
            <a:ext cx="4196741" cy="432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C80FBC-3CBD-407D-A6E0-9466ABD16304}" type="slidenum">
              <a:rPr lang="fr-FR" altLang="fr-FR"/>
              <a:pPr/>
              <a:t>‹#›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7" y="274638"/>
            <a:ext cx="82293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7" y="1535113"/>
            <a:ext cx="403989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7" y="2174875"/>
            <a:ext cx="40398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94" y="1535113"/>
            <a:ext cx="404136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94" y="2174875"/>
            <a:ext cx="40413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82224C-2263-484C-8338-1F0DFDDC3810}" type="slidenum">
              <a:rPr lang="fr-FR" altLang="fr-FR"/>
              <a:pPr/>
              <a:t>‹#›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5C7244-70BD-4651-A5D9-02E0EE6D5809}" type="slidenum">
              <a:rPr lang="fr-FR" altLang="fr-FR"/>
              <a:pPr/>
              <a:t>‹#›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8B1B27-8EF3-4B78-8645-10049FB3EEF5}" type="slidenum">
              <a:rPr lang="fr-FR" altLang="fr-FR"/>
              <a:pPr/>
              <a:t>‹#›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7" y="273050"/>
            <a:ext cx="300793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19" y="273051"/>
            <a:ext cx="511143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7" y="1435101"/>
            <a:ext cx="300793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2A2CCC-9923-4B06-981E-8A7EDD1DBE86}" type="slidenum">
              <a:rPr lang="fr-FR" altLang="fr-FR"/>
              <a:pPr/>
              <a:t>‹#›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741" y="4800600"/>
            <a:ext cx="548522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741" y="612775"/>
            <a:ext cx="548522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741" y="5367338"/>
            <a:ext cx="548522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41B302-4FC9-425C-8C17-3C756C6EC958}" type="slidenum">
              <a:rPr lang="fr-FR" altLang="fr-FR"/>
              <a:pPr/>
              <a:t>‹#›</a:t>
            </a:fld>
            <a:endParaRPr lang="fr-FR" alt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98" y="228600"/>
            <a:ext cx="853420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98" y="1371601"/>
            <a:ext cx="8534205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98" y="6248400"/>
            <a:ext cx="190561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1" sz="1400" i="0">
                <a:solidFill>
                  <a:schemeClr val="hlink"/>
                </a:solidFill>
                <a:latin typeface="Arial" pitchFamily="34" charset="0"/>
              </a:defRPr>
            </a:lvl1pPr>
          </a:lstStyle>
          <a:p>
            <a:fld id="{061646A9-2645-4A43-85B3-5F192E5AF2AA}" type="datetimeFigureOut">
              <a:rPr lang="en-GB" smtClean="0"/>
              <a:pPr/>
              <a:t>14/11/2020</a:t>
            </a:fld>
            <a:endParaRPr lang="en-GB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4040" y="6324600"/>
            <a:ext cx="19041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1400" i="0">
                <a:solidFill>
                  <a:schemeClr val="hlink"/>
                </a:solidFill>
                <a:latin typeface="Arial" pitchFamily="34" charset="0"/>
              </a:defRPr>
            </a:lvl1pPr>
          </a:lstStyle>
          <a:p>
            <a:fld id="{D10E5C2E-4DA3-4482-828E-A7AFD8DFD2E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838469" y="6324600"/>
            <a:ext cx="1904145" cy="40005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304898" y="914400"/>
            <a:ext cx="8381756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FF0000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FF"/>
        </a:buClr>
        <a:buSzPct val="65000"/>
        <a:buFont typeface="Monotype Sorts" pitchFamily="2" charset="2"/>
        <a:buChar char="F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pre-process-your-dataset-in-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YKctwIGumQ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3528" y="228600"/>
            <a:ext cx="8820472" cy="1828800"/>
          </a:xfrm>
        </p:spPr>
        <p:txBody>
          <a:bodyPr/>
          <a:lstStyle/>
          <a:p>
            <a:r>
              <a:rPr lang="en-GB" dirty="0"/>
              <a:t>K-Nearest </a:t>
            </a:r>
            <a:r>
              <a:rPr lang="en-GB" dirty="0" err="1"/>
              <a:t>Neighboor</a:t>
            </a:r>
            <a:r>
              <a:rPr lang="en-GB" dirty="0"/>
              <a:t> Classifiers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03648" y="3429000"/>
            <a:ext cx="6858000" cy="648072"/>
          </a:xfrm>
          <a:prstGeom prst="rect">
            <a:avLst/>
          </a:prstGeom>
        </p:spPr>
        <p:txBody>
          <a:bodyPr vert="horz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 Panagiotis Chountas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7-Nearest Neighbors</a:t>
            </a:r>
          </a:p>
        </p:txBody>
      </p:sp>
      <p:pic>
        <p:nvPicPr>
          <p:cNvPr id="31747" name="Picture 3" descr="nn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1268413"/>
            <a:ext cx="5943600" cy="5092700"/>
          </a:xfrm>
          <a:prstGeom prst="rect">
            <a:avLst/>
          </a:prstGeom>
          <a:noFill/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88925" y="2243138"/>
            <a:ext cx="20431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>
                <a:latin typeface="Tahoma" pitchFamily="-108" charset="0"/>
              </a:rPr>
              <a:t>query point q</a:t>
            </a:r>
            <a:r>
              <a:rPr lang="sv-SE" baseline="-25000">
                <a:latin typeface="Tahoma" pitchFamily="-108" charset="0"/>
              </a:rPr>
              <a:t>f</a:t>
            </a:r>
            <a:endParaRPr lang="en-US" baseline="-25000">
              <a:latin typeface="Tahoma" pitchFamily="-108" charset="0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2286000" y="2514600"/>
            <a:ext cx="3509963" cy="120173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0" y="3429000"/>
            <a:ext cx="2857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>
                <a:latin typeface="Tahoma" pitchFamily="-108" charset="0"/>
              </a:rPr>
              <a:t>7 nearest neighbors</a:t>
            </a:r>
            <a:endParaRPr lang="en-US" baseline="-25000">
              <a:latin typeface="Tahoma" pitchFamily="-108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09600" y="3962400"/>
            <a:ext cx="9255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>
                <a:solidFill>
                  <a:schemeClr val="hlink"/>
                </a:solidFill>
                <a:latin typeface="Tahoma" pitchFamily="-108" charset="0"/>
              </a:rPr>
              <a:t>3x</a:t>
            </a:r>
            <a:r>
              <a:rPr lang="sv-SE">
                <a:latin typeface="Tahoma" pitchFamily="-108" charset="0"/>
              </a:rPr>
              <a:t>,</a:t>
            </a:r>
            <a:r>
              <a:rPr lang="sv-SE">
                <a:solidFill>
                  <a:schemeClr val="tx2"/>
                </a:solidFill>
                <a:latin typeface="Tahoma" pitchFamily="-108" charset="0"/>
              </a:rPr>
              <a:t>4o</a:t>
            </a:r>
            <a:endParaRPr lang="en-US">
              <a:solidFill>
                <a:schemeClr val="tx2"/>
              </a:solidFill>
              <a:latin typeface="Tahoma" pitchFamily="-10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610600" cy="882352"/>
          </a:xfrm>
        </p:spPr>
        <p:txBody>
          <a:bodyPr/>
          <a:lstStyle/>
          <a:p>
            <a:r>
              <a:rPr lang="en-US" dirty="0"/>
              <a:t>How to determine </a:t>
            </a:r>
            <a:br>
              <a:rPr lang="en-US" dirty="0"/>
            </a:br>
            <a:r>
              <a:rPr lang="en-US" dirty="0"/>
              <a:t>the good value for k?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1974850"/>
            <a:ext cx="7659688" cy="440647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Determined experimentally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Start with k=1 and use a test set to validate the error rate of the classifier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Repeat with k=k+2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Choose the value of k for which the error rate is minimum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Note: k should be odd number to avoid ties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98" y="228600"/>
            <a:ext cx="8839102" cy="914400"/>
          </a:xfrm>
        </p:spPr>
        <p:txBody>
          <a:bodyPr/>
          <a:lstStyle/>
          <a:p>
            <a:r>
              <a:rPr lang="en-US" sz="2800" dirty="0"/>
              <a:t>1-NN’s  Aspects as an Instance-Based Learner:</a:t>
            </a:r>
          </a:p>
        </p:txBody>
      </p:sp>
      <p:sp>
        <p:nvSpPr>
          <p:cNvPr id="1324035" name="Rectangle 3"/>
          <p:cNvSpPr>
            <a:spLocks noGrp="1" noChangeArrowheads="1"/>
          </p:cNvSpPr>
          <p:nvPr>
            <p:ph idx="1"/>
          </p:nvPr>
        </p:nvSpPr>
        <p:spPr>
          <a:xfrm>
            <a:off x="304898" y="1371601"/>
            <a:ext cx="8534205" cy="4937719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A distance metric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1800" dirty="0"/>
              <a:t>Euclidean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1800" dirty="0"/>
              <a:t>When different units are used for each dimension</a:t>
            </a:r>
          </a:p>
          <a:p>
            <a:pPr marL="1295400" lvl="2" indent="-381000">
              <a:lnSpc>
                <a:spcPct val="90000"/>
              </a:lnSpc>
              <a:buFontTx/>
              <a:buNone/>
            </a:pP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/>
              <a:t>normalize each dimension  by standard deviation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1800" dirty="0"/>
              <a:t>For discrete data, can use hamming distance </a:t>
            </a:r>
          </a:p>
          <a:p>
            <a:pPr marL="1295400" lvl="2" indent="-381000">
              <a:lnSpc>
                <a:spcPct val="90000"/>
              </a:lnSpc>
              <a:buFontTx/>
              <a:buNone/>
            </a:pPr>
            <a:r>
              <a:rPr lang="en-US" sz="1800" dirty="0">
                <a:sym typeface="Wingdings" pitchFamily="2" charset="2"/>
              </a:rPr>
              <a:t></a:t>
            </a:r>
            <a:r>
              <a:rPr lang="en-US" sz="1800" dirty="0"/>
              <a:t> D(x1,x2) =number of features on which x1 and x2 differ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1800" dirty="0"/>
              <a:t>Others (e.g., normal, cosine)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How many nearby neighbors to look at?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1800" dirty="0"/>
              <a:t>One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How to fit with the local points?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1800" dirty="0"/>
              <a:t>Just predict the same output as the nearest neighbor.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– Nearest Neighbor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Generalizes 1-NN to smooth away noise in the labels</a:t>
            </a:r>
          </a:p>
          <a:p>
            <a:r>
              <a:rPr lang="en-US"/>
              <a:t>A new point is now assigned </a:t>
            </a:r>
            <a:r>
              <a:rPr lang="en-US">
                <a:solidFill>
                  <a:srgbClr val="FF0000"/>
                </a:solidFill>
              </a:rPr>
              <a:t>the most frequent label of its </a:t>
            </a:r>
            <a:r>
              <a:rPr lang="en-US" i="1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 nearest neighbors</a:t>
            </a:r>
          </a:p>
        </p:txBody>
      </p:sp>
      <p:sp>
        <p:nvSpPr>
          <p:cNvPr id="1326084" name="Oval 4"/>
          <p:cNvSpPr>
            <a:spLocks noChangeArrowheads="1"/>
          </p:cNvSpPr>
          <p:nvPr/>
        </p:nvSpPr>
        <p:spPr bwMode="auto">
          <a:xfrm>
            <a:off x="6858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26085" name="Oval 5"/>
          <p:cNvSpPr>
            <a:spLocks noChangeArrowheads="1"/>
          </p:cNvSpPr>
          <p:nvPr/>
        </p:nvSpPr>
        <p:spPr bwMode="auto">
          <a:xfrm>
            <a:off x="1066800" y="6096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26086" name="Oval 6"/>
          <p:cNvSpPr>
            <a:spLocks noChangeArrowheads="1"/>
          </p:cNvSpPr>
          <p:nvPr/>
        </p:nvSpPr>
        <p:spPr bwMode="auto">
          <a:xfrm>
            <a:off x="20574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26087" name="Oval 7"/>
          <p:cNvSpPr>
            <a:spLocks noChangeArrowheads="1"/>
          </p:cNvSpPr>
          <p:nvPr/>
        </p:nvSpPr>
        <p:spPr bwMode="auto">
          <a:xfrm>
            <a:off x="609600" y="541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26088" name="Oval 8"/>
          <p:cNvSpPr>
            <a:spLocks noChangeArrowheads="1"/>
          </p:cNvSpPr>
          <p:nvPr/>
        </p:nvSpPr>
        <p:spPr bwMode="auto">
          <a:xfrm>
            <a:off x="2438400" y="5334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26089" name="Oval 9"/>
          <p:cNvSpPr>
            <a:spLocks noChangeArrowheads="1"/>
          </p:cNvSpPr>
          <p:nvPr/>
        </p:nvSpPr>
        <p:spPr bwMode="auto">
          <a:xfrm>
            <a:off x="1447800" y="5029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26090" name="Oval 10"/>
          <p:cNvSpPr>
            <a:spLocks noChangeArrowheads="1"/>
          </p:cNvSpPr>
          <p:nvPr/>
        </p:nvSpPr>
        <p:spPr bwMode="auto">
          <a:xfrm>
            <a:off x="2057400" y="5867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26091" name="Text Box 11"/>
          <p:cNvSpPr txBox="1">
            <a:spLocks noChangeArrowheads="1"/>
          </p:cNvSpPr>
          <p:nvPr/>
        </p:nvSpPr>
        <p:spPr bwMode="auto">
          <a:xfrm>
            <a:off x="2422525" y="4687888"/>
            <a:ext cx="334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Palatino" charset="0"/>
              </a:rPr>
              <a:t>Label it red, when k = 3</a:t>
            </a:r>
          </a:p>
        </p:txBody>
      </p:sp>
      <p:sp>
        <p:nvSpPr>
          <p:cNvPr id="1326092" name="Oval 12"/>
          <p:cNvSpPr>
            <a:spLocks noChangeArrowheads="1"/>
          </p:cNvSpPr>
          <p:nvPr/>
        </p:nvSpPr>
        <p:spPr bwMode="auto">
          <a:xfrm>
            <a:off x="1790700" y="53721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26093" name="Line 13"/>
          <p:cNvSpPr>
            <a:spLocks noChangeShapeType="1"/>
          </p:cNvSpPr>
          <p:nvPr/>
        </p:nvSpPr>
        <p:spPr bwMode="auto">
          <a:xfrm flipV="1">
            <a:off x="2057400" y="5029200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26094" name="Oval 14"/>
          <p:cNvSpPr>
            <a:spLocks noChangeArrowheads="1"/>
          </p:cNvSpPr>
          <p:nvPr/>
        </p:nvSpPr>
        <p:spPr bwMode="auto">
          <a:xfrm>
            <a:off x="1371600" y="49530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26095" name="Oval 15"/>
          <p:cNvSpPr>
            <a:spLocks noChangeArrowheads="1"/>
          </p:cNvSpPr>
          <p:nvPr/>
        </p:nvSpPr>
        <p:spPr bwMode="auto">
          <a:xfrm>
            <a:off x="6569075" y="47609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26096" name="Oval 16"/>
          <p:cNvSpPr>
            <a:spLocks noChangeArrowheads="1"/>
          </p:cNvSpPr>
          <p:nvPr/>
        </p:nvSpPr>
        <p:spPr bwMode="auto">
          <a:xfrm>
            <a:off x="6950075" y="620871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26097" name="Oval 17"/>
          <p:cNvSpPr>
            <a:spLocks noChangeArrowheads="1"/>
          </p:cNvSpPr>
          <p:nvPr/>
        </p:nvSpPr>
        <p:spPr bwMode="auto">
          <a:xfrm>
            <a:off x="7940675" y="44561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26098" name="Oval 18"/>
          <p:cNvSpPr>
            <a:spLocks noChangeArrowheads="1"/>
          </p:cNvSpPr>
          <p:nvPr/>
        </p:nvSpPr>
        <p:spPr bwMode="auto">
          <a:xfrm>
            <a:off x="6492875" y="55229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26099" name="Oval 19"/>
          <p:cNvSpPr>
            <a:spLocks noChangeArrowheads="1"/>
          </p:cNvSpPr>
          <p:nvPr/>
        </p:nvSpPr>
        <p:spPr bwMode="auto">
          <a:xfrm>
            <a:off x="8321675" y="544671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26100" name="Oval 20"/>
          <p:cNvSpPr>
            <a:spLocks noChangeArrowheads="1"/>
          </p:cNvSpPr>
          <p:nvPr/>
        </p:nvSpPr>
        <p:spPr bwMode="auto">
          <a:xfrm>
            <a:off x="7331075" y="514191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26101" name="Oval 21"/>
          <p:cNvSpPr>
            <a:spLocks noChangeArrowheads="1"/>
          </p:cNvSpPr>
          <p:nvPr/>
        </p:nvSpPr>
        <p:spPr bwMode="auto">
          <a:xfrm>
            <a:off x="7940675" y="59801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26102" name="Text Box 22"/>
          <p:cNvSpPr txBox="1">
            <a:spLocks noChangeArrowheads="1"/>
          </p:cNvSpPr>
          <p:nvPr/>
        </p:nvSpPr>
        <p:spPr bwMode="auto">
          <a:xfrm>
            <a:off x="2971800" y="5791200"/>
            <a:ext cx="3481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Palatino" charset="0"/>
              </a:rPr>
              <a:t>Label it blue, when k = 7</a:t>
            </a:r>
          </a:p>
        </p:txBody>
      </p:sp>
      <p:sp>
        <p:nvSpPr>
          <p:cNvPr id="1326103" name="Oval 23"/>
          <p:cNvSpPr>
            <a:spLocks noChangeArrowheads="1"/>
          </p:cNvSpPr>
          <p:nvPr/>
        </p:nvSpPr>
        <p:spPr bwMode="auto">
          <a:xfrm>
            <a:off x="7673975" y="5484813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26104" name="Line 24"/>
          <p:cNvSpPr>
            <a:spLocks noChangeShapeType="1"/>
          </p:cNvSpPr>
          <p:nvPr/>
        </p:nvSpPr>
        <p:spPr bwMode="auto">
          <a:xfrm flipH="1">
            <a:off x="6477000" y="5638800"/>
            <a:ext cx="1143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26105" name="Oval 25"/>
          <p:cNvSpPr>
            <a:spLocks noChangeArrowheads="1"/>
          </p:cNvSpPr>
          <p:nvPr/>
        </p:nvSpPr>
        <p:spPr bwMode="auto">
          <a:xfrm>
            <a:off x="6584950" y="4395788"/>
            <a:ext cx="2406650" cy="2406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dirty="0"/>
              <a:t>KNN Example</a:t>
            </a:r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3657600"/>
            <a:ext cx="8511480" cy="2939752"/>
          </a:xfrm>
        </p:spPr>
        <p:txBody>
          <a:bodyPr/>
          <a:lstStyle/>
          <a:p>
            <a:pPr marL="0" indent="0"/>
            <a:r>
              <a:rPr lang="en-US" sz="1800" dirty="0"/>
              <a:t>New examples:</a:t>
            </a:r>
          </a:p>
          <a:p>
            <a:pPr lvl="1"/>
            <a:r>
              <a:rPr lang="en-US" sz="1800" dirty="0"/>
              <a:t>Example 1 (great, no, no, normal, no)</a:t>
            </a:r>
          </a:p>
          <a:p>
            <a:pPr lvl="1">
              <a:buFontTx/>
              <a:buNone/>
            </a:pPr>
            <a:r>
              <a:rPr lang="en-US" sz="1800" dirty="0"/>
              <a:t>  </a:t>
            </a:r>
          </a:p>
          <a:p>
            <a:pPr lvl="1">
              <a:buFontTx/>
              <a:buNone/>
            </a:pPr>
            <a:r>
              <a:rPr lang="en-US" sz="1800" dirty="0">
                <a:sym typeface="Wingdings" pitchFamily="2" charset="2"/>
              </a:rPr>
              <a:t> </a:t>
            </a:r>
          </a:p>
          <a:p>
            <a:pPr lvl="1">
              <a:buFontTx/>
              <a:buNone/>
            </a:pPr>
            <a:endParaRPr lang="en-US" sz="1800" dirty="0"/>
          </a:p>
          <a:p>
            <a:pPr lvl="1"/>
            <a:r>
              <a:rPr lang="en-US" sz="1800" dirty="0"/>
              <a:t>Example 2 (mediocre, yes, no, normal, no)</a:t>
            </a:r>
          </a:p>
          <a:p>
            <a:pPr lvl="1"/>
            <a:endParaRPr lang="en-US" sz="1800" dirty="0"/>
          </a:p>
        </p:txBody>
      </p:sp>
      <p:graphicFrame>
        <p:nvGraphicFramePr>
          <p:cNvPr id="13137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43608" y="1124744"/>
          <a:ext cx="6192688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5588852" imgH="1615283" progId="Word.Document.8">
                  <p:embed/>
                </p:oleObj>
              </mc:Choice>
              <mc:Fallback>
                <p:oleObj name="Document" r:id="rId4" imgW="5588852" imgH="161528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124744"/>
                        <a:ext cx="6192688" cy="1944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3797" name="Rectangle 5"/>
          <p:cNvSpPr>
            <a:spLocks noChangeArrowheads="1"/>
          </p:cNvSpPr>
          <p:nvPr/>
        </p:nvSpPr>
        <p:spPr bwMode="auto">
          <a:xfrm>
            <a:off x="762000" y="4419600"/>
            <a:ext cx="6764338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eaLnBrk="0" hangingPunct="0">
              <a:spcBef>
                <a:spcPct val="30000"/>
              </a:spcBef>
            </a:pPr>
            <a:r>
              <a:rPr lang="en-US" sz="1600" dirty="0">
                <a:sym typeface="Wingdings" pitchFamily="2" charset="2"/>
              </a:rPr>
              <a:t> most similar: </a:t>
            </a:r>
            <a:r>
              <a:rPr lang="en-US" sz="1600" dirty="0"/>
              <a:t>number 2 (1 mismatch, 4 match)  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FF0000"/>
                </a:solidFill>
              </a:rPr>
              <a:t> yes</a:t>
            </a:r>
          </a:p>
          <a:p>
            <a:pPr lvl="1" eaLnBrk="0" hangingPunct="0">
              <a:spcBef>
                <a:spcPct val="30000"/>
              </a:spcBef>
            </a:pP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/>
              <a:t>Second most similar example: number 1 (2 mismatch, 3 match)</a:t>
            </a:r>
            <a:r>
              <a:rPr lang="en-US" dirty="0"/>
              <a:t>  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 yes</a:t>
            </a:r>
          </a:p>
          <a:p>
            <a:pPr lvl="1" eaLnBrk="0" hangingPunct="0">
              <a:spcBef>
                <a:spcPct val="30000"/>
              </a:spcBef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13798" name="Rectangle 6"/>
          <p:cNvSpPr>
            <a:spLocks noChangeArrowheads="1"/>
          </p:cNvSpPr>
          <p:nvPr/>
        </p:nvSpPr>
        <p:spPr bwMode="auto">
          <a:xfrm>
            <a:off x="228600" y="3352800"/>
            <a:ext cx="5240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US" sz="1800" dirty="0">
                <a:solidFill>
                  <a:srgbClr val="FF0000"/>
                </a:solidFill>
              </a:rPr>
              <a:t>Similarity metric: Number of matching attributes (k=2)</a:t>
            </a:r>
          </a:p>
        </p:txBody>
      </p:sp>
      <p:sp>
        <p:nvSpPr>
          <p:cNvPr id="1313799" name="Text Box 7"/>
          <p:cNvSpPr txBox="1">
            <a:spLocks noChangeArrowheads="1"/>
          </p:cNvSpPr>
          <p:nvPr/>
        </p:nvSpPr>
        <p:spPr bwMode="auto">
          <a:xfrm>
            <a:off x="5139531" y="3957339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313801" name="Rectangle 9"/>
          <p:cNvSpPr>
            <a:spLocks noChangeArrowheads="1"/>
          </p:cNvSpPr>
          <p:nvPr/>
        </p:nvSpPr>
        <p:spPr bwMode="auto">
          <a:xfrm>
            <a:off x="1295400" y="5791200"/>
            <a:ext cx="7467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0" hangingPunct="0">
              <a:spcBef>
                <a:spcPct val="30000"/>
              </a:spcBef>
            </a:pPr>
            <a:r>
              <a:rPr lang="en-US" sz="1600">
                <a:sym typeface="Wingdings" pitchFamily="2" charset="2"/>
              </a:rPr>
              <a:t> Most similar: </a:t>
            </a:r>
            <a:r>
              <a:rPr lang="en-US" sz="1600"/>
              <a:t>number 3 (1 mismatch, 4 match)  </a:t>
            </a:r>
            <a:r>
              <a:rPr lang="en-US" sz="1600">
                <a:sym typeface="Wingdings" pitchFamily="2" charset="2"/>
              </a:rPr>
              <a:t></a:t>
            </a:r>
            <a:r>
              <a:rPr lang="en-US" sz="1600">
                <a:solidFill>
                  <a:srgbClr val="FF0000"/>
                </a:solidFill>
              </a:rPr>
              <a:t> no</a:t>
            </a:r>
          </a:p>
          <a:p>
            <a:pPr lvl="1" eaLnBrk="0" hangingPunct="0">
              <a:spcBef>
                <a:spcPct val="30000"/>
              </a:spcBef>
            </a:pPr>
            <a:r>
              <a:rPr lang="en-US" sz="1600">
                <a:sym typeface="Wingdings" pitchFamily="2" charset="2"/>
              </a:rPr>
              <a:t></a:t>
            </a:r>
            <a:r>
              <a:rPr lang="en-US" sz="1600"/>
              <a:t>Second most similar example: number 1 (2 mismatch, 3 match)</a:t>
            </a:r>
            <a:r>
              <a:rPr lang="en-US"/>
              <a:t>  </a:t>
            </a:r>
            <a:r>
              <a:rPr lang="en-US" sz="1600">
                <a:sym typeface="Wingdings" pitchFamily="2" charset="2"/>
              </a:rPr>
              <a:t></a:t>
            </a:r>
            <a:r>
              <a:rPr lang="en-US"/>
              <a:t> </a:t>
            </a:r>
            <a:r>
              <a:rPr lang="en-US" sz="160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313802" name="Text Box 10"/>
          <p:cNvSpPr txBox="1">
            <a:spLocks noChangeArrowheads="1"/>
          </p:cNvSpPr>
          <p:nvPr/>
        </p:nvSpPr>
        <p:spPr bwMode="auto">
          <a:xfrm>
            <a:off x="5580112" y="5334000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Yes/No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the Number of Neighbors</a:t>
            </a:r>
          </a:p>
        </p:txBody>
      </p:sp>
      <p:sp>
        <p:nvSpPr>
          <p:cNvPr id="132813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340768"/>
            <a:ext cx="8016875" cy="4800600"/>
          </a:xfrm>
        </p:spPr>
        <p:txBody>
          <a:bodyPr/>
          <a:lstStyle/>
          <a:p>
            <a:r>
              <a:rPr lang="en-US" dirty="0"/>
              <a:t>Increase k:</a:t>
            </a:r>
          </a:p>
          <a:p>
            <a:pPr lvl="1"/>
            <a:r>
              <a:rPr lang="en-US" dirty="0"/>
              <a:t>Makes KNN less sensitive to noise </a:t>
            </a:r>
          </a:p>
          <a:p>
            <a:pPr lvl="1"/>
            <a:endParaRPr lang="en-US" dirty="0"/>
          </a:p>
          <a:p>
            <a:r>
              <a:rPr lang="en-US" dirty="0"/>
              <a:t>Decrease k:</a:t>
            </a:r>
          </a:p>
          <a:p>
            <a:pPr lvl="1"/>
            <a:r>
              <a:rPr lang="en-US" dirty="0"/>
              <a:t>Allows capturing finer structure of space</a:t>
            </a:r>
          </a:p>
          <a:p>
            <a:pPr lvl="1"/>
            <a:endParaRPr lang="en-US" dirty="0"/>
          </a:p>
          <a:p>
            <a:r>
              <a:rPr lang="en-US" dirty="0">
                <a:sym typeface="Wingdings" pitchFamily="2" charset="2"/>
              </a:rPr>
              <a:t>Pick k not too large, but not too small (depends on data)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1"/>
          <p:cNvSpPr>
            <a:spLocks noChangeShapeType="1"/>
          </p:cNvSpPr>
          <p:nvPr/>
        </p:nvSpPr>
        <p:spPr bwMode="auto">
          <a:xfrm>
            <a:off x="8763000" y="0"/>
            <a:ext cx="1588" cy="6858000"/>
          </a:xfrm>
          <a:prstGeom prst="line">
            <a:avLst/>
          </a:prstGeom>
          <a:noFill/>
          <a:ln w="38100">
            <a:solidFill>
              <a:srgbClr val="FEC3AE">
                <a:alpha val="9294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3315" name="Line 2"/>
          <p:cNvSpPr>
            <a:spLocks noChangeShapeType="1"/>
          </p:cNvSpPr>
          <p:nvPr/>
        </p:nvSpPr>
        <p:spPr bwMode="auto">
          <a:xfrm>
            <a:off x="76200" y="0"/>
            <a:ext cx="1588" cy="6858000"/>
          </a:xfrm>
          <a:prstGeom prst="line">
            <a:avLst/>
          </a:prstGeom>
          <a:noFill/>
          <a:ln w="57150">
            <a:solidFill>
              <a:srgbClr val="FEC3A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8991600" y="0"/>
            <a:ext cx="1588" cy="6858000"/>
          </a:xfrm>
          <a:prstGeom prst="line">
            <a:avLst/>
          </a:prstGeom>
          <a:noFill/>
          <a:ln w="19050">
            <a:solidFill>
              <a:srgbClr val="FE863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3317" name="Rectangle 4"/>
          <p:cNvSpPr>
            <a:spLocks/>
          </p:cNvSpPr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5"/>
            </a:srgbClr>
          </a:solidFill>
          <a:ln w="38100" cap="rnd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8915400" y="0"/>
            <a:ext cx="1588" cy="6858000"/>
          </a:xfrm>
          <a:prstGeom prst="line">
            <a:avLst/>
          </a:prstGeom>
          <a:noFill/>
          <a:ln w="9525">
            <a:solidFill>
              <a:srgbClr val="FE863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8274050" y="5835650"/>
            <a:ext cx="319088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CD95CB8B-B731-47DA-A59C-3D318F67C157}" type="slidenum">
              <a:rPr lang="en-US" sz="1400" b="1">
                <a:solidFill>
                  <a:srgbClr val="FFFFFF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pPr algn="ctr"/>
              <a:t>16</a:t>
            </a:fld>
            <a:endParaRPr lang="en-US" sz="1400" b="1">
              <a:solidFill>
                <a:srgbClr val="FFFFFF"/>
              </a:solidFill>
              <a:latin typeface="Century Schoolbook" charset="0"/>
              <a:ea typeface="Century Schoolbook" charset="0"/>
              <a:cs typeface="Century Schoolbook" charset="0"/>
              <a:sym typeface="Century Schoolbook" charset="0"/>
            </a:endParaRPr>
          </a:p>
        </p:txBody>
      </p:sp>
      <p:sp>
        <p:nvSpPr>
          <p:cNvPr id="13321" name="Rectangle 8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 sz="2800" i="1">
                <a:solidFill>
                  <a:srgbClr val="595D63"/>
                </a:solidFill>
              </a:rPr>
              <a:t>k</a:t>
            </a:r>
            <a:r>
              <a:rPr lang="en-US"/>
              <a:t> NEAREST NEIGHBOR</a:t>
            </a:r>
          </a:p>
        </p:txBody>
      </p:sp>
      <p:sp>
        <p:nvSpPr>
          <p:cNvPr id="13322" name="Rectangle 9"/>
          <p:cNvSpPr>
            <a:spLocks noGrp="1" noChangeArrowheads="1"/>
          </p:cNvSpPr>
          <p:nvPr>
            <p:ph idx="1"/>
          </p:nvPr>
        </p:nvSpPr>
        <p:spPr>
          <a:xfrm>
            <a:off x="381000" y="5029200"/>
            <a:ext cx="7391400" cy="1828800"/>
          </a:xfrm>
        </p:spPr>
        <p:txBody>
          <a:bodyPr rIns="132080"/>
          <a:lstStyle/>
          <a:p>
            <a:pPr eaLnBrk="1" hangingPunct="1">
              <a:lnSpc>
                <a:spcPct val="80000"/>
              </a:lnSpc>
            </a:pPr>
            <a:r>
              <a:rPr lang="en-US" sz="2200"/>
              <a:t>Choosing the value of </a:t>
            </a:r>
            <a:r>
              <a:rPr lang="en-US" sz="2200" i="1"/>
              <a:t>k</a:t>
            </a:r>
            <a:r>
              <a:rPr lang="en-US" sz="2200"/>
              <a:t>:</a:t>
            </a:r>
          </a:p>
          <a:p>
            <a:pPr marL="679450" lvl="1" eaLnBrk="1" hangingPunct="1">
              <a:lnSpc>
                <a:spcPct val="80000"/>
              </a:lnSpc>
            </a:pPr>
            <a:r>
              <a:rPr lang="en-US" sz="1900"/>
              <a:t>If </a:t>
            </a:r>
            <a:r>
              <a:rPr lang="en-US" sz="1900" i="1"/>
              <a:t>k</a:t>
            </a:r>
            <a:r>
              <a:rPr lang="en-US" sz="1900"/>
              <a:t> is too small, sensitive to noise points</a:t>
            </a:r>
          </a:p>
          <a:p>
            <a:pPr marL="679450" lvl="1" eaLnBrk="1" hangingPunct="1">
              <a:lnSpc>
                <a:spcPct val="80000"/>
              </a:lnSpc>
            </a:pPr>
            <a:r>
              <a:rPr lang="en-US" sz="1900"/>
              <a:t>If </a:t>
            </a:r>
            <a:r>
              <a:rPr lang="en-US" sz="1900" i="1"/>
              <a:t>k</a:t>
            </a:r>
            <a:r>
              <a:rPr lang="en-US" sz="1900"/>
              <a:t> is too large, neighborhood may include points from other classes</a:t>
            </a:r>
          </a:p>
          <a:p>
            <a:pPr marL="679450" lvl="1" eaLnBrk="1" hangingPunct="1">
              <a:lnSpc>
                <a:spcPct val="80000"/>
              </a:lnSpc>
            </a:pPr>
            <a:r>
              <a:rPr lang="en-US" sz="1900"/>
              <a:t>Choose an odd value for </a:t>
            </a:r>
            <a:r>
              <a:rPr lang="en-US" sz="1900" i="1"/>
              <a:t>k</a:t>
            </a:r>
            <a:r>
              <a:rPr lang="en-US" sz="1900"/>
              <a:t>, to eliminate ties</a:t>
            </a:r>
          </a:p>
        </p:txBody>
      </p:sp>
      <p:sp>
        <p:nvSpPr>
          <p:cNvPr id="2" name="Rectangle 10"/>
          <p:cNvSpPr>
            <a:spLocks/>
          </p:cNvSpPr>
          <p:nvPr/>
        </p:nvSpPr>
        <p:spPr bwMode="auto">
          <a:xfrm>
            <a:off x="4724400" y="2743200"/>
            <a:ext cx="3898900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12738" indent="-273050">
              <a:spcBef>
                <a:spcPts val="600"/>
              </a:spcBef>
              <a:buClr>
                <a:srgbClr val="FE8637"/>
              </a:buClr>
              <a:buSzPct val="69000"/>
              <a:buFont typeface="Wingdings" pitchFamily="-108" charset="2"/>
              <a:buChar char="¢"/>
            </a:pPr>
            <a:r>
              <a:rPr lang="en-US" sz="2200" i="1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k</a:t>
            </a:r>
            <a:r>
              <a:rPr lang="en-US" sz="2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 = 3:</a:t>
            </a:r>
          </a:p>
          <a:p>
            <a:pPr marL="312738" indent="-273050">
              <a:spcBef>
                <a:spcPts val="450"/>
              </a:spcBef>
              <a:buClr>
                <a:srgbClr val="FE8637"/>
              </a:buClr>
              <a:buSzPct val="80000"/>
              <a:buFont typeface="Wingdings 2" charset="2"/>
              <a:buChar char=""/>
            </a:pPr>
            <a:r>
              <a:rPr lang="en-US" sz="19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Belongs to triangle class</a:t>
            </a:r>
          </a:p>
        </p:txBody>
      </p:sp>
      <p:sp>
        <p:nvSpPr>
          <p:cNvPr id="13323" name="Rectangle 11"/>
          <p:cNvSpPr>
            <a:spLocks/>
          </p:cNvSpPr>
          <p:nvPr/>
        </p:nvSpPr>
        <p:spPr bwMode="auto">
          <a:xfrm>
            <a:off x="4724400" y="3657600"/>
            <a:ext cx="3898900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12738" indent="-273050">
              <a:spcBef>
                <a:spcPts val="600"/>
              </a:spcBef>
              <a:buClr>
                <a:srgbClr val="FE8637"/>
              </a:buClr>
              <a:buSzPct val="69000"/>
              <a:buFont typeface="Wingdings" pitchFamily="-108" charset="2"/>
              <a:buChar char="¢"/>
            </a:pPr>
            <a:r>
              <a:rPr lang="en-US" sz="2200" i="1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k</a:t>
            </a:r>
            <a:r>
              <a:rPr lang="en-US" sz="2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 = 7:</a:t>
            </a:r>
          </a:p>
          <a:p>
            <a:pPr marL="312738" indent="-273050">
              <a:spcBef>
                <a:spcPts val="450"/>
              </a:spcBef>
              <a:buClr>
                <a:srgbClr val="FE8637"/>
              </a:buClr>
              <a:buSzPct val="80000"/>
              <a:buFont typeface="Wingdings 2" charset="2"/>
              <a:buChar char=""/>
            </a:pPr>
            <a:r>
              <a:rPr lang="en-US" sz="19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Belongs to square class</a:t>
            </a:r>
          </a:p>
        </p:txBody>
      </p:sp>
      <p:sp>
        <p:nvSpPr>
          <p:cNvPr id="3" name="Oval 13"/>
          <p:cNvSpPr>
            <a:spLocks/>
          </p:cNvSpPr>
          <p:nvPr/>
        </p:nvSpPr>
        <p:spPr bwMode="auto">
          <a:xfrm>
            <a:off x="914400" y="1905000"/>
            <a:ext cx="2971800" cy="2743200"/>
          </a:xfrm>
          <a:prstGeom prst="ellipse">
            <a:avLst/>
          </a:prstGeom>
          <a:noFill/>
          <a:ln w="25400">
            <a:solidFill>
              <a:srgbClr val="BB612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228600" y="1676400"/>
            <a:ext cx="4343400" cy="3276600"/>
            <a:chOff x="0" y="0"/>
            <a:chExt cx="2736" cy="2064"/>
          </a:xfrm>
        </p:grpSpPr>
        <p:sp>
          <p:nvSpPr>
            <p:cNvPr id="13332" name="AutoShape 15"/>
            <p:cNvSpPr>
              <a:spLocks/>
            </p:cNvSpPr>
            <p:nvPr/>
          </p:nvSpPr>
          <p:spPr bwMode="auto">
            <a:xfrm>
              <a:off x="0" y="0"/>
              <a:ext cx="2736" cy="2064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777C84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33" name="AutoShape 16"/>
            <p:cNvSpPr>
              <a:spLocks/>
            </p:cNvSpPr>
            <p:nvPr/>
          </p:nvSpPr>
          <p:spPr bwMode="auto">
            <a:xfrm>
              <a:off x="1823" y="384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34" name="Rectangle 17"/>
            <p:cNvSpPr>
              <a:spLocks/>
            </p:cNvSpPr>
            <p:nvPr/>
          </p:nvSpPr>
          <p:spPr bwMode="auto">
            <a:xfrm>
              <a:off x="1104" y="1584"/>
              <a:ext cx="192" cy="192"/>
            </a:xfrm>
            <a:prstGeom prst="rect">
              <a:avLst/>
            </a:prstGeom>
            <a:solidFill>
              <a:srgbClr val="7598D9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35" name="Rectangle 18"/>
            <p:cNvSpPr>
              <a:spLocks/>
            </p:cNvSpPr>
            <p:nvPr/>
          </p:nvSpPr>
          <p:spPr bwMode="auto">
            <a:xfrm>
              <a:off x="624" y="576"/>
              <a:ext cx="192" cy="192"/>
            </a:xfrm>
            <a:prstGeom prst="rect">
              <a:avLst/>
            </a:prstGeom>
            <a:solidFill>
              <a:srgbClr val="7598D9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36" name="Rectangle 19"/>
            <p:cNvSpPr>
              <a:spLocks/>
            </p:cNvSpPr>
            <p:nvPr/>
          </p:nvSpPr>
          <p:spPr bwMode="auto">
            <a:xfrm>
              <a:off x="576" y="1008"/>
              <a:ext cx="192" cy="192"/>
            </a:xfrm>
            <a:prstGeom prst="rect">
              <a:avLst/>
            </a:prstGeom>
            <a:solidFill>
              <a:srgbClr val="7598D9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37" name="AutoShape 20"/>
            <p:cNvSpPr>
              <a:spLocks/>
            </p:cNvSpPr>
            <p:nvPr/>
          </p:nvSpPr>
          <p:spPr bwMode="auto">
            <a:xfrm>
              <a:off x="1592" y="1200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" name="AutoShape 21"/>
            <p:cNvSpPr>
              <a:spLocks/>
            </p:cNvSpPr>
            <p:nvPr/>
          </p:nvSpPr>
          <p:spPr bwMode="auto">
            <a:xfrm>
              <a:off x="1592" y="672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Rectangle 22"/>
            <p:cNvSpPr>
              <a:spLocks/>
            </p:cNvSpPr>
            <p:nvPr/>
          </p:nvSpPr>
          <p:spPr bwMode="auto">
            <a:xfrm>
              <a:off x="1017" y="1008"/>
              <a:ext cx="192" cy="192"/>
            </a:xfrm>
            <a:prstGeom prst="rect">
              <a:avLst/>
            </a:prstGeom>
            <a:solidFill>
              <a:srgbClr val="7598D9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1262" y="912"/>
              <a:ext cx="240" cy="240"/>
              <a:chOff x="0" y="0"/>
              <a:chExt cx="240" cy="240"/>
            </a:xfrm>
          </p:grpSpPr>
          <p:sp>
            <p:nvSpPr>
              <p:cNvPr id="13341" name="Oval 24"/>
              <p:cNvSpPr>
                <a:spLocks/>
              </p:cNvSpPr>
              <p:nvPr/>
            </p:nvSpPr>
            <p:spPr bwMode="auto">
              <a:xfrm>
                <a:off x="0" y="0"/>
                <a:ext cx="240" cy="240"/>
              </a:xfrm>
              <a:prstGeom prst="ellipse">
                <a:avLst/>
              </a:prstGeom>
              <a:solidFill>
                <a:srgbClr val="FFE636"/>
              </a:solidFill>
              <a:ln w="25400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42" name="Rectangle 25"/>
              <p:cNvSpPr>
                <a:spLocks/>
              </p:cNvSpPr>
              <p:nvPr/>
            </p:nvSpPr>
            <p:spPr bwMode="auto">
              <a:xfrm>
                <a:off x="35" y="7"/>
                <a:ext cx="169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38100" tIns="38100" rIns="78049" bIns="38100" anchor="ctr"/>
              <a:lstStyle/>
              <a:p>
                <a:pPr marL="1588" algn="ctr"/>
                <a:r>
                  <a:rPr lang="en-US" sz="1800">
                    <a:solidFill>
                      <a:schemeClr val="tx1"/>
                    </a:solidFill>
                    <a:latin typeface="Century Schoolbook" charset="0"/>
                    <a:ea typeface="Century Schoolbook" charset="0"/>
                    <a:cs typeface="Century Schoolbook" charset="0"/>
                    <a:sym typeface="Century Schoolbook" charset="0"/>
                  </a:rPr>
                  <a:t>?</a:t>
                </a:r>
              </a:p>
            </p:txBody>
          </p:sp>
        </p:grpSp>
      </p:grpSp>
      <p:sp>
        <p:nvSpPr>
          <p:cNvPr id="13338" name="Oval 26"/>
          <p:cNvSpPr>
            <a:spLocks/>
          </p:cNvSpPr>
          <p:nvPr/>
        </p:nvSpPr>
        <p:spPr bwMode="auto">
          <a:xfrm>
            <a:off x="1489077" y="2438400"/>
            <a:ext cx="1828800" cy="1752600"/>
          </a:xfrm>
          <a:prstGeom prst="ellipse">
            <a:avLst/>
          </a:prstGeom>
          <a:noFill/>
          <a:ln w="25400">
            <a:solidFill>
              <a:srgbClr val="BB612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9" name="Rectangle 27"/>
          <p:cNvSpPr>
            <a:spLocks/>
          </p:cNvSpPr>
          <p:nvPr/>
        </p:nvSpPr>
        <p:spPr bwMode="auto">
          <a:xfrm>
            <a:off x="4724400" y="1828800"/>
            <a:ext cx="3898900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12738" indent="-273050">
              <a:spcBef>
                <a:spcPts val="600"/>
              </a:spcBef>
              <a:buClr>
                <a:srgbClr val="FE8637"/>
              </a:buClr>
              <a:buSzPct val="69000"/>
              <a:buFont typeface="Wingdings" pitchFamily="-108" charset="2"/>
              <a:buChar char="¢"/>
            </a:pPr>
            <a:r>
              <a:rPr lang="en-US" sz="2200" i="1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k</a:t>
            </a:r>
            <a:r>
              <a:rPr lang="en-US" sz="2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 = 1:</a:t>
            </a:r>
          </a:p>
          <a:p>
            <a:pPr marL="312738" indent="-273050">
              <a:spcBef>
                <a:spcPts val="450"/>
              </a:spcBef>
              <a:buClr>
                <a:srgbClr val="FE8637"/>
              </a:buClr>
              <a:buSzPct val="80000"/>
              <a:buFont typeface="Wingdings 2" charset="2"/>
              <a:buChar char=""/>
            </a:pPr>
            <a:r>
              <a:rPr lang="en-US" sz="19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Belongs to square class</a:t>
            </a:r>
          </a:p>
        </p:txBody>
      </p:sp>
      <p:sp>
        <p:nvSpPr>
          <p:cNvPr id="13340" name="Oval 28"/>
          <p:cNvSpPr>
            <a:spLocks/>
          </p:cNvSpPr>
          <p:nvPr/>
        </p:nvSpPr>
        <p:spPr bwMode="auto">
          <a:xfrm>
            <a:off x="1905000" y="2819400"/>
            <a:ext cx="990600" cy="990600"/>
          </a:xfrm>
          <a:prstGeom prst="ellipse">
            <a:avLst/>
          </a:prstGeom>
          <a:noFill/>
          <a:ln w="25400">
            <a:solidFill>
              <a:srgbClr val="BB612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1" name="Rectangle 29"/>
          <p:cNvSpPr>
            <a:spLocks/>
          </p:cNvSpPr>
          <p:nvPr/>
        </p:nvSpPr>
        <p:spPr bwMode="auto">
          <a:xfrm>
            <a:off x="8129588" y="5835650"/>
            <a:ext cx="62230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 marL="39688" algn="ctr"/>
            <a:r>
              <a:rPr lang="en-US" sz="1400" b="1">
                <a:solidFill>
                  <a:srgbClr val="FFFFFF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3323" grpId="0" autoUpdateAnimBg="0"/>
      <p:bldP spid="3" grpId="0" animBg="1"/>
      <p:bldP spid="13338" grpId="0" animBg="1"/>
      <p:bldP spid="13339" grpId="0" autoUpdateAnimBg="0"/>
      <p:bldP spid="133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Curse-of-Dimensionality</a:t>
            </a:r>
          </a:p>
        </p:txBody>
      </p:sp>
      <p:sp>
        <p:nvSpPr>
          <p:cNvPr id="1334275" name="Rectangle 3"/>
          <p:cNvSpPr>
            <a:spLocks noGrp="1" noChangeArrowheads="1"/>
          </p:cNvSpPr>
          <p:nvPr>
            <p:ph idx="1"/>
          </p:nvPr>
        </p:nvSpPr>
        <p:spPr>
          <a:xfrm>
            <a:off x="304898" y="1371601"/>
            <a:ext cx="8534205" cy="5225751"/>
          </a:xfrm>
        </p:spPr>
        <p:txBody>
          <a:bodyPr/>
          <a:lstStyle/>
          <a:p>
            <a:r>
              <a:rPr lang="en-US" dirty="0"/>
              <a:t>Prediction accuracy can quickly degrade when number of attributes grows.</a:t>
            </a:r>
          </a:p>
          <a:p>
            <a:pPr lvl="1"/>
            <a:r>
              <a:rPr lang="en-US" dirty="0"/>
              <a:t>Irrelevant attributes easily “swamp” information from relevant attributes</a:t>
            </a:r>
          </a:p>
          <a:p>
            <a:pPr lvl="1"/>
            <a:r>
              <a:rPr lang="en-US" dirty="0">
                <a:sym typeface="Wingdings" pitchFamily="2" charset="2"/>
              </a:rPr>
              <a:t>When many irrelevant attributes, similarity/distance measure becomes less reliable</a:t>
            </a:r>
          </a:p>
          <a:p>
            <a:r>
              <a:rPr lang="en-US" dirty="0"/>
              <a:t>Remedy</a:t>
            </a:r>
          </a:p>
          <a:p>
            <a:pPr lvl="1"/>
            <a:r>
              <a:rPr lang="en-US" dirty="0"/>
              <a:t>Try to remove irrelevant attributes in pre-processing step</a:t>
            </a:r>
          </a:p>
          <a:p>
            <a:pPr lvl="1"/>
            <a:r>
              <a:rPr lang="en-US" dirty="0"/>
              <a:t>Weight attributes differently</a:t>
            </a:r>
          </a:p>
          <a:p>
            <a:pPr lvl="1"/>
            <a:r>
              <a:rPr lang="en-US" dirty="0"/>
              <a:t>Increase k (but not too much)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and Disadvantages of KNN</a:t>
            </a:r>
          </a:p>
        </p:txBody>
      </p:sp>
      <p:sp>
        <p:nvSpPr>
          <p:cNvPr id="1332227" name="Rectangle 3"/>
          <p:cNvSpPr>
            <a:spLocks noGrp="1" noChangeArrowheads="1"/>
          </p:cNvSpPr>
          <p:nvPr>
            <p:ph idx="1"/>
          </p:nvPr>
        </p:nvSpPr>
        <p:spPr>
          <a:xfrm>
            <a:off x="304898" y="1371601"/>
            <a:ext cx="8659590" cy="5486399"/>
          </a:xfrm>
        </p:spPr>
        <p:txBody>
          <a:bodyPr/>
          <a:lstStyle/>
          <a:p>
            <a:r>
              <a:rPr lang="en-US" dirty="0"/>
              <a:t>Need distance/similarity measure and attributes that “match” target function.</a:t>
            </a:r>
          </a:p>
          <a:p>
            <a:r>
              <a:rPr lang="en-US" dirty="0"/>
              <a:t>For large training sets,</a:t>
            </a:r>
          </a:p>
          <a:p>
            <a:pPr lvl="1"/>
            <a:r>
              <a:rPr lang="en-US" dirty="0"/>
              <a:t>Must make a pass through the entire dataset for each classification.  This can be prohibitive for large data sets.</a:t>
            </a:r>
          </a:p>
          <a:p>
            <a:pPr lvl="1"/>
            <a:r>
              <a:rPr lang="en-US" dirty="0"/>
              <a:t>Prediction accuracy can quickly degrade when number of attributes grows.</a:t>
            </a:r>
          </a:p>
        </p:txBody>
      </p:sp>
      <p:sp>
        <p:nvSpPr>
          <p:cNvPr id="1332229" name="Rectangle 5"/>
          <p:cNvSpPr>
            <a:spLocks noChangeArrowheads="1"/>
          </p:cNvSpPr>
          <p:nvPr/>
        </p:nvSpPr>
        <p:spPr bwMode="auto">
          <a:xfrm>
            <a:off x="2843808" y="5157192"/>
            <a:ext cx="5688632" cy="122495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600" dirty="0"/>
              <a:t>Simple to implement algorithm; </a:t>
            </a:r>
          </a:p>
          <a:p>
            <a:pPr algn="ctr">
              <a:spcBef>
                <a:spcPct val="20000"/>
              </a:spcBef>
            </a:pPr>
            <a:r>
              <a:rPr lang="en-US" sz="1600" dirty="0"/>
              <a:t>Requires little tuning; </a:t>
            </a:r>
          </a:p>
          <a:p>
            <a:pPr algn="ctr">
              <a:spcBef>
                <a:spcPct val="20000"/>
              </a:spcBef>
            </a:pPr>
            <a:r>
              <a:rPr lang="en-US" sz="1600" dirty="0"/>
              <a:t>Often performs quite well! </a:t>
            </a:r>
          </a:p>
          <a:p>
            <a:pPr algn="ctr">
              <a:spcBef>
                <a:spcPct val="20000"/>
              </a:spcBef>
            </a:pPr>
            <a:r>
              <a:rPr lang="en-US" sz="1600" dirty="0"/>
              <a:t>(Try it first on a new learning problem).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your dataset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Dataset may need to be preprocessed to ensure more reliable data mining results</a:t>
            </a:r>
          </a:p>
          <a:p>
            <a:pPr>
              <a:lnSpc>
                <a:spcPct val="90000"/>
              </a:lnSpc>
            </a:pPr>
            <a:r>
              <a:rPr lang="en-US" dirty="0"/>
              <a:t>Conversion of non-numeric data to numeric data</a:t>
            </a:r>
          </a:p>
          <a:p>
            <a:pPr>
              <a:lnSpc>
                <a:spcPct val="90000"/>
              </a:lnSpc>
            </a:pPr>
            <a:r>
              <a:rPr lang="en-US" dirty="0"/>
              <a:t>Calibration of numeric data to reduce effects of disparate ranges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Particularly when using the Euclidean distance metric</a:t>
            </a:r>
          </a:p>
          <a:p>
            <a:pPr lvl="1">
              <a:lnSpc>
                <a:spcPct val="90000"/>
              </a:lnSpc>
            </a:pPr>
            <a:r>
              <a:rPr lang="en-US" dirty="0">
                <a:hlinkClick r:id="rId3"/>
              </a:rPr>
              <a:t>https://machinelearningmastery.com/pre-process-your-dataset-in-r/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Classifiers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3657602" y="2514600"/>
            <a:ext cx="1905000" cy="1676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038602" y="3124201"/>
            <a:ext cx="11641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-108" charset="0"/>
              </a:rPr>
              <a:t>Classifier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057402" y="2819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057402" y="3048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057402" y="3276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V="1">
            <a:off x="2057402" y="3733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514600" y="3124201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-108" charset="0"/>
              </a:rPr>
              <a:t>…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914402" y="2895601"/>
            <a:ext cx="8947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-108" charset="0"/>
              </a:rPr>
              <a:t>feature</a:t>
            </a:r>
          </a:p>
          <a:p>
            <a:r>
              <a:rPr lang="en-US" sz="2000">
                <a:latin typeface="Times New Roman" pitchFamily="-108" charset="0"/>
              </a:rPr>
              <a:t>values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5638800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842126" y="3062289"/>
            <a:ext cx="1066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-108" charset="0"/>
              </a:rPr>
              <a:t>category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514600" y="2514600"/>
            <a:ext cx="4347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-108" charset="0"/>
              </a:rPr>
              <a:t>X1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514600" y="2743200"/>
            <a:ext cx="4347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-108" charset="0"/>
              </a:rPr>
              <a:t>X2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514600" y="2971800"/>
            <a:ext cx="4347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-108" charset="0"/>
              </a:rPr>
              <a:t>X3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2514600" y="3429000"/>
            <a:ext cx="4347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-108" charset="0"/>
              </a:rPr>
              <a:t>Xn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6019800" y="2895600"/>
            <a:ext cx="332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-108" charset="0"/>
              </a:rPr>
              <a:t>Y</a:t>
            </a:r>
          </a:p>
        </p:txBody>
      </p: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4267200" y="4724400"/>
            <a:ext cx="685800" cy="762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DB</a:t>
            </a:r>
          </a:p>
        </p:txBody>
      </p:sp>
      <p:cxnSp>
        <p:nvCxnSpPr>
          <p:cNvPr id="11284" name="AutoShape 20"/>
          <p:cNvCxnSpPr>
            <a:cxnSpLocks noChangeShapeType="1"/>
            <a:stCxn id="11267" idx="4"/>
            <a:endCxn id="11283" idx="1"/>
          </p:cNvCxnSpPr>
          <p:nvPr/>
        </p:nvCxnSpPr>
        <p:spPr bwMode="auto">
          <a:xfrm>
            <a:off x="4610100" y="4191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5029200" y="4800601"/>
            <a:ext cx="25042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-108" charset="0"/>
              </a:rPr>
              <a:t>collection of instances</a:t>
            </a:r>
            <a:br>
              <a:rPr lang="en-US" sz="2000">
                <a:latin typeface="Times New Roman" pitchFamily="-108" charset="0"/>
              </a:rPr>
            </a:br>
            <a:r>
              <a:rPr lang="en-US" sz="2000">
                <a:latin typeface="Times New Roman" pitchFamily="-108" charset="0"/>
              </a:rPr>
              <a:t>with known categories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Non-numeric data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Feature values are not always numbers</a:t>
            </a:r>
          </a:p>
          <a:p>
            <a:pPr>
              <a:lnSpc>
                <a:spcPct val="90000"/>
              </a:lnSpc>
            </a:pPr>
            <a:r>
              <a:rPr lang="en-US"/>
              <a:t>Example</a:t>
            </a:r>
          </a:p>
          <a:p>
            <a:pPr lvl="1">
              <a:lnSpc>
                <a:spcPct val="90000"/>
              </a:lnSpc>
            </a:pPr>
            <a:r>
              <a:rPr lang="en-US"/>
              <a:t>Boolean values:  Yes or no, presence or absence of an attribute</a:t>
            </a:r>
          </a:p>
          <a:p>
            <a:pPr lvl="1">
              <a:lnSpc>
                <a:spcPct val="90000"/>
              </a:lnSpc>
            </a:pPr>
            <a:r>
              <a:rPr lang="en-US"/>
              <a:t>Categories:  Colors, educational attainment, gender</a:t>
            </a:r>
          </a:p>
          <a:p>
            <a:pPr>
              <a:lnSpc>
                <a:spcPct val="90000"/>
              </a:lnSpc>
            </a:pPr>
            <a:r>
              <a:rPr lang="en-US"/>
              <a:t>How do these values factor into the computation of distance?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non-numeric data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Boolean values =&gt; convert to 0 or 1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Applies to yes-no/presence-absence attributes</a:t>
            </a:r>
          </a:p>
          <a:p>
            <a:pPr>
              <a:lnSpc>
                <a:spcPct val="80000"/>
              </a:lnSpc>
            </a:pPr>
            <a:r>
              <a:rPr lang="en-US" sz="2600"/>
              <a:t>Non-binary characterizations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Use natural progression when applicable; e.g., educational attainment: GS, HS, College, MS, PHD =&gt; 1,2,3,4,5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Assign arbitrary numbers but be careful about distances; e.g., color: red, yellow, blue =&gt; 1,2,3</a:t>
            </a:r>
          </a:p>
          <a:p>
            <a:pPr>
              <a:lnSpc>
                <a:spcPct val="80000"/>
              </a:lnSpc>
            </a:pPr>
            <a:r>
              <a:rPr lang="en-US" sz="2600"/>
              <a:t>How about unavailable data?</a:t>
            </a:r>
            <a:br>
              <a:rPr lang="en-US" sz="2600"/>
            </a:br>
            <a:r>
              <a:rPr lang="en-US" sz="2600"/>
              <a:t>(0 value not always the answer)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k-NN Time Complexity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there are m instances and n features in the dataset</a:t>
            </a:r>
          </a:p>
          <a:p>
            <a:r>
              <a:rPr lang="en-US" dirty="0"/>
              <a:t>Nearest neighbor algorithm requires computing m distances</a:t>
            </a:r>
          </a:p>
          <a:p>
            <a:r>
              <a:rPr lang="en-US" dirty="0"/>
              <a:t>Each distance computation involves scanning through each feature value</a:t>
            </a:r>
          </a:p>
          <a:p>
            <a:r>
              <a:rPr lang="en-US" dirty="0"/>
              <a:t>Running time complexity is proportional to </a:t>
            </a:r>
            <a:r>
              <a:rPr lang="en-GB" dirty="0" err="1"/>
              <a:t>n×m</a:t>
            </a:r>
            <a:r>
              <a:rPr lang="en-US" dirty="0"/>
              <a:t> </a:t>
            </a:r>
            <a:r>
              <a:rPr lang="en-GB" dirty="0"/>
              <a:t>a time complexity of O(</a:t>
            </a:r>
            <a:r>
              <a:rPr lang="en-GB" dirty="0" err="1"/>
              <a:t>n×m</a:t>
            </a:r>
            <a:r>
              <a:rPr lang="en-GB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Line 2"/>
          <p:cNvSpPr>
            <a:spLocks noChangeShapeType="1"/>
          </p:cNvSpPr>
          <p:nvPr/>
        </p:nvSpPr>
        <p:spPr bwMode="auto">
          <a:xfrm>
            <a:off x="76200" y="0"/>
            <a:ext cx="1588" cy="6858000"/>
          </a:xfrm>
          <a:prstGeom prst="line">
            <a:avLst/>
          </a:prstGeom>
          <a:noFill/>
          <a:ln w="57150">
            <a:solidFill>
              <a:srgbClr val="FEC3A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8274050" y="5835650"/>
            <a:ext cx="319088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DC7CA426-3043-441C-B889-E95259CB9505}" type="slidenum">
              <a:rPr lang="en-US" sz="1400" b="1">
                <a:solidFill>
                  <a:srgbClr val="FFFFFF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pPr algn="ctr"/>
              <a:t>23</a:t>
            </a:fld>
            <a:endParaRPr lang="en-US" sz="1400" b="1">
              <a:solidFill>
                <a:srgbClr val="FFFFFF"/>
              </a:solidFill>
              <a:latin typeface="Century Schoolbook" charset="0"/>
              <a:ea typeface="Century Schoolbook" charset="0"/>
              <a:cs typeface="Century Schoolbook" charset="0"/>
              <a:sym typeface="Century Schoolbook" charset="0"/>
            </a:endParaRPr>
          </a:p>
        </p:txBody>
      </p:sp>
      <p:sp>
        <p:nvSpPr>
          <p:cNvPr id="9225" name="Rectangle 8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/>
              <a:t>WHY NEAREST NEIGHBOR?</a:t>
            </a:r>
          </a:p>
        </p:txBody>
      </p:sp>
      <p:sp>
        <p:nvSpPr>
          <p:cNvPr id="9226" name="Rectangle 9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568950" cy="6264696"/>
          </a:xfrm>
        </p:spPr>
        <p:txBody>
          <a:bodyPr rIns="132080"/>
          <a:lstStyle/>
          <a:p>
            <a:pPr eaLnBrk="1" hangingPunct="1"/>
            <a:r>
              <a:rPr lang="en-US" dirty="0"/>
              <a:t>Used to classify objects based on closest training examples in the feature space</a:t>
            </a:r>
          </a:p>
          <a:p>
            <a:pPr eaLnBrk="1" hangingPunct="1"/>
            <a:r>
              <a:rPr lang="en-US" dirty="0"/>
              <a:t>Top 10 Data Mining Algorithm</a:t>
            </a:r>
          </a:p>
          <a:p>
            <a:pPr marL="679450" lvl="1" eaLnBrk="1" hangingPunct="1"/>
            <a:r>
              <a:rPr lang="en-US" dirty="0"/>
              <a:t>ICDM paper – December 2007</a:t>
            </a:r>
          </a:p>
          <a:p>
            <a:pPr eaLnBrk="1" hangingPunct="1"/>
            <a:r>
              <a:rPr lang="en-US" dirty="0"/>
              <a:t>Among the simplest of all Data Mining Algorithms</a:t>
            </a:r>
          </a:p>
          <a:p>
            <a:pPr marL="679450" lvl="1" eaLnBrk="1" hangingPunct="1"/>
            <a:r>
              <a:rPr lang="en-US" dirty="0"/>
              <a:t>Classification Method</a:t>
            </a:r>
          </a:p>
          <a:p>
            <a:pPr eaLnBrk="1" hangingPunct="1"/>
            <a:r>
              <a:rPr lang="en-US" dirty="0"/>
              <a:t>Implementation of lazy learner</a:t>
            </a:r>
          </a:p>
          <a:p>
            <a:pPr marL="679450" lvl="1" eaLnBrk="1" hangingPunct="1"/>
            <a:r>
              <a:rPr lang="en-US" dirty="0"/>
              <a:t>All computation deferred until classification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876256" y="4509120"/>
            <a:ext cx="1866900" cy="1752600"/>
            <a:chOff x="0" y="0"/>
            <a:chExt cx="1176" cy="1104"/>
          </a:xfrm>
        </p:grpSpPr>
        <p:sp>
          <p:nvSpPr>
            <p:cNvPr id="9229" name="AutoShape 11"/>
            <p:cNvSpPr>
              <a:spLocks/>
            </p:cNvSpPr>
            <p:nvPr/>
          </p:nvSpPr>
          <p:spPr bwMode="auto">
            <a:xfrm>
              <a:off x="815" y="720"/>
              <a:ext cx="195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30" name="AutoShape 12"/>
            <p:cNvSpPr>
              <a:spLocks/>
            </p:cNvSpPr>
            <p:nvPr/>
          </p:nvSpPr>
          <p:spPr bwMode="auto">
            <a:xfrm>
              <a:off x="815" y="192"/>
              <a:ext cx="195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31" name="Rectangle 13"/>
            <p:cNvSpPr>
              <a:spLocks/>
            </p:cNvSpPr>
            <p:nvPr/>
          </p:nvSpPr>
          <p:spPr bwMode="auto">
            <a:xfrm>
              <a:off x="227" y="528"/>
              <a:ext cx="196" cy="192"/>
            </a:xfrm>
            <a:prstGeom prst="rect">
              <a:avLst/>
            </a:prstGeom>
            <a:solidFill>
              <a:srgbClr val="7598D9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478" y="432"/>
              <a:ext cx="245" cy="240"/>
              <a:chOff x="0" y="0"/>
              <a:chExt cx="245" cy="240"/>
            </a:xfrm>
          </p:grpSpPr>
          <p:sp>
            <p:nvSpPr>
              <p:cNvPr id="9234" name="Oval 15"/>
              <p:cNvSpPr>
                <a:spLocks/>
              </p:cNvSpPr>
              <p:nvPr/>
            </p:nvSpPr>
            <p:spPr bwMode="auto">
              <a:xfrm>
                <a:off x="0" y="0"/>
                <a:ext cx="245" cy="240"/>
              </a:xfrm>
              <a:prstGeom prst="ellipse">
                <a:avLst/>
              </a:prstGeom>
              <a:solidFill>
                <a:srgbClr val="FFE636"/>
              </a:solidFill>
              <a:ln w="25400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235" name="Rectangle 16"/>
              <p:cNvSpPr>
                <a:spLocks/>
              </p:cNvSpPr>
              <p:nvPr/>
            </p:nvSpPr>
            <p:spPr bwMode="auto">
              <a:xfrm>
                <a:off x="35" y="8"/>
                <a:ext cx="174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38100" tIns="38100" rIns="78049" bIns="38100" anchor="ctr"/>
              <a:lstStyle/>
              <a:p>
                <a:pPr marL="1588" algn="ctr"/>
                <a:r>
                  <a:rPr lang="en-US" sz="1800">
                    <a:solidFill>
                      <a:schemeClr val="tx1"/>
                    </a:solidFill>
                    <a:latin typeface="Century Schoolbook" charset="0"/>
                    <a:ea typeface="Century Schoolbook" charset="0"/>
                    <a:cs typeface="Century Schoolbook" charset="0"/>
                    <a:sym typeface="Century Schoolbook" charset="0"/>
                  </a:rPr>
                  <a:t>?</a:t>
                </a:r>
              </a:p>
            </p:txBody>
          </p:sp>
        </p:grpSp>
        <p:sp>
          <p:nvSpPr>
            <p:cNvPr id="9233" name="Oval 17"/>
            <p:cNvSpPr>
              <a:spLocks/>
            </p:cNvSpPr>
            <p:nvPr/>
          </p:nvSpPr>
          <p:spPr bwMode="auto">
            <a:xfrm>
              <a:off x="0" y="0"/>
              <a:ext cx="1176" cy="1104"/>
            </a:xfrm>
            <a:prstGeom prst="ellipse">
              <a:avLst/>
            </a:prstGeom>
            <a:noFill/>
            <a:ln w="25400">
              <a:solidFill>
                <a:srgbClr val="BB612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1"/>
          <p:cNvSpPr>
            <a:spLocks noChangeShapeType="1"/>
          </p:cNvSpPr>
          <p:nvPr/>
        </p:nvSpPr>
        <p:spPr bwMode="auto">
          <a:xfrm>
            <a:off x="8763000" y="0"/>
            <a:ext cx="1588" cy="6858000"/>
          </a:xfrm>
          <a:prstGeom prst="line">
            <a:avLst/>
          </a:prstGeom>
          <a:noFill/>
          <a:ln w="38100">
            <a:solidFill>
              <a:srgbClr val="FEC3AE">
                <a:alpha val="9294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5059" name="Line 2"/>
          <p:cNvSpPr>
            <a:spLocks noChangeShapeType="1"/>
          </p:cNvSpPr>
          <p:nvPr/>
        </p:nvSpPr>
        <p:spPr bwMode="auto">
          <a:xfrm>
            <a:off x="76200" y="0"/>
            <a:ext cx="1588" cy="6858000"/>
          </a:xfrm>
          <a:prstGeom prst="line">
            <a:avLst/>
          </a:prstGeom>
          <a:noFill/>
          <a:ln w="57150">
            <a:solidFill>
              <a:srgbClr val="FEC3A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8991600" y="0"/>
            <a:ext cx="1588" cy="6858000"/>
          </a:xfrm>
          <a:prstGeom prst="line">
            <a:avLst/>
          </a:prstGeom>
          <a:noFill/>
          <a:ln w="19050">
            <a:solidFill>
              <a:srgbClr val="FE863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5061" name="Rectangle 4"/>
          <p:cNvSpPr>
            <a:spLocks/>
          </p:cNvSpPr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5"/>
            </a:srgbClr>
          </a:solidFill>
          <a:ln w="38100" cap="rnd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>
            <a:off x="8915400" y="0"/>
            <a:ext cx="1588" cy="6858000"/>
          </a:xfrm>
          <a:prstGeom prst="line">
            <a:avLst/>
          </a:prstGeom>
          <a:noFill/>
          <a:ln w="9525">
            <a:solidFill>
              <a:srgbClr val="FE863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8274050" y="5835650"/>
            <a:ext cx="319088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4B783CC7-9875-4340-BFCD-BF4FA139ED75}" type="slidenum">
              <a:rPr lang="en-US" sz="1400" b="1">
                <a:solidFill>
                  <a:srgbClr val="FFFFFF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pPr algn="ctr"/>
              <a:t>24</a:t>
            </a:fld>
            <a:endParaRPr lang="en-US" sz="1400" b="1">
              <a:solidFill>
                <a:srgbClr val="FFFFFF"/>
              </a:solidFill>
              <a:latin typeface="Century Schoolbook" charset="0"/>
              <a:ea typeface="Century Schoolbook" charset="0"/>
              <a:cs typeface="Century Schoolbook" charset="0"/>
              <a:sym typeface="Century Schoolbook" charset="0"/>
            </a:endParaRPr>
          </a:p>
        </p:txBody>
      </p:sp>
      <p:sp>
        <p:nvSpPr>
          <p:cNvPr id="45065" name="Rectangle 8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/>
              <a:t>QUESTION 1:</a:t>
            </a:r>
          </a:p>
        </p:txBody>
      </p:sp>
      <p:sp>
        <p:nvSpPr>
          <p:cNvPr id="45066" name="Rectangle 9"/>
          <p:cNvSpPr>
            <a:spLocks/>
          </p:cNvSpPr>
          <p:nvPr/>
        </p:nvSpPr>
        <p:spPr bwMode="auto">
          <a:xfrm>
            <a:off x="8129588" y="5835650"/>
            <a:ext cx="62230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 marL="39688" algn="ctr"/>
            <a:r>
              <a:rPr lang="en-US" sz="1400" b="1">
                <a:solidFill>
                  <a:srgbClr val="FFFFFF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39</a:t>
            </a:r>
          </a:p>
        </p:txBody>
      </p:sp>
      <p:sp>
        <p:nvSpPr>
          <p:cNvPr id="45067" name="Rectangle 10"/>
          <p:cNvSpPr>
            <a:spLocks/>
          </p:cNvSpPr>
          <p:nvPr/>
        </p:nvSpPr>
        <p:spPr bwMode="auto">
          <a:xfrm>
            <a:off x="457200" y="1371600"/>
            <a:ext cx="8089900" cy="88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1800" dirty="0">
                <a:solidFill>
                  <a:schemeClr val="tx1"/>
                </a:solidFill>
                <a:latin typeface="Arial Bold" charset="0"/>
                <a:cs typeface="Arial Bold" charset="0"/>
                <a:sym typeface="Arial Bold" charset="0"/>
              </a:rPr>
              <a:t>Compare and contrast k-Means and k-Nearest Neighbors.  Be sure to address the types of these algorithms, the way neighborhoods are calculated and the number of calculations involved.  </a:t>
            </a:r>
          </a:p>
        </p:txBody>
      </p:sp>
      <p:graphicFrame>
        <p:nvGraphicFramePr>
          <p:cNvPr id="2" name="Group 11"/>
          <p:cNvGraphicFramePr>
            <a:graphicFrameLocks noGrp="1"/>
          </p:cNvGraphicFramePr>
          <p:nvPr/>
        </p:nvGraphicFramePr>
        <p:xfrm>
          <a:off x="467546" y="2348880"/>
          <a:ext cx="7848600" cy="4338638"/>
        </p:xfrm>
        <a:graphic>
          <a:graphicData uri="http://schemas.openxmlformats.org/drawingml/2006/table">
            <a:tbl>
              <a:tblPr/>
              <a:tblGrid>
                <a:gridCol w="39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E8637"/>
                        </a:buClr>
                        <a:buSzPct val="69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charset="0"/>
                          <a:ea typeface="ヒラギノ明朝 ProN W3" charset="0"/>
                          <a:cs typeface="ヒラギノ明朝 ProN W3" charset="0"/>
                          <a:sym typeface="Century Schoolbook" charset="0"/>
                        </a:rPr>
                        <a:t>K-Means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E8637"/>
                        </a:buClr>
                        <a:buSzPct val="69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charset="0"/>
                          <a:ea typeface="ヒラギノ明朝 ProN W3" charset="0"/>
                          <a:cs typeface="ヒラギノ明朝 ProN W3" charset="0"/>
                          <a:sym typeface="Century Schoolbook" charset="0"/>
                        </a:rPr>
                        <a:t>K-Nearest Neighbors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E8637"/>
                        </a:buClr>
                        <a:buSzPct val="69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ヒラギノ明朝 ProN W3" charset="0"/>
                          <a:cs typeface="ヒラギノ明朝 ProN W3" charset="0"/>
                          <a:sym typeface="Century Schoolbook" charset="0"/>
                        </a:rPr>
                        <a:t>Clustering algorithm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E8637"/>
                        </a:buClr>
                        <a:buSzPct val="69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ヒラギノ明朝 ProN W3" charset="0"/>
                          <a:cs typeface="ヒラギノ明朝 ProN W3" charset="0"/>
                          <a:sym typeface="Century Schoolbook" charset="0"/>
                        </a:rPr>
                        <a:t>Classification Algorithm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8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E8637"/>
                        </a:buClr>
                        <a:buSzPct val="69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ヒラギノ明朝 ProN W3" charset="0"/>
                          <a:cs typeface="ヒラギノ明朝 ProN W3" charset="0"/>
                          <a:sym typeface="Century Schoolbook" charset="0"/>
                        </a:rPr>
                        <a:t>Uses distance from data points to k-centroids to cluster data into k-groups. 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E8637"/>
                        </a:buClr>
                        <a:buSzPct val="69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ヒラギノ明朝 ProN W3" charset="0"/>
                          <a:cs typeface="ヒラギノ明朝 ProN W3" charset="0"/>
                          <a:sym typeface="Century Schoolbook" charset="0"/>
                        </a:rPr>
                        <a:t>Calculates k nearest data points from data point X.  Uses these points to determine which class X belongs to   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E8637"/>
                        </a:buClr>
                        <a:buSzPct val="69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ヒラギノ明朝 ProN W3" charset="0"/>
                          <a:cs typeface="ヒラギノ明朝 ProN W3" charset="0"/>
                          <a:sym typeface="Century Schoolbook" charset="0"/>
                        </a:rPr>
                        <a:t>Centroids are not necessarily data points. 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E8637"/>
                        </a:buClr>
                        <a:buSzPct val="69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ヒラギノ明朝 ProN W3" charset="0"/>
                          <a:cs typeface="ヒラギノ明朝 ProN W3" charset="0"/>
                          <a:sym typeface="Century Schoolbook" charset="0"/>
                        </a:rPr>
                        <a:t>“Centroid” is the point X to be classified.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163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E8637"/>
                        </a:buClr>
                        <a:buSzPct val="69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ヒラギノ明朝 ProN W3" charset="0"/>
                          <a:cs typeface="ヒラギノ明朝 ProN W3" charset="0"/>
                          <a:sym typeface="Century Schoolbook" charset="0"/>
                        </a:rPr>
                        <a:t>Updates centroid on each pass by calculations over all data in a class.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E8637"/>
                        </a:buClr>
                        <a:buSzPct val="69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ヒラギノ明朝 ProN W3" charset="0"/>
                          <a:cs typeface="ヒラギノ明朝 ProN W3" charset="0"/>
                          <a:sym typeface="Century Schoolbook" charset="0"/>
                        </a:rPr>
                        <a:t>Data point to be classified remains the same.  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E8637"/>
                        </a:buClr>
                        <a:buSzPct val="69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ヒラギノ明朝 ProN W3" charset="0"/>
                          <a:cs typeface="ヒラギノ明朝 ProN W3" charset="0"/>
                          <a:sym typeface="Century Schoolbook" charset="0"/>
                        </a:rPr>
                        <a:t>Must iterate over data until center point doesn’t move.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E8637"/>
                        </a:buClr>
                        <a:buSzPct val="69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ヒラギノ明朝 ProN W3" charset="0"/>
                          <a:cs typeface="ヒラギノ明朝 ProN W3" charset="0"/>
                          <a:sym typeface="Century Schoolbook" charset="0"/>
                        </a:rPr>
                        <a:t>Only requires k distance calculations.  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1"/>
          <p:cNvSpPr>
            <a:spLocks noChangeShapeType="1"/>
          </p:cNvSpPr>
          <p:nvPr/>
        </p:nvSpPr>
        <p:spPr bwMode="auto">
          <a:xfrm>
            <a:off x="8763000" y="0"/>
            <a:ext cx="1588" cy="6858000"/>
          </a:xfrm>
          <a:prstGeom prst="line">
            <a:avLst/>
          </a:prstGeom>
          <a:noFill/>
          <a:ln w="38100">
            <a:solidFill>
              <a:srgbClr val="FEC3AE">
                <a:alpha val="9294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6083" name="Line 2"/>
          <p:cNvSpPr>
            <a:spLocks noChangeShapeType="1"/>
          </p:cNvSpPr>
          <p:nvPr/>
        </p:nvSpPr>
        <p:spPr bwMode="auto">
          <a:xfrm>
            <a:off x="76200" y="0"/>
            <a:ext cx="1588" cy="6858000"/>
          </a:xfrm>
          <a:prstGeom prst="line">
            <a:avLst/>
          </a:prstGeom>
          <a:noFill/>
          <a:ln w="57150">
            <a:solidFill>
              <a:srgbClr val="FEC3A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6084" name="Line 3"/>
          <p:cNvSpPr>
            <a:spLocks noChangeShapeType="1"/>
          </p:cNvSpPr>
          <p:nvPr/>
        </p:nvSpPr>
        <p:spPr bwMode="auto">
          <a:xfrm>
            <a:off x="8991600" y="0"/>
            <a:ext cx="1588" cy="6858000"/>
          </a:xfrm>
          <a:prstGeom prst="line">
            <a:avLst/>
          </a:prstGeom>
          <a:noFill/>
          <a:ln w="19050">
            <a:solidFill>
              <a:srgbClr val="FE863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6085" name="Rectangle 4"/>
          <p:cNvSpPr>
            <a:spLocks/>
          </p:cNvSpPr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5"/>
            </a:srgbClr>
          </a:solidFill>
          <a:ln w="38100" cap="rnd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8915400" y="0"/>
            <a:ext cx="1588" cy="6858000"/>
          </a:xfrm>
          <a:prstGeom prst="line">
            <a:avLst/>
          </a:prstGeom>
          <a:noFill/>
          <a:ln w="9525">
            <a:solidFill>
              <a:srgbClr val="FE863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8274050" y="5835650"/>
            <a:ext cx="319088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CE9F9E16-5CE0-467E-B119-EBC8A247D87B}" type="slidenum">
              <a:rPr lang="en-US" sz="1400" b="1">
                <a:solidFill>
                  <a:srgbClr val="FFFFFF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pPr algn="ctr"/>
              <a:t>25</a:t>
            </a:fld>
            <a:endParaRPr lang="en-US" sz="1400" b="1">
              <a:solidFill>
                <a:srgbClr val="FFFFFF"/>
              </a:solidFill>
              <a:latin typeface="Century Schoolbook" charset="0"/>
              <a:ea typeface="Century Schoolbook" charset="0"/>
              <a:cs typeface="Century Schoolbook" charset="0"/>
              <a:sym typeface="Century Schoolbook" charset="0"/>
            </a:endParaRPr>
          </a:p>
        </p:txBody>
      </p:sp>
      <p:sp>
        <p:nvSpPr>
          <p:cNvPr id="46089" name="Rectangle 8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/>
              <a:t>QUESTION 2:</a:t>
            </a:r>
          </a:p>
        </p:txBody>
      </p:sp>
      <p:sp>
        <p:nvSpPr>
          <p:cNvPr id="46090" name="Rectangle 9"/>
          <p:cNvSpPr>
            <a:spLocks/>
          </p:cNvSpPr>
          <p:nvPr/>
        </p:nvSpPr>
        <p:spPr bwMode="auto">
          <a:xfrm>
            <a:off x="8129588" y="5835650"/>
            <a:ext cx="62230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 marL="39688" algn="ctr"/>
            <a:r>
              <a:rPr lang="en-US" sz="1400" b="1" dirty="0">
                <a:solidFill>
                  <a:srgbClr val="FFFFFF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40</a:t>
            </a:r>
          </a:p>
        </p:txBody>
      </p:sp>
      <p:sp>
        <p:nvSpPr>
          <p:cNvPr id="46091" name="Rectangle 10"/>
          <p:cNvSpPr>
            <a:spLocks/>
          </p:cNvSpPr>
          <p:nvPr/>
        </p:nvSpPr>
        <p:spPr bwMode="auto">
          <a:xfrm>
            <a:off x="533400" y="1600200"/>
            <a:ext cx="8089900" cy="294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1800" dirty="0">
                <a:solidFill>
                  <a:schemeClr val="tx1"/>
                </a:solidFill>
                <a:latin typeface="Arial Bold" charset="0"/>
                <a:cs typeface="Arial Bold" charset="0"/>
                <a:sym typeface="Arial Bold" charset="0"/>
              </a:rPr>
              <a:t>What are some major disadvantages of k-Nearest Neighbor Classification?</a:t>
            </a:r>
          </a:p>
          <a:p>
            <a:pPr marL="39688"/>
            <a:endParaRPr lang="en-US" sz="1800" dirty="0">
              <a:solidFill>
                <a:schemeClr val="tx1"/>
              </a:solidFill>
              <a:ea typeface="Lucida Grande" charset="0"/>
              <a:cs typeface="Lucida Grande" charset="0"/>
            </a:endParaRPr>
          </a:p>
          <a:p>
            <a:pPr marL="39688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Arial" charset="0"/>
              </a:rPr>
              <a:t> Classifying unknown records is relatively expensive:</a:t>
            </a:r>
          </a:p>
          <a:p>
            <a:pPr marL="39688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Arial" charset="0"/>
              </a:rPr>
              <a:t> Lazy learner; must compute distance over k neighbors</a:t>
            </a:r>
          </a:p>
          <a:p>
            <a:pPr marL="39688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Arial" charset="0"/>
              </a:rPr>
              <a:t> Large data sets </a:t>
            </a:r>
            <a:r>
              <a:rPr lang="en-US" sz="1800" dirty="0">
                <a:solidFill>
                  <a:schemeClr val="tx1"/>
                </a:solidFill>
                <a:latin typeface="Wingdings" pitchFamily="-108" charset="2"/>
                <a:ea typeface="Wingdings" pitchFamily="-108" charset="2"/>
                <a:cs typeface="Wingdings" pitchFamily="-108" charset="2"/>
                <a:sym typeface="Wingdings" pitchFamily="-108" charset="2"/>
              </a:rPr>
              <a:t>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expensive calculation</a:t>
            </a:r>
          </a:p>
          <a:p>
            <a:pPr marL="39688">
              <a:buClr>
                <a:srgbClr val="000000"/>
              </a:buClr>
              <a:buSzPct val="100000"/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ea typeface="Lucida Grande" charset="0"/>
              <a:cs typeface="Lucida Grande" charset="0"/>
            </a:endParaRPr>
          </a:p>
          <a:p>
            <a:pPr marL="39688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Arial" charset="0"/>
              </a:rPr>
              <a:t> Accuracy of regions declines for higher dimensional data sets</a:t>
            </a:r>
          </a:p>
          <a:p>
            <a:pPr marL="39688">
              <a:buClr>
                <a:srgbClr val="000000"/>
              </a:buClr>
              <a:buSzPct val="100000"/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ea typeface="Lucida Grande" charset="0"/>
              <a:cs typeface="Lucida Grande" charset="0"/>
            </a:endParaRPr>
          </a:p>
          <a:p>
            <a:pPr marL="39688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Arial" charset="0"/>
              </a:rPr>
              <a:t> Accuracy is severely degraded by noisy or irrelevant functions   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ea typeface="SimSun" pitchFamily="2" charset="-122"/>
              </a:rPr>
              <a:t>Lazy vs. Eager Learning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839200" cy="5486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u="sng" dirty="0">
                <a:ea typeface="SimSun" pitchFamily="2" charset="-122"/>
              </a:rPr>
              <a:t>Lazy vs. eager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Lazy learning (e.g., instance-based learning): Simply stores training data (or only minor processing) and waits until it is given a test </a:t>
            </a:r>
            <a:r>
              <a:rPr lang="en-US" altLang="zh-CN" sz="2400" dirty="0" err="1">
                <a:ea typeface="SimSun" pitchFamily="2" charset="-122"/>
              </a:rPr>
              <a:t>tuple</a:t>
            </a:r>
            <a:endParaRPr lang="en-US" altLang="zh-CN" sz="2400" dirty="0">
              <a:ea typeface="SimSun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Eager learning: Given a set of training set, constructs a classification model before receiving new (e.g., test) data to classify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Lazy: less time in training but more time in predicting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Lazy method effectively uses a richer hypothesis space since it uses many local linear functions to form its implicit global approximation to the target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Eager: must commit to a single hypothesis that covers the entire instance space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2" cy="914400"/>
          </a:xfrm>
        </p:spPr>
        <p:txBody>
          <a:bodyPr/>
          <a:lstStyle/>
          <a:p>
            <a:r>
              <a:rPr lang="en-US" dirty="0"/>
              <a:t>Supervised learning &amp; Classification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71601"/>
            <a:ext cx="8892480" cy="4327525"/>
          </a:xfrm>
        </p:spPr>
        <p:txBody>
          <a:bodyPr/>
          <a:lstStyle/>
          <a:p>
            <a:pPr algn="just"/>
            <a:r>
              <a:rPr lang="en-US" dirty="0"/>
              <a:t>Given: dataset of instances with known categories</a:t>
            </a:r>
          </a:p>
          <a:p>
            <a:pPr algn="just"/>
            <a:r>
              <a:rPr lang="en-US" dirty="0"/>
              <a:t>Goal:  using the “knowledge” in the dataset, classify a given instance</a:t>
            </a:r>
          </a:p>
          <a:p>
            <a:pPr lvl="1" algn="just"/>
            <a:r>
              <a:rPr lang="en-US" dirty="0"/>
              <a:t>predict the class of the given instance that is rationally consistent with the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Nearest Neighbor Classifiers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Basic idea:</a:t>
            </a:r>
          </a:p>
          <a:p>
            <a:pPr lvl="1" eaLnBrk="1" hangingPunct="1"/>
            <a:r>
              <a:rPr lang="en-US" altLang="zh-CN">
                <a:ea typeface="SimSun" pitchFamily="2" charset="-122"/>
              </a:rPr>
              <a:t>If it walks like a duck, quacks like a duck, then it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’</a:t>
            </a:r>
            <a:r>
              <a:rPr lang="en-US" altLang="zh-CN">
                <a:ea typeface="SimSun" pitchFamily="2" charset="-122"/>
              </a:rPr>
              <a:t>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59763" cy="3429000"/>
            <a:chOff x="192" y="1776"/>
            <a:chExt cx="5203" cy="2160"/>
          </a:xfrm>
        </p:grpSpPr>
        <p:pic>
          <p:nvPicPr>
            <p:cNvPr id="22549" name="Picture 5" descr="j034580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6" y="2283"/>
              <a:ext cx="537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50" name="Picture 6" descr="j023958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63" y="2756"/>
              <a:ext cx="732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51" name="Picture 7" descr="j035038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23" y="2094"/>
              <a:ext cx="451" cy="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52" name="Picture 8" descr="j033063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100" y="3087"/>
              <a:ext cx="379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53" name="Picture 9" descr="j035038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54" name="Picture 10" descr="j035035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34" y="2567"/>
              <a:ext cx="733" cy="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55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  <a:ea typeface="SimSun" pitchFamily="2" charset="-122"/>
                </a:rPr>
                <a:t>Training Records</a:t>
              </a:r>
            </a:p>
          </p:txBody>
        </p:sp>
        <p:sp>
          <p:nvSpPr>
            <p:cNvPr id="22557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  <a:ea typeface="SimSun" pitchFamily="2" charset="-122"/>
                </a:rPr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22542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  <a:ea typeface="SimSun" pitchFamily="2" charset="-122"/>
                </a:rPr>
                <a:t>Compute Distance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22544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45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46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47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48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22538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  <a:ea typeface="SimSun" pitchFamily="2" charset="-122"/>
                </a:rPr>
                <a:t>Choose k of the “nearest” records</a:t>
              </a:r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22540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41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Instance-Based Learning</a:t>
            </a:r>
          </a:p>
        </p:txBody>
      </p:sp>
      <p:sp>
        <p:nvSpPr>
          <p:cNvPr id="130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Idea: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Similar examples have similar label.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Classify new examples like similar training examples.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Algorithm: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Given some new example x for which we need to predict its class 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Find most similar training examples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Classify </a:t>
            </a:r>
            <a:r>
              <a:rPr lang="en-US" i="1" dirty="0"/>
              <a:t>x</a:t>
            </a:r>
            <a:r>
              <a:rPr lang="en-US" dirty="0"/>
              <a:t> “like” these most similar examples</a:t>
            </a:r>
          </a:p>
          <a:p>
            <a:pPr>
              <a:lnSpc>
                <a:spcPct val="90000"/>
              </a:lnSpc>
            </a:pPr>
            <a:r>
              <a:rPr lang="en-US" dirty="0"/>
              <a:t>Questions: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to determine similarity?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many similar training examples to consider?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to resolve inconsistencies among the training examples?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Voronoi Diagram (</a:t>
            </a:r>
            <a:r>
              <a:rPr lang="en-GB" b="0" dirty="0" err="1"/>
              <a:t>deldir</a:t>
            </a:r>
            <a:r>
              <a:rPr lang="en-GB" b="0" dirty="0"/>
              <a:t> Package in R)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2492896"/>
            <a:ext cx="8718550" cy="33843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kNN</a:t>
            </a:r>
            <a:r>
              <a:rPr lang="en-US" sz="2400" dirty="0"/>
              <a:t> rule leads to partition of the space into cells (Voronoi cells) enclosing the training points labelled as belonging to the same class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hlinkClick r:id="rId3"/>
              </a:rPr>
              <a:t>https://www.youtube.com/watch?v=0YKctwIGumQ</a:t>
            </a:r>
            <a:r>
              <a:rPr lang="en-GB" sz="2400" dirty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1-Nearest Neighbor</a:t>
            </a:r>
          </a:p>
        </p:txBody>
      </p:sp>
      <p:sp>
        <p:nvSpPr>
          <p:cNvPr id="131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of the simplest of all machine learning classifiers</a:t>
            </a:r>
          </a:p>
          <a:p>
            <a:r>
              <a:rPr lang="en-US">
                <a:solidFill>
                  <a:srgbClr val="FF0000"/>
                </a:solidFill>
              </a:rPr>
              <a:t>Simple idea:</a:t>
            </a:r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label</a:t>
            </a:r>
            <a:r>
              <a:rPr lang="en-US"/>
              <a:t> a new point the </a:t>
            </a:r>
            <a:r>
              <a:rPr lang="en-US">
                <a:solidFill>
                  <a:srgbClr val="FF0000"/>
                </a:solidFill>
              </a:rPr>
              <a:t>same as the closest known point</a:t>
            </a:r>
          </a:p>
        </p:txBody>
      </p:sp>
      <p:sp>
        <p:nvSpPr>
          <p:cNvPr id="1315844" name="Oval 4"/>
          <p:cNvSpPr>
            <a:spLocks noChangeArrowheads="1"/>
          </p:cNvSpPr>
          <p:nvPr/>
        </p:nvSpPr>
        <p:spPr bwMode="auto">
          <a:xfrm>
            <a:off x="32766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15845" name="Oval 5"/>
          <p:cNvSpPr>
            <a:spLocks noChangeArrowheads="1"/>
          </p:cNvSpPr>
          <p:nvPr/>
        </p:nvSpPr>
        <p:spPr bwMode="auto">
          <a:xfrm>
            <a:off x="3657600" y="5715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15846" name="Oval 6"/>
          <p:cNvSpPr>
            <a:spLocks noChangeArrowheads="1"/>
          </p:cNvSpPr>
          <p:nvPr/>
        </p:nvSpPr>
        <p:spPr bwMode="auto">
          <a:xfrm>
            <a:off x="46482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15847" name="Oval 7"/>
          <p:cNvSpPr>
            <a:spLocks noChangeArrowheads="1"/>
          </p:cNvSpPr>
          <p:nvPr/>
        </p:nvSpPr>
        <p:spPr bwMode="auto">
          <a:xfrm>
            <a:off x="3200400" y="5029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15848" name="Oval 8"/>
          <p:cNvSpPr>
            <a:spLocks noChangeArrowheads="1"/>
          </p:cNvSpPr>
          <p:nvPr/>
        </p:nvSpPr>
        <p:spPr bwMode="auto">
          <a:xfrm>
            <a:off x="53340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15849" name="Oval 9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15850" name="Oval 10"/>
          <p:cNvSpPr>
            <a:spLocks noChangeArrowheads="1"/>
          </p:cNvSpPr>
          <p:nvPr/>
        </p:nvSpPr>
        <p:spPr bwMode="auto">
          <a:xfrm>
            <a:off x="4724400" y="5867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15851" name="Oval 11"/>
          <p:cNvSpPr>
            <a:spLocks noChangeArrowheads="1"/>
          </p:cNvSpPr>
          <p:nvPr/>
        </p:nvSpPr>
        <p:spPr bwMode="auto">
          <a:xfrm>
            <a:off x="4419600" y="4953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15852" name="Text Box 12"/>
          <p:cNvSpPr txBox="1">
            <a:spLocks noChangeArrowheads="1"/>
          </p:cNvSpPr>
          <p:nvPr/>
        </p:nvSpPr>
        <p:spPr bwMode="auto">
          <a:xfrm>
            <a:off x="5013325" y="4306888"/>
            <a:ext cx="177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Palatino" charset="0"/>
              </a:rPr>
              <a:t>Label it red.</a:t>
            </a:r>
          </a:p>
        </p:txBody>
      </p:sp>
      <p:sp>
        <p:nvSpPr>
          <p:cNvPr id="1315853" name="Oval 13"/>
          <p:cNvSpPr>
            <a:spLocks noChangeArrowheads="1"/>
          </p:cNvSpPr>
          <p:nvPr/>
        </p:nvSpPr>
        <p:spPr bwMode="auto">
          <a:xfrm>
            <a:off x="4152900" y="46863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15854" name="Oval 14"/>
          <p:cNvSpPr>
            <a:spLocks noChangeArrowheads="1"/>
          </p:cNvSpPr>
          <p:nvPr/>
        </p:nvSpPr>
        <p:spPr bwMode="auto">
          <a:xfrm>
            <a:off x="4191000" y="4724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15855" name="Oval 15"/>
          <p:cNvSpPr>
            <a:spLocks noChangeArrowheads="1"/>
          </p:cNvSpPr>
          <p:nvPr/>
        </p:nvSpPr>
        <p:spPr bwMode="auto">
          <a:xfrm>
            <a:off x="4229100" y="47625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15856" name="Oval 16"/>
          <p:cNvSpPr>
            <a:spLocks noChangeArrowheads="1"/>
          </p:cNvSpPr>
          <p:nvPr/>
        </p:nvSpPr>
        <p:spPr bwMode="auto">
          <a:xfrm>
            <a:off x="4267200" y="4800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15857" name="Oval 17"/>
          <p:cNvSpPr>
            <a:spLocks noChangeArrowheads="1"/>
          </p:cNvSpPr>
          <p:nvPr/>
        </p:nvSpPr>
        <p:spPr bwMode="auto">
          <a:xfrm>
            <a:off x="4305300" y="48387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15858" name="Oval 18"/>
          <p:cNvSpPr>
            <a:spLocks noChangeArrowheads="1"/>
          </p:cNvSpPr>
          <p:nvPr/>
        </p:nvSpPr>
        <p:spPr bwMode="auto">
          <a:xfrm>
            <a:off x="43434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15859" name="Oval 19"/>
          <p:cNvSpPr>
            <a:spLocks noChangeArrowheads="1"/>
          </p:cNvSpPr>
          <p:nvPr/>
        </p:nvSpPr>
        <p:spPr bwMode="auto">
          <a:xfrm>
            <a:off x="4381500" y="49149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15860" name="Oval 20"/>
          <p:cNvSpPr>
            <a:spLocks noChangeArrowheads="1"/>
          </p:cNvSpPr>
          <p:nvPr/>
        </p:nvSpPr>
        <p:spPr bwMode="auto">
          <a:xfrm>
            <a:off x="4419600" y="49530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15861" name="Line 21"/>
          <p:cNvSpPr>
            <a:spLocks noChangeShapeType="1"/>
          </p:cNvSpPr>
          <p:nvPr/>
        </p:nvSpPr>
        <p:spPr bwMode="auto">
          <a:xfrm flipV="1">
            <a:off x="4648200" y="4648200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5851" grpId="0" animBg="1"/>
      <p:bldP spid="1315852" grpId="0"/>
      <p:bldP spid="1315853" grpId="0" animBg="1"/>
      <p:bldP spid="1315853" grpId="1" animBg="1"/>
      <p:bldP spid="1315854" grpId="0" animBg="1"/>
      <p:bldP spid="1315854" grpId="1" animBg="1"/>
      <p:bldP spid="1315855" grpId="0" animBg="1"/>
      <p:bldP spid="1315855" grpId="1" animBg="1"/>
      <p:bldP spid="1315856" grpId="0" animBg="1"/>
      <p:bldP spid="1315856" grpId="1" animBg="1"/>
      <p:bldP spid="1315857" grpId="0" animBg="1"/>
      <p:bldP spid="1315857" grpId="1" animBg="1"/>
      <p:bldP spid="1315858" grpId="0" animBg="1"/>
      <p:bldP spid="1315858" grpId="1" animBg="1"/>
      <p:bldP spid="1315859" grpId="0" animBg="1"/>
      <p:bldP spid="1315859" grpId="1" animBg="1"/>
      <p:bldP spid="1315860" grpId="0" animBg="1"/>
      <p:bldP spid="13158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1-Nearest Neighbor</a:t>
            </a:r>
          </a:p>
        </p:txBody>
      </p:sp>
      <p:pic>
        <p:nvPicPr>
          <p:cNvPr id="28675" name="Picture 3" descr="n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113" y="1557338"/>
            <a:ext cx="5486400" cy="4805362"/>
          </a:xfrm>
          <a:prstGeom prst="rect">
            <a:avLst/>
          </a:prstGeom>
          <a:noFill/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88925" y="2243138"/>
            <a:ext cx="20431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>
                <a:latin typeface="Tahoma" pitchFamily="-108" charset="0"/>
              </a:rPr>
              <a:t>query point q</a:t>
            </a:r>
            <a:r>
              <a:rPr lang="sv-SE" baseline="-25000">
                <a:latin typeface="Tahoma" pitchFamily="-108" charset="0"/>
              </a:rPr>
              <a:t>f</a:t>
            </a:r>
            <a:endParaRPr lang="en-US" baseline="-25000">
              <a:latin typeface="Tahoma" pitchFamily="-108" charset="0"/>
            </a:endParaRP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2268538" y="2492375"/>
            <a:ext cx="3598862" cy="129698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28600" y="3124200"/>
            <a:ext cx="27701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>
                <a:latin typeface="Tahoma" pitchFamily="-108" charset="0"/>
              </a:rPr>
              <a:t>nearest neighbor q</a:t>
            </a:r>
            <a:r>
              <a:rPr lang="sv-SE" baseline="-25000">
                <a:latin typeface="Tahoma" pitchFamily="-108" charset="0"/>
              </a:rPr>
              <a:t>i</a:t>
            </a:r>
            <a:endParaRPr lang="en-US" baseline="-25000">
              <a:latin typeface="Tahoma" pitchFamily="-108" charset="0"/>
            </a:endParaRP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971800" y="3429000"/>
            <a:ext cx="2679700" cy="863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3-Nearest Neighbors</a:t>
            </a:r>
          </a:p>
        </p:txBody>
      </p:sp>
      <p:pic>
        <p:nvPicPr>
          <p:cNvPr id="30723" name="Picture 3" descr="nn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1341438"/>
            <a:ext cx="5715000" cy="5148262"/>
          </a:xfrm>
          <a:prstGeom prst="rect">
            <a:avLst/>
          </a:prstGeom>
          <a:noFill/>
        </p:spPr>
      </p:pic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88925" y="2243138"/>
            <a:ext cx="20431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>
                <a:latin typeface="Tahoma" pitchFamily="-108" charset="0"/>
              </a:rPr>
              <a:t>query point q</a:t>
            </a:r>
            <a:r>
              <a:rPr lang="sv-SE" baseline="-25000">
                <a:latin typeface="Tahoma" pitchFamily="-108" charset="0"/>
              </a:rPr>
              <a:t>f</a:t>
            </a:r>
            <a:endParaRPr lang="en-US" baseline="-25000">
              <a:latin typeface="Tahoma" pitchFamily="-108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2286000" y="2514600"/>
            <a:ext cx="3654425" cy="1274763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0" y="3429000"/>
            <a:ext cx="2857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>
                <a:latin typeface="Tahoma" pitchFamily="-108" charset="0"/>
              </a:rPr>
              <a:t>3 nearest neighbors</a:t>
            </a:r>
            <a:endParaRPr lang="en-US" baseline="-25000">
              <a:latin typeface="Tahoma" pitchFamily="-108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3563938" y="4076700"/>
            <a:ext cx="2438400" cy="533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2819400" y="3733800"/>
            <a:ext cx="2689225" cy="703263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3635375" y="3716338"/>
            <a:ext cx="2971800" cy="7620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09600" y="3962400"/>
            <a:ext cx="9255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>
                <a:solidFill>
                  <a:schemeClr val="hlink"/>
                </a:solidFill>
                <a:latin typeface="Tahoma" pitchFamily="-108" charset="0"/>
              </a:rPr>
              <a:t>2x</a:t>
            </a:r>
            <a:r>
              <a:rPr lang="sv-SE">
                <a:latin typeface="Tahoma" pitchFamily="-108" charset="0"/>
              </a:rPr>
              <a:t>,</a:t>
            </a:r>
            <a:r>
              <a:rPr lang="sv-SE">
                <a:solidFill>
                  <a:schemeClr val="tx2"/>
                </a:solidFill>
                <a:latin typeface="Tahoma" pitchFamily="-108" charset="0"/>
              </a:rPr>
              <a:t>1o</a:t>
            </a:r>
            <a:endParaRPr lang="en-US">
              <a:solidFill>
                <a:schemeClr val="tx2"/>
              </a:solidFill>
              <a:latin typeface="Tahoma" pitchFamily="-10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">
      <a:dk1>
        <a:srgbClr val="336699"/>
      </a:dk1>
      <a:lt1>
        <a:srgbClr val="FFFFFF"/>
      </a:lt1>
      <a:dk2>
        <a:srgbClr val="339966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2A5682"/>
      </a:accent4>
      <a:accent5>
        <a:srgbClr val="E2F4FF"/>
      </a:accent5>
      <a:accent6>
        <a:srgbClr val="E7E7B9"/>
      </a:accent6>
      <a:hlink>
        <a:srgbClr val="FF9966"/>
      </a:hlink>
      <a:folHlink>
        <a:srgbClr val="FFFFCC"/>
      </a:folHlink>
    </a:clrScheme>
    <a:fontScheme name="Modèle par défaut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342900" marR="0" indent="-34290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342900" marR="0" indent="-34290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410</TotalTime>
  <Words>1794</Words>
  <Application>Microsoft Office PowerPoint</Application>
  <PresentationFormat>On-screen Show (4:3)</PresentationFormat>
  <Paragraphs>240</Paragraphs>
  <Slides>26</Slides>
  <Notes>26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Arial Bold</vt:lpstr>
      <vt:lpstr>Calibri</vt:lpstr>
      <vt:lpstr>Century Schoolbook</vt:lpstr>
      <vt:lpstr>Helvetica</vt:lpstr>
      <vt:lpstr>Monotype Sorts</vt:lpstr>
      <vt:lpstr>Palatino</vt:lpstr>
      <vt:lpstr>Tahoma</vt:lpstr>
      <vt:lpstr>Times New Roman</vt:lpstr>
      <vt:lpstr>Wingdings</vt:lpstr>
      <vt:lpstr>Wingdings 2</vt:lpstr>
      <vt:lpstr>Theme1</vt:lpstr>
      <vt:lpstr>Document</vt:lpstr>
      <vt:lpstr>K-Nearest Neighboor Classifiers</vt:lpstr>
      <vt:lpstr>Classifiers</vt:lpstr>
      <vt:lpstr>Supervised learning &amp; Classification </vt:lpstr>
      <vt:lpstr>Nearest Neighbor Classifiers</vt:lpstr>
      <vt:lpstr>Instance-Based Learning</vt:lpstr>
      <vt:lpstr>Voronoi Diagram (deldir Package in R)</vt:lpstr>
      <vt:lpstr>1-Nearest Neighbor</vt:lpstr>
      <vt:lpstr>1-Nearest Neighbor</vt:lpstr>
      <vt:lpstr>3-Nearest Neighbors</vt:lpstr>
      <vt:lpstr>7-Nearest Neighbors</vt:lpstr>
      <vt:lpstr>How to determine  the good value for k?</vt:lpstr>
      <vt:lpstr>1-NN’s  Aspects as an Instance-Based Learner:</vt:lpstr>
      <vt:lpstr>k – Nearest Neighbor</vt:lpstr>
      <vt:lpstr>KNN Example</vt:lpstr>
      <vt:lpstr>Selecting the Number of Neighbors</vt:lpstr>
      <vt:lpstr>k NEAREST NEIGHBOR</vt:lpstr>
      <vt:lpstr>Curse-of-Dimensionality</vt:lpstr>
      <vt:lpstr>Advantages and Disadvantages of KNN</vt:lpstr>
      <vt:lpstr>Preprocessing your dataset</vt:lpstr>
      <vt:lpstr>Non-numeric data</vt:lpstr>
      <vt:lpstr>Dealing with non-numeric data</vt:lpstr>
      <vt:lpstr>k-NN Time Complexity</vt:lpstr>
      <vt:lpstr>WHY NEAREST NEIGHBOR?</vt:lpstr>
      <vt:lpstr>QUESTION 1:</vt:lpstr>
      <vt:lpstr>QUESTION 2:</vt:lpstr>
      <vt:lpstr>Lazy vs. Eager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 Classifier</dc:title>
  <dc:creator>User</dc:creator>
  <cp:lastModifiedBy>Panagiotis Chountas</cp:lastModifiedBy>
  <cp:revision>16</cp:revision>
  <dcterms:created xsi:type="dcterms:W3CDTF">2017-11-13T23:53:35Z</dcterms:created>
  <dcterms:modified xsi:type="dcterms:W3CDTF">2020-11-14T01:44:01Z</dcterms:modified>
</cp:coreProperties>
</file>