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99" r:id="rId8"/>
    <p:sldId id="291" r:id="rId9"/>
    <p:sldId id="292" r:id="rId10"/>
    <p:sldId id="307" r:id="rId11"/>
    <p:sldId id="302" r:id="rId12"/>
    <p:sldId id="303" r:id="rId13"/>
    <p:sldId id="305" r:id="rId14"/>
    <p:sldId id="306" r:id="rId15"/>
    <p:sldId id="294" r:id="rId16"/>
    <p:sldId id="296" r:id="rId17"/>
    <p:sldId id="300" r:id="rId18"/>
    <p:sldId id="301" r:id="rId19"/>
    <p:sldId id="298" r:id="rId20"/>
    <p:sldId id="288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7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7680F78-BD16-EC30-A4D1-0C07D2981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44A3E7-ACD7-E16A-0D18-9230D7731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A16B-58CA-4565-BFE8-B788DE04E35C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D51598-AD13-E7B9-2680-CF371AE96E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48980A-20C3-79AF-E9EB-30AEB60B62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345C-4860-4F5C-811D-A32348E4D2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679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96D2-BEF9-4D14-BD1B-11E04829DE16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944D0-2483-4618-BA23-8E340B4B73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30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44D0-2483-4618-BA23-8E340B4B731A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02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 dirty="0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 dirty="0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Cifras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221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15500</a:t>
            </a:r>
            <a:endParaRPr lang="es-CO" dirty="0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10%</a:t>
            </a:r>
            <a:endParaRPr lang="es-CO" dirty="0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“</a:t>
            </a:r>
            <a:r>
              <a:rPr lang="es-CO" sz="4000" b="1" dirty="0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8249AF-E8C0-936A-C8AA-F345050E4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8641" y="0"/>
            <a:ext cx="7833360" cy="5116514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Tabla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B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C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Conoce al equipo</a:t>
            </a:r>
            <a:endParaRPr lang="es-CO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Subtítulo</a:t>
            </a:r>
            <a:endParaRPr lang="es-CO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2005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Índice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2004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2010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2015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2017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2024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 dirty="0"/>
              <a:t>¡Gracias!</a:t>
            </a:r>
            <a:endParaRPr lang="es-CO" sz="100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dirty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 dirty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Punto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F7DAD-1DAD-47A8-AA19-B5B3DDFBA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472319" y="-2429176"/>
            <a:ext cx="6150321" cy="48373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3C4DA3B-3D47-48CA-B2F4-3B18BE0BFBA2}"/>
              </a:ext>
            </a:extLst>
          </p:cNvPr>
          <p:cNvSpPr/>
          <p:nvPr userDrawn="1"/>
        </p:nvSpPr>
        <p:spPr bwMode="auto">
          <a:xfrm rot="5400000">
            <a:off x="2475398" y="885340"/>
            <a:ext cx="2837795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Textos y contenidos de la diapositiva distribuidos en dos columnas</a:t>
            </a:r>
          </a:p>
          <a:p>
            <a:pPr lvl="0"/>
            <a:endParaRPr lang="es-CO" dirty="0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Mapa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8549" y="38187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2E7"/>
                </a:solidFill>
              </a:defRPr>
            </a:lvl1pPr>
          </a:lstStyle>
          <a:p>
            <a:fld id="{61FE1D78-0836-474F-AF2E-8E53759C22B3}" type="slidenum">
              <a:rPr lang="es-CO" smtClean="0"/>
              <a:pPr/>
              <a:t>‹Nº›</a:t>
            </a:fld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0B61-0A38-2EA3-4921-538374D5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1B95281-EBB3-D0F7-7B62-2505D82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1AEDE8-B98B-D54F-BE2F-5BEDDABB5DD9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8BBD29F5-F788-729E-D2C3-2B60CAC3FBE5}"/>
              </a:ext>
            </a:extLst>
          </p:cNvPr>
          <p:cNvSpPr txBox="1">
            <a:spLocks/>
          </p:cNvSpPr>
          <p:nvPr/>
        </p:nvSpPr>
        <p:spPr>
          <a:xfrm>
            <a:off x="8229600" y="94874"/>
            <a:ext cx="3846444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CIRCUITO ELÉCTRICO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78B9FC-4F46-ECDE-C61E-E3896220D50E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093C1C-E5DA-ED31-A0F6-F3FB1339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650" y="1371600"/>
            <a:ext cx="5962038" cy="28220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36D00F-6B94-4192-631A-1ACE6909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" y="1095617"/>
            <a:ext cx="5616839" cy="464380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D2BE679-559C-8C8B-35FD-36CB408B93A1}"/>
              </a:ext>
            </a:extLst>
          </p:cNvPr>
          <p:cNvSpPr/>
          <p:nvPr/>
        </p:nvSpPr>
        <p:spPr>
          <a:xfrm>
            <a:off x="2693621" y="1371600"/>
            <a:ext cx="3168699" cy="14427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7F003A-E132-1EB0-FE93-6E4A85E600A8}"/>
              </a:ext>
            </a:extLst>
          </p:cNvPr>
          <p:cNvCxnSpPr>
            <a:stCxn id="11" idx="3"/>
          </p:cNvCxnSpPr>
          <p:nvPr/>
        </p:nvCxnSpPr>
        <p:spPr>
          <a:xfrm flipV="1">
            <a:off x="5862320" y="2082800"/>
            <a:ext cx="31496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C60DD-84D9-D134-1F29-509BEB18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F343B58-D1A6-BDBC-D2C2-35F76474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78" y="940526"/>
            <a:ext cx="4895261" cy="4973239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D2B02EE-44F1-1915-7203-E68C993E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A54F6B-29E7-11BE-27D6-F06639434F39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CB4A8719-030F-E424-F7B0-4FC2DB16127C}"/>
              </a:ext>
            </a:extLst>
          </p:cNvPr>
          <p:cNvSpPr txBox="1">
            <a:spLocks/>
          </p:cNvSpPr>
          <p:nvPr/>
        </p:nvSpPr>
        <p:spPr>
          <a:xfrm>
            <a:off x="8229599" y="94874"/>
            <a:ext cx="3621813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CIRCUITO ELÉCTRICO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7FF524-CA6D-F39A-D710-D6AEB93CB10B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22C923-9E80-92F7-2CFE-3C603A26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" y="1095617"/>
            <a:ext cx="5644614" cy="466676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6BF3C12-9A67-7DB3-CE28-BFB87ED5EF18}"/>
              </a:ext>
            </a:extLst>
          </p:cNvPr>
          <p:cNvSpPr/>
          <p:nvPr/>
        </p:nvSpPr>
        <p:spPr>
          <a:xfrm>
            <a:off x="2753360" y="2936481"/>
            <a:ext cx="3029172" cy="28525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8052CA-3A5D-5BBF-9D95-5CCCE0F3E36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82532" y="3556000"/>
            <a:ext cx="488046" cy="806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9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B2E7"/>
                </a:solidFill>
              </a:rPr>
              <a:t>AVANCE DEL CRONOGRAMA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2B5FAF-1820-703D-0885-68BF0DEE37D0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3D2E21-0AF7-1B46-D02B-9994E2C32315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86E8FA-3F94-328A-549C-94455567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780"/>
            <a:ext cx="12192000" cy="32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6176289-D8D9-1466-14BB-0572A2B8688A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F107381F-26B1-6CAA-33AC-67772E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 fontScale="90000"/>
          </a:bodyPr>
          <a:lstStyle/>
          <a:p>
            <a:r>
              <a:rPr lang="es-CO">
                <a:solidFill>
                  <a:srgbClr val="00B2E7"/>
                </a:solidFill>
              </a:rPr>
              <a:t>AVANCE DEL CRONOGRAMA</a:t>
            </a:r>
            <a:endParaRPr lang="es-CO" dirty="0">
              <a:solidFill>
                <a:srgbClr val="00B2E7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2DA3D9-CFE5-9910-B3F0-A10E2E8A223F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6ADB00-A52D-A28C-644E-ADEC8807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251902"/>
            <a:ext cx="5382260" cy="381243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A52C9BD-0D59-BF48-EE5A-C8A8C4254F10}"/>
              </a:ext>
            </a:extLst>
          </p:cNvPr>
          <p:cNvSpPr txBox="1"/>
          <p:nvPr/>
        </p:nvSpPr>
        <p:spPr>
          <a:xfrm>
            <a:off x="0" y="1623973"/>
            <a:ext cx="616712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r>
              <a:rPr lang="es-CO" dirty="0"/>
              <a:t>Diseñar el sistema electromecánico del dispositivo de electroerosión por hilo, estableciendo las dimensiones, materiales y requerimientos técnicos para su construcción.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740A46A-F069-EBC0-E5D0-04C52D3E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07" y="3158119"/>
            <a:ext cx="2028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CA52E-1274-B821-4261-C52074D1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6B15EDA-8F59-7D40-EA9C-FACE3A0B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8960430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DIFICULTADES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44336E-A986-E803-E8E6-708941622271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C8EA26-5DE8-1227-B2BB-D97BEDFE292F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8308FE-AB5C-8D34-8EFB-56B6EDD77BAC}"/>
              </a:ext>
            </a:extLst>
          </p:cNvPr>
          <p:cNvSpPr txBox="1"/>
          <p:nvPr/>
        </p:nvSpPr>
        <p:spPr>
          <a:xfrm>
            <a:off x="340588" y="1107382"/>
            <a:ext cx="1134233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2E7"/>
              </a:buClr>
            </a:pPr>
            <a:r>
              <a:rPr lang="es-CO" dirty="0"/>
              <a:t>Durante el desarrollo del sistema de electroerosión, se identificaron desafíos técnicos y económicos al implementar un EDM por hilo, debido a la necesidad de </a:t>
            </a:r>
            <a:r>
              <a:rPr lang="es-CO" dirty="0">
                <a:solidFill>
                  <a:srgbClr val="00B0F0"/>
                </a:solidFill>
              </a:rPr>
              <a:t>componentes precisos y mecanismos complejos</a:t>
            </a:r>
            <a:r>
              <a:rPr lang="es-CO" dirty="0"/>
              <a:t>. Por ello, se optó por un EDM de penetración convencional, que simplifica el diseño y reduce costos, manteniendo la capacidad de mecanizar materiales duros y crear cavidades precisas, pero con una estructura más robusta y accesible, adaptada a restricciones presupuestarias y técnicas.</a:t>
            </a:r>
          </a:p>
        </p:txBody>
      </p:sp>
    </p:spTree>
    <p:extLst>
      <p:ext uri="{BB962C8B-B14F-4D97-AF65-F5344CB8AC3E}">
        <p14:creationId xmlns:p14="http://schemas.microsoft.com/office/powerpoint/2010/main" val="267593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C3F02-E0AD-8709-85B7-5619459C5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C057FC-973F-0EDD-2E51-3E135371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8960430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CONCLUSIONES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EAD7B6-10FB-AF32-EBD0-BE9A7F1EF90F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8B6372-DB9E-F15E-C9E1-0C36AB2680C1}"/>
              </a:ext>
            </a:extLst>
          </p:cNvPr>
          <p:cNvSpPr txBox="1"/>
          <p:nvPr/>
        </p:nvSpPr>
        <p:spPr>
          <a:xfrm>
            <a:off x="340588" y="1107382"/>
            <a:ext cx="1134233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2E7"/>
              </a:buClr>
            </a:pPr>
            <a:r>
              <a:rPr lang="es-CO" dirty="0"/>
              <a:t>Se logró con éxito el objetivo de diseñar el sistema electromecánico del dispositivo de electroerosión. Se establecieron las dimensiones adecuadas, se seleccionaron los materiales más apropiados y se definieron los requerimientos técnicos necesarios para su construcción. Este diseño proporciona una base sólida para la fabricación del dispositivo, cumpliendo con los criterios de funcionalidad y viabilidad técnica establecidos al inicio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35666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REFERENCIAS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A2DAB-8F35-DACF-171F-DB2F1E0E4D72}"/>
              </a:ext>
            </a:extLst>
          </p:cNvPr>
          <p:cNvSpPr txBox="1"/>
          <p:nvPr/>
        </p:nvSpPr>
        <p:spPr>
          <a:xfrm>
            <a:off x="340588" y="940526"/>
            <a:ext cx="11629739" cy="40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 «INTRODUCCION A LA ELECTROEROSION,» [En línea].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http://www.etitudela.com/profesores/jfcm/mipagina/downloads/electroerosiononamio.pdf. [Último acceso: 30 Enero 2025].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MITSUBISHI ELECTRIC EUROPE B.V, «42 series de modelos desde 1964,» [En línea].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https://www.mitsubishielectric-edm.de/wp-content/uploads/2021/06/mv-r-broschuere-es.pdf. [Último acceso: 30 Enero 2025].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[3] G. Castro, «TECNICAS MODERNAS DE CONFORMADO PLASTICO, CORTE Y ELECTROEROSION PARTE I,» 2017.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[4] V. A. Moreno Guerrero, «Análisis Multivariable en el Proceso de Corte Electro abrasivo por Hilo para su Aplicación en un Sistema CAPP,» Universidad De Holguín “Oscar Lucero Moya”, Maracay, 2018.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J. Ramiro Rúa, «PROCESO DE MECANIZADO POR ELECTROEROSIÓN,» SENA CDT- ASTIN, 2003.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Ferrotall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«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Aristech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CNC-250 (60A),» [En línea].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https://www.ferrotall.com/es/cnc/aristech-cnc-250-(60a)/. [Último acceso: 30 Enero 2025].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[7] E. Ortegón, J.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Franscisco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Pacheco y A. Prieto , «Metodología del marco lógico para la planificación, el seguimiento y la evaluación de proyectos y programas,» Naciones Unidas CEPAL, Julio 2005. [En línea].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https://repositorio.cepal.org/server/api/core/bitstreams/2d86ecfb-f922-49d3-a919-e4fd4d463bd7/content. [Último acceso: 20 Enero 2025].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3C54CD-0C39-1A53-F04C-CCD78F93D0C7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3976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A07A8-B3C4-4506-BFEF-7013556C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402080"/>
            <a:ext cx="11861800" cy="2387600"/>
          </a:xfrm>
        </p:spPr>
        <p:txBody>
          <a:bodyPr/>
          <a:lstStyle/>
          <a:p>
            <a:r>
              <a:rPr lang="es-CO" sz="3600" dirty="0">
                <a:solidFill>
                  <a:srgbClr val="00B0F0"/>
                </a:solidFill>
              </a:rPr>
              <a:t>IMPLEMENTACIÓN DE UN DISPOSITIVO DE ELECTROEROSIÓN DE BAJO COSTO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E31737F-A615-46AE-A33D-A51ACAB5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" y="5045220"/>
            <a:ext cx="8686800" cy="1655762"/>
          </a:xfrm>
        </p:spPr>
        <p:txBody>
          <a:bodyPr>
            <a:normAutofit/>
          </a:bodyPr>
          <a:lstStyle/>
          <a:p>
            <a:r>
              <a:rPr lang="es-CO" sz="1800" dirty="0"/>
              <a:t>NELSON JOSE BAYONA ARIZAL</a:t>
            </a:r>
          </a:p>
          <a:p>
            <a:endParaRPr lang="es-CO" sz="1800" dirty="0"/>
          </a:p>
          <a:p>
            <a:r>
              <a:rPr lang="es-CO" sz="1800" dirty="0"/>
              <a:t>TUTOR: DAVINSON CASTAÑO CANO</a:t>
            </a:r>
          </a:p>
          <a:p>
            <a:r>
              <a:rPr lang="es-CO" sz="1800" dirty="0"/>
              <a:t>2025-1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639DCE-195A-C2EE-A15D-4F177197D3C0}"/>
              </a:ext>
            </a:extLst>
          </p:cNvPr>
          <p:cNvSpPr txBox="1"/>
          <p:nvPr/>
        </p:nvSpPr>
        <p:spPr>
          <a:xfrm>
            <a:off x="137160" y="5407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AVANZADO</a:t>
            </a:r>
          </a:p>
        </p:txBody>
      </p:sp>
    </p:spTree>
    <p:extLst>
      <p:ext uri="{BB962C8B-B14F-4D97-AF65-F5344CB8AC3E}">
        <p14:creationId xmlns:p14="http://schemas.microsoft.com/office/powerpoint/2010/main" val="8023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233275D-5AF0-4B27-8A0D-290FCDC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000" dirty="0"/>
              <a:t>CONTENIDO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C147DB-A6F7-40D5-9F00-F74FF58B1EDC}"/>
              </a:ext>
            </a:extLst>
          </p:cNvPr>
          <p:cNvSpPr/>
          <p:nvPr/>
        </p:nvSpPr>
        <p:spPr bwMode="auto">
          <a:xfrm>
            <a:off x="3858204" y="2944240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AA88EF-0951-4CCF-B8D2-58562355CF89}"/>
              </a:ext>
            </a:extLst>
          </p:cNvPr>
          <p:cNvSpPr/>
          <p:nvPr/>
        </p:nvSpPr>
        <p:spPr bwMode="auto">
          <a:xfrm>
            <a:off x="3858204" y="3692889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3E91CD-8A0C-47F8-8D91-E17EF6D9CCB8}"/>
              </a:ext>
            </a:extLst>
          </p:cNvPr>
          <p:cNvSpPr/>
          <p:nvPr/>
        </p:nvSpPr>
        <p:spPr bwMode="auto">
          <a:xfrm>
            <a:off x="3858204" y="4402761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896B11-C4E1-4C27-9D0F-1557A34C98BD}"/>
              </a:ext>
            </a:extLst>
          </p:cNvPr>
          <p:cNvSpPr/>
          <p:nvPr/>
        </p:nvSpPr>
        <p:spPr bwMode="auto">
          <a:xfrm>
            <a:off x="7145015" y="2876256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F2B821DA-FEEF-C438-41D5-3B14F40454AB}"/>
              </a:ext>
            </a:extLst>
          </p:cNvPr>
          <p:cNvSpPr txBox="1">
            <a:spLocks/>
          </p:cNvSpPr>
          <p:nvPr/>
        </p:nvSpPr>
        <p:spPr>
          <a:xfrm>
            <a:off x="4379401" y="2832635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OBJETIVOS</a:t>
            </a: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4A7E0EAD-7D46-5C53-23F5-F9418FC0C175}"/>
              </a:ext>
            </a:extLst>
          </p:cNvPr>
          <p:cNvSpPr txBox="1">
            <a:spLocks/>
          </p:cNvSpPr>
          <p:nvPr/>
        </p:nvSpPr>
        <p:spPr>
          <a:xfrm>
            <a:off x="4379401" y="3575780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RESULTADOS OBTENIDOS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27188B5A-0F0E-0B5F-107A-AF152DCB70A5}"/>
              </a:ext>
            </a:extLst>
          </p:cNvPr>
          <p:cNvSpPr txBox="1">
            <a:spLocks/>
          </p:cNvSpPr>
          <p:nvPr/>
        </p:nvSpPr>
        <p:spPr>
          <a:xfrm>
            <a:off x="4379403" y="4278386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 AVANCE DEL CRONOGRAMA 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1DE8347D-5600-72C6-9892-F11F8CF21AC9}"/>
              </a:ext>
            </a:extLst>
          </p:cNvPr>
          <p:cNvSpPr txBox="1">
            <a:spLocks/>
          </p:cNvSpPr>
          <p:nvPr/>
        </p:nvSpPr>
        <p:spPr>
          <a:xfrm>
            <a:off x="7666202" y="2761077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DIFICULTADES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1CA0B8-AA13-D943-F527-D461AA3238DA}"/>
              </a:ext>
            </a:extLst>
          </p:cNvPr>
          <p:cNvSpPr/>
          <p:nvPr/>
        </p:nvSpPr>
        <p:spPr bwMode="auto">
          <a:xfrm>
            <a:off x="7145015" y="3628478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B13FFBF2-79C0-9C73-2326-23951DC15185}"/>
              </a:ext>
            </a:extLst>
          </p:cNvPr>
          <p:cNvSpPr txBox="1">
            <a:spLocks/>
          </p:cNvSpPr>
          <p:nvPr/>
        </p:nvSpPr>
        <p:spPr>
          <a:xfrm>
            <a:off x="7666202" y="3513299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CONCLUSIONES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09F960-2FC8-0DB1-1D63-0FC530968732}"/>
              </a:ext>
            </a:extLst>
          </p:cNvPr>
          <p:cNvSpPr/>
          <p:nvPr/>
        </p:nvSpPr>
        <p:spPr bwMode="auto">
          <a:xfrm>
            <a:off x="7145015" y="4382032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3AD1E779-1598-496E-DCF6-9FC84909B0F9}"/>
              </a:ext>
            </a:extLst>
          </p:cNvPr>
          <p:cNvSpPr txBox="1">
            <a:spLocks/>
          </p:cNvSpPr>
          <p:nvPr/>
        </p:nvSpPr>
        <p:spPr>
          <a:xfrm>
            <a:off x="7666202" y="4266853"/>
            <a:ext cx="2585277" cy="4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1637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A1FD-0BDC-0165-433F-5C704E591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93C5551-4065-543E-C5A9-C3BFF768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 OBJETIVO GENERAL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241714-C093-D494-F4EC-705D2AD36539}"/>
              </a:ext>
            </a:extLst>
          </p:cNvPr>
          <p:cNvSpPr txBox="1"/>
          <p:nvPr/>
        </p:nvSpPr>
        <p:spPr>
          <a:xfrm>
            <a:off x="789135" y="2312831"/>
            <a:ext cx="997643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r>
              <a:rPr lang="es-CO" sz="20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Desarrollar un dispositivo de electroerosión de bajo costo para uso en laboratorio académico. </a:t>
            </a:r>
          </a:p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31546F-434D-B0FF-2688-2431A382FE73}"/>
              </a:ext>
            </a:extLst>
          </p:cNvPr>
          <p:cNvSpPr txBox="1"/>
          <p:nvPr/>
        </p:nvSpPr>
        <p:spPr>
          <a:xfrm>
            <a:off x="8940800" y="6199439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27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 OBJETIVOS ESPECÍFICOS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B4DCBD-33E8-7F94-9608-E02D7DD418CB}"/>
              </a:ext>
            </a:extLst>
          </p:cNvPr>
          <p:cNvSpPr txBox="1"/>
          <p:nvPr/>
        </p:nvSpPr>
        <p:spPr>
          <a:xfrm>
            <a:off x="340588" y="1499761"/>
            <a:ext cx="997643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r>
              <a:rPr lang="es-CO" dirty="0"/>
              <a:t>Diseñar el sistema electromecánico del dispositivo de electroerosión, estableciendo las dimensiones, materiales y requerimientos técnicos para su construcción.</a:t>
            </a:r>
          </a:p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r>
              <a:rPr lang="es-CO" dirty="0"/>
              <a:t>Implementar el sistema de control e instrumentación mediante la selección y programación de los componentes electrónicos necesarios para el funcionamiento autónomo y eficiente del equipo.</a:t>
            </a:r>
          </a:p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r>
              <a:rPr lang="es-CO" dirty="0"/>
              <a:t>Evaluar el desempeño del dispositivo de electroerosión por hilo en términos de precisión, estabilidad y eficiencia, mediante pruebas y validaciones técnicas.</a:t>
            </a:r>
          </a:p>
          <a:p>
            <a:pPr marL="285750" indent="-285750" algn="just">
              <a:lnSpc>
                <a:spcPct val="150000"/>
              </a:lnSpc>
              <a:buClr>
                <a:srgbClr val="00B2E7"/>
              </a:buClr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C60C2D-C136-3BE5-8F6C-CFBFEAC19F67}"/>
              </a:ext>
            </a:extLst>
          </p:cNvPr>
          <p:cNvSpPr txBox="1"/>
          <p:nvPr/>
        </p:nvSpPr>
        <p:spPr>
          <a:xfrm>
            <a:off x="8940800" y="6199439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31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2AFACE-BD23-CCDA-117F-A76978D45293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CF1AE6-D84C-34BC-F28E-04A9F85D6F61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https://www.scielo.org.mx/pdf/imtd/v3n2/v3n2a1.pdf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5E9435EB-523B-4A11-C1A1-D2A1598FEBD3}"/>
              </a:ext>
            </a:extLst>
          </p:cNvPr>
          <p:cNvSpPr txBox="1">
            <a:spLocks/>
          </p:cNvSpPr>
          <p:nvPr/>
        </p:nvSpPr>
        <p:spPr>
          <a:xfrm>
            <a:off x="340589" y="851372"/>
            <a:ext cx="7889011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REVISIÓN TEÓRICA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94814-D2D4-EDAE-EFBC-B2C55C2A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1667898"/>
            <a:ext cx="5200650" cy="4522305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8006370-2D40-0014-3E7F-07E5C79C0F93}"/>
              </a:ext>
            </a:extLst>
          </p:cNvPr>
          <p:cNvSpPr txBox="1">
            <a:spLocks/>
          </p:cNvSpPr>
          <p:nvPr/>
        </p:nvSpPr>
        <p:spPr>
          <a:xfrm>
            <a:off x="6639789" y="3577858"/>
            <a:ext cx="4922291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600" dirty="0">
                <a:solidFill>
                  <a:srgbClr val="00B2E7"/>
                </a:solidFill>
              </a:rPr>
              <a:t>ELEMENTOS BÁSICOS EN EL PROCESO DE MICRO-EDM</a:t>
            </a:r>
          </a:p>
        </p:txBody>
      </p:sp>
    </p:spTree>
    <p:extLst>
      <p:ext uri="{BB962C8B-B14F-4D97-AF65-F5344CB8AC3E}">
        <p14:creationId xmlns:p14="http://schemas.microsoft.com/office/powerpoint/2010/main" val="31360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8C042-F99E-194F-376E-60873318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0911FB8-8FBA-1897-89D7-ADA6538F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1643818"/>
            <a:ext cx="4602480" cy="341218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76CCA99-A051-FF33-5A20-AAEF779E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4D0F08-3AA9-C242-22EB-38738ADAD0F9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4828DE-55AF-2293-7853-864397484138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https://www.scielo.org.mx/pdf/imtd/v3n2/v3n2a1.pdf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840A2ABC-CC8F-28F5-C2A4-7253B5C0D6A5}"/>
              </a:ext>
            </a:extLst>
          </p:cNvPr>
          <p:cNvSpPr txBox="1">
            <a:spLocks/>
          </p:cNvSpPr>
          <p:nvPr/>
        </p:nvSpPr>
        <p:spPr>
          <a:xfrm>
            <a:off x="340589" y="851372"/>
            <a:ext cx="7889011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REVISIÓN TEÓRICA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00557ACD-78B6-509B-DD81-93C5F5C16935}"/>
              </a:ext>
            </a:extLst>
          </p:cNvPr>
          <p:cNvSpPr txBox="1">
            <a:spLocks/>
          </p:cNvSpPr>
          <p:nvPr/>
        </p:nvSpPr>
        <p:spPr>
          <a:xfrm>
            <a:off x="228829" y="1553756"/>
            <a:ext cx="4922291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600" dirty="0">
                <a:solidFill>
                  <a:srgbClr val="00B2E7"/>
                </a:solidFill>
              </a:rPr>
              <a:t>ESQUEMA ESPACIAMIENTO OPTIMO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289462-10D6-ED15-DEE9-0B1F1F3E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3" y="2125045"/>
            <a:ext cx="5660442" cy="236378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49AC4EC-6244-C374-B563-1DFA62ABB581}"/>
              </a:ext>
            </a:extLst>
          </p:cNvPr>
          <p:cNvCxnSpPr>
            <a:cxnSpLocks/>
          </p:cNvCxnSpPr>
          <p:nvPr/>
        </p:nvCxnSpPr>
        <p:spPr>
          <a:xfrm>
            <a:off x="4285093" y="3968040"/>
            <a:ext cx="1713512" cy="0"/>
          </a:xfrm>
          <a:prstGeom prst="straightConnector1">
            <a:avLst/>
          </a:prstGeom>
          <a:ln w="38100">
            <a:solidFill>
              <a:srgbClr val="00B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5">
            <a:extLst>
              <a:ext uri="{FF2B5EF4-FFF2-40B4-BE49-F238E27FC236}">
                <a16:creationId xmlns:a16="http://schemas.microsoft.com/office/drawing/2014/main" id="{EDB91C46-D018-B327-24D2-D244641BB712}"/>
              </a:ext>
            </a:extLst>
          </p:cNvPr>
          <p:cNvSpPr txBox="1">
            <a:spLocks/>
          </p:cNvSpPr>
          <p:nvPr/>
        </p:nvSpPr>
        <p:spPr>
          <a:xfrm>
            <a:off x="6217920" y="1147125"/>
            <a:ext cx="5536742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600" dirty="0">
                <a:solidFill>
                  <a:srgbClr val="00B2E7"/>
                </a:solidFill>
              </a:rPr>
              <a:t>TIPOS DE DESCARGAS ELÉCTRICAS DURANTE MICRO-EDM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A1328C2-7A6F-5F32-6BA2-BC605F1F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604" y="4674676"/>
            <a:ext cx="2659478" cy="19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C35F-E7BD-4E06-9AFE-E2F6B39E6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75A7A2A-C75D-BEC9-E1DA-D16313F8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01186"/>
            <a:ext cx="6847840" cy="572757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5A0217F-D244-2AE3-49AB-F323A8E2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7F5A09-C3A0-A7ED-344E-8A90CCE6A17D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95EFF6-9B8A-69BF-CCB3-56E46664690C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7578F1A5-F301-0446-32C4-B28D0C6D69ED}"/>
              </a:ext>
            </a:extLst>
          </p:cNvPr>
          <p:cNvSpPr txBox="1">
            <a:spLocks/>
          </p:cNvSpPr>
          <p:nvPr/>
        </p:nvSpPr>
        <p:spPr>
          <a:xfrm>
            <a:off x="340589" y="851372"/>
            <a:ext cx="7889011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DISEÑO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B85FFE-2BAE-9357-2361-DAAE4E125834}"/>
              </a:ext>
            </a:extLst>
          </p:cNvPr>
          <p:cNvCxnSpPr>
            <a:cxnSpLocks/>
          </p:cNvCxnSpPr>
          <p:nvPr/>
        </p:nvCxnSpPr>
        <p:spPr>
          <a:xfrm flipV="1">
            <a:off x="3662681" y="2616942"/>
            <a:ext cx="3784599" cy="216973"/>
          </a:xfrm>
          <a:prstGeom prst="straightConnector1">
            <a:avLst/>
          </a:prstGeom>
          <a:ln w="38100">
            <a:solidFill>
              <a:srgbClr val="00B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EB782-BA4C-B7FD-2995-9F33BBA74716}"/>
              </a:ext>
            </a:extLst>
          </p:cNvPr>
          <p:cNvCxnSpPr>
            <a:cxnSpLocks/>
          </p:cNvCxnSpPr>
          <p:nvPr/>
        </p:nvCxnSpPr>
        <p:spPr>
          <a:xfrm flipV="1">
            <a:off x="4611426" y="4866640"/>
            <a:ext cx="2754574" cy="264829"/>
          </a:xfrm>
          <a:prstGeom prst="straightConnector1">
            <a:avLst/>
          </a:prstGeom>
          <a:ln w="38100">
            <a:solidFill>
              <a:srgbClr val="00B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28BA0EA-17EF-48BE-CEBB-56B84FC97688}"/>
              </a:ext>
            </a:extLst>
          </p:cNvPr>
          <p:cNvCxnSpPr>
            <a:cxnSpLocks/>
          </p:cNvCxnSpPr>
          <p:nvPr/>
        </p:nvCxnSpPr>
        <p:spPr>
          <a:xfrm flipV="1">
            <a:off x="4285093" y="3750667"/>
            <a:ext cx="3080907" cy="288311"/>
          </a:xfrm>
          <a:prstGeom prst="straightConnector1">
            <a:avLst/>
          </a:prstGeom>
          <a:ln w="38100">
            <a:solidFill>
              <a:srgbClr val="00B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176F666-FA73-1D0B-E380-172EE074A6C2}"/>
              </a:ext>
            </a:extLst>
          </p:cNvPr>
          <p:cNvCxnSpPr>
            <a:cxnSpLocks/>
          </p:cNvCxnSpPr>
          <p:nvPr/>
        </p:nvCxnSpPr>
        <p:spPr>
          <a:xfrm flipV="1">
            <a:off x="3515360" y="1465424"/>
            <a:ext cx="4104640" cy="160176"/>
          </a:xfrm>
          <a:prstGeom prst="straightConnector1">
            <a:avLst/>
          </a:prstGeom>
          <a:ln w="38100">
            <a:solidFill>
              <a:srgbClr val="00B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5">
            <a:extLst>
              <a:ext uri="{FF2B5EF4-FFF2-40B4-BE49-F238E27FC236}">
                <a16:creationId xmlns:a16="http://schemas.microsoft.com/office/drawing/2014/main" id="{5E28092D-C3B5-0604-D95E-38FA22705C79}"/>
              </a:ext>
            </a:extLst>
          </p:cNvPr>
          <p:cNvSpPr txBox="1">
            <a:spLocks/>
          </p:cNvSpPr>
          <p:nvPr/>
        </p:nvSpPr>
        <p:spPr>
          <a:xfrm>
            <a:off x="7620000" y="1120927"/>
            <a:ext cx="367647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800" dirty="0">
                <a:solidFill>
                  <a:srgbClr val="00B2E7"/>
                </a:solidFill>
              </a:rPr>
              <a:t>Mecanismo</a:t>
            </a:r>
          </a:p>
        </p:txBody>
      </p:sp>
      <p:sp>
        <p:nvSpPr>
          <p:cNvPr id="27" name="Título 5">
            <a:extLst>
              <a:ext uri="{FF2B5EF4-FFF2-40B4-BE49-F238E27FC236}">
                <a16:creationId xmlns:a16="http://schemas.microsoft.com/office/drawing/2014/main" id="{B8116E95-0CF7-44F7-330E-D769204F140A}"/>
              </a:ext>
            </a:extLst>
          </p:cNvPr>
          <p:cNvSpPr txBox="1">
            <a:spLocks/>
          </p:cNvSpPr>
          <p:nvPr/>
        </p:nvSpPr>
        <p:spPr>
          <a:xfrm>
            <a:off x="7619999" y="2265750"/>
            <a:ext cx="367647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800" dirty="0">
                <a:solidFill>
                  <a:srgbClr val="00B2E7"/>
                </a:solidFill>
              </a:rPr>
              <a:t>Electrodo</a:t>
            </a:r>
          </a:p>
        </p:txBody>
      </p:sp>
      <p:sp>
        <p:nvSpPr>
          <p:cNvPr id="28" name="Título 5">
            <a:extLst>
              <a:ext uri="{FF2B5EF4-FFF2-40B4-BE49-F238E27FC236}">
                <a16:creationId xmlns:a16="http://schemas.microsoft.com/office/drawing/2014/main" id="{172D69C7-A7DF-377E-D9F9-ED10FA9ED3CF}"/>
              </a:ext>
            </a:extLst>
          </p:cNvPr>
          <p:cNvSpPr txBox="1">
            <a:spLocks/>
          </p:cNvSpPr>
          <p:nvPr/>
        </p:nvSpPr>
        <p:spPr>
          <a:xfrm>
            <a:off x="7619998" y="3451018"/>
            <a:ext cx="367647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800" dirty="0">
                <a:solidFill>
                  <a:srgbClr val="00B2E7"/>
                </a:solidFill>
              </a:rPr>
              <a:t>Recipiente del dieléctrico </a:t>
            </a:r>
          </a:p>
        </p:txBody>
      </p:sp>
      <p:sp>
        <p:nvSpPr>
          <p:cNvPr id="29" name="Título 5">
            <a:extLst>
              <a:ext uri="{FF2B5EF4-FFF2-40B4-BE49-F238E27FC236}">
                <a16:creationId xmlns:a16="http://schemas.microsoft.com/office/drawing/2014/main" id="{1D082538-039D-2376-F2EE-460F06F7401F}"/>
              </a:ext>
            </a:extLst>
          </p:cNvPr>
          <p:cNvSpPr txBox="1">
            <a:spLocks/>
          </p:cNvSpPr>
          <p:nvPr/>
        </p:nvSpPr>
        <p:spPr>
          <a:xfrm>
            <a:off x="7619997" y="4558851"/>
            <a:ext cx="367647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1800" dirty="0">
                <a:solidFill>
                  <a:srgbClr val="00B2E7"/>
                </a:solidFill>
              </a:rPr>
              <a:t>Mesa XY</a:t>
            </a:r>
          </a:p>
        </p:txBody>
      </p:sp>
    </p:spTree>
    <p:extLst>
      <p:ext uri="{BB962C8B-B14F-4D97-AF65-F5344CB8AC3E}">
        <p14:creationId xmlns:p14="http://schemas.microsoft.com/office/powerpoint/2010/main" val="42347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BDBCF-7DFD-94B3-A7BA-182378D4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55368E1-2126-2DE9-FEB7-9218D04D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7" y="654663"/>
            <a:ext cx="7350532" cy="607159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38F818D-7F44-54B3-191D-8F0FE9D7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8" y="238142"/>
            <a:ext cx="7889011" cy="70238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2E7"/>
                </a:solidFill>
              </a:rPr>
              <a:t>RESULTADOS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543D5C-2DB4-0961-B688-F6B343956DA7}"/>
              </a:ext>
            </a:extLst>
          </p:cNvPr>
          <p:cNvSpPr txBox="1"/>
          <p:nvPr/>
        </p:nvSpPr>
        <p:spPr>
          <a:xfrm>
            <a:off x="8940800" y="6190203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b="1" dirty="0">
                <a:solidFill>
                  <a:srgbClr val="00B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F4B40A20-5644-7110-A314-BD52FC787D5B}"/>
              </a:ext>
            </a:extLst>
          </p:cNvPr>
          <p:cNvSpPr txBox="1">
            <a:spLocks/>
          </p:cNvSpPr>
          <p:nvPr/>
        </p:nvSpPr>
        <p:spPr>
          <a:xfrm>
            <a:off x="8178799" y="2988075"/>
            <a:ext cx="3741306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CO" sz="2400" dirty="0">
                <a:solidFill>
                  <a:srgbClr val="00B2E7"/>
                </a:solidFill>
              </a:rPr>
              <a:t>CIRCUITO ELÉCTRICO</a:t>
            </a:r>
          </a:p>
          <a:p>
            <a:r>
              <a:rPr lang="es-CO" sz="2400" dirty="0">
                <a:solidFill>
                  <a:srgbClr val="00B2E7"/>
                </a:solidFill>
              </a:rPr>
              <a:t>GENERAL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6280F9-E0FB-3861-EFC7-AAF2634C7B97}"/>
              </a:ext>
            </a:extLst>
          </p:cNvPr>
          <p:cNvSpPr txBox="1"/>
          <p:nvPr/>
        </p:nvSpPr>
        <p:spPr>
          <a:xfrm>
            <a:off x="157017" y="6599298"/>
            <a:ext cx="784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Tomado de: [Elaboración propia]  </a:t>
            </a:r>
          </a:p>
        </p:txBody>
      </p:sp>
    </p:spTree>
    <p:extLst>
      <p:ext uri="{BB962C8B-B14F-4D97-AF65-F5344CB8AC3E}">
        <p14:creationId xmlns:p14="http://schemas.microsoft.com/office/powerpoint/2010/main" val="1753866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D7C4BB7AF3734BB4D5C8848029B6DC" ma:contentTypeVersion="15" ma:contentTypeDescription="Crear nuevo documento." ma:contentTypeScope="" ma:versionID="d2e8fb2762a8f352d27b6233071d4379">
  <xsd:schema xmlns:xsd="http://www.w3.org/2001/XMLSchema" xmlns:xs="http://www.w3.org/2001/XMLSchema" xmlns:p="http://schemas.microsoft.com/office/2006/metadata/properties" xmlns:ns2="f0f66148-3426-4201-b301-c53a1eea4282" xmlns:ns3="39c8f7e8-c6df-402a-a6c7-9cd501831d6c" xmlns:ns4="47fb1b74-bd9e-41c6-a1ae-6edd6b0bc21a" targetNamespace="http://schemas.microsoft.com/office/2006/metadata/properties" ma:root="true" ma:fieldsID="b45889ec0557a31d09ce8f9c859f3378" ns2:_="" ns3:_="" ns4:_="">
    <xsd:import namespace="f0f66148-3426-4201-b301-c53a1eea4282"/>
    <xsd:import namespace="39c8f7e8-c6df-402a-a6c7-9cd501831d6c"/>
    <xsd:import namespace="47fb1b74-bd9e-41c6-a1ae-6edd6b0bc21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66148-3426-4201-b301-c53a1eea4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8f7e8-c6df-402a-a6c7-9cd501831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0aef40d5-b715-412d-bec7-270c581220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b1b74-bd9e-41c6-a1ae-6edd6b0bc2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3abfd9-7628-4891-ac78-ca93a50db0bd}" ma:internalName="TaxCatchAll" ma:showField="CatchAllData" ma:web="47fb1b74-bd9e-41c6-a1ae-6edd6b0bc2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c8f7e8-c6df-402a-a6c7-9cd501831d6c">
      <Terms xmlns="http://schemas.microsoft.com/office/infopath/2007/PartnerControls"/>
    </lcf76f155ced4ddcb4097134ff3c332f>
    <TaxCatchAll xmlns="47fb1b74-bd9e-41c6-a1ae-6edd6b0bc21a" xsi:nil="true"/>
    <SharedWithUsers xmlns="f0f66148-3426-4201-b301-c53a1eea4282">
      <UserInfo>
        <DisplayName>Lina Marcela Guerra Yepes</DisplayName>
        <AccountId>278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B008-A03F-4012-809C-318700E91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f66148-3426-4201-b301-c53a1eea4282"/>
    <ds:schemaRef ds:uri="39c8f7e8-c6df-402a-a6c7-9cd501831d6c"/>
    <ds:schemaRef ds:uri="47fb1b74-bd9e-41c6-a1ae-6edd6b0bc2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F2BEA-1A88-4682-93A6-79A5C3BEC7A4}">
  <ds:schemaRefs>
    <ds:schemaRef ds:uri="http://purl.org/dc/terms/"/>
    <ds:schemaRef ds:uri="f0f66148-3426-4201-b301-c53a1eea428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9c8f7e8-c6df-402a-a6c7-9cd501831d6c"/>
    <ds:schemaRef ds:uri="47fb1b74-bd9e-41c6-a1ae-6edd6b0bc21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3734</TotalTime>
  <Words>749</Words>
  <Application>Microsoft Office PowerPoint</Application>
  <PresentationFormat>Panorámica</PresentationFormat>
  <Paragraphs>77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Titillium Light</vt:lpstr>
      <vt:lpstr>Aptos</vt:lpstr>
      <vt:lpstr>Arial</vt:lpstr>
      <vt:lpstr>Arial Black</vt:lpstr>
      <vt:lpstr>Wingdings</vt:lpstr>
      <vt:lpstr>Tema de Office</vt:lpstr>
      <vt:lpstr>Presentación de PowerPoint</vt:lpstr>
      <vt:lpstr>IMPLEMENTACIÓN DE UN DISPOSITIVO DE ELECTROEROSIÓN DE BAJO COSTO</vt:lpstr>
      <vt:lpstr>CONTENIDO</vt:lpstr>
      <vt:lpstr> OBJETIVO GENERAL</vt:lpstr>
      <vt:lpstr> OBJETIVOS ESPECÍFICOS</vt:lpstr>
      <vt:lpstr>RESULTADOS OBJETIVOS</vt:lpstr>
      <vt:lpstr>RESULTADOS OBJETIVOS</vt:lpstr>
      <vt:lpstr>RESULTADOS OBJETIVOS</vt:lpstr>
      <vt:lpstr>RESULTADOS OBJETIVOS</vt:lpstr>
      <vt:lpstr>RESULTADOS OBJETIVOS</vt:lpstr>
      <vt:lpstr>RESULTADOS OBJETIVOS</vt:lpstr>
      <vt:lpstr>AVANCE DEL CRONOGRAMA</vt:lpstr>
      <vt:lpstr>AVANCE DEL CRONOGRAMA</vt:lpstr>
      <vt:lpstr>DIFICULTADES</vt:lpstr>
      <vt:lpstr>CONCLUSIONES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Nelson Jose Bayona Arizal</cp:lastModifiedBy>
  <cp:revision>25</cp:revision>
  <dcterms:created xsi:type="dcterms:W3CDTF">2024-01-10T20:13:24Z</dcterms:created>
  <dcterms:modified xsi:type="dcterms:W3CDTF">2025-03-14T23:08:48Z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0x01010087D7C4BB7AF3734BB4D5C8848029B6DC</vt:lpwstr>
  </property>
  <property fmtid="{D5CDD505-2E9C-101B-9397-08002B2CF9AE}" pid="3" name="MediaServiceImageTags">
    <vt:lpwstr/>
  </property>
</Properties>
</file>