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735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324" r:id="rId10"/>
    <p:sldId id="266" r:id="rId11"/>
    <p:sldId id="325" r:id="rId12"/>
    <p:sldId id="326" r:id="rId13"/>
    <p:sldId id="327" r:id="rId14"/>
    <p:sldId id="267" r:id="rId15"/>
    <p:sldId id="328" r:id="rId16"/>
    <p:sldId id="329" r:id="rId17"/>
    <p:sldId id="277" r:id="rId18"/>
    <p:sldId id="331" r:id="rId19"/>
    <p:sldId id="332" r:id="rId20"/>
    <p:sldId id="333" r:id="rId21"/>
    <p:sldId id="282" r:id="rId22"/>
    <p:sldId id="288" r:id="rId23"/>
    <p:sldId id="283" r:id="rId24"/>
    <p:sldId id="323" r:id="rId25"/>
    <p:sldId id="290" r:id="rId26"/>
    <p:sldId id="292" r:id="rId27"/>
    <p:sldId id="291" r:id="rId28"/>
    <p:sldId id="272" r:id="rId29"/>
    <p:sldId id="273" r:id="rId30"/>
    <p:sldId id="295" r:id="rId31"/>
    <p:sldId id="300" r:id="rId32"/>
    <p:sldId id="297" r:id="rId33"/>
    <p:sldId id="298" r:id="rId34"/>
    <p:sldId id="299" r:id="rId35"/>
    <p:sldId id="301" r:id="rId36"/>
    <p:sldId id="302" r:id="rId37"/>
    <p:sldId id="311" r:id="rId38"/>
    <p:sldId id="304" r:id="rId39"/>
    <p:sldId id="307" r:id="rId40"/>
    <p:sldId id="308" r:id="rId41"/>
    <p:sldId id="312" r:id="rId42"/>
    <p:sldId id="313" r:id="rId43"/>
    <p:sldId id="314" r:id="rId44"/>
    <p:sldId id="315" r:id="rId45"/>
    <p:sldId id="319" r:id="rId46"/>
    <p:sldId id="317" r:id="rId47"/>
    <p:sldId id="316" r:id="rId48"/>
    <p:sldId id="320" r:id="rId49"/>
    <p:sldId id="321" r:id="rId50"/>
    <p:sldId id="322" r:id="rId51"/>
    <p:sldId id="310" r:id="rId52"/>
    <p:sldId id="309" r:id="rId53"/>
    <p:sldId id="293" r:id="rId5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סגנון ביניים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he-IL"/>
              <a:t>בס"ד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r>
              <a:rPr lang="he-IL"/>
              <a:t>בס"ד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39DF8B6-E3A0-47A0-9BF2-7FFBA86A19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343632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he-IL"/>
              <a:t>בס"ד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r>
              <a:rPr lang="he-IL"/>
              <a:t>בס"ד</a:t>
            </a:r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2BAACF1-C4E7-4D14-B9A5-E17FB5E18A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611823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1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894096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10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804982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11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973593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12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616384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13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532900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14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819397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15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76735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16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344079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17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809638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18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764432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19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540883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2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90237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20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073250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21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855561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22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105983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23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33290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24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3708249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25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4242125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26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8722210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27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601184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28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677691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29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448135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3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40199378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30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52415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31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148909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32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41515299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33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8864166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34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0841805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35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2648374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36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41119372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37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0153335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38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9269049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39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750513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4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2602917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40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4387447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41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9520346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42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580894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43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4314814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44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0211313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45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41505674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46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2807705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47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4146594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48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0452238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49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312868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5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6935922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50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4817564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51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5463574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52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192762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6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046416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7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4072318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8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020933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AACF1-C4E7-4D14-B9A5-E17FB5E18A6A}" type="slidenum">
              <a:rPr lang="he-IL" smtClean="0"/>
              <a:t>9</a:t>
            </a:fld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49647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6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6" y="4777385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D627-2BB8-4B01-9D6A-AE2FE1609680}" type="datetime8">
              <a:rPr lang="he-IL" smtClean="0"/>
              <a:t>11 מאי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3" y="4323816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7" y="4529546"/>
            <a:ext cx="779767" cy="365125"/>
          </a:xfrm>
        </p:spPr>
        <p:txBody>
          <a:bodyPr/>
          <a:lstStyle/>
          <a:p>
            <a:fld id="{1DE30944-89DB-408C-AF56-2F3ADA0A25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81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6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6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230B-30CB-464F-87EE-699BAF0BB4B6}" type="datetime8">
              <a:rPr lang="he-IL" smtClean="0"/>
              <a:t>11 מאי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8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7" y="3244145"/>
            <a:ext cx="779767" cy="365125"/>
          </a:xfrm>
        </p:spPr>
        <p:txBody>
          <a:bodyPr/>
          <a:lstStyle/>
          <a:p>
            <a:fld id="{1DE30944-89DB-408C-AF56-2F3ADA0A25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914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2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3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6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1695-160E-4FA9-AAAE-C10A3633C5AF}" type="datetime8">
              <a:rPr lang="he-IL" smtClean="0"/>
              <a:t>11 מאי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8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7" y="3244145"/>
            <a:ext cx="779767" cy="365125"/>
          </a:xfrm>
        </p:spPr>
        <p:txBody>
          <a:bodyPr/>
          <a:lstStyle/>
          <a:p>
            <a:fld id="{1DE30944-89DB-408C-AF56-2F3ADA0A2555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3561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3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31-C1AC-4637-81C3-29E971C1C90A}" type="datetime8">
              <a:rPr lang="he-IL" smtClean="0"/>
              <a:t>11 מאי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31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7" y="4983093"/>
            <a:ext cx="779767" cy="365125"/>
          </a:xfrm>
        </p:spPr>
        <p:txBody>
          <a:bodyPr/>
          <a:lstStyle/>
          <a:p>
            <a:fld id="{1DE30944-89DB-408C-AF56-2F3ADA0A25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7440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2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F00E-B6F1-435E-BF6A-8B27B59F8B87}" type="datetime8">
              <a:rPr lang="he-IL" smtClean="0"/>
              <a:t>11 מאי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31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7" y="4983093"/>
            <a:ext cx="779767" cy="365125"/>
          </a:xfrm>
        </p:spPr>
        <p:txBody>
          <a:bodyPr/>
          <a:lstStyle/>
          <a:p>
            <a:fld id="{1DE30944-89DB-408C-AF56-2F3ADA0A2555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6811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6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E2F8-406C-44B5-9B5F-989F3DF9C733}" type="datetime8">
              <a:rPr lang="he-IL" smtClean="0"/>
              <a:t>11 מאי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31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7" y="4983093"/>
            <a:ext cx="779767" cy="365125"/>
          </a:xfrm>
        </p:spPr>
        <p:txBody>
          <a:bodyPr/>
          <a:lstStyle/>
          <a:p>
            <a:fld id="{1DE30944-89DB-408C-AF56-2F3ADA0A25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140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FBAB-D4E6-4FA4-942E-E092B282920C}" type="datetime8">
              <a:rPr lang="he-IL" smtClean="0"/>
              <a:t>11 מאי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835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6" y="627411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11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6A36-C3D9-40B9-A354-837248CB7D61}" type="datetime8">
              <a:rPr lang="he-IL" smtClean="0"/>
              <a:t>11 מאי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419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9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D06A-8DE8-47EA-B981-AF01D8CB37C0}" type="datetime8">
              <a:rPr lang="he-IL" smtClean="0"/>
              <a:t>11 מאי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65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6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6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8739-8893-4E6A-B291-0C0FED862A21}" type="datetime8">
              <a:rPr lang="he-IL" smtClean="0"/>
              <a:t>11 מאי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8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7" y="3244145"/>
            <a:ext cx="779767" cy="365125"/>
          </a:xfrm>
        </p:spPr>
        <p:txBody>
          <a:bodyPr/>
          <a:lstStyle/>
          <a:p>
            <a:fld id="{1DE30944-89DB-408C-AF56-2F3ADA0A25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137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6563-A2D8-4DAA-AECC-66033A4D939D}" type="datetime8">
              <a:rPr lang="he-IL" smtClean="0"/>
              <a:t>11 מאי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7" y="787785"/>
            <a:ext cx="779767" cy="365125"/>
          </a:xfrm>
        </p:spPr>
        <p:txBody>
          <a:bodyPr/>
          <a:lstStyle/>
          <a:p>
            <a:fld id="{1DE30944-89DB-408C-AF56-2F3ADA0A25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212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5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3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A463-65BC-410E-BE68-196F15573B4E}" type="datetime8">
              <a:rPr lang="he-IL" smtClean="0"/>
              <a:t>11 מאי 22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7" y="787785"/>
            <a:ext cx="779767" cy="365125"/>
          </a:xfrm>
        </p:spPr>
        <p:txBody>
          <a:bodyPr/>
          <a:lstStyle/>
          <a:p>
            <a:fld id="{1DE30944-89DB-408C-AF56-2F3ADA0A25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841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BC6-0C98-4D8A-88A4-A75CAC10295D}" type="datetime8">
              <a:rPr lang="he-IL" smtClean="0"/>
              <a:t>11 מאי 22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55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A825-5054-45B2-9478-9D4D1E3CE6E3}" type="datetime8">
              <a:rPr lang="he-IL" smtClean="0"/>
              <a:t>11 מאי 22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299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7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4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7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A9FD-FCC5-4436-A4BD-0A1BC9C40FF6}" type="datetime8">
              <a:rPr lang="he-IL" smtClean="0"/>
              <a:t>11 מאי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53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78" indent="0">
              <a:buNone/>
              <a:defRPr sz="1600"/>
            </a:lvl2pPr>
            <a:lvl3pPr marL="914354" indent="0">
              <a:buNone/>
              <a:defRPr sz="1600"/>
            </a:lvl3pPr>
            <a:lvl4pPr marL="1371532" indent="0">
              <a:buNone/>
              <a:defRPr sz="1600"/>
            </a:lvl4pPr>
            <a:lvl5pPr marL="1828709" indent="0">
              <a:buNone/>
              <a:defRPr sz="1600"/>
            </a:lvl5pPr>
            <a:lvl6pPr marL="2285886" indent="0">
              <a:buNone/>
              <a:defRPr sz="1600"/>
            </a:lvl6pPr>
            <a:lvl7pPr marL="2743062" indent="0">
              <a:buNone/>
              <a:defRPr sz="1600"/>
            </a:lvl7pPr>
            <a:lvl8pPr marL="3200240" indent="0">
              <a:buNone/>
              <a:defRPr sz="1600"/>
            </a:lvl8pPr>
            <a:lvl9pPr marL="3657418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B3F3-04EF-44BD-80AF-93CB4BAED622}" type="datetime8">
              <a:rPr lang="he-IL" smtClean="0"/>
              <a:t>11 מאי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31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7" y="4983093"/>
            <a:ext cx="779767" cy="365125"/>
          </a:xfrm>
        </p:spPr>
        <p:txBody>
          <a:bodyPr/>
          <a:lstStyle/>
          <a:p>
            <a:fld id="{1DE30944-89DB-408C-AF56-2F3ADA0A25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823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9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EAF7B-1753-4AD3-8CE4-EC2717A5BA8E}" type="datetime8">
              <a:rPr lang="he-IL" smtClean="0"/>
              <a:t>11 מאי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7" y="6135814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כל הזכויות שמורות למ.הבלין 0527118441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7" y="78778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E30944-89DB-408C-AF56-2F3ADA0A25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155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hf hdr="0" dt="0"/>
  <p:txStyles>
    <p:titleStyle>
      <a:lvl1pPr algn="l" defTabSz="457178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882" indent="-342882" algn="r" defTabSz="457178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13" indent="-285737" algn="r" defTabSz="457178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42" indent="-228589" algn="r" defTabSz="457178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20" indent="-228589" algn="r" defTabSz="457178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298" indent="-228589" algn="r" defTabSz="457178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474" indent="-228589" algn="r" defTabSz="457178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652" indent="-228589" algn="r" defTabSz="457178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829" indent="-228589" algn="r" defTabSz="457178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006" indent="-228589" algn="r" defTabSz="457178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178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r" defTabSz="457178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r" defTabSz="457178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r" defTabSz="457178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r" defTabSz="457178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r" defTabSz="457178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r" defTabSz="457178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r" defTabSz="457178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r" defTabSz="457178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api/ENTIT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chool.com/api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/dotnet-core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michlol.org.il/Inversion_of_contro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time.co.il/dependency-injection-101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default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Web API Core</a:t>
            </a:r>
            <a:endParaRPr lang="he-IL" dirty="0"/>
          </a:p>
        </p:txBody>
      </p:sp>
      <p:sp>
        <p:nvSpPr>
          <p:cNvPr id="4" name="כותרת משנה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0952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en-US" dirty="0"/>
              <a:t>HTTP Methods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10</a:t>
            </a:fld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2128057" y="1507596"/>
            <a:ext cx="93765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כל </a:t>
            </a:r>
            <a:r>
              <a:rPr lang="en-US" dirty="0">
                <a:cs typeface="+mj-cs"/>
              </a:rPr>
              <a:t>http request</a:t>
            </a:r>
            <a:r>
              <a:rPr lang="he-IL" dirty="0">
                <a:cs typeface="+mj-cs"/>
              </a:rPr>
              <a:t> תכלול </a:t>
            </a:r>
            <a:r>
              <a:rPr lang="en-US" dirty="0">
                <a:cs typeface="+mj-cs"/>
              </a:rPr>
              <a:t>Http method</a:t>
            </a:r>
            <a:r>
              <a:rPr lang="he-IL" dirty="0">
                <a:cs typeface="+mj-cs"/>
              </a:rPr>
              <a:t> – האופן בו מבוצעת בקשת ה </a:t>
            </a:r>
            <a:r>
              <a:rPr lang="en-US" dirty="0">
                <a:cs typeface="+mj-cs"/>
              </a:rPr>
              <a:t>Http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בגרסת </a:t>
            </a:r>
            <a:r>
              <a:rPr lang="en-US" dirty="0">
                <a:cs typeface="+mj-cs"/>
              </a:rPr>
              <a:t>Http 1.1</a:t>
            </a:r>
            <a:r>
              <a:rPr lang="he-IL" dirty="0">
                <a:cs typeface="+mj-cs"/>
              </a:rPr>
              <a:t> ישנן כמה וכמה </a:t>
            </a:r>
            <a:r>
              <a:rPr lang="en-US" dirty="0">
                <a:cs typeface="+mj-cs"/>
              </a:rPr>
              <a:t>Http Methods</a:t>
            </a:r>
            <a:r>
              <a:rPr lang="he-IL" dirty="0">
                <a:cs typeface="+mj-cs"/>
              </a:rPr>
              <a:t>, העיקריות שבהן: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cs typeface="+mj-cs"/>
              </a:rPr>
              <a:t>GET</a:t>
            </a:r>
            <a:r>
              <a:rPr lang="he-IL" dirty="0">
                <a:cs typeface="+mj-cs"/>
              </a:rPr>
              <a:t>– משמשת לקבלת מידע. כשמשתמשים ב </a:t>
            </a:r>
            <a:r>
              <a:rPr lang="en-US" dirty="0">
                <a:cs typeface="+mj-cs"/>
              </a:rPr>
              <a:t>GET</a:t>
            </a:r>
            <a:r>
              <a:rPr lang="he-IL" dirty="0">
                <a:cs typeface="+mj-cs"/>
              </a:rPr>
              <a:t> הבקשה לא אמורה לעשות כל שינוי במידע בשרת.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cs typeface="+mj-cs"/>
              </a:rPr>
              <a:t>POST</a:t>
            </a:r>
            <a:r>
              <a:rPr lang="he-IL" dirty="0">
                <a:cs typeface="+mj-cs"/>
              </a:rPr>
              <a:t>– משמשת ליצירת משאב חדש בשרת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cs typeface="+mj-cs"/>
              </a:rPr>
              <a:t>PUT</a:t>
            </a:r>
            <a:r>
              <a:rPr lang="he-IL" dirty="0">
                <a:cs typeface="+mj-cs"/>
              </a:rPr>
              <a:t>– משמשת לעדכון משאב אם קיים, או יצירתו אם לא קיים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cs typeface="+mj-cs"/>
              </a:rPr>
              <a:t>DELETE</a:t>
            </a:r>
            <a:r>
              <a:rPr lang="he-IL" dirty="0">
                <a:cs typeface="+mj-cs"/>
              </a:rPr>
              <a:t>– מחיקת משאב</a:t>
            </a: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</p:spTree>
    <p:extLst>
      <p:ext uri="{BB962C8B-B14F-4D97-AF65-F5344CB8AC3E}">
        <p14:creationId xmlns:p14="http://schemas.microsoft.com/office/powerpoint/2010/main" val="40517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he-IL" dirty="0"/>
              <a:t>דוגמה ל </a:t>
            </a:r>
            <a:r>
              <a:rPr lang="en-US" dirty="0"/>
              <a:t>Http GET Request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11</a:t>
            </a:fld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2128057" y="1507599"/>
            <a:ext cx="9376555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GET /hello.htm HTTP/1.1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User-Agent: Mozilla/4.0 (compatible; MSIE5.01; Windows NT)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Host: www.tutorialspoint.com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Accept-Language: </a:t>
            </a:r>
            <a:r>
              <a:rPr lang="en-US" dirty="0" err="1"/>
              <a:t>en</a:t>
            </a:r>
            <a:r>
              <a:rPr lang="en-US" dirty="0"/>
              <a:t>-us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Accept-Encoding: </a:t>
            </a:r>
            <a:r>
              <a:rPr lang="en-US" dirty="0" err="1"/>
              <a:t>gzip</a:t>
            </a:r>
            <a:r>
              <a:rPr lang="en-US" dirty="0"/>
              <a:t>, deflate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Connection: Keep-Alive</a:t>
            </a:r>
          </a:p>
          <a:p>
            <a:pPr algn="l" rtl="0">
              <a:lnSpc>
                <a:spcPct val="150000"/>
              </a:lnSpc>
            </a:pPr>
            <a:endParaRPr lang="en-US" sz="1400" dirty="0"/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בדוגמה זו ניתן לראות בשורה הראשונה את </a:t>
            </a:r>
            <a:r>
              <a:rPr lang="en-US" dirty="0">
                <a:cs typeface="+mj-cs"/>
              </a:rPr>
              <a:t>http Method Get</a:t>
            </a:r>
            <a:r>
              <a:rPr lang="he-IL" dirty="0">
                <a:cs typeface="+mj-cs"/>
              </a:rPr>
              <a:t>, רווח, ולאחריו </a:t>
            </a:r>
            <a:r>
              <a:rPr lang="en-US" dirty="0" err="1">
                <a:cs typeface="+mj-cs"/>
              </a:rPr>
              <a:t>Url</a:t>
            </a:r>
            <a:r>
              <a:rPr lang="he-IL" dirty="0">
                <a:cs typeface="+mj-cs"/>
              </a:rPr>
              <a:t> – נתיב יחסי </a:t>
            </a:r>
            <a:r>
              <a:rPr lang="en-US" dirty="0">
                <a:cs typeface="+mj-cs"/>
              </a:rPr>
              <a:t>/hello.html</a:t>
            </a:r>
            <a:r>
              <a:rPr lang="he-IL" dirty="0">
                <a:cs typeface="+mj-cs"/>
              </a:rPr>
              <a:t> רווח, ולאחר מכן גרסת </a:t>
            </a:r>
            <a:r>
              <a:rPr lang="en-US" dirty="0">
                <a:cs typeface="+mj-cs"/>
              </a:rPr>
              <a:t>Http</a:t>
            </a:r>
            <a:r>
              <a:rPr lang="he-IL" dirty="0">
                <a:cs typeface="+mj-cs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 בשורה 2 ואילך ישנם 5 שדות </a:t>
            </a:r>
            <a:r>
              <a:rPr lang="en-US" dirty="0">
                <a:cs typeface="+mj-cs"/>
              </a:rPr>
              <a:t>header</a:t>
            </a:r>
            <a:r>
              <a:rPr lang="he-IL" dirty="0">
                <a:cs typeface="+mj-cs"/>
              </a:rPr>
              <a:t> שמציינים את סוג הדפדפן ממנו נשלחה הבקשה, השרת (חובה עבור ניתוב יחסי), ונתונים נוספים. בבקשה זו לא נשלחו נתונים ב </a:t>
            </a:r>
            <a:r>
              <a:rPr lang="en-US" dirty="0">
                <a:cs typeface="+mj-cs"/>
              </a:rPr>
              <a:t>Body</a:t>
            </a:r>
            <a:r>
              <a:rPr lang="he-IL" dirty="0">
                <a:cs typeface="+mj-cs"/>
              </a:rPr>
              <a:t>.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</p:spTree>
    <p:extLst>
      <p:ext uri="{BB962C8B-B14F-4D97-AF65-F5344CB8AC3E}">
        <p14:creationId xmlns:p14="http://schemas.microsoft.com/office/powerpoint/2010/main" val="59030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he-IL" dirty="0"/>
              <a:t>דוגמה ל </a:t>
            </a:r>
            <a:r>
              <a:rPr lang="en-US" dirty="0"/>
              <a:t>Http POST Request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12</a:t>
            </a:fld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2128057" y="1507599"/>
            <a:ext cx="93765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POST /</a:t>
            </a:r>
            <a:r>
              <a:rPr lang="en-US" dirty="0" err="1"/>
              <a:t>cgi</a:t>
            </a:r>
            <a:r>
              <a:rPr lang="en-US" dirty="0"/>
              <a:t>-bin/</a:t>
            </a:r>
            <a:r>
              <a:rPr lang="en-US" dirty="0" err="1"/>
              <a:t>process.cgi</a:t>
            </a:r>
            <a:r>
              <a:rPr lang="en-US" dirty="0"/>
              <a:t> HTTP/1.1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User-Agent: Mozilla/4.0 (compatible; MSIE5.01; Windows NT)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Host: www.tutorialspoint.com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Content-Type: application/x-www-form-</a:t>
            </a:r>
            <a:r>
              <a:rPr lang="en-US" dirty="0" err="1"/>
              <a:t>urlencoded</a:t>
            </a:r>
            <a:endParaRPr lang="en-US" dirty="0"/>
          </a:p>
          <a:p>
            <a:pPr algn="l" rtl="0">
              <a:lnSpc>
                <a:spcPct val="150000"/>
              </a:lnSpc>
            </a:pPr>
            <a:r>
              <a:rPr lang="en-US" dirty="0"/>
              <a:t>Content-Length: length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Accept-Language: </a:t>
            </a:r>
            <a:r>
              <a:rPr lang="en-US" dirty="0" err="1"/>
              <a:t>en</a:t>
            </a:r>
            <a:r>
              <a:rPr lang="en-US" dirty="0"/>
              <a:t>-us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Accept-Encoding: </a:t>
            </a:r>
            <a:r>
              <a:rPr lang="en-US" dirty="0" err="1"/>
              <a:t>gzip</a:t>
            </a:r>
            <a:r>
              <a:rPr lang="en-US" dirty="0"/>
              <a:t>, deflate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Connection: Keep-Alive</a:t>
            </a:r>
          </a:p>
          <a:p>
            <a:pPr algn="l" rtl="0">
              <a:lnSpc>
                <a:spcPct val="150000"/>
              </a:lnSpc>
            </a:pPr>
            <a:endParaRPr lang="en-US" dirty="0"/>
          </a:p>
          <a:p>
            <a:pPr algn="l" rtl="0">
              <a:lnSpc>
                <a:spcPct val="150000"/>
              </a:lnSpc>
            </a:pPr>
            <a:r>
              <a:rPr lang="en-US" dirty="0" err="1"/>
              <a:t>licenseID</a:t>
            </a:r>
            <a:r>
              <a:rPr lang="en-US" dirty="0"/>
              <a:t>=</a:t>
            </a:r>
            <a:r>
              <a:rPr lang="en-US" dirty="0" err="1"/>
              <a:t>string&amp;content</a:t>
            </a:r>
            <a:r>
              <a:rPr lang="en-US" dirty="0"/>
              <a:t>=string&amp;/</a:t>
            </a:r>
            <a:r>
              <a:rPr lang="en-US" dirty="0" err="1"/>
              <a:t>paramsXML</a:t>
            </a:r>
            <a:r>
              <a:rPr lang="en-US" dirty="0"/>
              <a:t>=string</a:t>
            </a:r>
          </a:p>
          <a:p>
            <a:pPr algn="r">
              <a:lnSpc>
                <a:spcPct val="150000"/>
              </a:lnSpc>
            </a:pPr>
            <a:r>
              <a:rPr lang="he-IL" dirty="0"/>
              <a:t>בדוגמא זו ניתן לראות </a:t>
            </a:r>
            <a:r>
              <a:rPr lang="en-US" dirty="0"/>
              <a:t>header</a:t>
            </a:r>
            <a:r>
              <a:rPr lang="he-IL" dirty="0"/>
              <a:t> נוספת – </a:t>
            </a:r>
            <a:r>
              <a:rPr lang="en-US" dirty="0"/>
              <a:t>Content Type</a:t>
            </a:r>
            <a:r>
              <a:rPr lang="he-IL" dirty="0"/>
              <a:t> שמציינת מהו סוג הנתונים שנשלחו ב </a:t>
            </a:r>
            <a:r>
              <a:rPr lang="en-US" dirty="0"/>
              <a:t>body</a:t>
            </a:r>
            <a:r>
              <a:rPr lang="he-IL" dirty="0"/>
              <a:t>, כפי שמופיע בסוף הבקשה לאחר השורה הריקה.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</p:spTree>
    <p:extLst>
      <p:ext uri="{BB962C8B-B14F-4D97-AF65-F5344CB8AC3E}">
        <p14:creationId xmlns:p14="http://schemas.microsoft.com/office/powerpoint/2010/main" val="365073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en-US" dirty="0"/>
              <a:t>Http Response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13</a:t>
            </a:fld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2128057" y="1507599"/>
            <a:ext cx="93765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 Response</a:t>
            </a:r>
            <a:r>
              <a:rPr lang="he-IL" dirty="0"/>
              <a:t> מורכבת מהנתונים הבאים: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Http Version</a:t>
            </a:r>
            <a:r>
              <a:rPr lang="he-IL" dirty="0"/>
              <a:t> - גרסת הפרוטוקול שעל פיו הורכבה הבקשה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Status Code</a:t>
            </a:r>
            <a:r>
              <a:rPr lang="he-IL" dirty="0"/>
              <a:t> – מספר בן 3 ספרות שמשמש לאינדיקציה על סוג ה-</a:t>
            </a:r>
            <a:r>
              <a:rPr lang="en-US" dirty="0"/>
              <a:t>response</a:t>
            </a:r>
            <a:r>
              <a:rPr lang="he-IL" dirty="0"/>
              <a:t> (פירוט בהמשך)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Status Text</a:t>
            </a:r>
            <a:r>
              <a:rPr lang="he-IL" dirty="0"/>
              <a:t> – טקסט שמתאר את הסטטוס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Http Headers</a:t>
            </a:r>
            <a:r>
              <a:rPr lang="he-IL" dirty="0"/>
              <a:t> – מידע נוסף על ה – </a:t>
            </a:r>
            <a:r>
              <a:rPr lang="en-US" dirty="0"/>
              <a:t>response</a:t>
            </a:r>
            <a:r>
              <a:rPr lang="he-IL" dirty="0"/>
              <a:t> (בדומה ל </a:t>
            </a:r>
            <a:r>
              <a:rPr lang="en-US" dirty="0"/>
              <a:t>request</a:t>
            </a:r>
            <a:r>
              <a:rPr lang="he-IL" dirty="0"/>
              <a:t>,אך כאן זה מידע שהשרת יכניס)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Response Body</a:t>
            </a:r>
            <a:r>
              <a:rPr lang="he-IL" dirty="0"/>
              <a:t> – גוף התגובה. חלק זה הוא אופציונלי, אין חובה לשלוח אותו אלא במידת הצורך.</a:t>
            </a:r>
          </a:p>
          <a:p>
            <a:pPr marL="342900" indent="-342900">
              <a:buFont typeface="+mj-lt"/>
              <a:buAutoNum type="arabicPeriod"/>
            </a:pPr>
            <a:endParaRPr lang="he-IL" dirty="0"/>
          </a:p>
          <a:p>
            <a:r>
              <a:rPr lang="he-IL" dirty="0"/>
              <a:t>ל </a:t>
            </a:r>
            <a:r>
              <a:rPr lang="en-US" dirty="0"/>
              <a:t>Response</a:t>
            </a:r>
            <a:r>
              <a:rPr lang="he-IL" dirty="0"/>
              <a:t> יש מבנה קבוע – שורה ראשונה תכיל את סעיפים 1-3, שניה והלאה סעיף 4, שורה רווח, וסעיף 5 אם קיים.</a:t>
            </a: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</p:spTree>
    <p:extLst>
      <p:ext uri="{BB962C8B-B14F-4D97-AF65-F5344CB8AC3E}">
        <p14:creationId xmlns:p14="http://schemas.microsoft.com/office/powerpoint/2010/main" val="326374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en-US" dirty="0"/>
              <a:t>HTTP Status Code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14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507596"/>
            <a:ext cx="93765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כל </a:t>
            </a:r>
            <a:r>
              <a:rPr lang="en-US" dirty="0">
                <a:cs typeface="+mj-cs"/>
              </a:rPr>
              <a:t>Http Response</a:t>
            </a:r>
            <a:r>
              <a:rPr lang="he-IL" dirty="0">
                <a:cs typeface="+mj-cs"/>
              </a:rPr>
              <a:t> מכילה קוד מסוים שמעיד על מצב התשובה.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התשובות מתחלקות לחמש קבוצות עיקריות: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u="sng" dirty="0">
                <a:cs typeface="+mj-cs"/>
              </a:rPr>
              <a:t>1xx</a:t>
            </a:r>
            <a:r>
              <a:rPr lang="he-IL" u="sng" dirty="0">
                <a:cs typeface="+mj-cs"/>
              </a:rPr>
              <a:t> (100-199) </a:t>
            </a:r>
            <a:r>
              <a:rPr lang="he-IL" dirty="0">
                <a:cs typeface="+mj-cs"/>
              </a:rPr>
              <a:t>–אינפורמטיביות </a:t>
            </a:r>
            <a:r>
              <a:rPr lang="he-IL" dirty="0"/>
              <a:t>(</a:t>
            </a:r>
            <a:r>
              <a:rPr lang="en-US" dirty="0"/>
              <a:t>Informational</a:t>
            </a:r>
            <a:r>
              <a:rPr lang="he-IL" dirty="0"/>
              <a:t>)</a:t>
            </a:r>
            <a:r>
              <a:rPr lang="he-IL" dirty="0">
                <a:cs typeface="+mj-cs"/>
              </a:rPr>
              <a:t> – הבקשה התקבלה והיא בתהליך עיבוד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u="sng" dirty="0">
                <a:cs typeface="+mj-cs"/>
              </a:rPr>
              <a:t>2xx</a:t>
            </a:r>
            <a:r>
              <a:rPr lang="he-IL" u="sng" dirty="0">
                <a:cs typeface="+mj-cs"/>
              </a:rPr>
              <a:t> (200-299) </a:t>
            </a:r>
            <a:r>
              <a:rPr lang="he-IL" dirty="0">
                <a:cs typeface="+mj-cs"/>
              </a:rPr>
              <a:t>– הצלחה (</a:t>
            </a:r>
            <a:r>
              <a:rPr lang="en-US" dirty="0">
                <a:cs typeface="+mj-cs"/>
              </a:rPr>
              <a:t>Success</a:t>
            </a:r>
            <a:r>
              <a:rPr lang="he-IL" dirty="0">
                <a:cs typeface="+mj-cs"/>
              </a:rPr>
              <a:t>) – הבקשה התקבלה בשרת, וטיפול בה הסתיים בהצלחה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u="sng" dirty="0">
                <a:cs typeface="+mj-cs"/>
              </a:rPr>
              <a:t>3xx</a:t>
            </a:r>
            <a:r>
              <a:rPr lang="he-IL" u="sng" dirty="0">
                <a:cs typeface="+mj-cs"/>
              </a:rPr>
              <a:t> (300-399) </a:t>
            </a:r>
            <a:r>
              <a:rPr lang="he-IL" dirty="0">
                <a:cs typeface="+mj-cs"/>
              </a:rPr>
              <a:t>– הפנייה (</a:t>
            </a:r>
            <a:r>
              <a:rPr lang="en-US" dirty="0">
                <a:cs typeface="+mj-cs"/>
              </a:rPr>
              <a:t>Redirect</a:t>
            </a:r>
            <a:r>
              <a:rPr lang="he-IL" dirty="0">
                <a:cs typeface="+mj-cs"/>
              </a:rPr>
              <a:t>) – נדרשה פעולה נוספת כדי להשלים את הבקשה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u="sng" dirty="0">
                <a:cs typeface="+mj-cs"/>
              </a:rPr>
              <a:t>4xx</a:t>
            </a:r>
            <a:r>
              <a:rPr lang="he-IL" u="sng" dirty="0">
                <a:cs typeface="+mj-cs"/>
              </a:rPr>
              <a:t> (400-499) </a:t>
            </a:r>
            <a:r>
              <a:rPr lang="he-IL" dirty="0">
                <a:cs typeface="+mj-cs"/>
              </a:rPr>
              <a:t>– שגיאת לקוח (</a:t>
            </a:r>
            <a:r>
              <a:rPr lang="en-US" dirty="0">
                <a:cs typeface="+mj-cs"/>
              </a:rPr>
              <a:t>Client Error</a:t>
            </a:r>
            <a:r>
              <a:rPr lang="he-IL" dirty="0">
                <a:cs typeface="+mj-cs"/>
              </a:rPr>
              <a:t>) – קיימת שגיאה בתחביר של הבקשה או בצורת שליחת הנתונים, כך שלא ניתן לטפל בה.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u="sng" dirty="0">
                <a:cs typeface="+mj-cs"/>
              </a:rPr>
              <a:t>5xx</a:t>
            </a:r>
            <a:r>
              <a:rPr lang="he-IL" u="sng" dirty="0">
                <a:cs typeface="+mj-cs"/>
              </a:rPr>
              <a:t> (500-599) </a:t>
            </a:r>
            <a:r>
              <a:rPr lang="he-IL" dirty="0">
                <a:cs typeface="+mj-cs"/>
              </a:rPr>
              <a:t>– שגיאות שרת (</a:t>
            </a:r>
            <a:r>
              <a:rPr lang="en-US" dirty="0">
                <a:cs typeface="+mj-cs"/>
              </a:rPr>
              <a:t>Server Error</a:t>
            </a:r>
            <a:r>
              <a:rPr lang="he-IL" dirty="0">
                <a:cs typeface="+mj-cs"/>
              </a:rPr>
              <a:t>) – השרת נכשל בטיפול בבקשה למרות שהיא נשלחה כראוי.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</p:spTree>
    <p:extLst>
      <p:ext uri="{BB962C8B-B14F-4D97-AF65-F5344CB8AC3E}">
        <p14:creationId xmlns:p14="http://schemas.microsoft.com/office/powerpoint/2010/main" val="3202323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128058" y="1507599"/>
            <a:ext cx="4131426" cy="485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1600" dirty="0"/>
              <a:t>HTTP/1.1 200 OK</a:t>
            </a:r>
          </a:p>
          <a:p>
            <a:pPr algn="l" rtl="0">
              <a:lnSpc>
                <a:spcPct val="150000"/>
              </a:lnSpc>
            </a:pPr>
            <a:r>
              <a:rPr lang="en-US" sz="1600" dirty="0"/>
              <a:t>Date: Mon, 27 Jul 2009 12:28:53 GMT</a:t>
            </a:r>
          </a:p>
          <a:p>
            <a:pPr algn="l" rtl="0">
              <a:lnSpc>
                <a:spcPct val="150000"/>
              </a:lnSpc>
            </a:pPr>
            <a:r>
              <a:rPr lang="en-US" sz="1600" dirty="0"/>
              <a:t>Server: Apache/2.2.14 (Win32)</a:t>
            </a:r>
          </a:p>
          <a:p>
            <a:pPr algn="l" rtl="0">
              <a:lnSpc>
                <a:spcPct val="150000"/>
              </a:lnSpc>
            </a:pPr>
            <a:r>
              <a:rPr lang="en-US" sz="1600" dirty="0"/>
              <a:t>Last-Modified: Wed, 22 Jul 2009 19:15:56 GMT</a:t>
            </a:r>
          </a:p>
          <a:p>
            <a:pPr algn="l" rtl="0">
              <a:lnSpc>
                <a:spcPct val="150000"/>
              </a:lnSpc>
            </a:pPr>
            <a:r>
              <a:rPr lang="en-US" sz="1600" dirty="0"/>
              <a:t>Content-Length: 88</a:t>
            </a:r>
          </a:p>
          <a:p>
            <a:pPr algn="l" rtl="0">
              <a:lnSpc>
                <a:spcPct val="150000"/>
              </a:lnSpc>
            </a:pPr>
            <a:r>
              <a:rPr lang="en-US" sz="1600" dirty="0"/>
              <a:t>Content-Type: text/html</a:t>
            </a:r>
          </a:p>
          <a:p>
            <a:pPr algn="l" rtl="0">
              <a:lnSpc>
                <a:spcPct val="150000"/>
              </a:lnSpc>
            </a:pPr>
            <a:r>
              <a:rPr lang="en-US" sz="1600" dirty="0"/>
              <a:t>Connection: Closed</a:t>
            </a:r>
          </a:p>
          <a:p>
            <a:pPr algn="l" rtl="0">
              <a:lnSpc>
                <a:spcPct val="150000"/>
              </a:lnSpc>
            </a:pPr>
            <a:endParaRPr lang="en-US" sz="1600" dirty="0"/>
          </a:p>
          <a:p>
            <a:pPr algn="l" rtl="0">
              <a:lnSpc>
                <a:spcPct val="150000"/>
              </a:lnSpc>
            </a:pPr>
            <a:r>
              <a:rPr lang="en-US" sz="1600" dirty="0"/>
              <a:t>&lt;html&gt;</a:t>
            </a:r>
          </a:p>
          <a:p>
            <a:pPr algn="l" rtl="0">
              <a:lnSpc>
                <a:spcPct val="150000"/>
              </a:lnSpc>
            </a:pPr>
            <a:r>
              <a:rPr lang="en-US" sz="1600" dirty="0"/>
              <a:t>&lt;body&gt;</a:t>
            </a:r>
          </a:p>
          <a:p>
            <a:pPr algn="l" rtl="0">
              <a:lnSpc>
                <a:spcPct val="150000"/>
              </a:lnSpc>
            </a:pPr>
            <a:r>
              <a:rPr lang="en-US" sz="1600" dirty="0"/>
              <a:t>&lt;h1&gt;Hello, World!&lt;/h1&gt;</a:t>
            </a:r>
          </a:p>
          <a:p>
            <a:pPr algn="l" rtl="0">
              <a:lnSpc>
                <a:spcPct val="150000"/>
              </a:lnSpc>
            </a:pPr>
            <a:r>
              <a:rPr lang="en-US" sz="1600" dirty="0"/>
              <a:t>&lt;/body&gt;</a:t>
            </a:r>
          </a:p>
          <a:p>
            <a:pPr algn="l" rtl="0">
              <a:lnSpc>
                <a:spcPct val="150000"/>
              </a:lnSpc>
            </a:pPr>
            <a:r>
              <a:rPr lang="en-US" sz="1600" dirty="0"/>
              <a:t>&lt;/html&gt;</a:t>
            </a:r>
            <a:endParaRPr lang="en-US" sz="12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he-IL" dirty="0"/>
              <a:t>דוגמה ל </a:t>
            </a:r>
            <a:r>
              <a:rPr lang="en-US" dirty="0"/>
              <a:t>Http Response</a:t>
            </a:r>
            <a:r>
              <a:rPr lang="he-IL" dirty="0"/>
              <a:t> של הצלחה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15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  <p:sp>
        <p:nvSpPr>
          <p:cNvPr id="6" name="מלבן 5"/>
          <p:cNvSpPr/>
          <p:nvPr/>
        </p:nvSpPr>
        <p:spPr>
          <a:xfrm>
            <a:off x="6571668" y="2576936"/>
            <a:ext cx="49329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בדוגמה זו ניתן לראות בשורה הראשונה את גרסת ה </a:t>
            </a:r>
            <a:r>
              <a:rPr lang="en-US" dirty="0">
                <a:cs typeface="+mj-cs"/>
              </a:rPr>
              <a:t>http</a:t>
            </a:r>
            <a:r>
              <a:rPr lang="he-IL" dirty="0">
                <a:cs typeface="+mj-cs"/>
              </a:rPr>
              <a:t>, רווח, סטטוס(200), רווח, וטקסט הסטטוס (</a:t>
            </a:r>
            <a:r>
              <a:rPr lang="en-US" dirty="0">
                <a:cs typeface="+mj-cs"/>
              </a:rPr>
              <a:t>OK</a:t>
            </a:r>
            <a:r>
              <a:rPr lang="he-IL" dirty="0">
                <a:cs typeface="+mj-cs"/>
              </a:rPr>
              <a:t>).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 בשורה 2 ואילך ישנם 6 שדות </a:t>
            </a:r>
            <a:r>
              <a:rPr lang="en-US" dirty="0">
                <a:cs typeface="+mj-cs"/>
              </a:rPr>
              <a:t>header</a:t>
            </a:r>
            <a:r>
              <a:rPr lang="he-IL" dirty="0">
                <a:cs typeface="+mj-cs"/>
              </a:rPr>
              <a:t> שונים.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לאחר השורה הריקה מופיעה ה </a:t>
            </a:r>
            <a:r>
              <a:rPr lang="en-US" dirty="0">
                <a:cs typeface="+mj-cs"/>
              </a:rPr>
              <a:t>body</a:t>
            </a:r>
            <a:r>
              <a:rPr lang="he-IL" dirty="0">
                <a:cs typeface="+mj-cs"/>
              </a:rPr>
              <a:t> – דף </a:t>
            </a:r>
            <a:r>
              <a:rPr lang="en-US" dirty="0">
                <a:cs typeface="+mj-cs"/>
              </a:rPr>
              <a:t>html</a:t>
            </a:r>
            <a:r>
              <a:rPr lang="he-IL" dirty="0"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66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he-IL" dirty="0"/>
              <a:t>דוגמה ל </a:t>
            </a:r>
            <a:r>
              <a:rPr lang="en-US" dirty="0"/>
              <a:t>Http Response</a:t>
            </a:r>
            <a:r>
              <a:rPr lang="he-IL" dirty="0"/>
              <a:t> של </a:t>
            </a:r>
            <a:r>
              <a:rPr lang="he-IL" dirty="0" err="1"/>
              <a:t>כשלון</a:t>
            </a: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2128058" y="1507599"/>
            <a:ext cx="377543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HTTP/1.1 404 Not Found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Date: Sun, 18 Oct 2012 10:36:20 GMT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Server: Apache/2.2.14 (Win32)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Content-Length: 230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Connection: Closed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Content-Type: text/html; charset=iso-8859-1</a:t>
            </a:r>
            <a:endParaRPr lang="en-US" sz="14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16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  <p:sp>
        <p:nvSpPr>
          <p:cNvPr id="6" name="מלבן 5"/>
          <p:cNvSpPr/>
          <p:nvPr/>
        </p:nvSpPr>
        <p:spPr>
          <a:xfrm>
            <a:off x="6593305" y="2576936"/>
            <a:ext cx="4911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בדוגמה זו ניתן לראות בשורה הראשונה את גרסת ה </a:t>
            </a:r>
            <a:r>
              <a:rPr lang="en-US" dirty="0">
                <a:cs typeface="+mj-cs"/>
              </a:rPr>
              <a:t>http</a:t>
            </a:r>
            <a:r>
              <a:rPr lang="he-IL" dirty="0">
                <a:cs typeface="+mj-cs"/>
              </a:rPr>
              <a:t>, רווח, סטטוס(404), רווח, וטקסט הסטטוס (</a:t>
            </a:r>
            <a:r>
              <a:rPr lang="en-US" dirty="0">
                <a:cs typeface="+mj-cs"/>
              </a:rPr>
              <a:t>Not Found</a:t>
            </a:r>
            <a:r>
              <a:rPr lang="he-IL" dirty="0">
                <a:cs typeface="+mj-cs"/>
              </a:rPr>
              <a:t>).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 בשורה 2 ואילך ישנם 5 שדות </a:t>
            </a:r>
            <a:r>
              <a:rPr lang="en-US" dirty="0">
                <a:cs typeface="+mj-cs"/>
              </a:rPr>
              <a:t>header</a:t>
            </a:r>
            <a:r>
              <a:rPr lang="he-IL" dirty="0">
                <a:cs typeface="+mj-cs"/>
              </a:rPr>
              <a:t> שונים.</a:t>
            </a:r>
          </a:p>
        </p:txBody>
      </p:sp>
    </p:spTree>
    <p:extLst>
      <p:ext uri="{BB962C8B-B14F-4D97-AF65-F5344CB8AC3E}">
        <p14:creationId xmlns:p14="http://schemas.microsoft.com/office/powerpoint/2010/main" val="3683235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API</a:t>
            </a:r>
            <a:r>
              <a:rPr lang="he-IL" dirty="0"/>
              <a:t> - </a:t>
            </a:r>
            <a:r>
              <a:rPr lang="en-US" dirty="0"/>
              <a:t>Application Programming Interface</a:t>
            </a: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17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507598"/>
            <a:ext cx="937655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e-IL" sz="2800" dirty="0"/>
          </a:p>
          <a:p>
            <a:pPr algn="just"/>
            <a:r>
              <a:rPr lang="he-IL" sz="2000" dirty="0"/>
              <a:t>מתוך ויקיפדיה: </a:t>
            </a:r>
          </a:p>
          <a:p>
            <a:pPr algn="just">
              <a:lnSpc>
                <a:spcPct val="150000"/>
              </a:lnSpc>
            </a:pPr>
            <a:r>
              <a:rPr lang="he-IL" sz="2000" dirty="0"/>
              <a:t>"ערכה של ספריות קוד, פקודות, פונקציות ופרוצדורות, בהן יכולים מתכנתים לעשות שימוש פשוט כדי להשתמש במידע של היישום שממנו הם רוצים לקבל מידע."</a:t>
            </a:r>
          </a:p>
          <a:p>
            <a:pPr algn="just"/>
            <a:endParaRPr lang="he-IL" sz="2000" dirty="0"/>
          </a:p>
          <a:p>
            <a:pPr algn="just"/>
            <a:r>
              <a:rPr lang="en-US" sz="2000" u="sng" dirty="0"/>
              <a:t>Web</a:t>
            </a:r>
            <a:r>
              <a:rPr lang="en-US" sz="2000" dirty="0"/>
              <a:t> API</a:t>
            </a:r>
            <a:r>
              <a:rPr lang="he-IL" sz="2000" dirty="0"/>
              <a:t> – ערכה של פונקציות כנ"ל </a:t>
            </a:r>
            <a:r>
              <a:rPr lang="he-IL" sz="2000" u="sng" dirty="0"/>
              <a:t>הניתנת לגישה דרך האינטרנט</a:t>
            </a:r>
            <a:r>
              <a:rPr lang="he-IL" sz="2000" dirty="0"/>
              <a:t>.</a:t>
            </a:r>
          </a:p>
          <a:p>
            <a:pPr algn="just"/>
            <a:endParaRPr lang="he-IL" sz="2000" dirty="0"/>
          </a:p>
          <a:p>
            <a:pPr algn="just">
              <a:lnSpc>
                <a:spcPct val="150000"/>
              </a:lnSpc>
            </a:pPr>
            <a:r>
              <a:rPr lang="he-IL" sz="2000" dirty="0"/>
              <a:t>ניתן לפתח </a:t>
            </a:r>
            <a:r>
              <a:rPr lang="en-US" sz="2000" dirty="0"/>
              <a:t>Web API</a:t>
            </a:r>
            <a:r>
              <a:rPr lang="he-IL" sz="2000" dirty="0"/>
              <a:t> בטכנולוגיות שונות. במיקרוסופט ניתן לפתח </a:t>
            </a:r>
            <a:r>
              <a:rPr lang="en-US" sz="2000" dirty="0"/>
              <a:t>Web API</a:t>
            </a:r>
            <a:r>
              <a:rPr lang="he-IL" sz="2000" dirty="0"/>
              <a:t> גם ב </a:t>
            </a:r>
            <a:r>
              <a:rPr lang="en-US" sz="2000" dirty="0" err="1"/>
              <a:t>ASP.Net</a:t>
            </a:r>
            <a:r>
              <a:rPr lang="he-IL" sz="2000" dirty="0"/>
              <a:t> וגם ב </a:t>
            </a:r>
            <a:r>
              <a:rPr lang="en-US" sz="2000" dirty="0" err="1"/>
              <a:t>ASP.Net</a:t>
            </a:r>
            <a:r>
              <a:rPr lang="en-US" sz="2000" dirty="0"/>
              <a:t> Core</a:t>
            </a:r>
            <a:r>
              <a:rPr lang="he-IL" sz="2000" dirty="0"/>
              <a:t>. 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</p:spTree>
    <p:extLst>
      <p:ext uri="{BB962C8B-B14F-4D97-AF65-F5344CB8AC3E}">
        <p14:creationId xmlns:p14="http://schemas.microsoft.com/office/powerpoint/2010/main" val="945927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en-US" dirty="0"/>
              <a:t>REST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18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507598"/>
            <a:ext cx="9376555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/>
              <a:t>REST</a:t>
            </a:r>
            <a:r>
              <a:rPr lang="he-IL" sz="1600" dirty="0"/>
              <a:t> (</a:t>
            </a:r>
            <a:r>
              <a:rPr lang="en-US" sz="1600" b="1" dirty="0" err="1"/>
              <a:t>RE</a:t>
            </a:r>
            <a:r>
              <a:rPr lang="en-US" sz="1600" dirty="0" err="1"/>
              <a:t>presentational</a:t>
            </a:r>
            <a:r>
              <a:rPr lang="en-US" sz="1600" dirty="0"/>
              <a:t> </a:t>
            </a:r>
            <a:r>
              <a:rPr lang="en-US" sz="1600" b="1" dirty="0"/>
              <a:t>S</a:t>
            </a:r>
            <a:r>
              <a:rPr lang="en-US" sz="1600" dirty="0"/>
              <a:t>tate </a:t>
            </a:r>
            <a:r>
              <a:rPr lang="en-US" sz="1600" b="1" dirty="0"/>
              <a:t>T</a:t>
            </a:r>
            <a:r>
              <a:rPr lang="en-US" sz="1600" dirty="0"/>
              <a:t>ransfer</a:t>
            </a:r>
            <a:r>
              <a:rPr lang="he-IL" sz="1600" dirty="0"/>
              <a:t>) הוא ארכיטקטורה שמתארת אופן התחברות לשרת.</a:t>
            </a:r>
          </a:p>
          <a:p>
            <a:pPr algn="just">
              <a:lnSpc>
                <a:spcPct val="200000"/>
              </a:lnSpc>
            </a:pPr>
            <a:r>
              <a:rPr lang="he-IL" sz="1600" dirty="0"/>
              <a:t>ובמילים פשוטות: מגדירה לכל</a:t>
            </a:r>
            <a:r>
              <a:rPr lang="en-US" sz="1600" dirty="0"/>
              <a:t> </a:t>
            </a:r>
            <a:r>
              <a:rPr lang="he-IL" sz="1600" dirty="0"/>
              <a:t> </a:t>
            </a:r>
            <a:r>
              <a:rPr lang="en-US" sz="1600" dirty="0"/>
              <a:t>client</a:t>
            </a:r>
            <a:r>
              <a:rPr lang="he-IL" sz="1600" dirty="0"/>
              <a:t> אפשרות להתחבר לשרת.</a:t>
            </a:r>
            <a:endParaRPr lang="en-US" sz="1600" dirty="0"/>
          </a:p>
          <a:p>
            <a:pPr algn="just">
              <a:lnSpc>
                <a:spcPct val="200000"/>
              </a:lnSpc>
            </a:pPr>
            <a:r>
              <a:rPr lang="he-IL" sz="1600" dirty="0"/>
              <a:t>מימוש </a:t>
            </a:r>
            <a:r>
              <a:rPr lang="en-US" sz="1600" dirty="0"/>
              <a:t>REST</a:t>
            </a:r>
            <a:r>
              <a:rPr lang="he-IL" sz="1600" dirty="0"/>
              <a:t> כולל מימוש 6 מאפיינים, אחד מהם אופציונלי.</a:t>
            </a:r>
          </a:p>
          <a:p>
            <a:pPr algn="just">
              <a:lnSpc>
                <a:spcPct val="200000"/>
              </a:lnSpc>
            </a:pPr>
            <a:r>
              <a:rPr lang="he-IL" sz="1600" dirty="0"/>
              <a:t>הדבר המרכזי ב </a:t>
            </a:r>
            <a:r>
              <a:rPr lang="en-US" sz="1600" dirty="0"/>
              <a:t>REST</a:t>
            </a:r>
            <a:r>
              <a:rPr lang="he-IL" sz="1600" dirty="0"/>
              <a:t> הוא קיום </a:t>
            </a:r>
            <a:r>
              <a:rPr lang="en-US" sz="1600" dirty="0"/>
              <a:t>Resource</a:t>
            </a:r>
            <a:r>
              <a:rPr lang="he-IL" sz="1600" dirty="0"/>
              <a:t> – משאב.</a:t>
            </a:r>
          </a:p>
          <a:p>
            <a:pPr algn="just">
              <a:lnSpc>
                <a:spcPct val="200000"/>
              </a:lnSpc>
            </a:pPr>
            <a:r>
              <a:rPr lang="he-IL" sz="1600" dirty="0">
                <a:cs typeface="+mj-cs"/>
              </a:rPr>
              <a:t>משאב – כל דבר שניתן להעביר ברשת האינטרנט: פרטי משתמש, תחזית מזג אויר, דף אינטרנט, קובץ, תמונה וכו'</a:t>
            </a:r>
          </a:p>
          <a:p>
            <a:pPr algn="just">
              <a:lnSpc>
                <a:spcPct val="200000"/>
              </a:lnSpc>
            </a:pPr>
            <a:r>
              <a:rPr lang="he-IL" sz="1600" dirty="0">
                <a:cs typeface="+mj-cs"/>
              </a:rPr>
              <a:t>למשאב חייב להיות מזהה, והשרת מגדיר אילו פעולות ניתן לבצע על המשאב.</a:t>
            </a:r>
          </a:p>
          <a:p>
            <a:pPr algn="just">
              <a:lnSpc>
                <a:spcPct val="200000"/>
              </a:lnSpc>
            </a:pPr>
            <a:r>
              <a:rPr lang="he-IL" sz="1600" dirty="0"/>
              <a:t>על מנת לבצע פעולה כלשהי הקשורה למשאב, הלקוח צריך לדעת את מזהה המשאב ואת הפעולה הרצויה.</a:t>
            </a:r>
          </a:p>
          <a:p>
            <a:pPr algn="just">
              <a:lnSpc>
                <a:spcPct val="200000"/>
              </a:lnSpc>
            </a:pPr>
            <a:r>
              <a:rPr lang="he-IL" sz="1600" dirty="0"/>
              <a:t>כל הנתונים על המשאב נשמרים בשרת, ומשתנים לפי הפעולות הלקוח מבצע על המשאב.</a:t>
            </a:r>
            <a:endParaRPr lang="he-IL" sz="1600" dirty="0">
              <a:cs typeface="+mj-cs"/>
            </a:endParaRPr>
          </a:p>
          <a:p>
            <a:pPr algn="just">
              <a:lnSpc>
                <a:spcPct val="200000"/>
              </a:lnSpc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Web API</a:t>
            </a:r>
            <a:r>
              <a:rPr lang="he-I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 שבנוי על פי ארכיטקטורת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REST</a:t>
            </a:r>
            <a:r>
              <a:rPr lang="he-I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 נקרא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REST API</a:t>
            </a:r>
            <a:r>
              <a:rPr lang="he-I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</p:spTree>
    <p:extLst>
      <p:ext uri="{BB962C8B-B14F-4D97-AF65-F5344CB8AC3E}">
        <p14:creationId xmlns:p14="http://schemas.microsoft.com/office/powerpoint/2010/main" val="1988936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he-IL" dirty="0"/>
              <a:t>קונבנציה של </a:t>
            </a:r>
            <a:r>
              <a:rPr lang="en-US" dirty="0"/>
              <a:t>URL</a:t>
            </a:r>
            <a:r>
              <a:rPr lang="he-IL" dirty="0"/>
              <a:t> ב </a:t>
            </a:r>
            <a:r>
              <a:rPr lang="en-US" dirty="0"/>
              <a:t>REST API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19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507598"/>
            <a:ext cx="937655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he-IL" dirty="0"/>
              <a:t>כאשר בונים </a:t>
            </a:r>
            <a:r>
              <a:rPr lang="en-US" dirty="0"/>
              <a:t>API</a:t>
            </a:r>
            <a:r>
              <a:rPr lang="he-IL" dirty="0"/>
              <a:t> בארכיטקטורת </a:t>
            </a:r>
            <a:r>
              <a:rPr lang="en-US" dirty="0"/>
              <a:t>REST</a:t>
            </a:r>
            <a:r>
              <a:rPr lang="he-IL" dirty="0"/>
              <a:t>, מקפידים על בניית </a:t>
            </a:r>
            <a:r>
              <a:rPr lang="en-US" dirty="0"/>
              <a:t>URL</a:t>
            </a:r>
            <a:r>
              <a:rPr lang="he-IL" dirty="0"/>
              <a:t> לגישה למשאבים במבנה הבא: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cs typeface="+mj-cs"/>
                <a:hlinkClick r:id="rId3"/>
              </a:rPr>
              <a:t>http://example.com/api/ENTITY</a:t>
            </a:r>
            <a:r>
              <a:rPr lang="en-US" b="1" dirty="0">
                <a:cs typeface="+mj-cs"/>
              </a:rPr>
              <a:t>/id</a:t>
            </a:r>
            <a:endParaRPr lang="he-IL" b="1" dirty="0">
              <a:cs typeface="+mj-cs"/>
            </a:endParaRP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כאשר </a:t>
            </a:r>
            <a:r>
              <a:rPr lang="en-US" b="1" dirty="0">
                <a:cs typeface="+mj-cs"/>
              </a:rPr>
              <a:t>ENTITY</a:t>
            </a:r>
            <a:r>
              <a:rPr lang="he-IL" dirty="0">
                <a:cs typeface="+mj-cs"/>
              </a:rPr>
              <a:t> הוא שמו של המשאב, ו </a:t>
            </a:r>
            <a:r>
              <a:rPr lang="en-US" b="1" dirty="0">
                <a:cs typeface="+mj-cs"/>
              </a:rPr>
              <a:t>id</a:t>
            </a:r>
            <a:r>
              <a:rPr lang="he-IL" dirty="0">
                <a:cs typeface="+mj-cs"/>
              </a:rPr>
              <a:t> הוא המזהה שלו.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כשמדובר ביצירת משאב חדש, נשלח את נתוניו ללא </a:t>
            </a:r>
            <a:r>
              <a:rPr lang="en-US" dirty="0">
                <a:cs typeface="+mj-cs"/>
              </a:rPr>
              <a:t>id</a:t>
            </a:r>
            <a:r>
              <a:rPr lang="he-IL" dirty="0">
                <a:cs typeface="+mj-cs"/>
              </a:rPr>
              <a:t>. ביצירת המשאב ה </a:t>
            </a:r>
            <a:r>
              <a:rPr lang="en-US" dirty="0">
                <a:cs typeface="+mj-cs"/>
              </a:rPr>
              <a:t>Server</a:t>
            </a:r>
            <a:r>
              <a:rPr lang="he-IL" dirty="0">
                <a:cs typeface="+mj-cs"/>
              </a:rPr>
              <a:t> יקבע את ה </a:t>
            </a:r>
            <a:r>
              <a:rPr lang="en-US" dirty="0">
                <a:cs typeface="+mj-cs"/>
              </a:rPr>
              <a:t>id</a:t>
            </a:r>
            <a:r>
              <a:rPr lang="he-IL" dirty="0">
                <a:cs typeface="+mj-cs"/>
              </a:rPr>
              <a:t> שלו.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על מנת לציין את הפעולה שמעוניינים לבצע על המשאב – קבלת נתונים, מחיקה, עדכון וכדו' – נשתמש ב </a:t>
            </a:r>
            <a:r>
              <a:rPr lang="en-US" dirty="0">
                <a:cs typeface="+mj-cs"/>
              </a:rPr>
              <a:t>Http Method</a:t>
            </a:r>
            <a:r>
              <a:rPr lang="he-IL" dirty="0">
                <a:cs typeface="+mj-cs"/>
              </a:rPr>
              <a:t> שממילא קיימת כבר ב </a:t>
            </a:r>
            <a:r>
              <a:rPr lang="en-US" dirty="0">
                <a:cs typeface="+mj-cs"/>
              </a:rPr>
              <a:t>Http Request</a:t>
            </a:r>
            <a:r>
              <a:rPr lang="he-IL" dirty="0">
                <a:cs typeface="+mj-cs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שימוש בקונבנציה זו הופך </a:t>
            </a:r>
            <a:r>
              <a:rPr lang="en-US" dirty="0">
                <a:cs typeface="+mj-cs"/>
              </a:rPr>
              <a:t>REST API</a:t>
            </a:r>
            <a:r>
              <a:rPr lang="he-IL" dirty="0">
                <a:cs typeface="+mj-cs"/>
              </a:rPr>
              <a:t> לקלים מאד לשימוש ולהטמעה, וחוסכים צורך בפירוט ארוך על כל פעולה.</a:t>
            </a:r>
          </a:p>
          <a:p>
            <a:pPr algn="just">
              <a:lnSpc>
                <a:spcPct val="200000"/>
              </a:lnSpc>
            </a:pPr>
            <a:r>
              <a:rPr lang="he-IL" sz="1400" dirty="0">
                <a:cs typeface="+mj-cs"/>
              </a:rPr>
              <a:t>הערה: רבים נוטים לחשוב ש </a:t>
            </a:r>
            <a:r>
              <a:rPr lang="en-US" sz="1400" dirty="0">
                <a:cs typeface="+mj-cs"/>
              </a:rPr>
              <a:t>REST</a:t>
            </a:r>
            <a:r>
              <a:rPr lang="he-IL" sz="1400" dirty="0">
                <a:cs typeface="+mj-cs"/>
              </a:rPr>
              <a:t> ניתן לממש דווקא באמצעות </a:t>
            </a:r>
            <a:r>
              <a:rPr lang="en-US" sz="1400" dirty="0">
                <a:cs typeface="+mj-cs"/>
              </a:rPr>
              <a:t>HTTP</a:t>
            </a:r>
            <a:r>
              <a:rPr lang="he-IL" sz="1400" dirty="0">
                <a:cs typeface="+mj-cs"/>
              </a:rPr>
              <a:t>, וזו טעות. עם זאת, רוב מימושי </a:t>
            </a:r>
            <a:r>
              <a:rPr lang="en-US" sz="1400" dirty="0">
                <a:cs typeface="+mj-cs"/>
              </a:rPr>
              <a:t>REST</a:t>
            </a:r>
            <a:r>
              <a:rPr lang="he-IL" sz="1400" dirty="0">
                <a:cs typeface="+mj-cs"/>
              </a:rPr>
              <a:t> המצויים הם על בסיס </a:t>
            </a:r>
            <a:r>
              <a:rPr lang="en-US" sz="1400" dirty="0">
                <a:cs typeface="+mj-cs"/>
              </a:rPr>
              <a:t>HTTP</a:t>
            </a:r>
            <a:r>
              <a:rPr lang="he-IL" sz="1400" dirty="0">
                <a:cs typeface="+mj-cs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</p:spTree>
    <p:extLst>
      <p:ext uri="{BB962C8B-B14F-4D97-AF65-F5344CB8AC3E}">
        <p14:creationId xmlns:p14="http://schemas.microsoft.com/office/powerpoint/2010/main" val="421147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en-US" dirty="0" err="1"/>
              <a:t>ASP.Net</a:t>
            </a:r>
            <a:r>
              <a:rPr lang="en-US" dirty="0"/>
              <a:t> Core Web API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487157"/>
            <a:ext cx="8915400" cy="4391131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457200" indent="-457200">
              <a:buClrTx/>
              <a:buFont typeface="+mj-lt"/>
              <a:buAutoNum type="arabicPeriod"/>
            </a:pPr>
            <a:r>
              <a:rPr lang="he-IL" sz="2400" dirty="0">
                <a:cs typeface="+mj-cs"/>
              </a:rPr>
              <a:t>מבוא לפיתוח </a:t>
            </a:r>
            <a:r>
              <a:rPr lang="en-US" sz="2400" dirty="0">
                <a:cs typeface="+mj-cs"/>
              </a:rPr>
              <a:t>Web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cs typeface="+mj-cs"/>
              </a:rPr>
              <a:t>Client-Server Architecture</a:t>
            </a:r>
            <a:endParaRPr lang="he-IL" sz="2400" dirty="0">
              <a:cs typeface="+mj-cs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cs typeface="+mj-cs"/>
              </a:rPr>
              <a:t>Http, Request &amp; Response</a:t>
            </a:r>
            <a:endParaRPr lang="he-IL" sz="2400" dirty="0">
              <a:cs typeface="+mj-cs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cs typeface="+mj-cs"/>
              </a:rPr>
              <a:t>API</a:t>
            </a:r>
            <a:endParaRPr lang="he-IL" sz="2400" dirty="0">
              <a:cs typeface="+mj-cs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err="1">
                <a:cs typeface="+mj-cs"/>
              </a:rPr>
              <a:t>RESTful</a:t>
            </a:r>
            <a:r>
              <a:rPr lang="en-US" sz="2400" dirty="0">
                <a:cs typeface="+mj-cs"/>
              </a:rPr>
              <a:t> services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/>
              <a:t>The Various </a:t>
            </a:r>
            <a:r>
              <a:rPr lang="en-US" sz="2400" dirty="0" err="1"/>
              <a:t>.Net</a:t>
            </a:r>
            <a:r>
              <a:rPr lang="en-US" sz="2400" dirty="0"/>
              <a:t> Frameworks</a:t>
            </a:r>
            <a:endParaRPr lang="en-US" sz="2400" b="1" dirty="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err="1">
                <a:cs typeface="+mj-cs"/>
              </a:rPr>
              <a:t>ASP.Net</a:t>
            </a:r>
            <a:r>
              <a:rPr lang="en-US" sz="2400" dirty="0">
                <a:cs typeface="+mj-cs"/>
              </a:rPr>
              <a:t> &amp; </a:t>
            </a:r>
            <a:r>
              <a:rPr lang="en-US" sz="2400" dirty="0" err="1">
                <a:cs typeface="+mj-cs"/>
              </a:rPr>
              <a:t>ASP.Net</a:t>
            </a:r>
            <a:r>
              <a:rPr lang="en-US" sz="2400" dirty="0">
                <a:cs typeface="+mj-cs"/>
              </a:rPr>
              <a:t> Core</a:t>
            </a:r>
            <a:endParaRPr lang="he-IL" sz="2400" dirty="0">
              <a:cs typeface="+mj-cs"/>
            </a:endParaRPr>
          </a:p>
          <a:p>
            <a:endParaRPr lang="en-US" sz="2400" dirty="0">
              <a:cs typeface="+mj-cs"/>
            </a:endParaRPr>
          </a:p>
          <a:p>
            <a:endParaRPr lang="en-US" dirty="0">
              <a:cs typeface="+mj-cs"/>
            </a:endParaRPr>
          </a:p>
          <a:p>
            <a:endParaRPr lang="he-IL" dirty="0">
              <a:cs typeface="+mj-cs"/>
            </a:endParaRPr>
          </a:p>
          <a:p>
            <a:endParaRPr lang="he-IL" dirty="0">
              <a:cs typeface="+mj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2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</p:spTree>
    <p:extLst>
      <p:ext uri="{BB962C8B-B14F-4D97-AF65-F5344CB8AC3E}">
        <p14:creationId xmlns:p14="http://schemas.microsoft.com/office/powerpoint/2010/main" val="2511487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he-IL" dirty="0"/>
              <a:t>דוגמה ל </a:t>
            </a:r>
            <a:r>
              <a:rPr lang="en-US" dirty="0"/>
              <a:t>REST API</a:t>
            </a:r>
            <a:r>
              <a:rPr lang="he-IL" dirty="0"/>
              <a:t> עבור </a:t>
            </a:r>
            <a:r>
              <a:rPr lang="en-US" dirty="0"/>
              <a:t>Student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20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507598"/>
            <a:ext cx="9376555" cy="1122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31269"/>
              </p:ext>
            </p:extLst>
          </p:nvPr>
        </p:nvGraphicFramePr>
        <p:xfrm>
          <a:off x="2589217" y="1507598"/>
          <a:ext cx="8915394" cy="384048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3938762">
                  <a:extLst>
                    <a:ext uri="{9D8B030D-6E8A-4147-A177-3AD203B41FA5}">
                      <a16:colId xmlns:a16="http://schemas.microsoft.com/office/drawing/2014/main" val="231250928"/>
                    </a:ext>
                  </a:extLst>
                </a:gridCol>
                <a:gridCol w="1372868">
                  <a:extLst>
                    <a:ext uri="{9D8B030D-6E8A-4147-A177-3AD203B41FA5}">
                      <a16:colId xmlns:a16="http://schemas.microsoft.com/office/drawing/2014/main" val="2885978753"/>
                    </a:ext>
                  </a:extLst>
                </a:gridCol>
                <a:gridCol w="3603764">
                  <a:extLst>
                    <a:ext uri="{9D8B030D-6E8A-4147-A177-3AD203B41FA5}">
                      <a16:colId xmlns:a16="http://schemas.microsoft.com/office/drawing/2014/main" val="971885336"/>
                    </a:ext>
                  </a:extLst>
                </a:gridCol>
              </a:tblGrid>
              <a:tr h="44630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URL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Http Method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משמעות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7416"/>
                  </a:ext>
                </a:extLst>
              </a:tr>
              <a:tr h="477366">
                <a:tc>
                  <a:txBody>
                    <a:bodyPr/>
                    <a:lstStyle/>
                    <a:p>
                      <a:pPr marL="0" marR="0" indent="0" algn="r" defTabSz="457178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</a:t>
                      </a:r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school.com/api/</a:t>
                      </a:r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students</a:t>
                      </a:r>
                      <a:endParaRPr lang="he-IL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GET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קבלת</a:t>
                      </a:r>
                      <a:r>
                        <a:rPr lang="he-IL" baseline="0" dirty="0"/>
                        <a:t> רשימת כל התלמידים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643090"/>
                  </a:ext>
                </a:extLst>
              </a:tr>
              <a:tr h="477366">
                <a:tc>
                  <a:txBody>
                    <a:bodyPr/>
                    <a:lstStyle/>
                    <a:p>
                      <a:pPr marL="0" marR="0" indent="0" algn="r" defTabSz="457178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</a:t>
                      </a:r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school.com/api/</a:t>
                      </a:r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students/123</a:t>
                      </a:r>
                      <a:endParaRPr lang="he-IL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GET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קבלת</a:t>
                      </a:r>
                      <a:r>
                        <a:rPr lang="he-IL" baseline="0" dirty="0"/>
                        <a:t> נתוני התלמיד שהמזהה שלו 123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95675"/>
                  </a:ext>
                </a:extLst>
              </a:tr>
              <a:tr h="446304">
                <a:tc>
                  <a:txBody>
                    <a:bodyPr/>
                    <a:lstStyle/>
                    <a:p>
                      <a:pPr marL="0" marR="0" indent="0" algn="r" defTabSz="457178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</a:t>
                      </a:r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school.com/api/</a:t>
                      </a:r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students/</a:t>
                      </a:r>
                      <a:endParaRPr lang="he-IL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POST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הוספת</a:t>
                      </a:r>
                      <a:r>
                        <a:rPr lang="he-IL" baseline="0" dirty="0"/>
                        <a:t> תלמיד חדש (פרטי התלמיד ישלחו ב </a:t>
                      </a:r>
                      <a:r>
                        <a:rPr lang="en-US" baseline="0" dirty="0"/>
                        <a:t>request body</a:t>
                      </a:r>
                      <a:r>
                        <a:rPr lang="he-IL" baseline="0" dirty="0"/>
                        <a:t>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98391"/>
                  </a:ext>
                </a:extLst>
              </a:tr>
              <a:tr h="446304">
                <a:tc>
                  <a:txBody>
                    <a:bodyPr/>
                    <a:lstStyle/>
                    <a:p>
                      <a:pPr marL="0" marR="0" indent="0" algn="r" defTabSz="457178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</a:t>
                      </a:r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school.com/api/</a:t>
                      </a:r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students/123</a:t>
                      </a:r>
                      <a:endParaRPr lang="he-IL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PUT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עדכון פרטי תלמיד שהמזהה שלו הוא 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35532"/>
                  </a:ext>
                </a:extLst>
              </a:tr>
              <a:tr h="446304">
                <a:tc>
                  <a:txBody>
                    <a:bodyPr/>
                    <a:lstStyle/>
                    <a:p>
                      <a:pPr marL="0" marR="0" indent="0" algn="r" defTabSz="457178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</a:t>
                      </a:r>
                      <a:r>
                        <a:rPr lang="en-US" sz="1800" b="0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://</a:t>
                      </a:r>
                      <a:r>
                        <a:rPr lang="en-US" sz="1800" b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school.com/api/</a:t>
                      </a:r>
                      <a:r>
                        <a:rPr lang="en-US" sz="1800" b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students/123</a:t>
                      </a:r>
                      <a:endParaRPr lang="he-IL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DELETE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הסרת</a:t>
                      </a:r>
                      <a:r>
                        <a:rPr lang="he-IL" baseline="0" dirty="0"/>
                        <a:t> התלמיד שהמזהה שלו הוא 123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0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37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en-US" dirty="0" err="1"/>
              <a:t>.Net</a:t>
            </a:r>
            <a:r>
              <a:rPr lang="en-US" dirty="0"/>
              <a:t> Framework</a:t>
            </a:r>
            <a:r>
              <a:rPr lang="en-US" b="1" dirty="0"/>
              <a:t>s</a:t>
            </a:r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21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48842" y="1507596"/>
            <a:ext cx="93557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בתחילת שנות האלפיים הוציאו </a:t>
            </a:r>
            <a:r>
              <a:rPr lang="en-US" dirty="0">
                <a:cs typeface="+mj-cs"/>
              </a:rPr>
              <a:t>Microsoft</a:t>
            </a:r>
            <a:r>
              <a:rPr lang="he-IL" dirty="0">
                <a:cs typeface="+mj-cs"/>
              </a:rPr>
              <a:t> את </a:t>
            </a:r>
            <a:r>
              <a:rPr lang="en-US" dirty="0" err="1">
                <a:cs typeface="+mj-cs"/>
              </a:rPr>
              <a:t>.Net</a:t>
            </a:r>
            <a:r>
              <a:rPr lang="en-US" dirty="0">
                <a:cs typeface="+mj-cs"/>
              </a:rPr>
              <a:t> FW</a:t>
            </a:r>
            <a:r>
              <a:rPr lang="he-IL" dirty="0">
                <a:cs typeface="+mj-cs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מאז הגרסה הראשונה יצאו כמה וכמה גרסאות, ובשנים האחרונות אף יצאו </a:t>
            </a:r>
            <a:r>
              <a:rPr lang="en-US" dirty="0">
                <a:cs typeface="+mj-cs"/>
              </a:rPr>
              <a:t>frameworks</a:t>
            </a:r>
            <a:r>
              <a:rPr lang="he-IL" dirty="0">
                <a:cs typeface="+mj-cs"/>
              </a:rPr>
              <a:t> נוספות מלבד </a:t>
            </a:r>
            <a:r>
              <a:rPr lang="en-US" dirty="0" err="1">
                <a:cs typeface="+mj-cs"/>
              </a:rPr>
              <a:t>.net</a:t>
            </a:r>
            <a:r>
              <a:rPr lang="en-US" dirty="0">
                <a:cs typeface="+mj-cs"/>
              </a:rPr>
              <a:t> framework</a:t>
            </a:r>
            <a:r>
              <a:rPr lang="he-IL" dirty="0">
                <a:cs typeface="+mj-cs"/>
              </a:rPr>
              <a:t> המיתולוגית.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בשנת 2016 מיקרוסופט ביצעו צעד מהפכני והוציאו את גרסת </a:t>
            </a:r>
            <a:r>
              <a:rPr lang="en-US" dirty="0" err="1">
                <a:cs typeface="+mj-cs"/>
              </a:rPr>
              <a:t>.Net</a:t>
            </a:r>
            <a:r>
              <a:rPr lang="en-US" dirty="0">
                <a:cs typeface="+mj-cs"/>
              </a:rPr>
              <a:t> Core</a:t>
            </a:r>
            <a:r>
              <a:rPr lang="he-IL" dirty="0">
                <a:cs typeface="+mj-cs"/>
              </a:rPr>
              <a:t> הראשונה, וקיימת בשוק גם גרסה שנקראת </a:t>
            </a:r>
            <a:r>
              <a:rPr lang="en-US" dirty="0" err="1">
                <a:cs typeface="+mj-cs"/>
              </a:rPr>
              <a:t>.Net</a:t>
            </a:r>
            <a:r>
              <a:rPr lang="en-US" dirty="0">
                <a:cs typeface="+mj-cs"/>
              </a:rPr>
              <a:t> Standard</a:t>
            </a: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נסקור בקצרה את הסוגים השונים הקיימים ולמה הם מיועדים.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21688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en-US" dirty="0" err="1"/>
              <a:t>.Net</a:t>
            </a:r>
            <a:r>
              <a:rPr lang="en-US" dirty="0"/>
              <a:t> Framework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22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48842" y="1507601"/>
            <a:ext cx="93557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 err="1">
                <a:cs typeface="+mj-cs"/>
              </a:rPr>
              <a:t>.Net</a:t>
            </a:r>
            <a:r>
              <a:rPr lang="en-US" dirty="0">
                <a:cs typeface="+mj-cs"/>
              </a:rPr>
              <a:t> Framework</a:t>
            </a:r>
            <a:r>
              <a:rPr lang="he-IL" dirty="0">
                <a:cs typeface="+mj-cs"/>
              </a:rPr>
              <a:t> היא פיתוח של מיקרוסופט בשנות ה 2000 המוקדמות, לבניית אפליקציות </a:t>
            </a:r>
            <a:r>
              <a:rPr lang="he-IL" dirty="0" err="1">
                <a:cs typeface="+mj-cs"/>
              </a:rPr>
              <a:t>חלונאיות</a:t>
            </a:r>
            <a:r>
              <a:rPr lang="he-IL" dirty="0">
                <a:cs typeface="+mj-cs"/>
              </a:rPr>
              <a:t> או אינטרנטיות.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ב - </a:t>
            </a:r>
            <a:r>
              <a:rPr lang="en-US" dirty="0" err="1">
                <a:cs typeface="+mj-cs"/>
              </a:rPr>
              <a:t>.Net</a:t>
            </a:r>
            <a:r>
              <a:rPr lang="en-US" dirty="0">
                <a:cs typeface="+mj-cs"/>
              </a:rPr>
              <a:t> FW</a:t>
            </a:r>
            <a:r>
              <a:rPr lang="he-IL" dirty="0">
                <a:cs typeface="+mj-cs"/>
              </a:rPr>
              <a:t> ניתן לכתוב בשפות </a:t>
            </a:r>
            <a:r>
              <a:rPr lang="en-US" dirty="0">
                <a:cs typeface="+mj-cs"/>
              </a:rPr>
              <a:t>C#, </a:t>
            </a:r>
            <a:r>
              <a:rPr lang="en-US" dirty="0" err="1">
                <a:cs typeface="+mj-cs"/>
              </a:rPr>
              <a:t>VB.Net</a:t>
            </a:r>
            <a:r>
              <a:rPr lang="en-US" dirty="0">
                <a:cs typeface="+mj-cs"/>
              </a:rPr>
              <a:t>, F#</a:t>
            </a:r>
            <a:r>
              <a:rPr lang="he-IL" dirty="0">
                <a:cs typeface="+mj-cs"/>
              </a:rPr>
              <a:t>, ויש בה שני רכיבים עיקריים:</a:t>
            </a:r>
          </a:p>
          <a:p>
            <a:pPr marL="342882" indent="-342882" algn="just">
              <a:lnSpc>
                <a:spcPct val="200000"/>
              </a:lnSpc>
              <a:buAutoNum type="arabicPeriod"/>
            </a:pPr>
            <a:r>
              <a:rPr lang="en-US" dirty="0">
                <a:cs typeface="+mj-cs"/>
              </a:rPr>
              <a:t>Common Language Runtime</a:t>
            </a:r>
            <a:r>
              <a:rPr lang="he-IL" dirty="0">
                <a:cs typeface="+mj-cs"/>
              </a:rPr>
              <a:t> – הרכיב שמריץ את היישומים בתוכו, מספק שירותים שונים לאפליקציות כמו ניהול זיכרון, קלט פלט, ועוד.</a:t>
            </a:r>
          </a:p>
          <a:p>
            <a:pPr marL="342882" indent="-342882" algn="just">
              <a:lnSpc>
                <a:spcPct val="200000"/>
              </a:lnSpc>
              <a:buAutoNum type="arabicPeriod"/>
            </a:pPr>
            <a:r>
              <a:rPr lang="he-IL" dirty="0">
                <a:cs typeface="+mj-cs"/>
              </a:rPr>
              <a:t>ספריות קוד רבות שמסייעות בכתיבת יישומים שונים.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כל קוד שנכתב באחת משפות ה </a:t>
            </a:r>
            <a:r>
              <a:rPr lang="en-US" dirty="0" err="1">
                <a:cs typeface="+mj-cs"/>
              </a:rPr>
              <a:t>.Net</a:t>
            </a:r>
            <a:r>
              <a:rPr lang="he-IL" dirty="0">
                <a:cs typeface="+mj-cs"/>
              </a:rPr>
              <a:t> מתורגם לשפה מיוחדת -  </a:t>
            </a:r>
            <a:r>
              <a:rPr lang="en-US" dirty="0">
                <a:cs typeface="+mj-cs"/>
              </a:rPr>
              <a:t>MSIL</a:t>
            </a:r>
            <a:r>
              <a:rPr lang="he-IL" dirty="0">
                <a:cs typeface="+mj-cs"/>
              </a:rPr>
              <a:t> ונשמר בקובץ </a:t>
            </a:r>
            <a:r>
              <a:rPr lang="en-US" dirty="0">
                <a:cs typeface="+mj-cs"/>
              </a:rPr>
              <a:t>assembly</a:t>
            </a:r>
            <a:r>
              <a:rPr lang="he-IL" dirty="0">
                <a:cs typeface="+mj-cs"/>
              </a:rPr>
              <a:t> -  בסיומת </a:t>
            </a:r>
            <a:r>
              <a:rPr lang="en-US" dirty="0" err="1">
                <a:cs typeface="+mj-cs"/>
              </a:rPr>
              <a:t>dll</a:t>
            </a:r>
            <a:r>
              <a:rPr lang="he-IL" dirty="0">
                <a:cs typeface="+mj-cs"/>
              </a:rPr>
              <a:t> או </a:t>
            </a:r>
            <a:r>
              <a:rPr lang="en-US" dirty="0">
                <a:cs typeface="+mj-cs"/>
              </a:rPr>
              <a:t>exe</a:t>
            </a:r>
            <a:r>
              <a:rPr lang="he-IL" dirty="0">
                <a:cs typeface="+mj-cs"/>
              </a:rPr>
              <a:t>. בזמן הרצת התוכנית, קוד ה </a:t>
            </a:r>
            <a:r>
              <a:rPr lang="en-US" dirty="0">
                <a:cs typeface="+mj-cs"/>
              </a:rPr>
              <a:t>MSIL</a:t>
            </a:r>
            <a:r>
              <a:rPr lang="he-IL" dirty="0">
                <a:cs typeface="+mj-cs"/>
              </a:rPr>
              <a:t> מתורגם לשפת מכונה באמצעות רכיב של ה </a:t>
            </a:r>
            <a:r>
              <a:rPr lang="en-US" dirty="0">
                <a:cs typeface="+mj-cs"/>
              </a:rPr>
              <a:t>CLR</a:t>
            </a:r>
            <a:r>
              <a:rPr lang="he-IL" dirty="0">
                <a:cs typeface="+mj-cs"/>
              </a:rPr>
              <a:t> שנקרא </a:t>
            </a:r>
            <a:r>
              <a:rPr lang="en-US" dirty="0">
                <a:cs typeface="+mj-cs"/>
              </a:rPr>
              <a:t>JIT</a:t>
            </a:r>
            <a:r>
              <a:rPr lang="he-IL" dirty="0">
                <a:cs typeface="+mj-cs"/>
              </a:rPr>
              <a:t>.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02264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en-US" dirty="0" err="1"/>
              <a:t>.Net</a:t>
            </a:r>
            <a:r>
              <a:rPr lang="en-US" dirty="0"/>
              <a:t> Core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23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507596"/>
            <a:ext cx="937655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he-IL" sz="1600" dirty="0">
                <a:cs typeface="+mj-cs"/>
              </a:rPr>
              <a:t>בשנים האחרונות חלה עלייה בשימוש בסוגים שונים של מכשירים ובשימוש בענן. עליה זו גרמה לעליה בשימוש במערכות הפעלה נוספות מלבד </a:t>
            </a:r>
            <a:r>
              <a:rPr lang="en-US" sz="1600" dirty="0">
                <a:cs typeface="+mj-cs"/>
              </a:rPr>
              <a:t>windows</a:t>
            </a:r>
            <a:r>
              <a:rPr lang="he-IL" sz="1600" dirty="0">
                <a:cs typeface="+mj-cs"/>
              </a:rPr>
              <a:t>. כתוצאה מכך, התפתחה מגמה של פיתוח תוכנות ושירותים רבים שיתאימו להרצה בפלטפורמות שונות. </a:t>
            </a:r>
            <a:r>
              <a:rPr lang="en-US" sz="1600" dirty="0" err="1">
                <a:cs typeface="+mj-cs"/>
              </a:rPr>
              <a:t>.Net</a:t>
            </a:r>
            <a:r>
              <a:rPr lang="en-US" sz="1600" dirty="0">
                <a:cs typeface="+mj-cs"/>
              </a:rPr>
              <a:t> Core</a:t>
            </a:r>
            <a:r>
              <a:rPr lang="he-IL" sz="1600" dirty="0">
                <a:cs typeface="+mj-cs"/>
              </a:rPr>
              <a:t> נוצרה כדי להתאים למגמה זו. מאפיינים עיקריים של </a:t>
            </a:r>
            <a:r>
              <a:rPr lang="en-US" sz="1600" dirty="0" err="1">
                <a:cs typeface="+mj-cs"/>
              </a:rPr>
              <a:t>.Net</a:t>
            </a:r>
            <a:r>
              <a:rPr lang="en-US" sz="1600" dirty="0">
                <a:cs typeface="+mj-cs"/>
              </a:rPr>
              <a:t> Core</a:t>
            </a:r>
            <a:r>
              <a:rPr lang="he-IL" sz="1600" dirty="0">
                <a:cs typeface="+mj-cs"/>
              </a:rPr>
              <a:t>:</a:t>
            </a:r>
          </a:p>
          <a:p>
            <a:pPr marL="342882" indent="-342882" algn="just">
              <a:lnSpc>
                <a:spcPct val="200000"/>
              </a:lnSpc>
              <a:buAutoNum type="arabicPeriod"/>
            </a:pPr>
            <a:r>
              <a:rPr lang="en-US" sz="1600" dirty="0">
                <a:cs typeface="+mj-cs"/>
              </a:rPr>
              <a:t>open source</a:t>
            </a:r>
            <a:r>
              <a:rPr lang="he-IL" sz="1600" dirty="0">
                <a:cs typeface="+mj-cs"/>
              </a:rPr>
              <a:t> - קוד פתוח</a:t>
            </a:r>
          </a:p>
          <a:p>
            <a:pPr marL="342882" indent="-342882" algn="just">
              <a:lnSpc>
                <a:spcPct val="200000"/>
              </a:lnSpc>
              <a:buAutoNum type="arabicPeriod"/>
            </a:pPr>
            <a:r>
              <a:rPr lang="en-US" sz="1600" dirty="0">
                <a:cs typeface="+mj-cs"/>
              </a:rPr>
              <a:t>cross platform</a:t>
            </a:r>
            <a:r>
              <a:rPr lang="he-IL" sz="1600" dirty="0">
                <a:cs typeface="+mj-cs"/>
              </a:rPr>
              <a:t> – יישומים שמפותחים בה, מתאימים להרצה בפלטפורמות שונות (</a:t>
            </a:r>
            <a:r>
              <a:rPr lang="en-US" sz="1600" dirty="0">
                <a:cs typeface="+mj-cs"/>
              </a:rPr>
              <a:t>Unix, Windows</a:t>
            </a:r>
            <a:r>
              <a:rPr lang="he-IL" sz="1600" dirty="0">
                <a:cs typeface="+mj-cs"/>
              </a:rPr>
              <a:t> וכו')</a:t>
            </a:r>
          </a:p>
          <a:p>
            <a:pPr marL="342882" indent="-342882" algn="just">
              <a:lnSpc>
                <a:spcPct val="200000"/>
              </a:lnSpc>
              <a:buAutoNum type="arabicPeriod"/>
            </a:pPr>
            <a:r>
              <a:rPr lang="en-US" sz="1600" dirty="0">
                <a:cs typeface="+mj-cs"/>
              </a:rPr>
              <a:t>side-by-side app versioning</a:t>
            </a:r>
            <a:r>
              <a:rPr lang="he-IL" sz="1600" dirty="0">
                <a:cs typeface="+mj-cs"/>
              </a:rPr>
              <a:t> – גרסאות שונות יכולות לפעול במקביל ללא בעיה</a:t>
            </a:r>
          </a:p>
          <a:p>
            <a:pPr marL="342882" indent="-342882" algn="just">
              <a:lnSpc>
                <a:spcPct val="200000"/>
              </a:lnSpc>
              <a:buAutoNum type="arabicPeriod"/>
            </a:pPr>
            <a:r>
              <a:rPr lang="he-IL" sz="1600" dirty="0">
                <a:cs typeface="+mj-cs"/>
              </a:rPr>
              <a:t>מודולריות - שיפור ביצועים בזכות הפרדה של הקוד ליחידות קטנות הנקראות </a:t>
            </a:r>
            <a:r>
              <a:rPr lang="en-US" sz="1600" dirty="0" err="1">
                <a:cs typeface="+mj-cs"/>
              </a:rPr>
              <a:t>nuget</a:t>
            </a:r>
            <a:r>
              <a:rPr lang="en-US" sz="1600" dirty="0">
                <a:cs typeface="+mj-cs"/>
              </a:rPr>
              <a:t> packages</a:t>
            </a:r>
            <a:endParaRPr lang="he-IL" sz="1600" dirty="0">
              <a:cs typeface="+mj-cs"/>
            </a:endParaRPr>
          </a:p>
          <a:p>
            <a:pPr marL="342882" indent="-342882" algn="just">
              <a:lnSpc>
                <a:spcPct val="200000"/>
              </a:lnSpc>
              <a:buAutoNum type="arabicPeriod"/>
            </a:pPr>
            <a:r>
              <a:rPr lang="en-US" sz="1600" dirty="0">
                <a:cs typeface="+mj-cs"/>
              </a:rPr>
              <a:t>Dependency Injection</a:t>
            </a:r>
            <a:endParaRPr lang="he-IL" sz="1600" dirty="0">
              <a:cs typeface="+mj-cs"/>
            </a:endParaRPr>
          </a:p>
          <a:p>
            <a:pPr marL="342882" indent="-342882" algn="just">
              <a:lnSpc>
                <a:spcPct val="200000"/>
              </a:lnSpc>
              <a:buAutoNum type="arabicPeriod"/>
            </a:pPr>
            <a:r>
              <a:rPr lang="he-IL" sz="1600" dirty="0">
                <a:cs typeface="+mj-cs"/>
              </a:rPr>
              <a:t>אבטחה וביצועים משופרים בזכות המודולריות,  וממילא עלויות מופחתות</a:t>
            </a:r>
            <a:endParaRPr lang="he-IL" dirty="0">
              <a:cs typeface="+mj-cs"/>
            </a:endParaRPr>
          </a:p>
          <a:p>
            <a:pPr marL="342882" indent="-342882" algn="just">
              <a:buAutoNum type="arabicPeriod"/>
            </a:pP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</p:spTree>
    <p:extLst>
      <p:ext uri="{BB962C8B-B14F-4D97-AF65-F5344CB8AC3E}">
        <p14:creationId xmlns:p14="http://schemas.microsoft.com/office/powerpoint/2010/main" val="1752886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en-US" dirty="0" err="1"/>
              <a:t>.Net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24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507596"/>
            <a:ext cx="9376555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he-IL" sz="1600" dirty="0">
                <a:cs typeface="+mj-cs"/>
              </a:rPr>
              <a:t>במשך מספר שנים גרסאות </a:t>
            </a:r>
            <a:r>
              <a:rPr lang="en-US" sz="1600" dirty="0">
                <a:cs typeface="+mj-cs"/>
              </a:rPr>
              <a:t>.NET Framework</a:t>
            </a:r>
            <a:r>
              <a:rPr lang="he-IL" sz="1600" dirty="0">
                <a:cs typeface="+mj-cs"/>
              </a:rPr>
              <a:t> וגרסאות </a:t>
            </a:r>
            <a:r>
              <a:rPr lang="en-US" sz="1600" dirty="0">
                <a:cs typeface="+mj-cs"/>
              </a:rPr>
              <a:t>.NET Core</a:t>
            </a:r>
            <a:r>
              <a:rPr lang="he-IL" sz="1600" dirty="0">
                <a:cs typeface="+mj-cs"/>
              </a:rPr>
              <a:t> התפתחו במקביל.</a:t>
            </a:r>
          </a:p>
          <a:p>
            <a:pPr algn="just">
              <a:lnSpc>
                <a:spcPct val="200000"/>
              </a:lnSpc>
            </a:pPr>
            <a:r>
              <a:rPr lang="he-IL" sz="1600" dirty="0">
                <a:cs typeface="+mj-cs"/>
              </a:rPr>
              <a:t>עיקר הסיבה העיקרית </a:t>
            </a:r>
            <a:r>
              <a:rPr lang="he-IL" sz="1600" dirty="0" err="1">
                <a:cs typeface="+mj-cs"/>
              </a:rPr>
              <a:t>היתה</a:t>
            </a:r>
            <a:r>
              <a:rPr lang="he-IL" sz="1600" dirty="0">
                <a:cs typeface="+mj-cs"/>
              </a:rPr>
              <a:t> שארך זמן עד שגרסאות </a:t>
            </a:r>
            <a:r>
              <a:rPr lang="en-US" sz="1600" dirty="0">
                <a:cs typeface="+mj-cs"/>
              </a:rPr>
              <a:t>.NET Core</a:t>
            </a:r>
            <a:r>
              <a:rPr lang="he-IL" sz="1600" dirty="0">
                <a:cs typeface="+mj-cs"/>
              </a:rPr>
              <a:t> הכילו את התכונות שגרסאות </a:t>
            </a:r>
            <a:r>
              <a:rPr lang="en-US" sz="1600" dirty="0">
                <a:cs typeface="+mj-cs"/>
              </a:rPr>
              <a:t>Framework</a:t>
            </a:r>
            <a:r>
              <a:rPr lang="he-IL" sz="1600" dirty="0">
                <a:cs typeface="+mj-cs"/>
              </a:rPr>
              <a:t> הכילו.</a:t>
            </a:r>
          </a:p>
          <a:p>
            <a:pPr algn="just">
              <a:lnSpc>
                <a:spcPct val="200000"/>
              </a:lnSpc>
            </a:pPr>
            <a:r>
              <a:rPr lang="he-IL" sz="1600" dirty="0">
                <a:cs typeface="+mj-cs"/>
              </a:rPr>
              <a:t>בשנת 2020 מיקרוסופט הכריזה כי לא תפתח יותר את גרסאות </a:t>
            </a:r>
            <a:r>
              <a:rPr lang="en-US" sz="1600" dirty="0">
                <a:cs typeface="+mj-cs"/>
              </a:rPr>
              <a:t>.NET Framework</a:t>
            </a:r>
            <a:r>
              <a:rPr lang="he-IL" sz="1600" dirty="0">
                <a:cs typeface="+mj-cs"/>
              </a:rPr>
              <a:t>, והגרסה האחרונה היא 4.8. יש לציין שגרסה זו עדיין נתמכת בצורה מלאה, רק שאינה ממשיכה להתפתח, ומי שירצה תכונות חדשות יצטרך לעבור ל </a:t>
            </a:r>
            <a:r>
              <a:rPr lang="en-US" sz="1600" dirty="0" err="1">
                <a:cs typeface="+mj-cs"/>
              </a:rPr>
              <a:t>.Net</a:t>
            </a:r>
            <a:r>
              <a:rPr lang="en-US" sz="1600" dirty="0">
                <a:cs typeface="+mj-cs"/>
              </a:rPr>
              <a:t> Core</a:t>
            </a:r>
            <a:r>
              <a:rPr lang="he-IL" sz="1600" dirty="0">
                <a:cs typeface="+mj-cs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he-IL" sz="1600" dirty="0">
                <a:cs typeface="+mj-cs"/>
              </a:rPr>
              <a:t>גרסאות </a:t>
            </a:r>
            <a:r>
              <a:rPr lang="en-US" sz="1600" dirty="0">
                <a:cs typeface="+mj-cs"/>
              </a:rPr>
              <a:t>.NET Core</a:t>
            </a:r>
            <a:r>
              <a:rPr lang="he-IL" sz="1600" dirty="0">
                <a:cs typeface="+mj-cs"/>
              </a:rPr>
              <a:t> ממשיכות להתפתח, תחת השם המקוצר </a:t>
            </a:r>
            <a:r>
              <a:rPr lang="en-US" sz="1600" dirty="0">
                <a:cs typeface="+mj-cs"/>
              </a:rPr>
              <a:t>.NET</a:t>
            </a:r>
            <a:endParaRPr lang="he-IL" sz="1600" dirty="0">
              <a:cs typeface="+mj-cs"/>
            </a:endParaRPr>
          </a:p>
          <a:p>
            <a:pPr algn="just">
              <a:lnSpc>
                <a:spcPct val="200000"/>
              </a:lnSpc>
            </a:pPr>
            <a:r>
              <a:rPr lang="he-IL" sz="1600" dirty="0">
                <a:cs typeface="+mj-cs"/>
              </a:rPr>
              <a:t>הגרסה האחרונה שיצאה תחת השם </a:t>
            </a:r>
            <a:r>
              <a:rPr lang="en-US" sz="1600" dirty="0" err="1">
                <a:cs typeface="+mj-cs"/>
              </a:rPr>
              <a:t>.Net</a:t>
            </a:r>
            <a:r>
              <a:rPr lang="en-US" sz="1600" dirty="0">
                <a:cs typeface="+mj-cs"/>
              </a:rPr>
              <a:t> Core</a:t>
            </a:r>
            <a:r>
              <a:rPr lang="he-IL" sz="1600" dirty="0">
                <a:cs typeface="+mj-cs"/>
              </a:rPr>
              <a:t> היא 3.1</a:t>
            </a:r>
          </a:p>
          <a:p>
            <a:pPr algn="just">
              <a:lnSpc>
                <a:spcPct val="200000"/>
              </a:lnSpc>
            </a:pPr>
            <a:r>
              <a:rPr lang="he-IL" sz="1600" dirty="0">
                <a:cs typeface="+mj-cs"/>
              </a:rPr>
              <a:t>בסוף שנת 2021 יצאה גרסת </a:t>
            </a:r>
            <a:r>
              <a:rPr lang="en-US" sz="1600" dirty="0" err="1">
                <a:cs typeface="+mj-cs"/>
              </a:rPr>
              <a:t>.Net</a:t>
            </a:r>
            <a:r>
              <a:rPr lang="en-US" sz="1600" dirty="0">
                <a:cs typeface="+mj-cs"/>
              </a:rPr>
              <a:t> 6</a:t>
            </a:r>
            <a:r>
              <a:rPr lang="he-IL" sz="1600" dirty="0">
                <a:cs typeface="+mj-cs"/>
              </a:rPr>
              <a:t> והיא הגרסה הרשמית העדכנית ביותר נכון ל 2022.</a:t>
            </a:r>
          </a:p>
          <a:p>
            <a:pPr algn="just">
              <a:lnSpc>
                <a:spcPct val="200000"/>
              </a:lnSpc>
            </a:pPr>
            <a:r>
              <a:rPr lang="he-IL" sz="1600" dirty="0">
                <a:cs typeface="+mj-cs"/>
              </a:rPr>
              <a:t>מיקרוסופט מתכננת להוציא בסוף כל שנה לועזית גרסה חדשה של </a:t>
            </a:r>
            <a:r>
              <a:rPr lang="en-US" sz="1600" dirty="0" err="1">
                <a:cs typeface="+mj-cs"/>
              </a:rPr>
              <a:t>.Net</a:t>
            </a:r>
            <a:r>
              <a:rPr lang="he-IL" sz="1600" dirty="0">
                <a:cs typeface="+mj-cs"/>
              </a:rPr>
              <a:t>. </a:t>
            </a: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  <a:p>
            <a:pPr marL="342882" indent="-342882" algn="just">
              <a:buAutoNum type="arabicPeriod"/>
            </a:pP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</p:spTree>
    <p:extLst>
      <p:ext uri="{BB962C8B-B14F-4D97-AF65-F5344CB8AC3E}">
        <p14:creationId xmlns:p14="http://schemas.microsoft.com/office/powerpoint/2010/main" val="1298007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en-US" dirty="0"/>
              <a:t>CLI – Command Line Interface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25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507600"/>
            <a:ext cx="9376555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cs typeface="+mj-cs"/>
              </a:rPr>
              <a:t>command line interface (cli)</a:t>
            </a:r>
            <a:r>
              <a:rPr lang="he-IL" dirty="0">
                <a:cs typeface="+mj-cs"/>
              </a:rPr>
              <a:t> – ממשק שבו ניתן לתת הוראות למחשב באמצעות שורות של טקסט.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לעומת </a:t>
            </a:r>
            <a:r>
              <a:rPr lang="en-US" dirty="0">
                <a:cs typeface="+mj-cs"/>
              </a:rPr>
              <a:t>cli</a:t>
            </a:r>
            <a:r>
              <a:rPr lang="he-IL" dirty="0">
                <a:cs typeface="+mj-cs"/>
              </a:rPr>
              <a:t>, קיים </a:t>
            </a:r>
            <a:r>
              <a:rPr lang="en-US" dirty="0">
                <a:cs typeface="+mj-cs"/>
              </a:rPr>
              <a:t>GUI</a:t>
            </a:r>
            <a:r>
              <a:rPr lang="he-IL" dirty="0">
                <a:cs typeface="+mj-cs"/>
              </a:rPr>
              <a:t> – </a:t>
            </a:r>
            <a:r>
              <a:rPr lang="en-US" dirty="0">
                <a:cs typeface="+mj-cs"/>
              </a:rPr>
              <a:t>Graphic User Interface</a:t>
            </a:r>
            <a:r>
              <a:rPr lang="he-IL" dirty="0">
                <a:cs typeface="+mj-cs"/>
              </a:rPr>
              <a:t> – ממשק גרפי עם צבעים צורות, סמלים וכדומה, ידידותי למשתמש. בלחיצות עכבר ניתן לשלוח פקודות שונות למחשב.</a:t>
            </a:r>
          </a:p>
          <a:p>
            <a:pPr algn="just">
              <a:lnSpc>
                <a:spcPct val="200000"/>
              </a:lnSpc>
            </a:pPr>
            <a:r>
              <a:rPr lang="he-IL" dirty="0"/>
              <a:t>כל מערכת הפעלה מגדירה את הממשק שלה.</a:t>
            </a: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ישנן מערכות הפעלה שבהן קיים רק </a:t>
            </a:r>
            <a:r>
              <a:rPr lang="en-US" dirty="0">
                <a:cs typeface="+mj-cs"/>
              </a:rPr>
              <a:t>cli</a:t>
            </a:r>
            <a:r>
              <a:rPr lang="he-IL" dirty="0">
                <a:cs typeface="+mj-cs"/>
              </a:rPr>
              <a:t>, וישנן עם </a:t>
            </a:r>
            <a:r>
              <a:rPr lang="en-US" dirty="0" err="1">
                <a:cs typeface="+mj-cs"/>
              </a:rPr>
              <a:t>gui</a:t>
            </a:r>
            <a:r>
              <a:rPr lang="he-IL" dirty="0">
                <a:cs typeface="+mj-cs"/>
              </a:rPr>
              <a:t> ו – </a:t>
            </a:r>
            <a:r>
              <a:rPr lang="en-US" dirty="0">
                <a:cs typeface="+mj-cs"/>
              </a:rPr>
              <a:t>cli</a:t>
            </a:r>
            <a:r>
              <a:rPr lang="he-IL" dirty="0">
                <a:cs typeface="+mj-cs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ב </a:t>
            </a:r>
            <a:r>
              <a:rPr lang="en-US" dirty="0">
                <a:cs typeface="+mj-cs"/>
              </a:rPr>
              <a:t>windows</a:t>
            </a:r>
            <a:r>
              <a:rPr lang="he-IL" dirty="0">
                <a:cs typeface="+mj-cs"/>
              </a:rPr>
              <a:t> ישנם שני ממשקים להעברת פקודות למחשב: </a:t>
            </a:r>
            <a:r>
              <a:rPr lang="en-US" dirty="0" err="1">
                <a:cs typeface="+mj-cs"/>
              </a:rPr>
              <a:t>cmd</a:t>
            </a:r>
            <a:r>
              <a:rPr lang="he-IL" dirty="0">
                <a:cs typeface="+mj-cs"/>
              </a:rPr>
              <a:t>, ו </a:t>
            </a:r>
            <a:r>
              <a:rPr lang="en-US" dirty="0" err="1">
                <a:cs typeface="+mj-cs"/>
              </a:rPr>
              <a:t>powershell</a:t>
            </a:r>
            <a:r>
              <a:rPr lang="he-IL" dirty="0">
                <a:cs typeface="+mj-cs"/>
              </a:rPr>
              <a:t> שנחשב למתקדם יותר ובעל יכולות מורחבות.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בשנים האחרונות חלה עליה בשימוש ב </a:t>
            </a:r>
            <a:r>
              <a:rPr lang="en-US" dirty="0">
                <a:cs typeface="+mj-cs"/>
              </a:rPr>
              <a:t>cli</a:t>
            </a:r>
            <a:r>
              <a:rPr lang="he-IL" dirty="0">
                <a:cs typeface="+mj-cs"/>
              </a:rPr>
              <a:t> בעולם הפיתוח, בשל הצורך בהתאמה למערכות הפעלה שונות. </a:t>
            </a:r>
            <a:r>
              <a:rPr lang="he-IL" dirty="0" err="1">
                <a:cs typeface="+mj-cs"/>
              </a:rPr>
              <a:t>מכיון</a:t>
            </a:r>
            <a:r>
              <a:rPr lang="he-IL" dirty="0">
                <a:cs typeface="+mj-cs"/>
              </a:rPr>
              <a:t> שבכל מערכת הפעלה קיים </a:t>
            </a:r>
            <a:r>
              <a:rPr lang="en-US" dirty="0">
                <a:cs typeface="+mj-cs"/>
              </a:rPr>
              <a:t>cli</a:t>
            </a:r>
            <a:r>
              <a:rPr lang="he-IL" dirty="0">
                <a:cs typeface="+mj-cs"/>
              </a:rPr>
              <a:t>, ניתן ליצור ממשק אחיד בין כל מערכות ההפעלה בשימוש ב </a:t>
            </a:r>
            <a:r>
              <a:rPr lang="en-US" dirty="0">
                <a:cs typeface="+mj-cs"/>
              </a:rPr>
              <a:t>cli</a:t>
            </a:r>
            <a:r>
              <a:rPr lang="he-IL" dirty="0">
                <a:cs typeface="+mj-cs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</p:spTree>
    <p:extLst>
      <p:ext uri="{BB962C8B-B14F-4D97-AF65-F5344CB8AC3E}">
        <p14:creationId xmlns:p14="http://schemas.microsoft.com/office/powerpoint/2010/main" val="1953344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he-IL" dirty="0"/>
              <a:t>פקודות </a:t>
            </a:r>
            <a:r>
              <a:rPr lang="en-US" dirty="0"/>
              <a:t>CLI</a:t>
            </a:r>
            <a:r>
              <a:rPr lang="he-IL" dirty="0"/>
              <a:t> ב </a:t>
            </a:r>
            <a:r>
              <a:rPr lang="en-US" dirty="0"/>
              <a:t>Windows</a:t>
            </a:r>
            <a:r>
              <a:rPr lang="he-IL" dirty="0"/>
              <a:t> לדוגמא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26</a:t>
            </a:fld>
            <a:endParaRPr lang="he-IL" dirty="0"/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423697"/>
              </p:ext>
            </p:extLst>
          </p:nvPr>
        </p:nvGraphicFramePr>
        <p:xfrm>
          <a:off x="3808523" y="1326386"/>
          <a:ext cx="7563776" cy="5127681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315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8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437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 b="1" u="sng" dirty="0">
                          <a:effectLst/>
                        </a:rPr>
                        <a:t>Command</a:t>
                      </a:r>
                      <a:endParaRPr lang="en-US" sz="16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 b="1" u="sng" dirty="0">
                          <a:effectLst/>
                        </a:rPr>
                        <a:t>Description</a:t>
                      </a:r>
                      <a:endParaRPr lang="en-US" sz="16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437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 err="1">
                          <a:effectLst/>
                        </a:rPr>
                        <a:t>dir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List the directory (folder) system.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437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cd </a:t>
                      </a:r>
                      <a:r>
                        <a:rPr lang="en-US" sz="1500" i="1" dirty="0">
                          <a:effectLst/>
                        </a:rPr>
                        <a:t>pathname</a:t>
                      </a:r>
                      <a:endParaRPr lang="en-US" sz="15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Change directory (folder) in the file system.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437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cd \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Move to the root folder of the file system.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437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cd ..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Move one level up (one folder) in the file system.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437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copy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Copy a file to another folder.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437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move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Move a file to another folder.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437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type </a:t>
                      </a:r>
                      <a:r>
                        <a:rPr lang="en-US" sz="1500" i="1" dirty="0">
                          <a:effectLst/>
                        </a:rPr>
                        <a:t>filename</a:t>
                      </a:r>
                      <a:endParaRPr lang="en-US" sz="15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Type a file.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437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mkdir or md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Creates a new directory (folder).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4437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rmdir or rd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Removes a directory (folder).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4437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Cls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Clears the CLI window.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4437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exit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Closes the CLI window.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4437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help </a:t>
                      </a:r>
                      <a:r>
                        <a:rPr lang="en-US" sz="1500" i="1" dirty="0">
                          <a:effectLst/>
                        </a:rPr>
                        <a:t>command</a:t>
                      </a:r>
                      <a:endParaRPr lang="en-US" sz="15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Shows the manual for a given command.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</p:spTree>
    <p:extLst>
      <p:ext uri="{BB962C8B-B14F-4D97-AF65-F5344CB8AC3E}">
        <p14:creationId xmlns:p14="http://schemas.microsoft.com/office/powerpoint/2010/main" val="2219269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en-US" dirty="0"/>
              <a:t>.NET Core CLI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27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507596"/>
            <a:ext cx="937655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כדי לממש את החזון של פיתוח דוט נט במערכות הפעלה שאינן </a:t>
            </a:r>
            <a:r>
              <a:rPr lang="en-US" dirty="0">
                <a:cs typeface="+mj-cs"/>
              </a:rPr>
              <a:t>windows</a:t>
            </a:r>
            <a:r>
              <a:rPr lang="he-IL" dirty="0">
                <a:cs typeface="+mj-cs"/>
              </a:rPr>
              <a:t>,  מיקרוסופט פיתחו את </a:t>
            </a:r>
            <a:r>
              <a:rPr lang="en-US" dirty="0">
                <a:cs typeface="+mj-cs"/>
              </a:rPr>
              <a:t>dot net core cli</a:t>
            </a:r>
            <a:r>
              <a:rPr lang="he-IL" dirty="0">
                <a:cs typeface="+mj-cs"/>
              </a:rPr>
              <a:t>, שישמש לפקודות הקשורות לפיתוח, </a:t>
            </a:r>
            <a:r>
              <a:rPr lang="he-IL" dirty="0" err="1">
                <a:cs typeface="+mj-cs"/>
              </a:rPr>
              <a:t>קימפול</a:t>
            </a:r>
            <a:r>
              <a:rPr lang="he-IL" dirty="0">
                <a:cs typeface="+mj-cs"/>
              </a:rPr>
              <a:t>, והרצת פרויקטים של </a:t>
            </a:r>
            <a:r>
              <a:rPr lang="en-US" dirty="0">
                <a:cs typeface="+mj-cs"/>
              </a:rPr>
              <a:t>Dot Net Core</a:t>
            </a:r>
            <a:r>
              <a:rPr lang="he-IL" dirty="0">
                <a:cs typeface="+mj-cs"/>
              </a:rPr>
              <a:t>. </a:t>
            </a:r>
            <a:r>
              <a:rPr lang="en-US" dirty="0">
                <a:cs typeface="+mj-cs"/>
              </a:rPr>
              <a:t>dot net core cli</a:t>
            </a:r>
            <a:r>
              <a:rPr lang="he-IL" dirty="0">
                <a:cs typeface="+mj-cs"/>
              </a:rPr>
              <a:t> כלול ב </a:t>
            </a:r>
            <a:r>
              <a:rPr lang="en-US" dirty="0">
                <a:cs typeface="+mj-cs"/>
              </a:rPr>
              <a:t>Dot Net Core SDK</a:t>
            </a:r>
            <a:r>
              <a:rPr lang="he-IL" dirty="0">
                <a:cs typeface="+mj-cs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הפקודות מתחילות במילה </a:t>
            </a:r>
            <a:r>
              <a:rPr lang="en-US" dirty="0" err="1">
                <a:cs typeface="+mj-cs"/>
              </a:rPr>
              <a:t>dotnet</a:t>
            </a:r>
            <a:r>
              <a:rPr lang="he-IL" dirty="0">
                <a:cs typeface="+mj-cs"/>
              </a:rPr>
              <a:t> , רווח, פקודה, ופרמטרים אם ישנם. פקודות בסיסיות:</a:t>
            </a:r>
          </a:p>
          <a:p>
            <a:pPr marL="285737" indent="-28573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new</a:t>
            </a:r>
            <a:r>
              <a:rPr lang="he-IL" dirty="0"/>
              <a:t> – יצירת פרויקט חדש, </a:t>
            </a:r>
            <a:r>
              <a:rPr lang="en-US" dirty="0"/>
              <a:t>solution</a:t>
            </a:r>
            <a:r>
              <a:rPr lang="he-IL" dirty="0"/>
              <a:t>, או קובץ קונפיגורציה.</a:t>
            </a:r>
            <a:endParaRPr lang="en-US" dirty="0"/>
          </a:p>
          <a:p>
            <a:pPr marL="285737" indent="-28573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restore</a:t>
            </a:r>
            <a:r>
              <a:rPr lang="he-IL" dirty="0"/>
              <a:t> – טעינת כל התלויות של הפרויקט</a:t>
            </a:r>
            <a:endParaRPr lang="en-US" dirty="0"/>
          </a:p>
          <a:p>
            <a:pPr marL="285737" indent="-28573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build</a:t>
            </a:r>
            <a:r>
              <a:rPr lang="he-IL" dirty="0"/>
              <a:t> – ביצוע קומפילציה לפרויקט</a:t>
            </a:r>
            <a:endParaRPr lang="en-US" dirty="0"/>
          </a:p>
          <a:p>
            <a:pPr marL="285737" indent="-28573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</a:t>
            </a:r>
            <a:r>
              <a:rPr lang="he-IL" dirty="0"/>
              <a:t> – הרצת הפרויקט</a:t>
            </a:r>
            <a:endParaRPr lang="en-US" dirty="0"/>
          </a:p>
          <a:p>
            <a:pPr marL="285737" indent="-28573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clean</a:t>
            </a:r>
            <a:r>
              <a:rPr lang="he-IL" dirty="0"/>
              <a:t> – ניקוי פלט של קומפילציה </a:t>
            </a:r>
            <a:endParaRPr lang="en-US" dirty="0"/>
          </a:p>
          <a:p>
            <a:pPr marL="285737" indent="-28573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help</a:t>
            </a:r>
            <a:r>
              <a:rPr lang="he-IL" dirty="0"/>
              <a:t> – נותנת פרטים על פקודות </a:t>
            </a:r>
            <a:r>
              <a:rPr lang="en-US" dirty="0" err="1"/>
              <a:t>dotnet</a:t>
            </a:r>
            <a:r>
              <a:rPr lang="en-US" dirty="0"/>
              <a:t> cli</a:t>
            </a:r>
            <a:r>
              <a:rPr lang="he-IL" dirty="0"/>
              <a:t> השונות.</a:t>
            </a:r>
            <a:endParaRPr lang="en-US" dirty="0"/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</p:spTree>
    <p:extLst>
      <p:ext uri="{BB962C8B-B14F-4D97-AF65-F5344CB8AC3E}">
        <p14:creationId xmlns:p14="http://schemas.microsoft.com/office/powerpoint/2010/main" val="3685976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en-US" dirty="0" err="1"/>
              <a:t>ASP.Net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28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507599"/>
            <a:ext cx="937655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cs typeface="+mj-cs"/>
              </a:rPr>
              <a:t>ASP.Net</a:t>
            </a:r>
            <a:r>
              <a:rPr lang="he-IL" dirty="0">
                <a:cs typeface="+mj-cs"/>
              </a:rPr>
              <a:t> היא טכנולוגיה ותיקה מבית מיקרוסופט לפיתוח </a:t>
            </a:r>
            <a:r>
              <a:rPr lang="en-US" dirty="0">
                <a:cs typeface="+mj-cs"/>
              </a:rPr>
              <a:t>Web</a:t>
            </a:r>
            <a:r>
              <a:rPr lang="he-IL" dirty="0">
                <a:cs typeface="+mj-cs"/>
              </a:rPr>
              <a:t>, החל משנת 2002.</a:t>
            </a:r>
          </a:p>
          <a:p>
            <a:pPr>
              <a:lnSpc>
                <a:spcPct val="200000"/>
              </a:lnSpc>
            </a:pPr>
            <a:r>
              <a:rPr lang="en-US" dirty="0">
                <a:cs typeface="+mj-cs"/>
              </a:rPr>
              <a:t>ASP</a:t>
            </a:r>
            <a:r>
              <a:rPr lang="he-IL" dirty="0">
                <a:cs typeface="+mj-cs"/>
              </a:rPr>
              <a:t> הם ראשית תיבות של המילים </a:t>
            </a:r>
            <a:r>
              <a:rPr lang="en-US" dirty="0">
                <a:cs typeface="+mj-cs"/>
              </a:rPr>
              <a:t>Active Server Pages</a:t>
            </a:r>
            <a:r>
              <a:rPr lang="he-IL" dirty="0">
                <a:cs typeface="+mj-cs"/>
              </a:rPr>
              <a:t>, מטרת הטכנולוגיה היא ליצור דפי אינטרנט דינאמיים, בהתאם לבקשת המשתמש.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cs typeface="+mj-cs"/>
              </a:rPr>
              <a:t>ASP.Net</a:t>
            </a:r>
            <a:r>
              <a:rPr lang="he-IL" dirty="0">
                <a:cs typeface="+mj-cs"/>
              </a:rPr>
              <a:t>, כשמה, משתמשת ב </a:t>
            </a:r>
            <a:r>
              <a:rPr lang="en-US" dirty="0" err="1">
                <a:cs typeface="+mj-cs"/>
              </a:rPr>
              <a:t>.Net</a:t>
            </a:r>
            <a:r>
              <a:rPr lang="en-US" dirty="0">
                <a:cs typeface="+mj-cs"/>
              </a:rPr>
              <a:t> FW</a:t>
            </a:r>
            <a:r>
              <a:rPr lang="he-IL" dirty="0">
                <a:cs typeface="+mj-cs"/>
              </a:rPr>
              <a:t> וממילא ניתן להשתמש בה בשפות ה </a:t>
            </a:r>
            <a:r>
              <a:rPr lang="en-US" dirty="0" err="1">
                <a:cs typeface="+mj-cs"/>
              </a:rPr>
              <a:t>.Net</a:t>
            </a:r>
            <a:r>
              <a:rPr lang="en-US" dirty="0">
                <a:cs typeface="+mj-cs"/>
              </a:rPr>
              <a:t> </a:t>
            </a:r>
            <a:r>
              <a:rPr lang="he-IL" dirty="0">
                <a:cs typeface="+mj-cs"/>
              </a:rPr>
              <a:t> השונות – </a:t>
            </a:r>
            <a:r>
              <a:rPr lang="en-US" dirty="0">
                <a:cs typeface="+mj-cs"/>
              </a:rPr>
              <a:t>F#,C#,</a:t>
            </a:r>
            <a:r>
              <a:rPr lang="en-US" dirty="0" err="1">
                <a:cs typeface="+mj-cs"/>
              </a:rPr>
              <a:t>VB.Net</a:t>
            </a:r>
            <a:endParaRPr lang="he-IL" dirty="0">
              <a:cs typeface="+mj-cs"/>
            </a:endParaRPr>
          </a:p>
          <a:p>
            <a:pPr>
              <a:lnSpc>
                <a:spcPct val="200000"/>
              </a:lnSpc>
            </a:pPr>
            <a:r>
              <a:rPr lang="he-IL" dirty="0">
                <a:cs typeface="+mj-cs"/>
              </a:rPr>
              <a:t>במהלך השנים התווספו בה תת-טכנולוגיות לפיתוח אתרי ושירותי אינטרנט בצורות שונות. </a:t>
            </a:r>
          </a:p>
          <a:p>
            <a:pPr marL="285737" indent="-28573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u="sng" dirty="0">
                <a:cs typeface="+mj-cs"/>
              </a:rPr>
              <a:t>Web Forms</a:t>
            </a:r>
            <a:r>
              <a:rPr lang="he-IL" dirty="0">
                <a:cs typeface="+mj-cs"/>
              </a:rPr>
              <a:t> – פיתוח דפי אינטרנט בצורה דומה לפיתוח יישומים </a:t>
            </a:r>
            <a:r>
              <a:rPr lang="he-IL" dirty="0" err="1">
                <a:cs typeface="+mj-cs"/>
              </a:rPr>
              <a:t>חלונאים</a:t>
            </a:r>
            <a:r>
              <a:rPr lang="he-IL" dirty="0">
                <a:cs typeface="+mj-cs"/>
              </a:rPr>
              <a:t>, גרירת פקדים לדף ושילוב קוד צד שרת שמתורגם ל </a:t>
            </a:r>
            <a:r>
              <a:rPr lang="en-US" dirty="0">
                <a:cs typeface="+mj-cs"/>
              </a:rPr>
              <a:t>java script</a:t>
            </a:r>
            <a:r>
              <a:rPr lang="he-IL" dirty="0">
                <a:cs typeface="+mj-cs"/>
              </a:rPr>
              <a:t> ו </a:t>
            </a:r>
            <a:r>
              <a:rPr lang="en-US" dirty="0">
                <a:cs typeface="+mj-cs"/>
              </a:rPr>
              <a:t> html</a:t>
            </a:r>
            <a:r>
              <a:rPr lang="he-IL" dirty="0">
                <a:cs typeface="+mj-cs"/>
              </a:rPr>
              <a:t> לפני החזרתו לדפדפן.</a:t>
            </a:r>
          </a:p>
          <a:p>
            <a:pPr marL="285737" indent="-28573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u="sng" dirty="0">
                <a:cs typeface="+mj-cs"/>
              </a:rPr>
              <a:t>MVC</a:t>
            </a:r>
            <a:r>
              <a:rPr lang="he-IL" dirty="0">
                <a:cs typeface="+mj-cs"/>
              </a:rPr>
              <a:t> – פיתוח אתרי אינטרנט בארכיטקטורה של </a:t>
            </a:r>
            <a:r>
              <a:rPr lang="en-US" dirty="0">
                <a:cs typeface="+mj-cs"/>
              </a:rPr>
              <a:t>Model View Controller</a:t>
            </a:r>
            <a:r>
              <a:rPr lang="he-IL" dirty="0">
                <a:cs typeface="+mj-cs"/>
              </a:rPr>
              <a:t>.</a:t>
            </a:r>
          </a:p>
          <a:p>
            <a:pPr marL="285737" indent="-28573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u="sng" dirty="0">
                <a:cs typeface="+mj-cs"/>
              </a:rPr>
              <a:t>Web API</a:t>
            </a:r>
            <a:r>
              <a:rPr lang="he-IL" u="sng" dirty="0">
                <a:cs typeface="+mj-cs"/>
              </a:rPr>
              <a:t> </a:t>
            </a:r>
            <a:r>
              <a:rPr lang="he-IL" dirty="0">
                <a:cs typeface="+mj-cs"/>
              </a:rPr>
              <a:t>– פיתוח שירותי אינטרנט ללא תצוגה.</a:t>
            </a:r>
          </a:p>
          <a:p>
            <a:pPr>
              <a:lnSpc>
                <a:spcPct val="200000"/>
              </a:lnSpc>
            </a:pPr>
            <a:endParaRPr lang="he-IL" dirty="0">
              <a:cs typeface="+mj-cs"/>
            </a:endParaRPr>
          </a:p>
          <a:p>
            <a:pPr marL="342882" indent="-342882">
              <a:buAutoNum type="arabicPeriod"/>
            </a:pP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</p:spTree>
    <p:extLst>
      <p:ext uri="{BB962C8B-B14F-4D97-AF65-F5344CB8AC3E}">
        <p14:creationId xmlns:p14="http://schemas.microsoft.com/office/powerpoint/2010/main" val="484010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en-US" dirty="0" err="1"/>
              <a:t>ASP.Net</a:t>
            </a:r>
            <a:r>
              <a:rPr lang="en-US" dirty="0"/>
              <a:t> Core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29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507598"/>
            <a:ext cx="9376555" cy="51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כחלק מפיתוח </a:t>
            </a:r>
            <a:r>
              <a:rPr lang="en-US" dirty="0" err="1">
                <a:cs typeface="+mj-cs"/>
              </a:rPr>
              <a:t>.Net</a:t>
            </a:r>
            <a:r>
              <a:rPr lang="en-US" dirty="0">
                <a:cs typeface="+mj-cs"/>
              </a:rPr>
              <a:t> Core</a:t>
            </a:r>
            <a:r>
              <a:rPr lang="he-IL" dirty="0">
                <a:cs typeface="+mj-cs"/>
              </a:rPr>
              <a:t>, גם </a:t>
            </a:r>
            <a:r>
              <a:rPr lang="en-US" dirty="0" err="1">
                <a:cs typeface="+mj-cs"/>
              </a:rPr>
              <a:t>ASP.Net</a:t>
            </a:r>
            <a:r>
              <a:rPr lang="he-IL" dirty="0">
                <a:cs typeface="+mj-cs"/>
              </a:rPr>
              <a:t> פותחה מחדש. ממילא, יש לה את המעלות שיש ל </a:t>
            </a:r>
            <a:r>
              <a:rPr lang="en-US" dirty="0" err="1">
                <a:cs typeface="+mj-cs"/>
              </a:rPr>
              <a:t>.Net</a:t>
            </a:r>
            <a:r>
              <a:rPr lang="en-US" dirty="0">
                <a:cs typeface="+mj-cs"/>
              </a:rPr>
              <a:t> Core</a:t>
            </a:r>
            <a:r>
              <a:rPr lang="he-IL" dirty="0">
                <a:cs typeface="+mj-cs"/>
              </a:rPr>
              <a:t>, בתוספת מעלות נוספות ספציפיות ל </a:t>
            </a:r>
            <a:r>
              <a:rPr lang="en-US" dirty="0">
                <a:cs typeface="+mj-cs"/>
              </a:rPr>
              <a:t>web</a:t>
            </a:r>
            <a:r>
              <a:rPr lang="he-IL" dirty="0">
                <a:cs typeface="+mj-cs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שיפורים ותוספות:</a:t>
            </a:r>
          </a:p>
          <a:p>
            <a:pPr marL="342882" indent="-342882" algn="just">
              <a:lnSpc>
                <a:spcPct val="170000"/>
              </a:lnSpc>
              <a:buFont typeface="+mj-lt"/>
              <a:buAutoNum type="arabicPeriod"/>
            </a:pPr>
            <a:r>
              <a:rPr lang="he-IL" dirty="0">
                <a:cs typeface="+mj-cs"/>
              </a:rPr>
              <a:t>כלים חדשים לפיתוח </a:t>
            </a:r>
            <a:r>
              <a:rPr lang="en-US" dirty="0">
                <a:cs typeface="+mj-cs"/>
              </a:rPr>
              <a:t>web</a:t>
            </a:r>
            <a:r>
              <a:rPr lang="he-IL" dirty="0">
                <a:cs typeface="+mj-cs"/>
              </a:rPr>
              <a:t>.</a:t>
            </a:r>
          </a:p>
          <a:p>
            <a:pPr marL="342882" indent="-342882" algn="just">
              <a:lnSpc>
                <a:spcPct val="170000"/>
              </a:lnSpc>
              <a:buFont typeface="+mj-lt"/>
              <a:buAutoNum type="arabicPeriod"/>
            </a:pPr>
            <a:r>
              <a:rPr lang="he-IL" dirty="0">
                <a:cs typeface="+mj-cs"/>
              </a:rPr>
              <a:t>מטריה אחת לפיתוח </a:t>
            </a:r>
            <a:r>
              <a:rPr lang="en-US" dirty="0">
                <a:cs typeface="+mj-cs"/>
              </a:rPr>
              <a:t>Web UI</a:t>
            </a:r>
            <a:r>
              <a:rPr lang="he-IL" dirty="0">
                <a:cs typeface="+mj-cs"/>
              </a:rPr>
              <a:t> ו </a:t>
            </a:r>
            <a:r>
              <a:rPr lang="en-US" dirty="0">
                <a:cs typeface="+mj-cs"/>
              </a:rPr>
              <a:t>Web API</a:t>
            </a:r>
            <a:endParaRPr lang="he-IL" dirty="0">
              <a:cs typeface="+mj-cs"/>
            </a:endParaRPr>
          </a:p>
          <a:p>
            <a:pPr marL="342882" indent="-342882" algn="just">
              <a:lnSpc>
                <a:spcPct val="170000"/>
              </a:lnSpc>
              <a:buFont typeface="+mj-lt"/>
              <a:buAutoNum type="arabicPeriod"/>
            </a:pPr>
            <a:r>
              <a:rPr lang="he-IL" dirty="0">
                <a:cs typeface="+mj-cs"/>
              </a:rPr>
              <a:t>הכנה לקונפיגורציה לאירוח בענן</a:t>
            </a:r>
          </a:p>
          <a:p>
            <a:pPr marL="342882" indent="-342882" algn="just">
              <a:lnSpc>
                <a:spcPct val="170000"/>
              </a:lnSpc>
              <a:buFont typeface="+mj-lt"/>
              <a:buAutoNum type="arabicPeriod"/>
            </a:pPr>
            <a:r>
              <a:rPr lang="he-IL" dirty="0">
                <a:cs typeface="+mj-cs"/>
              </a:rPr>
              <a:t>תמיכה ב </a:t>
            </a:r>
            <a:r>
              <a:rPr lang="en-US" dirty="0">
                <a:cs typeface="+mj-cs"/>
              </a:rPr>
              <a:t>Dependency Injection</a:t>
            </a:r>
            <a:endParaRPr lang="he-IL" dirty="0">
              <a:cs typeface="+mj-cs"/>
            </a:endParaRPr>
          </a:p>
          <a:p>
            <a:pPr marL="342882" indent="-342882" algn="just">
              <a:lnSpc>
                <a:spcPct val="170000"/>
              </a:lnSpc>
              <a:buFont typeface="+mj-lt"/>
              <a:buAutoNum type="arabicPeriod"/>
            </a:pPr>
            <a:r>
              <a:rPr lang="en-US" dirty="0">
                <a:cs typeface="+mj-cs"/>
              </a:rPr>
              <a:t>Tag Helper</a:t>
            </a:r>
            <a:r>
              <a:rPr lang="he-IL" dirty="0">
                <a:cs typeface="+mj-cs"/>
              </a:rPr>
              <a:t> – רלוונטי למי שמפתח </a:t>
            </a:r>
            <a:r>
              <a:rPr lang="en-US" dirty="0">
                <a:cs typeface="+mj-cs"/>
              </a:rPr>
              <a:t>UI</a:t>
            </a:r>
            <a:r>
              <a:rPr lang="he-IL" dirty="0">
                <a:cs typeface="+mj-cs"/>
              </a:rPr>
              <a:t> עם </a:t>
            </a:r>
            <a:r>
              <a:rPr lang="en-US" dirty="0">
                <a:cs typeface="+mj-cs"/>
              </a:rPr>
              <a:t>Razor</a:t>
            </a:r>
            <a:endParaRPr lang="he-IL" dirty="0">
              <a:cs typeface="+mj-cs"/>
            </a:endParaRPr>
          </a:p>
          <a:p>
            <a:pPr marL="342882" indent="-342882" algn="just">
              <a:lnSpc>
                <a:spcPct val="170000"/>
              </a:lnSpc>
              <a:buFont typeface="+mj-lt"/>
              <a:buAutoNum type="arabicPeriod"/>
            </a:pPr>
            <a:r>
              <a:rPr lang="en-US" dirty="0">
                <a:cs typeface="+mj-cs"/>
              </a:rPr>
              <a:t>IIS</a:t>
            </a:r>
            <a:r>
              <a:rPr lang="he-IL" dirty="0">
                <a:cs typeface="+mj-cs"/>
              </a:rPr>
              <a:t> או </a:t>
            </a:r>
            <a:r>
              <a:rPr lang="en-US" dirty="0">
                <a:cs typeface="+mj-cs"/>
              </a:rPr>
              <a:t>self-host</a:t>
            </a:r>
            <a:endParaRPr lang="he-IL" dirty="0">
              <a:cs typeface="+mj-cs"/>
            </a:endParaRPr>
          </a:p>
          <a:p>
            <a:pPr marL="342882" indent="-342882" algn="just">
              <a:lnSpc>
                <a:spcPct val="200000"/>
              </a:lnSpc>
              <a:buFont typeface="+mj-lt"/>
              <a:buAutoNum type="arabicPeriod"/>
            </a:pP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</p:spTree>
    <p:extLst>
      <p:ext uri="{BB962C8B-B14F-4D97-AF65-F5344CB8AC3E}">
        <p14:creationId xmlns:p14="http://schemas.microsoft.com/office/powerpoint/2010/main" val="8166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he-IL" dirty="0"/>
              <a:t>מבוא לפיתוח </a:t>
            </a:r>
            <a:r>
              <a:rPr lang="en-US" dirty="0"/>
              <a:t>Web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487157"/>
            <a:ext cx="8915400" cy="439113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cs typeface="+mj-cs"/>
              </a:rPr>
              <a:t>Internet</a:t>
            </a:r>
            <a:r>
              <a:rPr lang="he-IL" dirty="0">
                <a:cs typeface="+mj-cs"/>
              </a:rPr>
              <a:t> – קיצור של המונח </a:t>
            </a:r>
            <a:r>
              <a:rPr lang="en-US" dirty="0">
                <a:cs typeface="+mj-cs"/>
              </a:rPr>
              <a:t>Interconnected Networks</a:t>
            </a:r>
            <a:r>
              <a:rPr lang="he-IL" dirty="0">
                <a:cs typeface="+mj-cs"/>
              </a:rPr>
              <a:t> שמשמעותו קבוצה של רשתות מחשבים מחוברות ביניהן.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cs typeface="+mj-cs"/>
              </a:rPr>
              <a:t>האינטרנט הוא רשת מחשבים גלובלית שמחברת ומקשרת רשתות מחשבים רבות ברחבי העולם.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cs typeface="+mj-cs"/>
              </a:rPr>
              <a:t>www</a:t>
            </a:r>
            <a:r>
              <a:rPr lang="he-IL" dirty="0">
                <a:cs typeface="+mj-cs"/>
              </a:rPr>
              <a:t> – קידומת מקובלת לכתובות באינטרנט, קיצור ל </a:t>
            </a:r>
            <a:r>
              <a:rPr lang="en-US" dirty="0">
                <a:cs typeface="+mj-cs"/>
              </a:rPr>
              <a:t>World Wide Web</a:t>
            </a:r>
            <a:r>
              <a:rPr lang="he-IL" dirty="0">
                <a:cs typeface="+mj-cs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cs typeface="+mj-cs"/>
              </a:rPr>
              <a:t>האקדמיה קבעה את המילה מרשתת (על משקל מרפסת) כתרגום עברי למונח אינטרנט. המילה כוללת בתוכה את המונח רשת אבל גם את השורש </a:t>
            </a:r>
            <a:r>
              <a:rPr lang="he-IL" dirty="0" err="1">
                <a:cs typeface="+mj-cs"/>
              </a:rPr>
              <a:t>ש.ת.ת</a:t>
            </a:r>
            <a:r>
              <a:rPr lang="he-IL" dirty="0">
                <a:cs typeface="+mj-cs"/>
              </a:rPr>
              <a:t> ממנו נגזרת המילה תשתית.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>
                <a:cs typeface="+mj-cs"/>
              </a:rPr>
              <a:t>ההיקף, כמות המידע העצומה האגורה ברשת באמצעות אתרי אינטרנט, והמסחר הרב שמתרחש ברשת – הפכו את האינטרנט בסוף שנות ה 90 לגורם רב משמעות ולזירת ההתפתחות הכלכלית והתרבותית.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cs typeface="+mj-cs"/>
            </a:endParaRPr>
          </a:p>
          <a:p>
            <a:pPr algn="just">
              <a:lnSpc>
                <a:spcPct val="150000"/>
              </a:lnSpc>
            </a:pPr>
            <a:endParaRPr lang="he-IL" dirty="0">
              <a:cs typeface="+mj-cs"/>
            </a:endParaRPr>
          </a:p>
          <a:p>
            <a:pPr algn="just">
              <a:lnSpc>
                <a:spcPct val="150000"/>
              </a:lnSpc>
            </a:pPr>
            <a:endParaRPr lang="he-IL" dirty="0">
              <a:cs typeface="+mj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3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</p:spTree>
    <p:extLst>
      <p:ext uri="{BB962C8B-B14F-4D97-AF65-F5344CB8AC3E}">
        <p14:creationId xmlns:p14="http://schemas.microsoft.com/office/powerpoint/2010/main" val="3457063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493485"/>
            <a:ext cx="8911687" cy="702272"/>
          </a:xfrm>
        </p:spPr>
        <p:txBody>
          <a:bodyPr/>
          <a:lstStyle/>
          <a:p>
            <a:pPr algn="r"/>
            <a:r>
              <a:rPr lang="en-US" dirty="0"/>
              <a:t>Request Pipeline</a:t>
            </a:r>
            <a:r>
              <a:rPr lang="he-IL" dirty="0"/>
              <a:t> – צינור עיבוד הבקשה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30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289881"/>
            <a:ext cx="93765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he-IL" u="sng" dirty="0">
                <a:cs typeface="+mj-cs"/>
              </a:rPr>
              <a:t>הגדרה: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Request Pipeline</a:t>
            </a:r>
            <a:r>
              <a:rPr lang="he-IL" dirty="0"/>
              <a:t> הוא רכיב תוכנה מובנה ב - </a:t>
            </a:r>
            <a:r>
              <a:rPr lang="en-US" dirty="0" err="1"/>
              <a:t>ASP.Net</a:t>
            </a:r>
            <a:r>
              <a:rPr lang="en-US" dirty="0"/>
              <a:t> Core</a:t>
            </a:r>
            <a:r>
              <a:rPr lang="he-IL" dirty="0"/>
              <a:t>, שניתן להגדיר בו רכיבי טיפול בהתאם לבקשות אותן אנו מעוניינים לקבל, לדוגמה: בקשה לקבלת קובץ </a:t>
            </a:r>
            <a:r>
              <a:rPr lang="en-US" dirty="0"/>
              <a:t>html</a:t>
            </a:r>
            <a:r>
              <a:rPr lang="he-IL" dirty="0"/>
              <a:t>, בקשה לקבלת נתון מ – </a:t>
            </a:r>
            <a:r>
              <a:rPr lang="en-US" dirty="0"/>
              <a:t>Action</a:t>
            </a:r>
            <a:r>
              <a:rPr lang="he-IL" dirty="0"/>
              <a:t> ב </a:t>
            </a:r>
            <a:r>
              <a:rPr lang="en-US" dirty="0"/>
              <a:t>Controller</a:t>
            </a:r>
            <a:r>
              <a:rPr lang="he-IL" dirty="0"/>
              <a:t> מסוים, וכדו'.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 Request Pipeline </a:t>
            </a:r>
            <a:r>
              <a:rPr lang="he-IL" dirty="0"/>
              <a:t>מוגדר פעם אחת בתחילת האפליקציה, ב </a:t>
            </a:r>
            <a:r>
              <a:rPr lang="en-US" dirty="0"/>
              <a:t>Startup class</a:t>
            </a:r>
            <a:r>
              <a:rPr lang="he-IL" dirty="0"/>
              <a:t>, בתוך הפונקציה </a:t>
            </a:r>
            <a:r>
              <a:rPr lang="en-US" dirty="0"/>
              <a:t>Configure</a:t>
            </a:r>
            <a:r>
              <a:rPr lang="he-IL" dirty="0"/>
              <a:t>.</a:t>
            </a:r>
          </a:p>
          <a:p>
            <a:pPr algn="just">
              <a:lnSpc>
                <a:spcPct val="200000"/>
              </a:lnSpc>
            </a:pPr>
            <a:r>
              <a:rPr lang="he-IL" dirty="0"/>
              <a:t>הפונקציה </a:t>
            </a:r>
            <a:r>
              <a:rPr lang="en-US" dirty="0"/>
              <a:t>Configure</a:t>
            </a:r>
            <a:r>
              <a:rPr lang="he-IL" dirty="0"/>
              <a:t> מקבלת בהזרקה (</a:t>
            </a:r>
            <a:r>
              <a:rPr lang="en-US" dirty="0"/>
              <a:t>Dependency Injection</a:t>
            </a:r>
            <a:r>
              <a:rPr lang="he-IL" dirty="0"/>
              <a:t>) ייחוס (</a:t>
            </a:r>
            <a:r>
              <a:rPr lang="en-US" dirty="0"/>
              <a:t>reference</a:t>
            </a:r>
            <a:r>
              <a:rPr lang="he-IL" dirty="0"/>
              <a:t>) מסוג </a:t>
            </a:r>
            <a:r>
              <a:rPr lang="en-US" dirty="0" err="1"/>
              <a:t>IApplicationBuilder</a:t>
            </a:r>
            <a:r>
              <a:rPr lang="he-IL" dirty="0"/>
              <a:t> שהוא בעצם ה - </a:t>
            </a:r>
            <a:r>
              <a:rPr lang="en-US" dirty="0"/>
              <a:t>Request Pipeline</a:t>
            </a:r>
            <a:r>
              <a:rPr lang="he-IL" dirty="0"/>
              <a:t>.</a:t>
            </a:r>
          </a:p>
          <a:p>
            <a:pPr algn="just">
              <a:lnSpc>
                <a:spcPct val="200000"/>
              </a:lnSpc>
            </a:pPr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80752" y="4754811"/>
            <a:ext cx="3222171" cy="1746127"/>
          </a:xfrm>
          <a:prstGeom prst="rect">
            <a:avLst/>
          </a:prstGeom>
        </p:spPr>
      </p:pic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2589217" y="6135812"/>
            <a:ext cx="2044929" cy="365125"/>
          </a:xfrm>
        </p:spPr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</p:spTree>
    <p:extLst>
      <p:ext uri="{BB962C8B-B14F-4D97-AF65-F5344CB8AC3E}">
        <p14:creationId xmlns:p14="http://schemas.microsoft.com/office/powerpoint/2010/main" val="5876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493485"/>
            <a:ext cx="8911687" cy="702272"/>
          </a:xfrm>
        </p:spPr>
        <p:txBody>
          <a:bodyPr/>
          <a:lstStyle/>
          <a:p>
            <a:pPr algn="r"/>
            <a:r>
              <a:rPr lang="he-IL" dirty="0"/>
              <a:t>תהליך מעבר הבקשה ב </a:t>
            </a:r>
            <a:r>
              <a:rPr lang="en-US" dirty="0"/>
              <a:t>Request Pipeline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31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289881"/>
            <a:ext cx="93765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dirty="0">
                <a:cs typeface="+mj-cs"/>
              </a:rPr>
              <a:t>תוכנת השרת (</a:t>
            </a:r>
            <a:r>
              <a:rPr lang="en-US" dirty="0">
                <a:cs typeface="+mj-cs"/>
              </a:rPr>
              <a:t>IIS</a:t>
            </a:r>
            <a:r>
              <a:rPr lang="he-IL" dirty="0">
                <a:cs typeface="+mj-cs"/>
              </a:rPr>
              <a:t> לדוגמה) קיבלה </a:t>
            </a:r>
            <a:r>
              <a:rPr lang="en-US" dirty="0">
                <a:cs typeface="+mj-cs"/>
              </a:rPr>
              <a:t>Request</a:t>
            </a:r>
            <a:r>
              <a:rPr lang="he-IL" dirty="0">
                <a:cs typeface="+mj-cs"/>
              </a:rPr>
              <a:t> כלשהי</a:t>
            </a: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dirty="0">
                <a:cs typeface="+mj-cs"/>
              </a:rPr>
              <a:t>תוכנת השרת זיהתה אתר או </a:t>
            </a:r>
            <a:r>
              <a:rPr lang="en-US" dirty="0" err="1">
                <a:cs typeface="+mj-cs"/>
              </a:rPr>
              <a:t>WebAPI</a:t>
            </a:r>
            <a:r>
              <a:rPr lang="he-IL" dirty="0">
                <a:cs typeface="+mj-cs"/>
              </a:rPr>
              <a:t> שאמור לדעת לטפל בבקשה, והבקשה מופנית אליו</a:t>
            </a: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dirty="0">
                <a:cs typeface="+mj-cs"/>
              </a:rPr>
              <a:t>בהגעה לאתר, הבקשה מתחילה "לנסוע" בתוך ה -</a:t>
            </a:r>
            <a:r>
              <a:rPr lang="en-US" dirty="0">
                <a:cs typeface="+mj-cs"/>
              </a:rPr>
              <a:t> Request Pipeline</a:t>
            </a:r>
            <a:endParaRPr lang="he-IL" dirty="0"/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dirty="0">
                <a:cs typeface="+mj-cs"/>
              </a:rPr>
              <a:t>תפקיד </a:t>
            </a:r>
            <a:r>
              <a:rPr lang="en-US" dirty="0">
                <a:cs typeface="+mj-cs"/>
              </a:rPr>
              <a:t>Request Pipeline</a:t>
            </a:r>
            <a:r>
              <a:rPr lang="he-IL" dirty="0">
                <a:cs typeface="+mj-cs"/>
              </a:rPr>
              <a:t> הוא לרכז את כל "הגורמים האחראיים" לטיפול טוב בבקשה</a:t>
            </a: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dirty="0">
                <a:cs typeface="+mj-cs"/>
              </a:rPr>
              <a:t>הגורם או הגורמים הרלוונטיים (</a:t>
            </a:r>
            <a:r>
              <a:rPr lang="en-US" dirty="0">
                <a:cs typeface="+mj-cs"/>
              </a:rPr>
              <a:t>middleware</a:t>
            </a:r>
            <a:r>
              <a:rPr lang="he-IL" dirty="0">
                <a:cs typeface="+mj-cs"/>
              </a:rPr>
              <a:t>) לטיפול בבקשה נכנסים לפעולה</a:t>
            </a: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dirty="0">
                <a:cs typeface="+mj-cs"/>
              </a:rPr>
              <a:t>במצב תקין, ביציאה מה - </a:t>
            </a:r>
            <a:r>
              <a:rPr lang="en-US" dirty="0">
                <a:cs typeface="+mj-cs"/>
              </a:rPr>
              <a:t>Request Pipeline</a:t>
            </a:r>
            <a:r>
              <a:rPr lang="he-IL" dirty="0">
                <a:cs typeface="+mj-cs"/>
              </a:rPr>
              <a:t>, תהיה תשובה כלשהי לבקשה (</a:t>
            </a:r>
            <a:r>
              <a:rPr lang="en-US" dirty="0">
                <a:cs typeface="+mj-cs"/>
              </a:rPr>
              <a:t>Response</a:t>
            </a:r>
            <a:r>
              <a:rPr lang="he-IL" dirty="0">
                <a:cs typeface="+mj-cs"/>
              </a:rPr>
              <a:t>)</a:t>
            </a:r>
          </a:p>
          <a:p>
            <a:pPr marL="342882" indent="-342882" algn="just">
              <a:lnSpc>
                <a:spcPct val="200000"/>
              </a:lnSpc>
              <a:buFont typeface="+mj-lt"/>
              <a:buAutoNum type="arabicPeriod"/>
            </a:pP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2589217" y="6135812"/>
            <a:ext cx="2044929" cy="365125"/>
          </a:xfrm>
        </p:spPr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</p:spTree>
    <p:extLst>
      <p:ext uri="{BB962C8B-B14F-4D97-AF65-F5344CB8AC3E}">
        <p14:creationId xmlns:p14="http://schemas.microsoft.com/office/powerpoint/2010/main" val="31553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493485"/>
            <a:ext cx="8911687" cy="702272"/>
          </a:xfrm>
        </p:spPr>
        <p:txBody>
          <a:bodyPr/>
          <a:lstStyle/>
          <a:p>
            <a:pPr algn="r"/>
            <a:r>
              <a:rPr lang="en-US" dirty="0"/>
              <a:t>Middleware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32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289882"/>
            <a:ext cx="937655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cs typeface="+mj-cs"/>
              </a:rPr>
              <a:t>middleware</a:t>
            </a:r>
            <a:r>
              <a:rPr lang="he-IL" dirty="0">
                <a:cs typeface="+mj-cs"/>
              </a:rPr>
              <a:t> הוא רכיב תוכנה שנוטל חלק בטיפול ב </a:t>
            </a:r>
            <a:r>
              <a:rPr lang="en-US" dirty="0">
                <a:cs typeface="+mj-cs"/>
              </a:rPr>
              <a:t>Request</a:t>
            </a:r>
            <a:r>
              <a:rPr lang="he-IL" dirty="0">
                <a:cs typeface="+mj-cs"/>
              </a:rPr>
              <a:t>, כחלק מה – </a:t>
            </a:r>
            <a:r>
              <a:rPr lang="en-US" dirty="0">
                <a:cs typeface="+mj-cs"/>
              </a:rPr>
              <a:t>Request Pipeline</a:t>
            </a:r>
            <a:r>
              <a:rPr lang="he-IL" dirty="0">
                <a:cs typeface="+mj-cs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כל </a:t>
            </a:r>
            <a:r>
              <a:rPr lang="en-US" dirty="0">
                <a:cs typeface="+mj-cs"/>
              </a:rPr>
              <a:t>Request Pipeline</a:t>
            </a:r>
            <a:r>
              <a:rPr lang="he-IL" dirty="0">
                <a:cs typeface="+mj-cs"/>
              </a:rPr>
              <a:t> יורכב בדרך כלל מכמה </a:t>
            </a:r>
            <a:r>
              <a:rPr lang="en-US" dirty="0" err="1">
                <a:cs typeface="+mj-cs"/>
              </a:rPr>
              <a:t>middlewares</a:t>
            </a:r>
            <a:r>
              <a:rPr lang="he-IL" dirty="0">
                <a:cs typeface="+mj-cs"/>
              </a:rPr>
              <a:t>, למעשה, בקשה שנכנסת ל - </a:t>
            </a:r>
            <a:r>
              <a:rPr lang="en-US" dirty="0">
                <a:cs typeface="+mj-cs"/>
              </a:rPr>
              <a:t>Request Pipeline</a:t>
            </a:r>
            <a:r>
              <a:rPr lang="he-IL" dirty="0">
                <a:cs typeface="+mj-cs"/>
              </a:rPr>
              <a:t> עוברת דרך ה </a:t>
            </a:r>
            <a:r>
              <a:rPr lang="en-US" dirty="0" err="1">
                <a:cs typeface="+mj-cs"/>
              </a:rPr>
              <a:t>Middlewares</a:t>
            </a:r>
            <a:r>
              <a:rPr lang="he-IL" dirty="0">
                <a:cs typeface="+mj-cs"/>
              </a:rPr>
              <a:t> שמהם הוא מורכב.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 ישנן הרבה </a:t>
            </a:r>
            <a:r>
              <a:rPr lang="en-US" dirty="0" err="1">
                <a:cs typeface="+mj-cs"/>
              </a:rPr>
              <a:t>middlewares</a:t>
            </a:r>
            <a:r>
              <a:rPr lang="he-IL" dirty="0">
                <a:cs typeface="+mj-cs"/>
              </a:rPr>
              <a:t> מוכנות ב </a:t>
            </a:r>
            <a:r>
              <a:rPr lang="en-US" dirty="0" err="1">
                <a:cs typeface="+mj-cs"/>
              </a:rPr>
              <a:t>ASP.Net</a:t>
            </a:r>
            <a:r>
              <a:rPr lang="en-US" dirty="0">
                <a:cs typeface="+mj-cs"/>
              </a:rPr>
              <a:t> Core</a:t>
            </a:r>
            <a:r>
              <a:rPr lang="he-IL" dirty="0">
                <a:cs typeface="+mj-cs"/>
              </a:rPr>
              <a:t>,  וניתן גם לכתוב </a:t>
            </a:r>
            <a:r>
              <a:rPr lang="en-US" dirty="0">
                <a:cs typeface="+mj-cs"/>
              </a:rPr>
              <a:t>custom middleware</a:t>
            </a:r>
            <a:r>
              <a:rPr lang="he-IL" dirty="0">
                <a:cs typeface="+mj-cs"/>
              </a:rPr>
              <a:t> אם יש צורך.</a:t>
            </a:r>
          </a:p>
          <a:p>
            <a:pPr algn="just">
              <a:lnSpc>
                <a:spcPct val="200000"/>
              </a:lnSpc>
            </a:pPr>
            <a:r>
              <a:rPr lang="he-IL" u="sng" dirty="0">
                <a:cs typeface="+mj-cs"/>
              </a:rPr>
              <a:t>כל </a:t>
            </a:r>
            <a:r>
              <a:rPr lang="en-US" u="sng" dirty="0">
                <a:cs typeface="+mj-cs"/>
              </a:rPr>
              <a:t>middleware</a:t>
            </a:r>
            <a:r>
              <a:rPr lang="he-IL" u="sng" dirty="0">
                <a:cs typeface="+mj-cs"/>
              </a:rPr>
              <a:t> יכולה לבצע אחד משלושה דברים: </a:t>
            </a:r>
          </a:p>
          <a:p>
            <a:pPr marL="342891" indent="-342891" algn="just">
              <a:lnSpc>
                <a:spcPct val="200000"/>
              </a:lnSpc>
              <a:buAutoNum type="arabicPeriod"/>
            </a:pPr>
            <a:r>
              <a:rPr lang="he-IL" dirty="0">
                <a:cs typeface="+mj-cs"/>
              </a:rPr>
              <a:t>לטפל בבקשה ולהוציא אותה מה </a:t>
            </a:r>
            <a:r>
              <a:rPr lang="en-US" dirty="0">
                <a:cs typeface="+mj-cs"/>
              </a:rPr>
              <a:t>Request Pipeline</a:t>
            </a:r>
            <a:endParaRPr lang="he-IL" dirty="0">
              <a:cs typeface="+mj-cs"/>
            </a:endParaRPr>
          </a:p>
          <a:p>
            <a:pPr marL="342891" indent="-342891" algn="just">
              <a:lnSpc>
                <a:spcPct val="200000"/>
              </a:lnSpc>
              <a:buAutoNum type="arabicPeriod"/>
            </a:pPr>
            <a:r>
              <a:rPr lang="he-IL" dirty="0">
                <a:cs typeface="+mj-cs"/>
              </a:rPr>
              <a:t>לטפל בבקשה ולהעביר לטיפול של </a:t>
            </a:r>
            <a:r>
              <a:rPr lang="en-US" dirty="0" err="1">
                <a:cs typeface="+mj-cs"/>
              </a:rPr>
              <a:t>middlewares</a:t>
            </a:r>
            <a:r>
              <a:rPr lang="he-IL" dirty="0">
                <a:cs typeface="+mj-cs"/>
              </a:rPr>
              <a:t> הבאים בתור ב </a:t>
            </a:r>
            <a:r>
              <a:rPr lang="en-US" dirty="0">
                <a:cs typeface="+mj-cs"/>
              </a:rPr>
              <a:t>pipeline</a:t>
            </a:r>
            <a:endParaRPr lang="he-IL" dirty="0">
              <a:cs typeface="+mj-cs"/>
            </a:endParaRPr>
          </a:p>
          <a:p>
            <a:pPr marL="342891" indent="-342891" algn="just">
              <a:lnSpc>
                <a:spcPct val="200000"/>
              </a:lnSpc>
              <a:buAutoNum type="arabicPeriod"/>
            </a:pPr>
            <a:r>
              <a:rPr lang="he-IL" dirty="0">
                <a:cs typeface="+mj-cs"/>
              </a:rPr>
              <a:t>להעביר לטיפול של </a:t>
            </a:r>
            <a:r>
              <a:rPr lang="en-US" dirty="0" err="1">
                <a:cs typeface="+mj-cs"/>
              </a:rPr>
              <a:t>Middlewares</a:t>
            </a:r>
            <a:r>
              <a:rPr lang="he-IL" dirty="0">
                <a:cs typeface="+mj-cs"/>
              </a:rPr>
              <a:t> הבאים בתור ב </a:t>
            </a:r>
            <a:r>
              <a:rPr lang="en-US" dirty="0">
                <a:cs typeface="+mj-cs"/>
              </a:rPr>
              <a:t>pipeline</a:t>
            </a:r>
            <a:r>
              <a:rPr lang="he-IL" dirty="0">
                <a:cs typeface="+mj-cs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2589217" y="6135812"/>
            <a:ext cx="2044929" cy="365125"/>
          </a:xfrm>
        </p:spPr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</p:spTree>
    <p:extLst>
      <p:ext uri="{BB962C8B-B14F-4D97-AF65-F5344CB8AC3E}">
        <p14:creationId xmlns:p14="http://schemas.microsoft.com/office/powerpoint/2010/main" val="401707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493485"/>
            <a:ext cx="8911687" cy="702272"/>
          </a:xfrm>
        </p:spPr>
        <p:txBody>
          <a:bodyPr/>
          <a:lstStyle/>
          <a:p>
            <a:pPr algn="r"/>
            <a:r>
              <a:rPr lang="en-US" dirty="0"/>
              <a:t>Middleware</a:t>
            </a:r>
            <a:r>
              <a:rPr lang="he-IL" dirty="0"/>
              <a:t> - תרשים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33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289880"/>
            <a:ext cx="93765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2589217" y="6135812"/>
            <a:ext cx="2044929" cy="365125"/>
          </a:xfrm>
        </p:spPr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  <p:sp>
        <p:nvSpPr>
          <p:cNvPr id="7" name="תרשים זרימה: נתונים מאוחסנים 6"/>
          <p:cNvSpPr/>
          <p:nvPr/>
        </p:nvSpPr>
        <p:spPr>
          <a:xfrm flipH="1">
            <a:off x="9154887" y="2508121"/>
            <a:ext cx="2590800" cy="1480457"/>
          </a:xfrm>
          <a:prstGeom prst="flowChartOnlineStorag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middleware </a:t>
            </a:r>
          </a:p>
          <a:p>
            <a:pPr algn="ctr"/>
            <a:r>
              <a:rPr lang="he-IL" sz="2400" dirty="0"/>
              <a:t>4</a:t>
            </a:r>
          </a:p>
        </p:txBody>
      </p:sp>
      <p:sp>
        <p:nvSpPr>
          <p:cNvPr id="14" name="תרשים זרימה: נתונים מאוחסנים 13"/>
          <p:cNvSpPr/>
          <p:nvPr/>
        </p:nvSpPr>
        <p:spPr>
          <a:xfrm flipH="1">
            <a:off x="2525487" y="2508121"/>
            <a:ext cx="2590800" cy="1480457"/>
          </a:xfrm>
          <a:prstGeom prst="flowChartOnlineStorag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middleware </a:t>
            </a:r>
          </a:p>
          <a:p>
            <a:pPr algn="ctr"/>
            <a:r>
              <a:rPr lang="en-US" sz="2400" dirty="0"/>
              <a:t>1</a:t>
            </a:r>
            <a:endParaRPr lang="he-IL" sz="2400" dirty="0"/>
          </a:p>
        </p:txBody>
      </p:sp>
      <p:sp>
        <p:nvSpPr>
          <p:cNvPr id="15" name="תרשים זרימה: נתונים מאוחסנים 14"/>
          <p:cNvSpPr/>
          <p:nvPr/>
        </p:nvSpPr>
        <p:spPr>
          <a:xfrm flipH="1">
            <a:off x="4735287" y="2508121"/>
            <a:ext cx="2590800" cy="1480457"/>
          </a:xfrm>
          <a:prstGeom prst="flowChartOnlineStorag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middleware </a:t>
            </a:r>
          </a:p>
          <a:p>
            <a:pPr algn="ctr"/>
            <a:r>
              <a:rPr lang="he-IL" sz="2400" dirty="0"/>
              <a:t>2</a:t>
            </a:r>
          </a:p>
        </p:txBody>
      </p:sp>
      <p:sp>
        <p:nvSpPr>
          <p:cNvPr id="16" name="תרשים זרימה: נתונים מאוחסנים 15"/>
          <p:cNvSpPr/>
          <p:nvPr/>
        </p:nvSpPr>
        <p:spPr>
          <a:xfrm flipH="1">
            <a:off x="6945087" y="2508121"/>
            <a:ext cx="2590800" cy="1480457"/>
          </a:xfrm>
          <a:prstGeom prst="flowChartOnlineStorag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middleware </a:t>
            </a:r>
          </a:p>
          <a:p>
            <a:pPr algn="ctr"/>
            <a:r>
              <a:rPr lang="he-IL" sz="2400" dirty="0"/>
              <a:t>3</a:t>
            </a:r>
          </a:p>
        </p:txBody>
      </p:sp>
      <p:cxnSp>
        <p:nvCxnSpPr>
          <p:cNvPr id="31" name="מחבר חץ ישר 30"/>
          <p:cNvCxnSpPr/>
          <p:nvPr/>
        </p:nvCxnSpPr>
        <p:spPr>
          <a:xfrm flipV="1">
            <a:off x="1221872" y="3103874"/>
            <a:ext cx="10251672" cy="309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חץ ישר 33"/>
          <p:cNvCxnSpPr/>
          <p:nvPr/>
        </p:nvCxnSpPr>
        <p:spPr>
          <a:xfrm flipH="1">
            <a:off x="1110912" y="3765369"/>
            <a:ext cx="10362632" cy="122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78558" y="2667185"/>
            <a:ext cx="12040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Request</a:t>
            </a:r>
            <a:endParaRPr lang="he-IL" dirty="0"/>
          </a:p>
        </p:txBody>
      </p:sp>
      <p:sp>
        <p:nvSpPr>
          <p:cNvPr id="39" name="TextBox 38"/>
          <p:cNvSpPr txBox="1"/>
          <p:nvPr/>
        </p:nvSpPr>
        <p:spPr>
          <a:xfrm>
            <a:off x="1235682" y="3345822"/>
            <a:ext cx="12040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Response</a:t>
            </a:r>
            <a:endParaRPr lang="he-IL" dirty="0"/>
          </a:p>
        </p:txBody>
      </p:sp>
      <p:sp>
        <p:nvSpPr>
          <p:cNvPr id="43" name="תרשים זרימה: נתונים מאוחסנים 42"/>
          <p:cNvSpPr/>
          <p:nvPr/>
        </p:nvSpPr>
        <p:spPr>
          <a:xfrm flipH="1">
            <a:off x="9198431" y="4445777"/>
            <a:ext cx="2590800" cy="1480457"/>
          </a:xfrm>
          <a:prstGeom prst="flowChartOnlineStorag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middleware </a:t>
            </a:r>
          </a:p>
          <a:p>
            <a:pPr algn="ctr"/>
            <a:r>
              <a:rPr lang="he-IL" sz="2400" dirty="0"/>
              <a:t>4</a:t>
            </a:r>
          </a:p>
        </p:txBody>
      </p:sp>
      <p:sp>
        <p:nvSpPr>
          <p:cNvPr id="44" name="תרשים זרימה: נתונים מאוחסנים 43"/>
          <p:cNvSpPr/>
          <p:nvPr/>
        </p:nvSpPr>
        <p:spPr>
          <a:xfrm flipH="1">
            <a:off x="2569031" y="4445777"/>
            <a:ext cx="2590800" cy="1480457"/>
          </a:xfrm>
          <a:prstGeom prst="flowChartOnlineStorag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middleware </a:t>
            </a:r>
          </a:p>
          <a:p>
            <a:pPr algn="ctr"/>
            <a:r>
              <a:rPr lang="en-US" sz="2400" dirty="0"/>
              <a:t>1</a:t>
            </a:r>
            <a:endParaRPr lang="he-IL" sz="2400" dirty="0"/>
          </a:p>
        </p:txBody>
      </p:sp>
      <p:sp>
        <p:nvSpPr>
          <p:cNvPr id="45" name="תרשים זרימה: נתונים מאוחסנים 44"/>
          <p:cNvSpPr/>
          <p:nvPr/>
        </p:nvSpPr>
        <p:spPr>
          <a:xfrm flipH="1">
            <a:off x="4778831" y="4445777"/>
            <a:ext cx="2590800" cy="1480457"/>
          </a:xfrm>
          <a:prstGeom prst="flowChartOnlineStorag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middleware </a:t>
            </a:r>
          </a:p>
          <a:p>
            <a:pPr algn="ctr"/>
            <a:r>
              <a:rPr lang="he-IL" sz="2400" dirty="0"/>
              <a:t>2</a:t>
            </a:r>
          </a:p>
        </p:txBody>
      </p:sp>
      <p:sp>
        <p:nvSpPr>
          <p:cNvPr id="46" name="תרשים זרימה: נתונים מאוחסנים 45"/>
          <p:cNvSpPr/>
          <p:nvPr/>
        </p:nvSpPr>
        <p:spPr>
          <a:xfrm flipH="1">
            <a:off x="6988631" y="4445777"/>
            <a:ext cx="2590800" cy="1480457"/>
          </a:xfrm>
          <a:prstGeom prst="flowChartOnlineStorag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middleware </a:t>
            </a:r>
          </a:p>
          <a:p>
            <a:pPr algn="ctr"/>
            <a:r>
              <a:rPr lang="he-IL" sz="2400" dirty="0"/>
              <a:t>3</a:t>
            </a:r>
          </a:p>
        </p:txBody>
      </p:sp>
      <p:cxnSp>
        <p:nvCxnSpPr>
          <p:cNvPr id="47" name="מחבר חץ ישר 46"/>
          <p:cNvCxnSpPr/>
          <p:nvPr/>
        </p:nvCxnSpPr>
        <p:spPr>
          <a:xfrm flipV="1">
            <a:off x="1265416" y="5067659"/>
            <a:ext cx="7225443" cy="47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חץ ישר 47"/>
          <p:cNvCxnSpPr/>
          <p:nvPr/>
        </p:nvCxnSpPr>
        <p:spPr>
          <a:xfrm flipH="1">
            <a:off x="1154455" y="5694318"/>
            <a:ext cx="7227547" cy="209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22101" y="4604841"/>
            <a:ext cx="12040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Request</a:t>
            </a:r>
            <a:endParaRPr lang="he-IL" dirty="0"/>
          </a:p>
        </p:txBody>
      </p:sp>
      <p:sp>
        <p:nvSpPr>
          <p:cNvPr id="50" name="TextBox 49"/>
          <p:cNvSpPr txBox="1"/>
          <p:nvPr/>
        </p:nvSpPr>
        <p:spPr>
          <a:xfrm>
            <a:off x="1279226" y="5283478"/>
            <a:ext cx="12040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Response</a:t>
            </a:r>
            <a:endParaRPr lang="he-IL" dirty="0"/>
          </a:p>
        </p:txBody>
      </p:sp>
      <p:sp>
        <p:nvSpPr>
          <p:cNvPr id="56" name="סוגר מסולסל שמאלי 55"/>
          <p:cNvSpPr/>
          <p:nvPr/>
        </p:nvSpPr>
        <p:spPr>
          <a:xfrm rot="5400000">
            <a:off x="6697598" y="-2500047"/>
            <a:ext cx="560959" cy="899093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TextBox 56"/>
          <p:cNvSpPr txBox="1"/>
          <p:nvPr/>
        </p:nvSpPr>
        <p:spPr>
          <a:xfrm flipH="1">
            <a:off x="4177783" y="1128117"/>
            <a:ext cx="420421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Request Pipeline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4871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38" grpId="0"/>
      <p:bldP spid="39" grpId="0"/>
      <p:bldP spid="43" grpId="0" animBg="1"/>
      <p:bldP spid="44" grpId="0" animBg="1"/>
      <p:bldP spid="45" grpId="0" animBg="1"/>
      <p:bldP spid="46" grpId="0" animBg="1"/>
      <p:bldP spid="49" grpId="0"/>
      <p:bldP spid="50" grpId="0"/>
      <p:bldP spid="56" grpId="0" animBg="1"/>
      <p:bldP spid="5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493485"/>
            <a:ext cx="8911687" cy="702272"/>
          </a:xfrm>
        </p:spPr>
        <p:txBody>
          <a:bodyPr/>
          <a:lstStyle/>
          <a:p>
            <a:pPr algn="r"/>
            <a:r>
              <a:rPr lang="en-US" dirty="0"/>
              <a:t>Middleware</a:t>
            </a:r>
            <a:r>
              <a:rPr lang="he-IL" dirty="0"/>
              <a:t> - דוגמא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34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289880"/>
            <a:ext cx="93765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2589217" y="6135812"/>
            <a:ext cx="2044929" cy="365125"/>
          </a:xfrm>
        </p:spPr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  <p:sp>
        <p:nvSpPr>
          <p:cNvPr id="25" name="תרשים זרימה: נתונים מאוחסנים 24"/>
          <p:cNvSpPr/>
          <p:nvPr/>
        </p:nvSpPr>
        <p:spPr>
          <a:xfrm flipH="1">
            <a:off x="4593772" y="2308332"/>
            <a:ext cx="1807029" cy="1480457"/>
          </a:xfrm>
          <a:prstGeom prst="flowChartOnlineStorag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authentication</a:t>
            </a:r>
            <a:endParaRPr lang="he-IL" dirty="0"/>
          </a:p>
        </p:txBody>
      </p:sp>
      <p:sp>
        <p:nvSpPr>
          <p:cNvPr id="26" name="תרשים זרימה: נתונים מאוחסנים 25"/>
          <p:cNvSpPr/>
          <p:nvPr/>
        </p:nvSpPr>
        <p:spPr>
          <a:xfrm flipH="1">
            <a:off x="6128655" y="2309442"/>
            <a:ext cx="1807029" cy="1480457"/>
          </a:xfrm>
          <a:prstGeom prst="flowChartOnlineStorag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authorization</a:t>
            </a:r>
            <a:endParaRPr lang="he-IL" dirty="0"/>
          </a:p>
        </p:txBody>
      </p:sp>
      <p:sp>
        <p:nvSpPr>
          <p:cNvPr id="27" name="תרשים זרימה: נתונים מאוחסנים 26"/>
          <p:cNvSpPr/>
          <p:nvPr/>
        </p:nvSpPr>
        <p:spPr>
          <a:xfrm flipH="1">
            <a:off x="7674420" y="2308332"/>
            <a:ext cx="1807029" cy="1480457"/>
          </a:xfrm>
          <a:prstGeom prst="flowChartOnlineStorag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static files</a:t>
            </a:r>
            <a:endParaRPr lang="he-IL" dirty="0"/>
          </a:p>
        </p:txBody>
      </p:sp>
      <p:sp>
        <p:nvSpPr>
          <p:cNvPr id="28" name="תרשים זרימה: נתונים מאוחסנים 27"/>
          <p:cNvSpPr/>
          <p:nvPr/>
        </p:nvSpPr>
        <p:spPr>
          <a:xfrm flipH="1">
            <a:off x="9220200" y="2309441"/>
            <a:ext cx="1807029" cy="1480457"/>
          </a:xfrm>
          <a:prstGeom prst="flowChartOnlineStorag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controller action</a:t>
            </a:r>
            <a:endParaRPr lang="he-IL" dirty="0"/>
          </a:p>
        </p:txBody>
      </p:sp>
      <p:sp>
        <p:nvSpPr>
          <p:cNvPr id="29" name="תרשים זרימה: נתונים מאוחסנים 28"/>
          <p:cNvSpPr/>
          <p:nvPr/>
        </p:nvSpPr>
        <p:spPr>
          <a:xfrm flipH="1">
            <a:off x="3058880" y="2308332"/>
            <a:ext cx="1807029" cy="1480457"/>
          </a:xfrm>
          <a:prstGeom prst="flowChartOnlineStorag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exception handler</a:t>
            </a:r>
            <a:endParaRPr lang="he-IL" dirty="0"/>
          </a:p>
        </p:txBody>
      </p:sp>
      <p:sp>
        <p:nvSpPr>
          <p:cNvPr id="19" name="תרשים זרימה: נתונים מאוחסנים 18"/>
          <p:cNvSpPr/>
          <p:nvPr/>
        </p:nvSpPr>
        <p:spPr>
          <a:xfrm flipH="1">
            <a:off x="4593772" y="4556888"/>
            <a:ext cx="1807029" cy="1480457"/>
          </a:xfrm>
          <a:prstGeom prst="flowChartOnlineStorag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authentication</a:t>
            </a:r>
            <a:endParaRPr lang="he-IL" dirty="0"/>
          </a:p>
        </p:txBody>
      </p:sp>
      <p:sp>
        <p:nvSpPr>
          <p:cNvPr id="20" name="תרשים זרימה: נתונים מאוחסנים 19"/>
          <p:cNvSpPr/>
          <p:nvPr/>
        </p:nvSpPr>
        <p:spPr>
          <a:xfrm flipH="1">
            <a:off x="6128655" y="4557998"/>
            <a:ext cx="1807029" cy="1480457"/>
          </a:xfrm>
          <a:prstGeom prst="flowChartOnlineStorag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authorization</a:t>
            </a:r>
            <a:endParaRPr lang="he-IL" dirty="0"/>
          </a:p>
        </p:txBody>
      </p:sp>
      <p:sp>
        <p:nvSpPr>
          <p:cNvPr id="21" name="תרשים זרימה: נתונים מאוחסנים 20"/>
          <p:cNvSpPr/>
          <p:nvPr/>
        </p:nvSpPr>
        <p:spPr>
          <a:xfrm flipH="1">
            <a:off x="7674420" y="4556888"/>
            <a:ext cx="1807029" cy="1480457"/>
          </a:xfrm>
          <a:prstGeom prst="flowChartOnlineStorag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static files</a:t>
            </a:r>
            <a:endParaRPr lang="he-IL" dirty="0"/>
          </a:p>
        </p:txBody>
      </p:sp>
      <p:sp>
        <p:nvSpPr>
          <p:cNvPr id="22" name="תרשים זרימה: נתונים מאוחסנים 21"/>
          <p:cNvSpPr/>
          <p:nvPr/>
        </p:nvSpPr>
        <p:spPr>
          <a:xfrm flipH="1">
            <a:off x="9220200" y="4557997"/>
            <a:ext cx="1807029" cy="1480457"/>
          </a:xfrm>
          <a:prstGeom prst="flowChartOnlineStorag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controller action</a:t>
            </a:r>
            <a:endParaRPr lang="he-IL" dirty="0"/>
          </a:p>
        </p:txBody>
      </p:sp>
      <p:sp>
        <p:nvSpPr>
          <p:cNvPr id="23" name="תרשים זרימה: נתונים מאוחסנים 22"/>
          <p:cNvSpPr/>
          <p:nvPr/>
        </p:nvSpPr>
        <p:spPr>
          <a:xfrm flipH="1">
            <a:off x="3058880" y="4556888"/>
            <a:ext cx="1807029" cy="1480457"/>
          </a:xfrm>
          <a:prstGeom prst="flowChartOnlineStorag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exception handler</a:t>
            </a:r>
            <a:endParaRPr lang="he-IL" dirty="0"/>
          </a:p>
        </p:txBody>
      </p:sp>
      <p:cxnSp>
        <p:nvCxnSpPr>
          <p:cNvPr id="8" name="מחבר ישר 7"/>
          <p:cNvCxnSpPr/>
          <p:nvPr/>
        </p:nvCxnSpPr>
        <p:spPr>
          <a:xfrm>
            <a:off x="3360049" y="2656673"/>
            <a:ext cx="1505859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/>
          <p:cNvCxnSpPr/>
          <p:nvPr/>
        </p:nvCxnSpPr>
        <p:spPr>
          <a:xfrm>
            <a:off x="6429825" y="2656673"/>
            <a:ext cx="1505859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/>
          <p:cNvCxnSpPr/>
          <p:nvPr/>
        </p:nvCxnSpPr>
        <p:spPr>
          <a:xfrm>
            <a:off x="4865908" y="2656673"/>
            <a:ext cx="1505859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/>
          <p:cNvCxnSpPr/>
          <p:nvPr/>
        </p:nvCxnSpPr>
        <p:spPr>
          <a:xfrm>
            <a:off x="9521369" y="2657231"/>
            <a:ext cx="1505859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/>
          <p:cNvCxnSpPr/>
          <p:nvPr/>
        </p:nvCxnSpPr>
        <p:spPr>
          <a:xfrm>
            <a:off x="7957453" y="2657231"/>
            <a:ext cx="1505859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>
            <a:off x="3316507" y="3494871"/>
            <a:ext cx="1505859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/>
          <p:cNvCxnSpPr/>
          <p:nvPr/>
        </p:nvCxnSpPr>
        <p:spPr>
          <a:xfrm>
            <a:off x="6386281" y="3494871"/>
            <a:ext cx="1505859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/>
          <p:cNvCxnSpPr/>
          <p:nvPr/>
        </p:nvCxnSpPr>
        <p:spPr>
          <a:xfrm>
            <a:off x="4822365" y="3494871"/>
            <a:ext cx="1505859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/>
          <p:cNvCxnSpPr/>
          <p:nvPr/>
        </p:nvCxnSpPr>
        <p:spPr>
          <a:xfrm>
            <a:off x="9477827" y="3495429"/>
            <a:ext cx="1505859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/>
          <p:cNvCxnSpPr/>
          <p:nvPr/>
        </p:nvCxnSpPr>
        <p:spPr>
          <a:xfrm>
            <a:off x="7913909" y="3495429"/>
            <a:ext cx="1505859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/>
          <p:cNvCxnSpPr/>
          <p:nvPr/>
        </p:nvCxnSpPr>
        <p:spPr>
          <a:xfrm>
            <a:off x="3294733" y="5715555"/>
            <a:ext cx="1505859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/>
          <p:cNvCxnSpPr/>
          <p:nvPr/>
        </p:nvCxnSpPr>
        <p:spPr>
          <a:xfrm>
            <a:off x="6364509" y="5726440"/>
            <a:ext cx="1505859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/>
          <p:cNvCxnSpPr/>
          <p:nvPr/>
        </p:nvCxnSpPr>
        <p:spPr>
          <a:xfrm>
            <a:off x="4800592" y="5726440"/>
            <a:ext cx="1505859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/>
          <p:cNvCxnSpPr/>
          <p:nvPr/>
        </p:nvCxnSpPr>
        <p:spPr>
          <a:xfrm>
            <a:off x="7935683" y="5726440"/>
            <a:ext cx="1505859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/>
          <p:cNvCxnSpPr/>
          <p:nvPr/>
        </p:nvCxnSpPr>
        <p:spPr>
          <a:xfrm>
            <a:off x="3272961" y="4866471"/>
            <a:ext cx="1505859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/>
          <p:cNvCxnSpPr/>
          <p:nvPr/>
        </p:nvCxnSpPr>
        <p:spPr>
          <a:xfrm>
            <a:off x="6342737" y="4866471"/>
            <a:ext cx="1505859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/>
          <p:cNvCxnSpPr/>
          <p:nvPr/>
        </p:nvCxnSpPr>
        <p:spPr>
          <a:xfrm>
            <a:off x="4778820" y="4866471"/>
            <a:ext cx="1505859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/>
          <p:cNvCxnSpPr/>
          <p:nvPr/>
        </p:nvCxnSpPr>
        <p:spPr>
          <a:xfrm>
            <a:off x="7913911" y="4866471"/>
            <a:ext cx="1505859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887558" y="2233290"/>
            <a:ext cx="12040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Request</a:t>
            </a:r>
            <a:endParaRPr lang="he-IL" dirty="0"/>
          </a:p>
        </p:txBody>
      </p:sp>
      <p:sp>
        <p:nvSpPr>
          <p:cNvPr id="56" name="TextBox 55"/>
          <p:cNvSpPr txBox="1"/>
          <p:nvPr/>
        </p:nvSpPr>
        <p:spPr>
          <a:xfrm>
            <a:off x="1853322" y="3106282"/>
            <a:ext cx="12040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Response</a:t>
            </a:r>
            <a:endParaRPr lang="he-IL" dirty="0"/>
          </a:p>
        </p:txBody>
      </p:sp>
      <p:cxnSp>
        <p:nvCxnSpPr>
          <p:cNvPr id="58" name="מחבר ישר 57"/>
          <p:cNvCxnSpPr/>
          <p:nvPr/>
        </p:nvCxnSpPr>
        <p:spPr>
          <a:xfrm>
            <a:off x="2026550" y="2656673"/>
            <a:ext cx="1268185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/>
          <p:cNvCxnSpPr/>
          <p:nvPr/>
        </p:nvCxnSpPr>
        <p:spPr>
          <a:xfrm>
            <a:off x="2026550" y="3475613"/>
            <a:ext cx="1289956" cy="8379"/>
          </a:xfrm>
          <a:prstGeom prst="line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98443" y="4453970"/>
            <a:ext cx="11620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Request</a:t>
            </a:r>
            <a:endParaRPr lang="he-IL" dirty="0"/>
          </a:p>
        </p:txBody>
      </p:sp>
      <p:sp>
        <p:nvSpPr>
          <p:cNvPr id="61" name="TextBox 60"/>
          <p:cNvSpPr txBox="1"/>
          <p:nvPr/>
        </p:nvSpPr>
        <p:spPr>
          <a:xfrm>
            <a:off x="1864206" y="5337849"/>
            <a:ext cx="11620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Response</a:t>
            </a:r>
            <a:endParaRPr lang="he-IL" dirty="0"/>
          </a:p>
        </p:txBody>
      </p:sp>
      <p:cxnSp>
        <p:nvCxnSpPr>
          <p:cNvPr id="62" name="מחבר ישר 61"/>
          <p:cNvCxnSpPr/>
          <p:nvPr/>
        </p:nvCxnSpPr>
        <p:spPr>
          <a:xfrm>
            <a:off x="2037433" y="4877355"/>
            <a:ext cx="1223915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/>
          <p:cNvCxnSpPr/>
          <p:nvPr/>
        </p:nvCxnSpPr>
        <p:spPr>
          <a:xfrm>
            <a:off x="2037435" y="5707182"/>
            <a:ext cx="1244925" cy="12567"/>
          </a:xfrm>
          <a:prstGeom prst="line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סוגר מסולסל שמאלי 66"/>
          <p:cNvSpPr/>
          <p:nvPr/>
        </p:nvSpPr>
        <p:spPr>
          <a:xfrm rot="5400000">
            <a:off x="6675495" y="-1973626"/>
            <a:ext cx="560959" cy="772886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TextBox 67"/>
          <p:cNvSpPr txBox="1"/>
          <p:nvPr/>
        </p:nvSpPr>
        <p:spPr>
          <a:xfrm flipH="1">
            <a:off x="4622792" y="1100069"/>
            <a:ext cx="361406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Request Pipeline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81770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5" grpId="0"/>
      <p:bldP spid="56" grpId="0"/>
      <p:bldP spid="60" grpId="0"/>
      <p:bldP spid="61" grpId="0"/>
      <p:bldP spid="67" grpId="0" animBg="1"/>
      <p:bldP spid="6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28058" y="493485"/>
            <a:ext cx="9376559" cy="702272"/>
          </a:xfrm>
        </p:spPr>
        <p:txBody>
          <a:bodyPr/>
          <a:lstStyle/>
          <a:p>
            <a:pPr algn="l" rtl="0"/>
            <a:r>
              <a:rPr lang="en-US" dirty="0"/>
              <a:t>Object Oriented Design (OOD)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35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289880"/>
            <a:ext cx="9376555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בהקשר של תכנות – </a:t>
            </a:r>
            <a:r>
              <a:rPr lang="en-US" dirty="0">
                <a:cs typeface="+mj-cs"/>
              </a:rPr>
              <a:t>design</a:t>
            </a:r>
            <a:r>
              <a:rPr lang="he-IL" dirty="0">
                <a:cs typeface="+mj-cs"/>
              </a:rPr>
              <a:t> של תוכנה מתייחס לתכנון של הפיתוח שלה.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cs typeface="+mj-cs"/>
              </a:rPr>
              <a:t>Object Oriented Design (OOD)</a:t>
            </a:r>
            <a:r>
              <a:rPr lang="he-IL" dirty="0">
                <a:cs typeface="+mj-cs"/>
              </a:rPr>
              <a:t> – תכנון לתוכנה מבוססת </a:t>
            </a:r>
            <a:r>
              <a:rPr lang="en-US" dirty="0">
                <a:cs typeface="+mj-cs"/>
              </a:rPr>
              <a:t>OOP</a:t>
            </a:r>
            <a:r>
              <a:rPr lang="he-IL" dirty="0">
                <a:cs typeface="+mj-cs"/>
              </a:rPr>
              <a:t>. לתכנון יש שני היבטים: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1. התוכנה תעבוד לפי הדרישות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2. הקוד יהיה:</a:t>
            </a: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+mj-cs"/>
              </a:rPr>
              <a:t>Reusable</a:t>
            </a:r>
            <a:r>
              <a:rPr lang="he-IL" dirty="0">
                <a:cs typeface="+mj-cs"/>
              </a:rPr>
              <a:t> – חלקי קוד יהיו ניתנים לשימוש חוזר בהקשרים שונים</a:t>
            </a: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+mj-cs"/>
              </a:rPr>
              <a:t>Flexible &amp; Extensible</a:t>
            </a:r>
            <a:r>
              <a:rPr lang="he-IL" dirty="0">
                <a:cs typeface="+mj-cs"/>
              </a:rPr>
              <a:t> – גמיש וניתן להרחבה בלי "לזעזע" את המערכת</a:t>
            </a:r>
            <a:endParaRPr lang="en-US" dirty="0">
              <a:cs typeface="+mj-cs"/>
            </a:endParaRP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+mj-cs"/>
              </a:rPr>
              <a:t>Maintainable</a:t>
            </a:r>
            <a:r>
              <a:rPr lang="he-IL" dirty="0">
                <a:cs typeface="+mj-cs"/>
              </a:rPr>
              <a:t> – קל לניהול</a:t>
            </a:r>
            <a:endParaRPr lang="en-US" dirty="0">
              <a:cs typeface="+mj-cs"/>
            </a:endParaRP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+mj-cs"/>
              </a:rPr>
              <a:t>Robust</a:t>
            </a:r>
            <a:r>
              <a:rPr lang="he-IL" dirty="0">
                <a:cs typeface="+mj-cs"/>
              </a:rPr>
              <a:t> – מטפל בשגיאות כראוי</a:t>
            </a:r>
            <a:endParaRPr lang="en-US" dirty="0">
              <a:cs typeface="+mj-cs"/>
            </a:endParaRP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+mj-cs"/>
              </a:rPr>
              <a:t>Scalable</a:t>
            </a:r>
            <a:r>
              <a:rPr lang="he-IL" dirty="0">
                <a:cs typeface="+mj-cs"/>
              </a:rPr>
              <a:t> – מערכת שיכולה לגדול מבחינת </a:t>
            </a:r>
            <a:r>
              <a:rPr lang="he-IL" b="1" dirty="0">
                <a:cs typeface="+mj-cs"/>
              </a:rPr>
              <a:t>חומרה</a:t>
            </a:r>
            <a:r>
              <a:rPr lang="he-IL" dirty="0">
                <a:cs typeface="+mj-cs"/>
              </a:rPr>
              <a:t> בלי להזדקק לשנות את הליבה שלה.</a:t>
            </a:r>
            <a:endParaRPr lang="en-US" dirty="0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2589217" y="6135812"/>
            <a:ext cx="2044929" cy="365125"/>
          </a:xfrm>
        </p:spPr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</p:spTree>
    <p:extLst>
      <p:ext uri="{BB962C8B-B14F-4D97-AF65-F5344CB8AC3E}">
        <p14:creationId xmlns:p14="http://schemas.microsoft.com/office/powerpoint/2010/main" val="204720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28058" y="493485"/>
            <a:ext cx="9376559" cy="702272"/>
          </a:xfrm>
        </p:spPr>
        <p:txBody>
          <a:bodyPr/>
          <a:lstStyle/>
          <a:p>
            <a:pPr algn="r"/>
            <a:r>
              <a:rPr lang="he-IL" dirty="0"/>
              <a:t>עקרונות </a:t>
            </a:r>
            <a:r>
              <a:rPr lang="en-US" dirty="0"/>
              <a:t>OOD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36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289881"/>
            <a:ext cx="937655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+mj-cs"/>
              </a:rPr>
              <a:t>best practices</a:t>
            </a:r>
            <a:r>
              <a:rPr lang="he-IL" dirty="0">
                <a:cs typeface="+mj-cs"/>
              </a:rPr>
              <a:t> – שיטות עבודה שהוכחו כיעילות</a:t>
            </a: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dirty="0">
                <a:cs typeface="+mj-cs"/>
              </a:rPr>
              <a:t>טכניקות שהן ביסודות </a:t>
            </a:r>
            <a:r>
              <a:rPr lang="en-US" dirty="0">
                <a:cs typeface="+mj-cs"/>
              </a:rPr>
              <a:t> OOD</a:t>
            </a:r>
            <a:r>
              <a:rPr lang="he-IL" dirty="0">
                <a:cs typeface="+mj-cs"/>
              </a:rPr>
              <a:t>:</a:t>
            </a:r>
          </a:p>
          <a:p>
            <a:pPr marL="342891" indent="-342891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Single Responsibility Principle</a:t>
            </a:r>
            <a:r>
              <a:rPr lang="he-IL" dirty="0"/>
              <a:t> (</a:t>
            </a:r>
            <a:r>
              <a:rPr lang="en-US" b="1" dirty="0"/>
              <a:t>S</a:t>
            </a:r>
            <a:r>
              <a:rPr lang="en-US" dirty="0"/>
              <a:t>RP</a:t>
            </a:r>
            <a:r>
              <a:rPr lang="he-IL" dirty="0"/>
              <a:t>)</a:t>
            </a:r>
          </a:p>
          <a:p>
            <a:pPr marL="342891" indent="-342891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cs typeface="+mj-cs"/>
              </a:rPr>
              <a:t>Open-Closed Principles</a:t>
            </a:r>
            <a:r>
              <a:rPr lang="he-IL" dirty="0">
                <a:cs typeface="+mj-cs"/>
              </a:rPr>
              <a:t> (</a:t>
            </a:r>
            <a:r>
              <a:rPr lang="en-US" b="1" dirty="0">
                <a:cs typeface="+mj-cs"/>
              </a:rPr>
              <a:t>O</a:t>
            </a:r>
            <a:r>
              <a:rPr lang="en-US" dirty="0">
                <a:cs typeface="+mj-cs"/>
              </a:rPr>
              <a:t>CP</a:t>
            </a:r>
            <a:r>
              <a:rPr lang="he-IL" dirty="0">
                <a:cs typeface="+mj-cs"/>
              </a:rPr>
              <a:t>)</a:t>
            </a:r>
            <a:endParaRPr lang="en-US" dirty="0">
              <a:cs typeface="+mj-cs"/>
            </a:endParaRPr>
          </a:p>
          <a:p>
            <a:pPr marL="342891" indent="-342891" algn="just">
              <a:lnSpc>
                <a:spcPct val="200000"/>
              </a:lnSpc>
              <a:buFont typeface="+mj-lt"/>
              <a:buAutoNum type="arabicPeriod"/>
            </a:pPr>
            <a:r>
              <a:rPr lang="en-US" b="1" dirty="0" err="1">
                <a:cs typeface="+mj-cs"/>
              </a:rPr>
              <a:t>L</a:t>
            </a:r>
            <a:r>
              <a:rPr lang="en-US" dirty="0" err="1">
                <a:cs typeface="+mj-cs"/>
              </a:rPr>
              <a:t>iskov’s</a:t>
            </a:r>
            <a:r>
              <a:rPr lang="en-US" dirty="0">
                <a:cs typeface="+mj-cs"/>
              </a:rPr>
              <a:t> Substitution principle</a:t>
            </a:r>
            <a:endParaRPr lang="he-IL" dirty="0">
              <a:cs typeface="+mj-cs"/>
            </a:endParaRPr>
          </a:p>
          <a:p>
            <a:pPr marL="342891" indent="-342891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Interface Segregation Principle</a:t>
            </a:r>
            <a:r>
              <a:rPr lang="he-IL" dirty="0"/>
              <a:t> (</a:t>
            </a:r>
            <a:r>
              <a:rPr lang="en-US" b="1" dirty="0"/>
              <a:t>I</a:t>
            </a:r>
            <a:r>
              <a:rPr lang="en-US" dirty="0"/>
              <a:t>SP</a:t>
            </a:r>
            <a:r>
              <a:rPr lang="he-IL" dirty="0"/>
              <a:t>)</a:t>
            </a:r>
          </a:p>
          <a:p>
            <a:pPr marL="342891" indent="-342891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Dependency Inversion Principle</a:t>
            </a:r>
            <a:r>
              <a:rPr lang="he-IL" dirty="0"/>
              <a:t> (</a:t>
            </a:r>
            <a:r>
              <a:rPr lang="en-US" b="1" dirty="0"/>
              <a:t>D</a:t>
            </a:r>
            <a:r>
              <a:rPr lang="en-US" dirty="0"/>
              <a:t>IP</a:t>
            </a:r>
            <a:r>
              <a:rPr lang="he-IL" dirty="0"/>
              <a:t>)</a:t>
            </a:r>
          </a:p>
          <a:p>
            <a:pPr algn="just">
              <a:lnSpc>
                <a:spcPct val="200000"/>
              </a:lnSpc>
            </a:pPr>
            <a:r>
              <a:rPr lang="he-IL" dirty="0"/>
              <a:t>לעיתים קרובות מתייחסים לחמשת עקרונות אלו בראשי תיבות – </a:t>
            </a:r>
            <a:r>
              <a:rPr lang="en-US" dirty="0"/>
              <a:t>SOLID</a:t>
            </a:r>
            <a:r>
              <a:rPr lang="he-IL" dirty="0"/>
              <a:t>.</a:t>
            </a:r>
          </a:p>
          <a:p>
            <a:pPr marL="342891" indent="-342891" algn="just">
              <a:lnSpc>
                <a:spcPct val="200000"/>
              </a:lnSpc>
              <a:buFont typeface="+mj-lt"/>
              <a:buAutoNum type="arabicPeriod"/>
            </a:pP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2589217" y="6135812"/>
            <a:ext cx="2044929" cy="365125"/>
          </a:xfrm>
        </p:spPr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</p:spTree>
    <p:extLst>
      <p:ext uri="{BB962C8B-B14F-4D97-AF65-F5344CB8AC3E}">
        <p14:creationId xmlns:p14="http://schemas.microsoft.com/office/powerpoint/2010/main" val="351920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28058" y="493485"/>
            <a:ext cx="9376559" cy="702272"/>
          </a:xfrm>
        </p:spPr>
        <p:txBody>
          <a:bodyPr/>
          <a:lstStyle/>
          <a:p>
            <a:pPr rtl="0"/>
            <a:r>
              <a:rPr lang="en-US" dirty="0"/>
              <a:t>Dependency Inversion Principle (DIP)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37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289881"/>
            <a:ext cx="937655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בתוכנה יש מחלקות שהן </a:t>
            </a:r>
            <a:r>
              <a:rPr lang="en-US" dirty="0">
                <a:cs typeface="+mj-cs"/>
              </a:rPr>
              <a:t>low level</a:t>
            </a:r>
            <a:r>
              <a:rPr lang="he-IL" dirty="0">
                <a:cs typeface="+mj-cs"/>
              </a:rPr>
              <a:t> – מבצעות קוד שיורד לפרטי פרטים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ומחלקות שהן </a:t>
            </a:r>
            <a:r>
              <a:rPr lang="en-US" dirty="0">
                <a:cs typeface="+mj-cs"/>
              </a:rPr>
              <a:t>high level</a:t>
            </a:r>
            <a:r>
              <a:rPr lang="he-IL" dirty="0">
                <a:cs typeface="+mj-cs"/>
              </a:rPr>
              <a:t> – מאגדות לוגיקה שלמה שמתבססת של  </a:t>
            </a:r>
            <a:r>
              <a:rPr lang="en-US" dirty="0">
                <a:cs typeface="+mj-cs"/>
              </a:rPr>
              <a:t>low level class</a:t>
            </a: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לדוגמה: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מודול (פרויקט, </a:t>
            </a:r>
            <a:r>
              <a:rPr lang="en-US" dirty="0">
                <a:cs typeface="+mj-cs"/>
              </a:rPr>
              <a:t>Class Library</a:t>
            </a:r>
            <a:r>
              <a:rPr lang="he-IL" dirty="0">
                <a:cs typeface="+mj-cs"/>
              </a:rPr>
              <a:t>) שקורא תווים מהמקלדת ומדפיס אותם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cs typeface="+mj-cs"/>
              </a:rPr>
              <a:t>low level classes</a:t>
            </a:r>
            <a:r>
              <a:rPr lang="he-IL" dirty="0">
                <a:cs typeface="+mj-cs"/>
              </a:rPr>
              <a:t> – </a:t>
            </a:r>
            <a:r>
              <a:rPr lang="en-US" dirty="0" err="1">
                <a:cs typeface="+mj-cs"/>
              </a:rPr>
              <a:t>KeyboardReader</a:t>
            </a:r>
            <a:r>
              <a:rPr lang="he-IL" dirty="0">
                <a:cs typeface="+mj-cs"/>
              </a:rPr>
              <a:t>, </a:t>
            </a:r>
            <a:r>
              <a:rPr lang="en-US" dirty="0" err="1">
                <a:cs typeface="+mj-cs"/>
              </a:rPr>
              <a:t>PrinterWriter</a:t>
            </a: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cs typeface="+mj-cs"/>
              </a:rPr>
              <a:t>high level classes</a:t>
            </a:r>
            <a:r>
              <a:rPr lang="he-IL" dirty="0">
                <a:cs typeface="+mj-cs"/>
              </a:rPr>
              <a:t> – הלוגיקה של קריאה וכתיבה</a:t>
            </a:r>
          </a:p>
          <a:p>
            <a:pPr algn="just">
              <a:lnSpc>
                <a:spcPct val="200000"/>
              </a:lnSpc>
            </a:pPr>
            <a:r>
              <a:rPr lang="he-IL" u="sng" dirty="0">
                <a:solidFill>
                  <a:srgbClr val="C00000"/>
                </a:solidFill>
                <a:cs typeface="+mj-cs"/>
              </a:rPr>
              <a:t>תכנון גרוע</a:t>
            </a:r>
            <a:r>
              <a:rPr lang="he-IL" dirty="0">
                <a:solidFill>
                  <a:srgbClr val="C00000"/>
                </a:solidFill>
                <a:cs typeface="+mj-cs"/>
              </a:rPr>
              <a:t> – </a:t>
            </a:r>
            <a:r>
              <a:rPr lang="en-US" dirty="0">
                <a:solidFill>
                  <a:srgbClr val="C00000"/>
                </a:solidFill>
                <a:cs typeface="+mj-cs"/>
              </a:rPr>
              <a:t>high level classes</a:t>
            </a:r>
            <a:r>
              <a:rPr lang="he-IL" dirty="0">
                <a:solidFill>
                  <a:srgbClr val="C00000"/>
                </a:solidFill>
                <a:cs typeface="+mj-cs"/>
              </a:rPr>
              <a:t> משתמשים ישירות ב </a:t>
            </a:r>
            <a:r>
              <a:rPr lang="en-US" dirty="0">
                <a:solidFill>
                  <a:srgbClr val="C00000"/>
                </a:solidFill>
                <a:cs typeface="+mj-cs"/>
              </a:rPr>
              <a:t>low level classes</a:t>
            </a:r>
          </a:p>
          <a:p>
            <a:pPr algn="just">
              <a:lnSpc>
                <a:spcPct val="200000"/>
              </a:lnSpc>
            </a:pPr>
            <a:r>
              <a:rPr lang="he-IL" u="sng" dirty="0">
                <a:solidFill>
                  <a:srgbClr val="006600"/>
                </a:solidFill>
                <a:cs typeface="+mj-cs"/>
              </a:rPr>
              <a:t>תכנון טוב</a:t>
            </a:r>
            <a:r>
              <a:rPr lang="he-IL" dirty="0">
                <a:solidFill>
                  <a:srgbClr val="006600"/>
                </a:solidFill>
                <a:cs typeface="+mj-cs"/>
              </a:rPr>
              <a:t> – יש הפשטה בין </a:t>
            </a:r>
            <a:r>
              <a:rPr lang="en-US" dirty="0">
                <a:solidFill>
                  <a:srgbClr val="006600"/>
                </a:solidFill>
                <a:cs typeface="+mj-cs"/>
              </a:rPr>
              <a:t>high</a:t>
            </a:r>
            <a:r>
              <a:rPr lang="he-IL" dirty="0">
                <a:solidFill>
                  <a:srgbClr val="006600"/>
                </a:solidFill>
                <a:cs typeface="+mj-cs"/>
              </a:rPr>
              <a:t> ל </a:t>
            </a:r>
            <a:r>
              <a:rPr lang="en-US" dirty="0">
                <a:solidFill>
                  <a:srgbClr val="006600"/>
                </a:solidFill>
                <a:cs typeface="+mj-cs"/>
              </a:rPr>
              <a:t>low level classes</a:t>
            </a:r>
            <a:r>
              <a:rPr lang="he-IL" dirty="0">
                <a:solidFill>
                  <a:srgbClr val="006600"/>
                </a:solidFill>
                <a:cs typeface="+mj-cs"/>
              </a:rPr>
              <a:t>. – </a:t>
            </a:r>
            <a:r>
              <a:rPr lang="he-IL" sz="2400" b="1" u="sng" dirty="0">
                <a:solidFill>
                  <a:srgbClr val="080808"/>
                </a:solidFill>
                <a:cs typeface="+mj-cs"/>
              </a:rPr>
              <a:t>זה </a:t>
            </a:r>
            <a:r>
              <a:rPr lang="he-IL" sz="2400" b="1" u="sng" dirty="0" err="1">
                <a:solidFill>
                  <a:srgbClr val="080808"/>
                </a:solidFill>
                <a:cs typeface="+mj-cs"/>
              </a:rPr>
              <a:t>העקרון</a:t>
            </a:r>
            <a:r>
              <a:rPr lang="he-IL" sz="2400" b="1" u="sng" dirty="0">
                <a:solidFill>
                  <a:srgbClr val="080808"/>
                </a:solidFill>
                <a:cs typeface="+mj-cs"/>
              </a:rPr>
              <a:t> של </a:t>
            </a:r>
            <a:r>
              <a:rPr lang="en-US" sz="2400" b="1" u="sng" dirty="0">
                <a:solidFill>
                  <a:srgbClr val="080808"/>
                </a:solidFill>
                <a:cs typeface="+mj-cs"/>
              </a:rPr>
              <a:t>DIP</a:t>
            </a:r>
            <a:endParaRPr lang="he-IL" b="1" u="sng" dirty="0">
              <a:solidFill>
                <a:srgbClr val="080808"/>
              </a:solidFill>
              <a:cs typeface="+mj-cs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cs typeface="+mj-cs"/>
              </a:rPr>
              <a:t>High Level Classes            Abstraction Layer           Low Level Classes</a:t>
            </a: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2589217" y="6135812"/>
            <a:ext cx="2044929" cy="365125"/>
          </a:xfrm>
        </p:spPr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  <p:cxnSp>
        <p:nvCxnSpPr>
          <p:cNvPr id="17" name="מחבר חץ ישר 16"/>
          <p:cNvCxnSpPr/>
          <p:nvPr/>
        </p:nvCxnSpPr>
        <p:spPr>
          <a:xfrm>
            <a:off x="9294922" y="6233031"/>
            <a:ext cx="381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מחבר חץ ישר 18"/>
          <p:cNvCxnSpPr/>
          <p:nvPr/>
        </p:nvCxnSpPr>
        <p:spPr>
          <a:xfrm>
            <a:off x="7100751" y="6233987"/>
            <a:ext cx="381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28058" y="493485"/>
            <a:ext cx="9376559" cy="702272"/>
          </a:xfrm>
        </p:spPr>
        <p:txBody>
          <a:bodyPr/>
          <a:lstStyle/>
          <a:p>
            <a:pPr algn="l" rtl="0"/>
            <a:r>
              <a:rPr lang="en-US" dirty="0"/>
              <a:t>Dependency Inversion Principle (DIP) – Cont.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38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289882"/>
            <a:ext cx="93765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he-IL" u="sng" dirty="0">
                <a:cs typeface="+mj-cs"/>
              </a:rPr>
              <a:t>כללים לביצוע </a:t>
            </a:r>
            <a:r>
              <a:rPr lang="en-US" u="sng" dirty="0">
                <a:cs typeface="+mj-cs"/>
              </a:rPr>
              <a:t>DIP</a:t>
            </a:r>
            <a:r>
              <a:rPr lang="he-IL" u="sng" dirty="0">
                <a:cs typeface="+mj-cs"/>
              </a:rPr>
              <a:t>:</a:t>
            </a:r>
          </a:p>
          <a:p>
            <a:pPr marL="342891" indent="-342891" algn="just">
              <a:lnSpc>
                <a:spcPct val="200000"/>
              </a:lnSpc>
              <a:buAutoNum type="arabicPeriod"/>
            </a:pPr>
            <a:r>
              <a:rPr lang="en-US" dirty="0">
                <a:cs typeface="+mj-cs"/>
              </a:rPr>
              <a:t>High level modules</a:t>
            </a:r>
            <a:r>
              <a:rPr lang="he-IL" dirty="0">
                <a:cs typeface="+mj-cs"/>
              </a:rPr>
              <a:t> לא תלויים ב </a:t>
            </a:r>
            <a:r>
              <a:rPr lang="en-US" dirty="0">
                <a:cs typeface="+mj-cs"/>
              </a:rPr>
              <a:t>Low level modules</a:t>
            </a:r>
            <a:r>
              <a:rPr lang="he-IL" dirty="0">
                <a:cs typeface="+mj-cs"/>
              </a:rPr>
              <a:t> ישירות אלא באמצעות שכבה אמצעית – אבסטרקציה.</a:t>
            </a:r>
          </a:p>
          <a:p>
            <a:pPr marL="342891" indent="-342891" algn="just">
              <a:lnSpc>
                <a:spcPct val="200000"/>
              </a:lnSpc>
              <a:buAutoNum type="arabicPeriod"/>
            </a:pPr>
            <a:r>
              <a:rPr lang="he-IL" dirty="0">
                <a:cs typeface="+mj-cs"/>
              </a:rPr>
              <a:t>השכבה של אבסטרקציה לא נשענת על פרטי הביצוע. פרטי הביצוע תלויים בשכבת האבסטרקציה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ב </a:t>
            </a:r>
            <a:r>
              <a:rPr lang="en-US" dirty="0">
                <a:cs typeface="+mj-cs"/>
              </a:rPr>
              <a:t>OOP</a:t>
            </a:r>
            <a:r>
              <a:rPr lang="he-IL" dirty="0">
                <a:cs typeface="+mj-cs"/>
              </a:rPr>
              <a:t>, כשמדברים על הפשטה, אבסטרקציה, המימוש הוא באמצעות </a:t>
            </a:r>
            <a:r>
              <a:rPr lang="en-US" dirty="0">
                <a:cs typeface="+mj-cs"/>
              </a:rPr>
              <a:t>Interface</a:t>
            </a:r>
            <a:r>
              <a:rPr lang="he-IL" dirty="0">
                <a:cs typeface="+mj-cs"/>
              </a:rPr>
              <a:t>, או </a:t>
            </a:r>
            <a:r>
              <a:rPr lang="en-US" dirty="0">
                <a:cs typeface="+mj-cs"/>
              </a:rPr>
              <a:t>abstract class</a:t>
            </a:r>
            <a:r>
              <a:rPr lang="he-IL" dirty="0">
                <a:cs typeface="+mj-cs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cs typeface="+mj-cs"/>
              </a:rPr>
              <a:t>Loosely Coupled Code</a:t>
            </a:r>
            <a:r>
              <a:rPr lang="he-IL" dirty="0">
                <a:cs typeface="+mj-cs"/>
              </a:rPr>
              <a:t> – קוד שלא תלוי באופן הדוק בקוד חיצוני אליו. מונע צורך בשינויים של הקוד בעקבות שינויים ברכיבים חיצוניים לו.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2589217" y="6135812"/>
            <a:ext cx="2044929" cy="365125"/>
          </a:xfrm>
        </p:spPr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</p:spTree>
    <p:extLst>
      <p:ext uri="{BB962C8B-B14F-4D97-AF65-F5344CB8AC3E}">
        <p14:creationId xmlns:p14="http://schemas.microsoft.com/office/powerpoint/2010/main" val="222303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28058" y="493485"/>
            <a:ext cx="9376559" cy="702272"/>
          </a:xfrm>
        </p:spPr>
        <p:txBody>
          <a:bodyPr/>
          <a:lstStyle/>
          <a:p>
            <a:pPr algn="r"/>
            <a:r>
              <a:rPr lang="en-US" dirty="0"/>
              <a:t>Manager Worker</a:t>
            </a:r>
            <a:r>
              <a:rPr lang="he-IL" dirty="0"/>
              <a:t> – מימוש שאינו </a:t>
            </a:r>
            <a:r>
              <a:rPr lang="en-US" dirty="0"/>
              <a:t>DIP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39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00088" y="1289881"/>
            <a:ext cx="4903059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//high level class</a:t>
            </a: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Manager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 rtl="0"/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Manage()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MyWorker.Work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1600" dirty="0">
              <a:cs typeface="+mj-cs"/>
            </a:endParaRPr>
          </a:p>
          <a:p>
            <a:pPr algn="just" rtl="0">
              <a:lnSpc>
                <a:spcPct val="200000"/>
              </a:lnSpc>
            </a:pPr>
            <a:endParaRPr lang="he-IL" sz="1600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2589217" y="6135812"/>
            <a:ext cx="2044929" cy="365125"/>
          </a:xfrm>
        </p:spPr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  <p:sp>
        <p:nvSpPr>
          <p:cNvPr id="7" name="מלבן 6"/>
          <p:cNvSpPr/>
          <p:nvPr/>
        </p:nvSpPr>
        <p:spPr>
          <a:xfrm>
            <a:off x="6303147" y="1289881"/>
            <a:ext cx="5496763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//low level classes</a:t>
            </a: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Worker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Work()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"Worker is Working"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SuperWorker</a:t>
            </a: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Work()</a:t>
            </a:r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Superworker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is working much more"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מלבן 7"/>
          <p:cNvSpPr/>
          <p:nvPr/>
        </p:nvSpPr>
        <p:spPr>
          <a:xfrm>
            <a:off x="3071675" y="4625267"/>
            <a:ext cx="1544715" cy="408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Manager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2422071" y="5260483"/>
            <a:ext cx="1189608" cy="408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Worker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4039341" y="5260483"/>
            <a:ext cx="1427772" cy="408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SuperWorker</a:t>
            </a:r>
            <a:endParaRPr lang="he-IL" dirty="0"/>
          </a:p>
        </p:txBody>
      </p:sp>
      <p:cxnSp>
        <p:nvCxnSpPr>
          <p:cNvPr id="12" name="מחבר חץ ישר 11"/>
          <p:cNvCxnSpPr/>
          <p:nvPr/>
        </p:nvCxnSpPr>
        <p:spPr>
          <a:xfrm>
            <a:off x="3346883" y="5033640"/>
            <a:ext cx="0" cy="226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2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he-IL" dirty="0"/>
              <a:t>תעבורת אינטרנט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4</a:t>
            </a:fld>
            <a:endParaRPr lang="he-IL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648685"/>
              </p:ext>
            </p:extLst>
          </p:nvPr>
        </p:nvGraphicFramePr>
        <p:xfrm>
          <a:off x="2210538" y="1385455"/>
          <a:ext cx="9294074" cy="505927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464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269">
                <a:tc>
                  <a:txBody>
                    <a:bodyPr/>
                    <a:lstStyle/>
                    <a:p>
                      <a:pPr algn="r" rtl="1"/>
                      <a:r>
                        <a:rPr lang="he-IL" sz="2400" b="1" dirty="0">
                          <a:cs typeface="+mj-cs"/>
                        </a:rPr>
                        <a:t>תשתית</a:t>
                      </a:r>
                      <a:r>
                        <a:rPr lang="he-IL" sz="2400" b="1" baseline="0" dirty="0">
                          <a:cs typeface="+mj-cs"/>
                        </a:rPr>
                        <a:t> התעבורה העולמית</a:t>
                      </a:r>
                      <a:endParaRPr lang="he-IL" sz="2400" b="1" dirty="0"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400" b="1" dirty="0">
                          <a:cs typeface="+mj-cs"/>
                        </a:rPr>
                        <a:t>תשתית האינטרנט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617"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cs typeface="+mj-cs"/>
                        </a:rPr>
                        <a:t>מחברת בין (כמעט) כל המקומות על פני כדור הארץ ומאפשרת העברת אנשים וסחורה ביניהם. בנויה מפסי רכבת, כבישים סלולים, דרכי עפר, נתיבי שיט וטיסה נפוצים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cs typeface="+mj-cs"/>
                        </a:rPr>
                        <a:t>מחברת</a:t>
                      </a:r>
                      <a:r>
                        <a:rPr lang="he-IL" sz="1600" baseline="0" dirty="0">
                          <a:cs typeface="+mj-cs"/>
                        </a:rPr>
                        <a:t> בין (כמעט) כל המחשבים בעולם ומאפשרת העברת מידע ביניהם. עשויה בעיקר מחוטי נחושת, סיבים אופטיים, ותקשורת </a:t>
                      </a:r>
                      <a:r>
                        <a:rPr lang="he-IL" sz="1600" baseline="0" dirty="0" err="1">
                          <a:cs typeface="+mj-cs"/>
                        </a:rPr>
                        <a:t>לווינית</a:t>
                      </a:r>
                      <a:r>
                        <a:rPr lang="he-IL" sz="1600" baseline="0" dirty="0">
                          <a:cs typeface="+mj-cs"/>
                        </a:rPr>
                        <a:t> ואלחוטית.</a:t>
                      </a:r>
                      <a:endParaRPr lang="he-IL" sz="1600" dirty="0"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332"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cs typeface="+mj-cs"/>
                        </a:rPr>
                        <a:t>מקום מפגש של מספר דרכים נקרא</a:t>
                      </a:r>
                      <a:r>
                        <a:rPr lang="he-IL" sz="1600" baseline="0" dirty="0">
                          <a:cs typeface="+mj-cs"/>
                        </a:rPr>
                        <a:t> "צומת". ככל שיש יותר דרכים כך הצומת יותר גדול.</a:t>
                      </a:r>
                      <a:endParaRPr lang="he-IL" sz="1600" dirty="0"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cs typeface="+mj-cs"/>
                        </a:rPr>
                        <a:t>מקום מפגש של מספר מחשבים</a:t>
                      </a:r>
                      <a:r>
                        <a:rPr lang="he-IL" sz="1600" baseline="0" dirty="0">
                          <a:cs typeface="+mj-cs"/>
                        </a:rPr>
                        <a:t> נקרא "נתב". ככל שיש יותר מחשבים כך נדרשות יותר כניסות לנתב.</a:t>
                      </a:r>
                      <a:endParaRPr lang="he-IL" sz="1600" dirty="0"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2760"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cs typeface="+mj-cs"/>
                        </a:rPr>
                        <a:t>התשתית אמנם</a:t>
                      </a:r>
                      <a:r>
                        <a:rPr lang="he-IL" sz="1600" baseline="0" dirty="0">
                          <a:cs typeface="+mj-cs"/>
                        </a:rPr>
                        <a:t> יוצרת חיבור פיסי בין מקומות, אך נדרשים כלי תחבורה שונים על מנת להעביר דברים בפועל.</a:t>
                      </a:r>
                      <a:endParaRPr lang="he-IL" sz="1600" dirty="0"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cs typeface="+mj-cs"/>
                        </a:rPr>
                        <a:t>התשתית אמנם יוצרת חיבור בין מחשבים, אך לצורך</a:t>
                      </a:r>
                      <a:r>
                        <a:rPr lang="he-IL" sz="1600" baseline="0" dirty="0">
                          <a:cs typeface="+mj-cs"/>
                        </a:rPr>
                        <a:t> העברת מידע משתמשים בפרוטוקול </a:t>
                      </a:r>
                      <a:r>
                        <a:rPr lang="en-US" sz="1600" baseline="0" dirty="0">
                          <a:cs typeface="+mj-cs"/>
                        </a:rPr>
                        <a:t>TCP/IP</a:t>
                      </a:r>
                      <a:r>
                        <a:rPr lang="he-IL" sz="1600" baseline="0" dirty="0">
                          <a:cs typeface="+mj-cs"/>
                        </a:rPr>
                        <a:t> שמשתמש </a:t>
                      </a:r>
                      <a:r>
                        <a:rPr lang="he-IL" sz="1600" baseline="0" dirty="0" err="1">
                          <a:cs typeface="+mj-cs"/>
                        </a:rPr>
                        <a:t>בפאקטים</a:t>
                      </a:r>
                      <a:r>
                        <a:rPr lang="he-IL" sz="1600" baseline="0" dirty="0">
                          <a:cs typeface="+mj-cs"/>
                        </a:rPr>
                        <a:t> (</a:t>
                      </a:r>
                      <a:r>
                        <a:rPr lang="en-US" sz="1600" baseline="0" dirty="0">
                          <a:cs typeface="+mj-cs"/>
                        </a:rPr>
                        <a:t>(Packets</a:t>
                      </a:r>
                      <a:r>
                        <a:rPr lang="he-IL" sz="1600" baseline="0" dirty="0">
                          <a:cs typeface="+mj-cs"/>
                        </a:rPr>
                        <a:t>  - יחידות קטנות של מידע בעלות כתובת מוצא וכתובת יעד.</a:t>
                      </a:r>
                    </a:p>
                    <a:p>
                      <a:pPr algn="r" rtl="1"/>
                      <a:r>
                        <a:rPr lang="he-IL" sz="1600" baseline="0" dirty="0" err="1">
                          <a:cs typeface="+mj-cs"/>
                        </a:rPr>
                        <a:t>הפאקטים</a:t>
                      </a:r>
                      <a:r>
                        <a:rPr lang="he-IL" sz="1600" baseline="0" dirty="0">
                          <a:cs typeface="+mj-cs"/>
                        </a:rPr>
                        <a:t> נוסעים על גבי תשתית האינטרנט.</a:t>
                      </a:r>
                      <a:endParaRPr lang="he-IL" sz="1600" dirty="0"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332"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cs typeface="+mj-cs"/>
                        </a:rPr>
                        <a:t>כלי תחבורה </a:t>
                      </a:r>
                      <a:r>
                        <a:rPr lang="he-IL" sz="1600">
                          <a:cs typeface="+mj-cs"/>
                        </a:rPr>
                        <a:t>מעלים נוסעים או סחורה </a:t>
                      </a:r>
                      <a:r>
                        <a:rPr lang="he-IL" sz="1600" dirty="0">
                          <a:cs typeface="+mj-cs"/>
                        </a:rPr>
                        <a:t>ומעבירים</a:t>
                      </a:r>
                      <a:r>
                        <a:rPr lang="he-IL" sz="1600" baseline="0" dirty="0">
                          <a:cs typeface="+mj-cs"/>
                        </a:rPr>
                        <a:t> אותם ליעד שלהם</a:t>
                      </a:r>
                      <a:endParaRPr lang="he-IL" sz="1600" dirty="0"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cs typeface="+mj-cs"/>
                        </a:rPr>
                        <a:t>לתוך כל </a:t>
                      </a:r>
                      <a:r>
                        <a:rPr lang="he-IL" sz="1600" dirty="0" err="1">
                          <a:cs typeface="+mj-cs"/>
                        </a:rPr>
                        <a:t>פאקט</a:t>
                      </a:r>
                      <a:r>
                        <a:rPr lang="he-IL" sz="1600" dirty="0">
                          <a:cs typeface="+mj-cs"/>
                        </a:rPr>
                        <a:t> מכניסים חתיכת מידע ושולחים</a:t>
                      </a:r>
                      <a:r>
                        <a:rPr lang="he-IL" sz="1600" baseline="0" dirty="0">
                          <a:cs typeface="+mj-cs"/>
                        </a:rPr>
                        <a:t> למחשב היעד.</a:t>
                      </a:r>
                      <a:endParaRPr lang="he-IL" sz="1600" dirty="0"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cs typeface="+mj-cs"/>
                        </a:rPr>
                        <a:t>תעבורה מורכבת מזרימה בלתי פוסקת של כלי תחבורה שעוברים לעיתים בצמתים</a:t>
                      </a:r>
                      <a:r>
                        <a:rPr lang="he-IL" sz="1600" baseline="0" dirty="0">
                          <a:cs typeface="+mj-cs"/>
                        </a:rPr>
                        <a:t> שונים</a:t>
                      </a:r>
                      <a:endParaRPr lang="he-IL" sz="1600" dirty="0"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cs typeface="+mj-cs"/>
                        </a:rPr>
                        <a:t>תעבורת האינטרנט מורכבת מזרימה בלתי פוסקת של </a:t>
                      </a:r>
                      <a:r>
                        <a:rPr lang="he-IL" sz="1600" dirty="0" err="1">
                          <a:cs typeface="+mj-cs"/>
                        </a:rPr>
                        <a:t>פאקטים</a:t>
                      </a:r>
                      <a:r>
                        <a:rPr lang="he-IL" sz="1600" dirty="0">
                          <a:cs typeface="+mj-cs"/>
                        </a:rPr>
                        <a:t> שנעים מכל מיני מחשבים למחשבים אחרים, לפעמים הם צריכים לעבור נתבים בדרך.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</p:spTree>
    <p:extLst>
      <p:ext uri="{BB962C8B-B14F-4D97-AF65-F5344CB8AC3E}">
        <p14:creationId xmlns:p14="http://schemas.microsoft.com/office/powerpoint/2010/main" val="3693134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28058" y="493485"/>
            <a:ext cx="9376559" cy="702272"/>
          </a:xfrm>
        </p:spPr>
        <p:txBody>
          <a:bodyPr/>
          <a:lstStyle/>
          <a:p>
            <a:pPr algn="r"/>
            <a:r>
              <a:rPr lang="en-US" dirty="0"/>
              <a:t>Manager Worker</a:t>
            </a:r>
            <a:r>
              <a:rPr lang="he-IL" dirty="0"/>
              <a:t> – מימוש </a:t>
            </a:r>
            <a:r>
              <a:rPr lang="en-US" dirty="0"/>
              <a:t>DIP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40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00088" y="1289880"/>
            <a:ext cx="3127525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//high level class</a:t>
            </a: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Manager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 rtl="0"/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Manage()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MyWorker.Work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1600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2589217" y="6135812"/>
            <a:ext cx="2044929" cy="365125"/>
          </a:xfrm>
        </p:spPr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  <p:sp>
        <p:nvSpPr>
          <p:cNvPr id="7" name="מלבן 6"/>
          <p:cNvSpPr/>
          <p:nvPr/>
        </p:nvSpPr>
        <p:spPr>
          <a:xfrm>
            <a:off x="7617042" y="1289881"/>
            <a:ext cx="4182868" cy="4770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//low level classes</a:t>
            </a: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Worker: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IWorker</a:t>
            </a: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Work()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"Worker is Working"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SuperWorker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IWorker</a:t>
            </a: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Work()</a:t>
            </a:r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Superworker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is working much more"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מלבן 7"/>
          <p:cNvSpPr/>
          <p:nvPr/>
        </p:nvSpPr>
        <p:spPr>
          <a:xfrm>
            <a:off x="5299969" y="2220638"/>
            <a:ext cx="1544715" cy="408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Manager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4774647" y="4088892"/>
            <a:ext cx="1189608" cy="408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Worker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6072321" y="4088892"/>
            <a:ext cx="1427772" cy="408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SuperWorker</a:t>
            </a:r>
            <a:endParaRPr lang="he-IL" dirty="0"/>
          </a:p>
        </p:txBody>
      </p:sp>
      <p:cxnSp>
        <p:nvCxnSpPr>
          <p:cNvPr id="12" name="מחבר חץ ישר 11"/>
          <p:cNvCxnSpPr/>
          <p:nvPr/>
        </p:nvCxnSpPr>
        <p:spPr>
          <a:xfrm>
            <a:off x="6072320" y="2690263"/>
            <a:ext cx="0" cy="4320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מלבן 10"/>
          <p:cNvSpPr/>
          <p:nvPr/>
        </p:nvSpPr>
        <p:spPr>
          <a:xfrm>
            <a:off x="1381040" y="4734677"/>
            <a:ext cx="312752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//abstraction layer</a:t>
            </a: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IWorker</a:t>
            </a: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Work();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1600" dirty="0">
              <a:cs typeface="+mj-cs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5477523" y="3167096"/>
            <a:ext cx="1189608" cy="408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IWorker</a:t>
            </a:r>
            <a:endParaRPr lang="he-IL" dirty="0"/>
          </a:p>
        </p:txBody>
      </p:sp>
      <p:cxnSp>
        <p:nvCxnSpPr>
          <p:cNvPr id="16" name="מחבר חץ ישר 15"/>
          <p:cNvCxnSpPr/>
          <p:nvPr/>
        </p:nvCxnSpPr>
        <p:spPr>
          <a:xfrm>
            <a:off x="6318216" y="3614796"/>
            <a:ext cx="0" cy="4320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/>
          <p:nvPr/>
        </p:nvCxnSpPr>
        <p:spPr>
          <a:xfrm>
            <a:off x="5733195" y="3619711"/>
            <a:ext cx="0" cy="4320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24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28058" y="493485"/>
            <a:ext cx="9376559" cy="702272"/>
          </a:xfrm>
        </p:spPr>
        <p:txBody>
          <a:bodyPr/>
          <a:lstStyle/>
          <a:p>
            <a:pPr algn="l" rtl="0"/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41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289881"/>
            <a:ext cx="93765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u="sng" dirty="0">
                <a:cs typeface="+mj-cs"/>
              </a:rPr>
              <a:t>Inversion of Control</a:t>
            </a:r>
            <a:r>
              <a:rPr lang="he-IL" dirty="0">
                <a:cs typeface="+mj-cs"/>
              </a:rPr>
              <a:t> ("היפוך שליטה") זהו עקרון (</a:t>
            </a:r>
            <a:r>
              <a:rPr lang="en-US" dirty="0">
                <a:cs typeface="+mj-cs"/>
              </a:rPr>
              <a:t>Principle</a:t>
            </a:r>
            <a:r>
              <a:rPr lang="he-IL" dirty="0">
                <a:cs typeface="+mj-cs"/>
              </a:rPr>
              <a:t>) של פיתוח תוכנה (ויש המכנים אותו </a:t>
            </a:r>
            <a:r>
              <a:rPr lang="en-US" dirty="0">
                <a:cs typeface="+mj-cs"/>
              </a:rPr>
              <a:t>Design Pattern</a:t>
            </a:r>
            <a:r>
              <a:rPr lang="he-IL" dirty="0">
                <a:cs typeface="+mj-cs"/>
              </a:rPr>
              <a:t>). הרעיון של </a:t>
            </a:r>
            <a:r>
              <a:rPr lang="en-US" dirty="0" err="1">
                <a:cs typeface="+mj-cs"/>
              </a:rPr>
              <a:t>IoC</a:t>
            </a:r>
            <a:r>
              <a:rPr lang="he-IL" dirty="0"/>
              <a:t> הוא הסרת האחריות של מחלקה ליצירת מופעי </a:t>
            </a:r>
            <a:r>
              <a:rPr lang="en-US" dirty="0"/>
              <a:t>dependencies</a:t>
            </a:r>
            <a:r>
              <a:rPr lang="he-IL" dirty="0"/>
              <a:t> שלה, והעברת השליטה אל גורם אחר, שמאחד את כל התלויות הנדרשות.</a:t>
            </a: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בהקשר של </a:t>
            </a:r>
            <a:r>
              <a:rPr lang="en-US" dirty="0" err="1">
                <a:cs typeface="+mj-cs"/>
              </a:rPr>
              <a:t>IoC</a:t>
            </a:r>
            <a:r>
              <a:rPr lang="he-IL" dirty="0">
                <a:cs typeface="+mj-cs"/>
              </a:rPr>
              <a:t>, </a:t>
            </a:r>
            <a:r>
              <a:rPr lang="en-US" dirty="0">
                <a:cs typeface="+mj-cs"/>
              </a:rPr>
              <a:t>control</a:t>
            </a:r>
            <a:r>
              <a:rPr lang="he-IL" dirty="0">
                <a:cs typeface="+mj-cs"/>
              </a:rPr>
              <a:t> של מחלקה זה כל אחריות נוספת שיש לה מלבד מטרתה העיקרית.</a:t>
            </a: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dirty="0">
                <a:cs typeface="+mj-cs"/>
              </a:rPr>
              <a:t>שליטה בזרימת הקוד</a:t>
            </a: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dirty="0">
                <a:cs typeface="+mj-cs"/>
              </a:rPr>
              <a:t>שליטה בהקצאת אובייקט</a:t>
            </a: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dirty="0">
                <a:cs typeface="+mj-cs"/>
              </a:rPr>
              <a:t>שליטה באורך חיי אובייקט</a:t>
            </a:r>
          </a:p>
          <a:p>
            <a:pPr algn="just">
              <a:lnSpc>
                <a:spcPct val="200000"/>
              </a:lnSpc>
            </a:pPr>
            <a:r>
              <a:rPr lang="en-US" dirty="0" err="1">
                <a:cs typeface="+mj-cs"/>
              </a:rPr>
              <a:t>IoC</a:t>
            </a:r>
            <a:r>
              <a:rPr lang="he-IL" dirty="0">
                <a:cs typeface="+mj-cs"/>
              </a:rPr>
              <a:t> מציעה לבצע היפוך (</a:t>
            </a:r>
            <a:r>
              <a:rPr lang="en-US" dirty="0">
                <a:cs typeface="+mj-cs"/>
              </a:rPr>
              <a:t>Inversion</a:t>
            </a:r>
            <a:r>
              <a:rPr lang="he-IL" dirty="0">
                <a:cs typeface="+mj-cs"/>
              </a:rPr>
              <a:t>) של ה </a:t>
            </a:r>
            <a:r>
              <a:rPr lang="en-US" dirty="0">
                <a:cs typeface="+mj-cs"/>
              </a:rPr>
              <a:t>control</a:t>
            </a:r>
            <a:r>
              <a:rPr lang="he-IL" dirty="0">
                <a:cs typeface="+mj-cs"/>
              </a:rPr>
              <a:t> – במקום שהמחלקה תשלוט בדברים מסוימים, גורם אחר ישלוט בהם. בכך "תתפנה" המחלקה לשלוט רק בחלקים שהם בתחום אחריותה.</a:t>
            </a: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2589217" y="6135812"/>
            <a:ext cx="2044929" cy="365125"/>
          </a:xfrm>
        </p:spPr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</p:spTree>
    <p:extLst>
      <p:ext uri="{BB962C8B-B14F-4D97-AF65-F5344CB8AC3E}">
        <p14:creationId xmlns:p14="http://schemas.microsoft.com/office/powerpoint/2010/main" val="8366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28058" y="493485"/>
            <a:ext cx="9376559" cy="702272"/>
          </a:xfrm>
        </p:spPr>
        <p:txBody>
          <a:bodyPr/>
          <a:lstStyle/>
          <a:p>
            <a:pPr algn="r"/>
            <a:r>
              <a:rPr lang="he-IL" dirty="0"/>
              <a:t>דוגמא ל </a:t>
            </a:r>
            <a:r>
              <a:rPr lang="en-US" dirty="0" err="1"/>
              <a:t>IoC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42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289881"/>
            <a:ext cx="93765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אדם מעונין להגיע למקום עבודתו.</a:t>
            </a:r>
          </a:p>
          <a:p>
            <a:pPr algn="just">
              <a:lnSpc>
                <a:spcPct val="200000"/>
              </a:lnSpc>
            </a:pPr>
            <a:r>
              <a:rPr lang="he-IL" u="sng" dirty="0">
                <a:cs typeface="+mj-cs"/>
              </a:rPr>
              <a:t>אופציה א'</a:t>
            </a:r>
            <a:r>
              <a:rPr lang="he-IL" dirty="0">
                <a:cs typeface="+mj-cs"/>
              </a:rPr>
              <a:t>: לנהוג ברכב פרטי וכך להגיע לעבודה.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אם אדם נוהג ברכב – הוא שולט ברכב. (בתקווה שאכן כך </a:t>
            </a:r>
            <a:r>
              <a:rPr lang="he-IL" dirty="0">
                <a:cs typeface="+mj-cs"/>
                <a:sym typeface="Wingdings" panose="05000000000000000000" pitchFamily="2" charset="2"/>
              </a:rPr>
              <a:t> )</a:t>
            </a: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r>
              <a:rPr lang="he-IL" u="sng" dirty="0">
                <a:cs typeface="+mj-cs"/>
              </a:rPr>
              <a:t>אופציה ב'</a:t>
            </a:r>
            <a:r>
              <a:rPr lang="he-IL" dirty="0">
                <a:cs typeface="+mj-cs"/>
              </a:rPr>
              <a:t>: לנסוע במונית.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בנסיעה במונית עדין מושגת המטרה – הגעה לעבודה, אם כי השליטה באמצעי – הרכב - מתבצעת ע"י גורם אחר - נהג המונית.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באופן זה בוצע </a:t>
            </a:r>
            <a:r>
              <a:rPr lang="en-US" dirty="0">
                <a:cs typeface="+mj-cs"/>
              </a:rPr>
              <a:t>Inversion</a:t>
            </a:r>
            <a:r>
              <a:rPr lang="he-IL" dirty="0">
                <a:cs typeface="+mj-cs"/>
              </a:rPr>
              <a:t> לשליטה באופן ההגעה לעבודה – נהג המונית נוהג ברכב במקום העובד. בכך יכול להתפנות העובד למען מטרתו העיקרית – הגעה לעבודה.</a:t>
            </a: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2589217" y="6135812"/>
            <a:ext cx="2044929" cy="365125"/>
          </a:xfrm>
        </p:spPr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</p:spTree>
    <p:extLst>
      <p:ext uri="{BB962C8B-B14F-4D97-AF65-F5344CB8AC3E}">
        <p14:creationId xmlns:p14="http://schemas.microsoft.com/office/powerpoint/2010/main" val="26727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28054" y="508811"/>
            <a:ext cx="9376559" cy="702272"/>
          </a:xfrm>
        </p:spPr>
        <p:txBody>
          <a:bodyPr/>
          <a:lstStyle/>
          <a:p>
            <a:pPr algn="r"/>
            <a:r>
              <a:rPr lang="en-US" dirty="0" err="1"/>
              <a:t>IoC</a:t>
            </a:r>
            <a:r>
              <a:rPr lang="he-IL" dirty="0"/>
              <a:t> בקוד – דוגמה ללא </a:t>
            </a:r>
            <a:r>
              <a:rPr lang="en-US" dirty="0" err="1"/>
              <a:t>IoC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43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694040" y="1289880"/>
            <a:ext cx="438518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b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 rtl="0"/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Do()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 algn="l" rtl="0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 something here..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b.SomeMethod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 something here..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2589217" y="6135812"/>
            <a:ext cx="2044929" cy="365125"/>
          </a:xfrm>
        </p:spPr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  <p:sp>
        <p:nvSpPr>
          <p:cNvPr id="7" name="מלבן 6"/>
          <p:cNvSpPr/>
          <p:nvPr/>
        </p:nvSpPr>
        <p:spPr>
          <a:xfrm>
            <a:off x="7811714" y="1289881"/>
            <a:ext cx="39436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//doing something..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+mj-cs"/>
              </a:rPr>
              <a:t>}</a:t>
            </a:r>
            <a:endParaRPr lang="he-IL" dirty="0">
              <a:cs typeface="+mj-cs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6735097" y="3498324"/>
            <a:ext cx="4872739" cy="2169825"/>
          </a:xfrm>
          <a:prstGeom prst="rect">
            <a:avLst/>
          </a:prstGeom>
          <a:ln>
            <a:solidFill>
              <a:srgbClr val="080808"/>
            </a:solidFill>
          </a:ln>
        </p:spPr>
        <p:txBody>
          <a:bodyPr wrap="square">
            <a:spAutoFit/>
          </a:bodyPr>
          <a:lstStyle/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cs typeface="+mj-cs"/>
              </a:rPr>
              <a:t>בדוגמא הזו </a:t>
            </a:r>
            <a:r>
              <a:rPr lang="en-US" dirty="0">
                <a:cs typeface="+mj-cs"/>
              </a:rPr>
              <a:t>class A</a:t>
            </a:r>
            <a:r>
              <a:rPr lang="he-IL" dirty="0">
                <a:cs typeface="+mj-cs"/>
              </a:rPr>
              <a:t>  צריכה להשתמש במופע של </a:t>
            </a:r>
            <a:r>
              <a:rPr lang="en-US" dirty="0">
                <a:cs typeface="+mj-cs"/>
              </a:rPr>
              <a:t>B</a:t>
            </a:r>
            <a:r>
              <a:rPr lang="he-IL" dirty="0">
                <a:cs typeface="+mj-cs"/>
              </a:rPr>
              <a:t> על מנת לבצע את עבודתה.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+mj-cs"/>
              </a:rPr>
              <a:t>A</a:t>
            </a:r>
            <a:r>
              <a:rPr lang="he-IL" dirty="0">
                <a:cs typeface="+mj-cs"/>
              </a:rPr>
              <a:t> שולטת ביצירת מופע מסוג </a:t>
            </a:r>
            <a:r>
              <a:rPr lang="en-US" dirty="0">
                <a:cs typeface="+mj-cs"/>
              </a:rPr>
              <a:t>B</a:t>
            </a:r>
            <a:r>
              <a:rPr lang="he-IL" dirty="0">
                <a:cs typeface="+mj-cs"/>
              </a:rPr>
              <a:t> ובאורך חייו (</a:t>
            </a:r>
            <a:r>
              <a:rPr lang="en-US" dirty="0">
                <a:cs typeface="+mj-cs"/>
              </a:rPr>
              <a:t>lifetime</a:t>
            </a:r>
            <a:r>
              <a:rPr lang="he-IL" dirty="0">
                <a:cs typeface="+mj-cs"/>
              </a:rPr>
              <a:t>).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cs typeface="+mj-cs"/>
              </a:rPr>
              <a:t>לפי עקרון </a:t>
            </a:r>
            <a:r>
              <a:rPr lang="en-US" dirty="0" err="1">
                <a:cs typeface="+mj-cs"/>
              </a:rPr>
              <a:t>IoC</a:t>
            </a:r>
            <a:r>
              <a:rPr lang="he-IL" dirty="0">
                <a:cs typeface="+mj-cs"/>
              </a:rPr>
              <a:t> – נכניס גורם אחר שיצור את המופע ונשחרר את </a:t>
            </a:r>
            <a:r>
              <a:rPr lang="en-US" dirty="0">
                <a:cs typeface="+mj-cs"/>
              </a:rPr>
              <a:t>A</a:t>
            </a:r>
            <a:r>
              <a:rPr lang="he-IL" dirty="0">
                <a:cs typeface="+mj-cs"/>
              </a:rPr>
              <a:t> לעסוק במטרתה העיקרית.</a:t>
            </a:r>
          </a:p>
        </p:txBody>
      </p:sp>
    </p:spTree>
    <p:extLst>
      <p:ext uri="{BB962C8B-B14F-4D97-AF65-F5344CB8AC3E}">
        <p14:creationId xmlns:p14="http://schemas.microsoft.com/office/powerpoint/2010/main" val="408753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28054" y="508811"/>
            <a:ext cx="9376559" cy="702272"/>
          </a:xfrm>
        </p:spPr>
        <p:txBody>
          <a:bodyPr/>
          <a:lstStyle/>
          <a:p>
            <a:pPr algn="r"/>
            <a:r>
              <a:rPr lang="en-US" dirty="0" err="1"/>
              <a:t>IoC</a:t>
            </a:r>
            <a:r>
              <a:rPr lang="he-IL" dirty="0"/>
              <a:t> בקוד – דוגמה עם </a:t>
            </a:r>
            <a:r>
              <a:rPr lang="en-US" dirty="0" err="1"/>
              <a:t>IoC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44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4" y="1289881"/>
            <a:ext cx="495117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	b = </a:t>
            </a:r>
            <a:r>
              <a:rPr lang="en-US" dirty="0" err="1">
                <a:solidFill>
                  <a:srgbClr val="2B91A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Factory</a:t>
            </a:r>
            <a:r>
              <a:rPr lang="en-US" dirty="0" err="1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.GetObjectOfB</a:t>
            </a: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();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 rtl="0"/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Do()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 algn="l" rtl="0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 something here..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b.SomeMethod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 something here..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2589217" y="6135812"/>
            <a:ext cx="2044929" cy="365125"/>
          </a:xfrm>
        </p:spPr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  <p:sp>
        <p:nvSpPr>
          <p:cNvPr id="7" name="מלבן 6"/>
          <p:cNvSpPr/>
          <p:nvPr/>
        </p:nvSpPr>
        <p:spPr>
          <a:xfrm>
            <a:off x="7079226" y="1289880"/>
            <a:ext cx="46760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Factory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GetObjectOfB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dirty="0">
              <a:cs typeface="+mj-cs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6735097" y="3365158"/>
            <a:ext cx="4872739" cy="3416320"/>
          </a:xfrm>
          <a:prstGeom prst="rect">
            <a:avLst/>
          </a:prstGeom>
          <a:ln>
            <a:solidFill>
              <a:srgbClr val="080808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he-IL" dirty="0">
                <a:cs typeface="+mj-cs"/>
              </a:rPr>
              <a:t>נעשה שינוי ביצירת המופע </a:t>
            </a:r>
            <a:r>
              <a:rPr lang="en-US" dirty="0">
                <a:cs typeface="+mj-cs"/>
              </a:rPr>
              <a:t>B</a:t>
            </a:r>
            <a:r>
              <a:rPr lang="he-IL" dirty="0">
                <a:cs typeface="+mj-cs"/>
              </a:rPr>
              <a:t> עבור </a:t>
            </a:r>
            <a:r>
              <a:rPr lang="en-US" dirty="0">
                <a:cs typeface="+mj-cs"/>
              </a:rPr>
              <a:t>A</a:t>
            </a:r>
            <a:r>
              <a:rPr lang="he-IL" dirty="0">
                <a:cs typeface="+mj-cs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cs typeface="+mj-cs"/>
              </a:rPr>
              <a:t>A</a:t>
            </a:r>
            <a:r>
              <a:rPr lang="he-IL" dirty="0">
                <a:cs typeface="+mj-cs"/>
              </a:rPr>
              <a:t> לא יוצרת את המופע ולא אחראית על ה </a:t>
            </a:r>
            <a:r>
              <a:rPr lang="en-US" dirty="0">
                <a:cs typeface="+mj-cs"/>
              </a:rPr>
              <a:t>Lifetime</a:t>
            </a:r>
            <a:r>
              <a:rPr lang="he-IL" dirty="0">
                <a:cs typeface="+mj-cs"/>
              </a:rPr>
              <a:t> שלו, היא רק משתמשת בו.</a:t>
            </a:r>
          </a:p>
          <a:p>
            <a:pPr algn="just">
              <a:lnSpc>
                <a:spcPct val="150000"/>
              </a:lnSpc>
            </a:pPr>
            <a:r>
              <a:rPr lang="he-IL" dirty="0">
                <a:cs typeface="+mj-cs"/>
              </a:rPr>
              <a:t>יצרית המופע הועברה לגורם אחר – מחלקת </a:t>
            </a:r>
            <a:r>
              <a:rPr lang="en-US" dirty="0">
                <a:cs typeface="+mj-cs"/>
              </a:rPr>
              <a:t>Factory</a:t>
            </a:r>
            <a:endParaRPr lang="he-IL" dirty="0">
              <a:cs typeface="+mj-cs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cs typeface="+mj-cs"/>
              </a:rPr>
              <a:t>Factory</a:t>
            </a:r>
            <a:r>
              <a:rPr lang="he-IL" dirty="0">
                <a:cs typeface="+mj-cs"/>
              </a:rPr>
              <a:t> היא האחראית על אספקת מופע </a:t>
            </a:r>
            <a:r>
              <a:rPr lang="en-US" dirty="0">
                <a:cs typeface="+mj-cs"/>
              </a:rPr>
              <a:t>B</a:t>
            </a:r>
            <a:r>
              <a:rPr lang="he-IL" dirty="0">
                <a:cs typeface="+mj-cs"/>
              </a:rPr>
              <a:t> – היא למשל יכולה להחליט לא ליצור מופע חדש עבור כל מי שמבקש מופע של </a:t>
            </a:r>
            <a:r>
              <a:rPr lang="en-US" dirty="0">
                <a:cs typeface="+mj-cs"/>
              </a:rPr>
              <a:t>B</a:t>
            </a:r>
            <a:r>
              <a:rPr lang="he-IL" dirty="0">
                <a:cs typeface="+mj-cs"/>
              </a:rPr>
              <a:t> אלא להשתמש באותו מופע, אם זה מתאים לפונקציונליות של </a:t>
            </a:r>
            <a:r>
              <a:rPr lang="en-US" dirty="0">
                <a:cs typeface="+mj-cs"/>
              </a:rPr>
              <a:t>B</a:t>
            </a:r>
            <a:r>
              <a:rPr lang="he-IL" dirty="0"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002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28054" y="508811"/>
            <a:ext cx="9376559" cy="702272"/>
          </a:xfrm>
        </p:spPr>
        <p:txBody>
          <a:bodyPr/>
          <a:lstStyle/>
          <a:p>
            <a:pPr algn="r"/>
            <a:r>
              <a:rPr lang="en-US" dirty="0" err="1"/>
              <a:t>IoC</a:t>
            </a:r>
            <a:r>
              <a:rPr lang="he-IL" dirty="0"/>
              <a:t> בקוד – דוגמה 2 - לפני </a:t>
            </a:r>
            <a:r>
              <a:rPr lang="en-US" dirty="0" err="1"/>
              <a:t>IoC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45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7004483" y="1611345"/>
            <a:ext cx="46839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Manger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 rtl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Manger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Worker();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Manage()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MyWorker.Work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1600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2589217" y="6135812"/>
            <a:ext cx="2044929" cy="365125"/>
          </a:xfrm>
        </p:spPr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  <p:sp>
        <p:nvSpPr>
          <p:cNvPr id="7" name="מלבן 6"/>
          <p:cNvSpPr/>
          <p:nvPr/>
        </p:nvSpPr>
        <p:spPr>
          <a:xfrm>
            <a:off x="2589216" y="1611346"/>
            <a:ext cx="47140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Worker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Work()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"Worker is Working"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847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28054" y="508811"/>
            <a:ext cx="9376559" cy="702272"/>
          </a:xfrm>
        </p:spPr>
        <p:txBody>
          <a:bodyPr/>
          <a:lstStyle/>
          <a:p>
            <a:pPr algn="r"/>
            <a:r>
              <a:rPr lang="en-US" dirty="0" err="1"/>
              <a:t>IoC</a:t>
            </a:r>
            <a:r>
              <a:rPr lang="he-IL" dirty="0"/>
              <a:t> בקוד – דוגמה 2 - עם </a:t>
            </a:r>
            <a:r>
              <a:rPr lang="en-US" dirty="0" err="1"/>
              <a:t>IoC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46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7004483" y="1611345"/>
            <a:ext cx="46839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Manger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 rtl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Manger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Worker();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Manage()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MyWorker.Work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1600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2589217" y="6135812"/>
            <a:ext cx="2044929" cy="365125"/>
          </a:xfrm>
        </p:spPr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  <p:sp>
        <p:nvSpPr>
          <p:cNvPr id="7" name="מלבן 6"/>
          <p:cNvSpPr/>
          <p:nvPr/>
        </p:nvSpPr>
        <p:spPr>
          <a:xfrm>
            <a:off x="2589216" y="1611346"/>
            <a:ext cx="47140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Worker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Work()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"Worker is Working"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מלבן 7"/>
          <p:cNvSpPr/>
          <p:nvPr/>
        </p:nvSpPr>
        <p:spPr>
          <a:xfrm>
            <a:off x="2439828" y="3873579"/>
            <a:ext cx="47140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WorkerFactory</a:t>
            </a: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Worker();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מלבן 8"/>
          <p:cNvSpPr/>
          <p:nvPr/>
        </p:nvSpPr>
        <p:spPr>
          <a:xfrm>
            <a:off x="7005961" y="1612813"/>
            <a:ext cx="46839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Manger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 rtl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Manger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WorkerFactory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();}</a:t>
            </a:r>
          </a:p>
          <a:p>
            <a:pPr algn="l" rtl="0"/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Manage()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MyWorker.Work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69488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28058" y="493485"/>
            <a:ext cx="9376559" cy="702272"/>
          </a:xfrm>
        </p:spPr>
        <p:txBody>
          <a:bodyPr/>
          <a:lstStyle/>
          <a:p>
            <a:pPr algn="r"/>
            <a:r>
              <a:rPr lang="he-IL" dirty="0"/>
              <a:t>משהו עדין חסר...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47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289880"/>
            <a:ext cx="93765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בדוגמא לעיל עדין יש בעיה – כרגע ה </a:t>
            </a:r>
            <a:r>
              <a:rPr lang="en-US" dirty="0">
                <a:cs typeface="+mj-cs"/>
              </a:rPr>
              <a:t>Factory</a:t>
            </a:r>
            <a:r>
              <a:rPr lang="he-IL" dirty="0">
                <a:cs typeface="+mj-cs"/>
              </a:rPr>
              <a:t> מייצר אובייקט </a:t>
            </a:r>
            <a:r>
              <a:rPr lang="en-US" dirty="0">
                <a:cs typeface="+mj-cs"/>
              </a:rPr>
              <a:t>Worker</a:t>
            </a:r>
            <a:r>
              <a:rPr lang="he-IL" dirty="0">
                <a:cs typeface="+mj-cs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מה אם נרצה לייצר אובייקט </a:t>
            </a:r>
            <a:r>
              <a:rPr lang="en-US" dirty="0" err="1">
                <a:cs typeface="+mj-cs"/>
              </a:rPr>
              <a:t>SuperWorker</a:t>
            </a:r>
            <a:r>
              <a:rPr lang="he-IL" dirty="0">
                <a:cs typeface="+mj-cs"/>
              </a:rPr>
              <a:t> במקום </a:t>
            </a:r>
            <a:r>
              <a:rPr lang="en-US" dirty="0">
                <a:cs typeface="+mj-cs"/>
              </a:rPr>
              <a:t>Worker</a:t>
            </a:r>
            <a:r>
              <a:rPr lang="he-IL" dirty="0">
                <a:cs typeface="+mj-cs"/>
              </a:rPr>
              <a:t>? נצטרך לשנות את הקוד של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WorkerFactory</a:t>
            </a:r>
            <a:r>
              <a:rPr lang="he-IL" dirty="0">
                <a:cs typeface="+mj-cs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זה נקרא קוד שהוא </a:t>
            </a:r>
            <a:r>
              <a:rPr lang="en-US" dirty="0">
                <a:cs typeface="+mj-cs"/>
              </a:rPr>
              <a:t>coupled</a:t>
            </a:r>
            <a:r>
              <a:rPr lang="he-IL" dirty="0">
                <a:cs typeface="+mj-cs"/>
              </a:rPr>
              <a:t> עם קוד אחר, והמטרה שלנו היא לכתוב קוד שהוא </a:t>
            </a:r>
            <a:r>
              <a:rPr lang="en-US" u="sng" dirty="0">
                <a:cs typeface="+mj-cs"/>
              </a:rPr>
              <a:t>Loosely</a:t>
            </a:r>
            <a:r>
              <a:rPr lang="en-US" dirty="0">
                <a:cs typeface="+mj-cs"/>
              </a:rPr>
              <a:t> Coupled</a:t>
            </a:r>
            <a:r>
              <a:rPr lang="he-IL" dirty="0">
                <a:cs typeface="+mj-cs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לצורך כך נגייס </a:t>
            </a:r>
            <a:r>
              <a:rPr lang="en-US" dirty="0">
                <a:cs typeface="+mj-cs"/>
              </a:rPr>
              <a:t> Design Pattern </a:t>
            </a:r>
            <a:r>
              <a:rPr lang="he-IL" dirty="0">
                <a:cs typeface="+mj-cs"/>
              </a:rPr>
              <a:t>נוסף שנקרא </a:t>
            </a:r>
            <a:r>
              <a:rPr lang="en-US" dirty="0">
                <a:cs typeface="+mj-cs"/>
              </a:rPr>
              <a:t>Dependency Injection</a:t>
            </a:r>
            <a:r>
              <a:rPr lang="he-IL" dirty="0">
                <a:cs typeface="+mj-cs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2589217" y="6135812"/>
            <a:ext cx="2044929" cy="365125"/>
          </a:xfrm>
        </p:spPr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</p:spTree>
    <p:extLst>
      <p:ext uri="{BB962C8B-B14F-4D97-AF65-F5344CB8AC3E}">
        <p14:creationId xmlns:p14="http://schemas.microsoft.com/office/powerpoint/2010/main" val="38740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28058" y="493485"/>
            <a:ext cx="9376559" cy="702272"/>
          </a:xfrm>
        </p:spPr>
        <p:txBody>
          <a:bodyPr/>
          <a:lstStyle/>
          <a:p>
            <a:pPr algn="l" rtl="0"/>
            <a:r>
              <a:rPr lang="en-US" dirty="0"/>
              <a:t>Dependency Injection (DI)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48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289880"/>
            <a:ext cx="937655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cs typeface="+mj-cs"/>
              </a:rPr>
              <a:t>Dependency Injection (DI)</a:t>
            </a:r>
            <a:r>
              <a:rPr lang="he-IL" dirty="0">
                <a:cs typeface="+mj-cs"/>
              </a:rPr>
              <a:t> ("הזרקת תלויות") הוא </a:t>
            </a:r>
            <a:r>
              <a:rPr lang="en-US" dirty="0">
                <a:cs typeface="+mj-cs"/>
              </a:rPr>
              <a:t>Design Pattern</a:t>
            </a:r>
            <a:r>
              <a:rPr lang="he-IL" dirty="0">
                <a:cs typeface="+mj-cs"/>
              </a:rPr>
              <a:t> למימוש עקרון </a:t>
            </a:r>
            <a:r>
              <a:rPr lang="en-US" dirty="0" err="1">
                <a:cs typeface="+mj-cs"/>
              </a:rPr>
              <a:t>IoC</a:t>
            </a:r>
            <a:r>
              <a:rPr lang="he-IL" dirty="0">
                <a:cs typeface="+mj-cs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ב </a:t>
            </a:r>
            <a:r>
              <a:rPr lang="en-US" dirty="0">
                <a:cs typeface="+mj-cs"/>
              </a:rPr>
              <a:t>DI</a:t>
            </a:r>
            <a:r>
              <a:rPr lang="he-IL" dirty="0">
                <a:cs typeface="+mj-cs"/>
              </a:rPr>
              <a:t>,  אובייקטים הדרושים ל </a:t>
            </a:r>
            <a:r>
              <a:rPr lang="en-US" dirty="0">
                <a:cs typeface="+mj-cs"/>
              </a:rPr>
              <a:t>class</a:t>
            </a:r>
            <a:r>
              <a:rPr lang="he-IL" dirty="0">
                <a:cs typeface="+mj-cs"/>
              </a:rPr>
              <a:t> לצורך ביצוע משימתו </a:t>
            </a:r>
            <a:r>
              <a:rPr lang="he-IL" dirty="0"/>
              <a:t>(</a:t>
            </a:r>
            <a:r>
              <a:rPr lang="en-US" dirty="0"/>
              <a:t>dependencies</a:t>
            </a:r>
            <a:r>
              <a:rPr lang="he-IL" dirty="0"/>
              <a:t>) </a:t>
            </a:r>
            <a:r>
              <a:rPr lang="he-IL" dirty="0">
                <a:cs typeface="+mj-cs"/>
              </a:rPr>
              <a:t>נוצרים </a:t>
            </a:r>
            <a:r>
              <a:rPr lang="he-IL" b="1" dirty="0">
                <a:cs typeface="+mj-cs"/>
              </a:rPr>
              <a:t>מחוץ</a:t>
            </a:r>
            <a:r>
              <a:rPr lang="he-IL" dirty="0">
                <a:cs typeface="+mj-cs"/>
              </a:rPr>
              <a:t> ל </a:t>
            </a:r>
            <a:r>
              <a:rPr lang="en-US" dirty="0">
                <a:cs typeface="+mj-cs"/>
              </a:rPr>
              <a:t>class</a:t>
            </a:r>
            <a:r>
              <a:rPr lang="he-IL" dirty="0">
                <a:cs typeface="+mj-cs"/>
              </a:rPr>
              <a:t>, ומועברים ל </a:t>
            </a:r>
            <a:r>
              <a:rPr lang="en-US" dirty="0">
                <a:cs typeface="+mj-cs"/>
              </a:rPr>
              <a:t>class</a:t>
            </a:r>
            <a:r>
              <a:rPr lang="he-IL" dirty="0">
                <a:cs typeface="+mj-cs"/>
              </a:rPr>
              <a:t>, לרוב כפרמטר ל </a:t>
            </a:r>
            <a:r>
              <a:rPr lang="en-US" dirty="0">
                <a:cs typeface="+mj-cs"/>
              </a:rPr>
              <a:t>constructor</a:t>
            </a:r>
            <a:r>
              <a:rPr lang="he-IL" dirty="0">
                <a:cs typeface="+mj-cs"/>
              </a:rPr>
              <a:t>. העברת האובייקט הדרוש ל </a:t>
            </a:r>
            <a:r>
              <a:rPr lang="en-US" dirty="0">
                <a:cs typeface="+mj-cs"/>
              </a:rPr>
              <a:t>class</a:t>
            </a:r>
            <a:r>
              <a:rPr lang="he-IL" dirty="0">
                <a:cs typeface="+mj-cs"/>
              </a:rPr>
              <a:t> נקראת </a:t>
            </a:r>
            <a:r>
              <a:rPr lang="he-IL" b="1" dirty="0">
                <a:cs typeface="+mj-cs"/>
              </a:rPr>
              <a:t>הזרקה</a:t>
            </a:r>
            <a:r>
              <a:rPr lang="he-IL" dirty="0">
                <a:cs typeface="+mj-cs"/>
              </a:rPr>
              <a:t> שלו ל </a:t>
            </a:r>
            <a:r>
              <a:rPr lang="en-US" dirty="0">
                <a:cs typeface="+mj-cs"/>
              </a:rPr>
              <a:t>class</a:t>
            </a:r>
            <a:r>
              <a:rPr lang="he-IL" dirty="0">
                <a:cs typeface="+mj-cs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ב </a:t>
            </a:r>
            <a:r>
              <a:rPr lang="en-US" dirty="0">
                <a:cs typeface="+mj-cs"/>
              </a:rPr>
              <a:t>DI</a:t>
            </a:r>
            <a:r>
              <a:rPr lang="he-IL" dirty="0">
                <a:cs typeface="+mj-cs"/>
              </a:rPr>
              <a:t> יש שלושה שחקנים עיקריים (אבל ההצגה משעממת...):</a:t>
            </a:r>
          </a:p>
          <a:p>
            <a:pPr marL="342891" indent="-342891" algn="just">
              <a:lnSpc>
                <a:spcPct val="150000"/>
              </a:lnSpc>
              <a:buFont typeface="+mj-lt"/>
              <a:buAutoNum type="arabicPeriod"/>
            </a:pPr>
            <a:r>
              <a:rPr lang="en-US" u="sng" dirty="0"/>
              <a:t>Dependent class </a:t>
            </a:r>
            <a:r>
              <a:rPr lang="he-IL" dirty="0"/>
              <a:t>– </a:t>
            </a:r>
            <a:r>
              <a:rPr lang="en-US" dirty="0"/>
              <a:t>class</a:t>
            </a:r>
            <a:r>
              <a:rPr lang="he-IL" dirty="0"/>
              <a:t> שתלוי באיזשהו אובייקט אחר לצורך ביצוע עבודתו.  למשל: </a:t>
            </a:r>
            <a:r>
              <a:rPr lang="en-US" dirty="0"/>
              <a:t>class </a:t>
            </a:r>
            <a:r>
              <a:rPr lang="he-IL" dirty="0"/>
              <a:t> שיש לו יכולות צמצום גודל של קובץ, </a:t>
            </a:r>
            <a:r>
              <a:rPr lang="en-US" dirty="0"/>
              <a:t>class</a:t>
            </a:r>
            <a:r>
              <a:rPr lang="he-IL" dirty="0"/>
              <a:t> שמבצע אלגוריתם מיון, </a:t>
            </a:r>
            <a:r>
              <a:rPr lang="en-US" dirty="0"/>
              <a:t>class</a:t>
            </a:r>
            <a:r>
              <a:rPr lang="he-IL" dirty="0"/>
              <a:t> שמביא נתונים ממקור נתונים כלשהו, וכדו'.</a:t>
            </a:r>
            <a:endParaRPr lang="en-US" dirty="0"/>
          </a:p>
          <a:p>
            <a:pPr marL="342891" indent="-342891" algn="just">
              <a:lnSpc>
                <a:spcPct val="150000"/>
              </a:lnSpc>
              <a:buFont typeface="+mj-lt"/>
              <a:buAutoNum type="arabicPeriod"/>
            </a:pPr>
            <a:r>
              <a:rPr lang="en-US" u="sng" dirty="0"/>
              <a:t>Dependency</a:t>
            </a:r>
            <a:r>
              <a:rPr lang="en-US" dirty="0"/>
              <a:t> </a:t>
            </a:r>
            <a:r>
              <a:rPr lang="he-IL" dirty="0"/>
              <a:t> – אובייקט שמספק שירות כלשהו. רגילים לקרוא ל </a:t>
            </a:r>
            <a:r>
              <a:rPr lang="en-US" dirty="0"/>
              <a:t>dependency</a:t>
            </a:r>
            <a:r>
              <a:rPr lang="he-IL" dirty="0"/>
              <a:t> גם </a:t>
            </a:r>
            <a:r>
              <a:rPr lang="en-US" dirty="0"/>
              <a:t>service</a:t>
            </a:r>
            <a:r>
              <a:rPr lang="he-IL" dirty="0"/>
              <a:t>, כי הוא מספק שירות ל </a:t>
            </a:r>
            <a:r>
              <a:rPr lang="en-US" dirty="0"/>
              <a:t>dependent class</a:t>
            </a:r>
            <a:r>
              <a:rPr lang="he-IL" dirty="0"/>
              <a:t>.</a:t>
            </a:r>
            <a:endParaRPr lang="en-US" dirty="0"/>
          </a:p>
          <a:p>
            <a:pPr marL="342891" indent="-342891" algn="just">
              <a:lnSpc>
                <a:spcPct val="150000"/>
              </a:lnSpc>
              <a:buFont typeface="+mj-lt"/>
              <a:buAutoNum type="arabicPeriod"/>
            </a:pPr>
            <a:r>
              <a:rPr lang="en-US" u="sng" dirty="0"/>
              <a:t>Container</a:t>
            </a:r>
            <a:r>
              <a:rPr lang="he-IL" u="sng" dirty="0"/>
              <a:t> או</a:t>
            </a:r>
            <a:r>
              <a:rPr lang="en-US" u="sng" dirty="0"/>
              <a:t>Provider </a:t>
            </a:r>
            <a:r>
              <a:rPr lang="he-IL" dirty="0"/>
              <a:t> – זהו הגורם שמרכז את כל ה </a:t>
            </a:r>
            <a:r>
              <a:rPr lang="en-US" dirty="0"/>
              <a:t>dependencies</a:t>
            </a:r>
            <a:r>
              <a:rPr lang="he-IL" dirty="0"/>
              <a:t> ויודע לספק = להזריק אותם ל </a:t>
            </a:r>
            <a:r>
              <a:rPr lang="en-US" dirty="0"/>
              <a:t>dependent class</a:t>
            </a:r>
            <a:r>
              <a:rPr lang="he-IL" dirty="0"/>
              <a:t> בעת הצורך.</a:t>
            </a:r>
            <a:endParaRPr lang="en-US" dirty="0"/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2589217" y="6135812"/>
            <a:ext cx="2044929" cy="365125"/>
          </a:xfrm>
        </p:spPr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</p:spTree>
    <p:extLst>
      <p:ext uri="{BB962C8B-B14F-4D97-AF65-F5344CB8AC3E}">
        <p14:creationId xmlns:p14="http://schemas.microsoft.com/office/powerpoint/2010/main" val="32326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28058" y="493485"/>
            <a:ext cx="9376559" cy="702272"/>
          </a:xfrm>
        </p:spPr>
        <p:txBody>
          <a:bodyPr/>
          <a:lstStyle/>
          <a:p>
            <a:pPr algn="r"/>
            <a:r>
              <a:rPr lang="en-US" dirty="0"/>
              <a:t>DI</a:t>
            </a:r>
            <a:r>
              <a:rPr lang="he-IL" dirty="0"/>
              <a:t> - דוגמא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49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289881"/>
            <a:ext cx="937655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Manger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 rtl="0"/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Manger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IWorker</a:t>
            </a:r>
            <a:r>
              <a:rPr lang="en-US" sz="1600" dirty="0">
                <a:solidFill>
                  <a:srgbClr val="00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worker;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Manage()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MyWorker.Work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he-IL" dirty="0"/>
              <a:t>לאחר השינוי , </a:t>
            </a:r>
            <a:r>
              <a:rPr lang="en-US" dirty="0"/>
              <a:t>Manager</a:t>
            </a:r>
            <a:r>
              <a:rPr lang="he-IL" dirty="0"/>
              <a:t> גמישה לקבל כל מופע </a:t>
            </a:r>
            <a:r>
              <a:rPr lang="en-US" dirty="0"/>
              <a:t>Worker</a:t>
            </a:r>
            <a:r>
              <a:rPr lang="he-IL" dirty="0"/>
              <a:t> שהוא, בתנאי שיממש את </a:t>
            </a:r>
            <a:r>
              <a:rPr lang="en-US" dirty="0" err="1"/>
              <a:t>IWorker</a:t>
            </a:r>
            <a:r>
              <a:rPr lang="he-IL" dirty="0"/>
              <a:t>.  נותר לוודא שמישהו יספק את ה </a:t>
            </a:r>
            <a:r>
              <a:rPr lang="en-US" dirty="0"/>
              <a:t>Worker</a:t>
            </a:r>
            <a:r>
              <a:rPr lang="he-IL" dirty="0"/>
              <a:t> בעת יצירת מופע </a:t>
            </a:r>
            <a:r>
              <a:rPr lang="en-US" dirty="0"/>
              <a:t>Manager</a:t>
            </a:r>
            <a:r>
              <a:rPr lang="he-IL" dirty="0"/>
              <a:t>?</a:t>
            </a:r>
          </a:p>
          <a:p>
            <a:pPr algn="just">
              <a:lnSpc>
                <a:spcPct val="150000"/>
              </a:lnSpc>
            </a:pPr>
            <a:r>
              <a:rPr lang="he-IL" dirty="0"/>
              <a:t>לרוב, ב </a:t>
            </a:r>
            <a:r>
              <a:rPr lang="en-US" dirty="0"/>
              <a:t>DI</a:t>
            </a:r>
            <a:r>
              <a:rPr lang="he-IL" dirty="0"/>
              <a:t> יש רכיב שנקרא </a:t>
            </a:r>
            <a:r>
              <a:rPr lang="en-US" dirty="0"/>
              <a:t>Container</a:t>
            </a:r>
            <a:r>
              <a:rPr lang="he-IL" dirty="0"/>
              <a:t> או </a:t>
            </a:r>
            <a:r>
              <a:rPr lang="en-US" dirty="0"/>
              <a:t>Provider</a:t>
            </a:r>
            <a:r>
              <a:rPr lang="he-IL" dirty="0"/>
              <a:t> שהוא זה שמספק </a:t>
            </a:r>
            <a:r>
              <a:rPr lang="en-US" dirty="0"/>
              <a:t>Dependencies</a:t>
            </a:r>
            <a:r>
              <a:rPr lang="he-IL" dirty="0"/>
              <a:t> נדרשים, לפי הגדרות שהגדירו לו.</a:t>
            </a:r>
          </a:p>
          <a:p>
            <a:pPr algn="r"/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2589217" y="6135812"/>
            <a:ext cx="2044929" cy="365125"/>
          </a:xfrm>
        </p:spPr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</p:spTree>
    <p:extLst>
      <p:ext uri="{BB962C8B-B14F-4D97-AF65-F5344CB8AC3E}">
        <p14:creationId xmlns:p14="http://schemas.microsoft.com/office/powerpoint/2010/main" val="35822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en-US" dirty="0"/>
              <a:t>Client-Server Architecture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5</a:t>
            </a:fld>
            <a:endParaRPr lang="he-IL" dirty="0"/>
          </a:p>
        </p:txBody>
      </p:sp>
      <p:pic>
        <p:nvPicPr>
          <p:cNvPr id="7" name="Picture 2" descr="A basic schema of the Web client/server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7" y="3339003"/>
            <a:ext cx="8911687" cy="31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מלבן 7"/>
          <p:cNvSpPr/>
          <p:nvPr/>
        </p:nvSpPr>
        <p:spPr>
          <a:xfrm>
            <a:off x="2592929" y="1584542"/>
            <a:ext cx="89116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he-IL" dirty="0">
                <a:cs typeface="+mj-cs"/>
              </a:rPr>
              <a:t>ארכיטקטורה – מושג שלקוח מעולם הבניה, ומושאל לעולם התכנות. משמעותו בתכנות הוא המבנה והאופן בו בנויים יישומים, מערכות, או כל רכיב תכנותי.</a:t>
            </a:r>
          </a:p>
          <a:p>
            <a:pPr algn="just">
              <a:lnSpc>
                <a:spcPct val="150000"/>
              </a:lnSpc>
            </a:pPr>
            <a:r>
              <a:rPr lang="he-IL" dirty="0">
                <a:cs typeface="+mj-cs"/>
              </a:rPr>
              <a:t>עולם ה </a:t>
            </a:r>
            <a:r>
              <a:rPr lang="en-US" dirty="0">
                <a:cs typeface="+mj-cs"/>
              </a:rPr>
              <a:t>web</a:t>
            </a:r>
            <a:r>
              <a:rPr lang="he-IL" dirty="0">
                <a:cs typeface="+mj-cs"/>
              </a:rPr>
              <a:t> בנוי על בסיס ארכיטקטורת </a:t>
            </a:r>
            <a:r>
              <a:rPr lang="en-US" dirty="0">
                <a:cs typeface="+mj-cs"/>
              </a:rPr>
              <a:t>client server</a:t>
            </a:r>
            <a:r>
              <a:rPr lang="he-IL" dirty="0">
                <a:cs typeface="+mj-cs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cs typeface="+mj-cs"/>
              </a:rPr>
              <a:t>client</a:t>
            </a:r>
            <a:r>
              <a:rPr lang="he-IL" dirty="0">
                <a:cs typeface="+mj-cs"/>
              </a:rPr>
              <a:t> שולח בקשה ל </a:t>
            </a:r>
            <a:r>
              <a:rPr lang="en-US" dirty="0">
                <a:cs typeface="+mj-cs"/>
              </a:rPr>
              <a:t>server</a:t>
            </a:r>
            <a:r>
              <a:rPr lang="he-IL" dirty="0">
                <a:cs typeface="+mj-cs"/>
              </a:rPr>
              <a:t> בפרוטוקול </a:t>
            </a:r>
            <a:r>
              <a:rPr lang="en-US" dirty="0">
                <a:cs typeface="+mj-cs"/>
              </a:rPr>
              <a:t>http</a:t>
            </a:r>
            <a:r>
              <a:rPr lang="he-IL" dirty="0">
                <a:cs typeface="+mj-cs"/>
              </a:rPr>
              <a:t>,  </a:t>
            </a:r>
            <a:r>
              <a:rPr lang="he-IL" dirty="0" err="1">
                <a:cs typeface="+mj-cs"/>
              </a:rPr>
              <a:t>וה</a:t>
            </a:r>
            <a:r>
              <a:rPr lang="he-IL" dirty="0">
                <a:cs typeface="+mj-cs"/>
              </a:rPr>
              <a:t> - </a:t>
            </a:r>
            <a:r>
              <a:rPr lang="en-US" dirty="0">
                <a:cs typeface="+mj-cs"/>
              </a:rPr>
              <a:t>server</a:t>
            </a:r>
            <a:r>
              <a:rPr lang="he-IL" dirty="0">
                <a:cs typeface="+mj-cs"/>
              </a:rPr>
              <a:t> מחזיר תשובה באותו פרוטוקול.</a:t>
            </a:r>
          </a:p>
          <a:p>
            <a:pPr algn="just">
              <a:lnSpc>
                <a:spcPct val="150000"/>
              </a:lnSpc>
            </a:pPr>
            <a:endParaRPr lang="he-IL" dirty="0">
              <a:cs typeface="+mj-cs"/>
            </a:endParaRPr>
          </a:p>
          <a:p>
            <a:pPr algn="just">
              <a:lnSpc>
                <a:spcPct val="150000"/>
              </a:lnSpc>
            </a:pP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</p:spTree>
    <p:extLst>
      <p:ext uri="{BB962C8B-B14F-4D97-AF65-F5344CB8AC3E}">
        <p14:creationId xmlns:p14="http://schemas.microsoft.com/office/powerpoint/2010/main" val="3885590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28058" y="493485"/>
            <a:ext cx="9376559" cy="702272"/>
          </a:xfrm>
        </p:spPr>
        <p:txBody>
          <a:bodyPr/>
          <a:lstStyle/>
          <a:p>
            <a:pPr algn="l" rtl="0"/>
            <a:r>
              <a:rPr lang="en-US" dirty="0"/>
              <a:t>DI in </a:t>
            </a:r>
            <a:r>
              <a:rPr lang="en-US" dirty="0" err="1"/>
              <a:t>ASP.Net</a:t>
            </a:r>
            <a:r>
              <a:rPr lang="en-US" dirty="0"/>
              <a:t> Core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50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289881"/>
            <a:ext cx="93765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בשוק קיימים מספר רכיבי תוכנה שמממשים את </a:t>
            </a:r>
            <a:r>
              <a:rPr lang="en-US" dirty="0">
                <a:cs typeface="+mj-cs"/>
              </a:rPr>
              <a:t>Dependency Injection</a:t>
            </a:r>
            <a:r>
              <a:rPr lang="he-IL" dirty="0">
                <a:cs typeface="+mj-cs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בעבר </a:t>
            </a:r>
            <a:r>
              <a:rPr lang="en-US" dirty="0" err="1">
                <a:cs typeface="+mj-cs"/>
              </a:rPr>
              <a:t>.net</a:t>
            </a:r>
            <a:r>
              <a:rPr lang="he-IL" dirty="0">
                <a:cs typeface="+mj-cs"/>
              </a:rPr>
              <a:t> לא הכילה רכיב של </a:t>
            </a:r>
            <a:r>
              <a:rPr lang="en-US" dirty="0">
                <a:cs typeface="+mj-cs"/>
              </a:rPr>
              <a:t>DI</a:t>
            </a:r>
            <a:r>
              <a:rPr lang="he-IL" dirty="0">
                <a:cs typeface="+mj-cs"/>
              </a:rPr>
              <a:t>, והמעוניינים להשתמש ב </a:t>
            </a:r>
            <a:r>
              <a:rPr lang="en-US" dirty="0">
                <a:cs typeface="+mj-cs"/>
              </a:rPr>
              <a:t>DI</a:t>
            </a:r>
            <a:r>
              <a:rPr lang="he-IL" dirty="0">
                <a:cs typeface="+mj-cs"/>
              </a:rPr>
              <a:t> היו משתמשים ברכיב תוכנה צד שלישי, כמו </a:t>
            </a:r>
            <a:r>
              <a:rPr lang="en-US" dirty="0">
                <a:cs typeface="+mj-cs"/>
              </a:rPr>
              <a:t>Spring</a:t>
            </a:r>
            <a:r>
              <a:rPr lang="he-IL" dirty="0">
                <a:cs typeface="+mj-cs"/>
              </a:rPr>
              <a:t>. (הסיבה העיקרית לשימוש ב </a:t>
            </a:r>
            <a:r>
              <a:rPr lang="en-US" dirty="0">
                <a:cs typeface="+mj-cs"/>
              </a:rPr>
              <a:t>DI</a:t>
            </a:r>
            <a:r>
              <a:rPr lang="he-IL" dirty="0">
                <a:cs typeface="+mj-cs"/>
              </a:rPr>
              <a:t> – לצרכי </a:t>
            </a:r>
            <a:r>
              <a:rPr lang="en-US" dirty="0">
                <a:cs typeface="+mj-cs"/>
              </a:rPr>
              <a:t>Unit Testing</a:t>
            </a:r>
            <a:r>
              <a:rPr lang="he-IL" dirty="0">
                <a:cs typeface="+mj-cs"/>
              </a:rPr>
              <a:t>)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מיקרוסופט הכניסו את </a:t>
            </a:r>
            <a:r>
              <a:rPr lang="en-US" dirty="0">
                <a:cs typeface="+mj-cs"/>
              </a:rPr>
              <a:t>DI</a:t>
            </a:r>
            <a:r>
              <a:rPr lang="he-IL" dirty="0">
                <a:cs typeface="+mj-cs"/>
              </a:rPr>
              <a:t> לתוך ה </a:t>
            </a:r>
            <a:r>
              <a:rPr lang="en-US" dirty="0" err="1">
                <a:cs typeface="+mj-cs"/>
              </a:rPr>
              <a:t>ASP.Net</a:t>
            </a:r>
            <a:r>
              <a:rPr lang="en-US" dirty="0">
                <a:cs typeface="+mj-cs"/>
              </a:rPr>
              <a:t> Core</a:t>
            </a:r>
            <a:r>
              <a:rPr lang="he-IL" dirty="0">
                <a:cs typeface="+mj-cs"/>
              </a:rPr>
              <a:t>, ו </a:t>
            </a:r>
            <a:r>
              <a:rPr lang="en-US" dirty="0">
                <a:cs typeface="+mj-cs"/>
              </a:rPr>
              <a:t>DI</a:t>
            </a:r>
            <a:r>
              <a:rPr lang="he-IL" dirty="0">
                <a:cs typeface="+mj-cs"/>
              </a:rPr>
              <a:t> נחשב לאחד הרכיבים המשמעותיים של </a:t>
            </a:r>
            <a:r>
              <a:rPr lang="en-US" dirty="0" err="1">
                <a:cs typeface="+mj-cs"/>
              </a:rPr>
              <a:t>ASP.Net</a:t>
            </a:r>
            <a:r>
              <a:rPr lang="en-US" dirty="0">
                <a:cs typeface="+mj-cs"/>
              </a:rPr>
              <a:t> Core</a:t>
            </a:r>
            <a:r>
              <a:rPr lang="he-IL" dirty="0">
                <a:cs typeface="+mj-cs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ב </a:t>
            </a:r>
            <a:r>
              <a:rPr lang="en-US" dirty="0" err="1">
                <a:cs typeface="+mj-cs"/>
              </a:rPr>
              <a:t>ASP.Net</a:t>
            </a:r>
            <a:r>
              <a:rPr lang="en-US" dirty="0">
                <a:cs typeface="+mj-cs"/>
              </a:rPr>
              <a:t> Core</a:t>
            </a:r>
            <a:r>
              <a:rPr lang="he-IL" dirty="0">
                <a:cs typeface="+mj-cs"/>
              </a:rPr>
              <a:t> נשתמש ב </a:t>
            </a:r>
            <a:r>
              <a:rPr lang="en-US" dirty="0">
                <a:cs typeface="+mj-cs"/>
              </a:rPr>
              <a:t>DI</a:t>
            </a:r>
            <a:r>
              <a:rPr lang="he-IL" dirty="0">
                <a:cs typeface="+mj-cs"/>
              </a:rPr>
              <a:t> המובנה כך:</a:t>
            </a: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dirty="0">
                <a:cs typeface="+mj-cs"/>
              </a:rPr>
              <a:t>ניצור את ה </a:t>
            </a:r>
            <a:r>
              <a:rPr lang="en-US" dirty="0">
                <a:cs typeface="+mj-cs"/>
              </a:rPr>
              <a:t>Dependency</a:t>
            </a:r>
            <a:r>
              <a:rPr lang="he-IL" dirty="0">
                <a:cs typeface="+mj-cs"/>
              </a:rPr>
              <a:t> או נייבא אותו.</a:t>
            </a: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dirty="0">
                <a:cs typeface="+mj-cs"/>
              </a:rPr>
              <a:t>נבקש את ההזרקה של ה </a:t>
            </a:r>
            <a:r>
              <a:rPr lang="en-US" dirty="0">
                <a:cs typeface="+mj-cs"/>
              </a:rPr>
              <a:t>dependency</a:t>
            </a:r>
            <a:r>
              <a:rPr lang="he-IL" dirty="0">
                <a:cs typeface="+mj-cs"/>
              </a:rPr>
              <a:t>  ב – </a:t>
            </a:r>
            <a:r>
              <a:rPr lang="en-US" dirty="0">
                <a:cs typeface="+mj-cs"/>
              </a:rPr>
              <a:t>constructor</a:t>
            </a:r>
            <a:r>
              <a:rPr lang="he-IL" dirty="0">
                <a:cs typeface="+mj-cs"/>
              </a:rPr>
              <a:t> של המחלקה שתלויה בו.</a:t>
            </a: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dirty="0">
                <a:cs typeface="+mj-cs"/>
              </a:rPr>
              <a:t>נוסיף אותו ל </a:t>
            </a:r>
            <a:r>
              <a:rPr lang="en-US" dirty="0">
                <a:cs typeface="+mj-cs"/>
              </a:rPr>
              <a:t>Container</a:t>
            </a:r>
            <a:r>
              <a:rPr lang="he-IL" dirty="0">
                <a:cs typeface="+mj-cs"/>
              </a:rPr>
              <a:t> של כל ה </a:t>
            </a:r>
            <a:r>
              <a:rPr lang="en-US" dirty="0">
                <a:cs typeface="+mj-cs"/>
              </a:rPr>
              <a:t>dependencies</a:t>
            </a:r>
            <a:r>
              <a:rPr lang="he-IL" dirty="0">
                <a:cs typeface="+mj-cs"/>
              </a:rPr>
              <a:t> , שנשלח כפרמטר לפונקציה </a:t>
            </a:r>
            <a:r>
              <a:rPr lang="en-US" dirty="0" err="1">
                <a:cs typeface="+mj-cs"/>
              </a:rPr>
              <a:t>ConfigureServices</a:t>
            </a:r>
            <a:r>
              <a:rPr lang="he-IL" dirty="0">
                <a:cs typeface="+mj-cs"/>
              </a:rPr>
              <a:t>. ה </a:t>
            </a:r>
            <a:r>
              <a:rPr lang="en-US" dirty="0">
                <a:cs typeface="+mj-cs"/>
              </a:rPr>
              <a:t>container</a:t>
            </a:r>
            <a:r>
              <a:rPr lang="he-IL" dirty="0">
                <a:cs typeface="+mj-cs"/>
              </a:rPr>
              <a:t> מממש את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2589217" y="6135812"/>
            <a:ext cx="2044929" cy="365125"/>
          </a:xfrm>
        </p:spPr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</p:spTree>
    <p:extLst>
      <p:ext uri="{BB962C8B-B14F-4D97-AF65-F5344CB8AC3E}">
        <p14:creationId xmlns:p14="http://schemas.microsoft.com/office/powerpoint/2010/main" val="10616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he-IL" dirty="0"/>
              <a:t>גרסאות </a:t>
            </a:r>
            <a:r>
              <a:rPr lang="en-US" dirty="0" err="1"/>
              <a:t>.Net</a:t>
            </a:r>
            <a:r>
              <a:rPr lang="en-US" dirty="0"/>
              <a:t> Core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51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507598"/>
            <a:ext cx="93765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cs typeface="+mj-cs"/>
                <a:hlinkClick r:id="rId3"/>
              </a:rPr>
              <a:t>https://dotnet.microsoft.com/download/dotnet-core</a:t>
            </a:r>
            <a:endParaRPr lang="he-IL">
              <a:cs typeface="+mj-cs"/>
            </a:endParaRP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</p:spTree>
    <p:extLst>
      <p:ext uri="{BB962C8B-B14F-4D97-AF65-F5344CB8AC3E}">
        <p14:creationId xmlns:p14="http://schemas.microsoft.com/office/powerpoint/2010/main" val="11940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he-IL" dirty="0"/>
              <a:t>ביבליוגרפיה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52</a:t>
            </a:fld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128057" y="1507599"/>
            <a:ext cx="93765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cs typeface="+mj-cs"/>
                <a:hlinkClick r:id="rId3"/>
              </a:rPr>
              <a:t>https://www.hamichlol.org.il/Inversion_of_control</a:t>
            </a: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cs typeface="+mj-cs"/>
                <a:hlinkClick r:id="rId4"/>
              </a:rPr>
              <a:t>https://www.geektime.co.il/dependency-injection-101/</a:t>
            </a:r>
            <a:endParaRPr lang="he-IL" dirty="0">
              <a:cs typeface="+mj-cs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cs typeface="+mj-cs"/>
              </a:rPr>
              <a:t>https://www.tutorialsteacher.com/ioc/inversion-of-control</a:t>
            </a:r>
            <a:endParaRPr lang="he-IL" dirty="0">
              <a:cs typeface="+mj-cs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</p:spTree>
    <p:extLst>
      <p:ext uri="{BB962C8B-B14F-4D97-AF65-F5344CB8AC3E}">
        <p14:creationId xmlns:p14="http://schemas.microsoft.com/office/powerpoint/2010/main" val="80438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53</a:t>
            </a:fld>
            <a:endParaRPr lang="he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753" y="3495362"/>
            <a:ext cx="2343705" cy="234370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240" y="3850468"/>
            <a:ext cx="1680125" cy="168012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79" y="3757771"/>
            <a:ext cx="1818876" cy="1818876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28" y="3896767"/>
            <a:ext cx="1942296" cy="19422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01143" y="2388978"/>
            <a:ext cx="6095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latin typeface="Assistant" panose="00000500000000000000" pitchFamily="2" charset="-79"/>
                <a:cs typeface="Assistant" panose="00000500000000000000" pitchFamily="2" charset="-79"/>
              </a:rPr>
              <a:t>DB</a:t>
            </a:r>
            <a:endParaRPr lang="he-IL" sz="28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6314" y="2393402"/>
            <a:ext cx="153432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latin typeface="Assistant" panose="00000500000000000000" pitchFamily="2" charset="-79"/>
                <a:cs typeface="Assistant" panose="00000500000000000000" pitchFamily="2" charset="-79"/>
              </a:rPr>
              <a:t>Web API</a:t>
            </a:r>
            <a:endParaRPr lang="he-IL" sz="28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82668" y="2393403"/>
            <a:ext cx="1995699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>
                <a:latin typeface="Assistant" panose="00000500000000000000" pitchFamily="2" charset="-79"/>
                <a:cs typeface="Assistant" panose="00000500000000000000" pitchFamily="2" charset="-79"/>
              </a:rPr>
              <a:t>DAL</a:t>
            </a:r>
          </a:p>
          <a:p>
            <a:pPr algn="ctr"/>
            <a:r>
              <a:rPr lang="en-US" dirty="0">
                <a:latin typeface="Assistant" panose="00000500000000000000" pitchFamily="2" charset="-79"/>
                <a:cs typeface="Assistant" panose="00000500000000000000" pitchFamily="2" charset="-79"/>
              </a:rPr>
              <a:t>Data Access Layer</a:t>
            </a:r>
            <a:endParaRPr lang="he-IL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777" y="2393400"/>
            <a:ext cx="153432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latin typeface="Assistant" panose="00000500000000000000" pitchFamily="2" charset="-79"/>
                <a:cs typeface="Assistant" panose="00000500000000000000" pitchFamily="2" charset="-79"/>
              </a:rPr>
              <a:t>Client</a:t>
            </a:r>
            <a:endParaRPr lang="he-IL" sz="28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92" y="3848820"/>
            <a:ext cx="1680125" cy="1680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37555" y="2393400"/>
            <a:ext cx="1841159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>
                <a:latin typeface="Assistant" panose="00000500000000000000" pitchFamily="2" charset="-79"/>
                <a:cs typeface="Assistant" panose="00000500000000000000" pitchFamily="2" charset="-79"/>
              </a:rPr>
              <a:t>BL</a:t>
            </a:r>
          </a:p>
          <a:p>
            <a:pPr algn="ctr"/>
            <a:r>
              <a:rPr lang="en-US" dirty="0">
                <a:latin typeface="Assistant" panose="00000500000000000000" pitchFamily="2" charset="-79"/>
                <a:cs typeface="Assistant" panose="00000500000000000000" pitchFamily="2" charset="-79"/>
              </a:rPr>
              <a:t>Business Logic</a:t>
            </a:r>
            <a:endParaRPr lang="he-IL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07089" y="1557146"/>
            <a:ext cx="16351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ssistant" panose="00000500000000000000" pitchFamily="2" charset="-79"/>
                <a:cs typeface="Assistant" panose="00000500000000000000" pitchFamily="2" charset="-79"/>
              </a:rPr>
              <a:t>Repositories</a:t>
            </a:r>
            <a:endParaRPr lang="he-IL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52936" y="1557146"/>
            <a:ext cx="9761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ssistant" panose="00000500000000000000" pitchFamily="2" charset="-79"/>
                <a:cs typeface="Assistant" panose="00000500000000000000" pitchFamily="2" charset="-79"/>
              </a:rPr>
              <a:t>Services</a:t>
            </a:r>
            <a:endParaRPr lang="he-IL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41143" y="490063"/>
            <a:ext cx="707466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ssistant" panose="00000500000000000000" pitchFamily="2" charset="-79"/>
                <a:cs typeface="Assistant" panose="00000500000000000000" pitchFamily="2" charset="-79"/>
              </a:rPr>
              <a:t>Layered Architecture – </a:t>
            </a:r>
            <a:r>
              <a:rPr lang="he-IL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ssistant" panose="00000500000000000000" pitchFamily="2" charset="-79"/>
                <a:cs typeface="Assistant" panose="00000500000000000000" pitchFamily="2" charset="-79"/>
              </a:rPr>
              <a:t>מודל השכבות</a:t>
            </a:r>
            <a:endParaRPr 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9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he-IL" dirty="0"/>
              <a:t> </a:t>
            </a:r>
            <a:r>
              <a:rPr lang="en-US" dirty="0"/>
              <a:t>Client-Server Architecture</a:t>
            </a:r>
            <a:r>
              <a:rPr lang="he-IL" dirty="0"/>
              <a:t> - המשך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6</a:t>
            </a:fld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2128057" y="1490971"/>
            <a:ext cx="9376555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u="sng" dirty="0">
                <a:cs typeface="+mj-cs"/>
              </a:rPr>
              <a:t>Server</a:t>
            </a:r>
            <a:r>
              <a:rPr lang="he-IL" sz="2000" dirty="0">
                <a:cs typeface="+mj-cs"/>
              </a:rPr>
              <a:t> – שרת – כשמו, מספק משאב כלשהו. </a:t>
            </a:r>
          </a:p>
          <a:p>
            <a:pPr marL="342882" indent="-342882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u="sng" dirty="0">
                <a:cs typeface="+mj-cs"/>
              </a:rPr>
              <a:t>Client</a:t>
            </a:r>
            <a:r>
              <a:rPr lang="he-IL" sz="2000" dirty="0">
                <a:cs typeface="+mj-cs"/>
              </a:rPr>
              <a:t> – לקוח - צורך (</a:t>
            </a:r>
            <a:r>
              <a:rPr lang="en-US" sz="2000" dirty="0">
                <a:cs typeface="+mj-cs"/>
              </a:rPr>
              <a:t>consumes</a:t>
            </a:r>
            <a:r>
              <a:rPr lang="he-IL" sz="2000" dirty="0">
                <a:cs typeface="+mj-cs"/>
              </a:rPr>
              <a:t>) שירות כלשהו של השרת.</a:t>
            </a:r>
          </a:p>
          <a:p>
            <a:pPr marL="342882" indent="-342882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cs typeface="+mj-cs"/>
              </a:rPr>
              <a:t>client</a:t>
            </a:r>
            <a:r>
              <a:rPr lang="he-IL" sz="2000" dirty="0">
                <a:cs typeface="+mj-cs"/>
              </a:rPr>
              <a:t> צורך שירות מהשרת באמצעות </a:t>
            </a:r>
            <a:r>
              <a:rPr lang="en-US" sz="2000" u="sng" dirty="0">
                <a:cs typeface="+mj-cs"/>
              </a:rPr>
              <a:t>Request</a:t>
            </a:r>
            <a:r>
              <a:rPr lang="he-IL" sz="2000" dirty="0">
                <a:cs typeface="+mj-cs"/>
              </a:rPr>
              <a:t> - בקשה</a:t>
            </a:r>
          </a:p>
          <a:p>
            <a:pPr marL="342882" indent="-342882" algn="just">
              <a:lnSpc>
                <a:spcPct val="150000"/>
              </a:lnSpc>
              <a:buFont typeface="+mj-lt"/>
              <a:buAutoNum type="arabicPeriod"/>
            </a:pPr>
            <a:r>
              <a:rPr lang="he-IL" sz="2000" dirty="0">
                <a:cs typeface="+mj-cs"/>
              </a:rPr>
              <a:t>השרת מספק שירות ללקוח באמצעות </a:t>
            </a:r>
            <a:r>
              <a:rPr lang="en-US" sz="2000" u="sng" dirty="0">
                <a:cs typeface="+mj-cs"/>
              </a:rPr>
              <a:t>Response</a:t>
            </a:r>
            <a:r>
              <a:rPr lang="he-IL" sz="2000" dirty="0">
                <a:cs typeface="+mj-cs"/>
              </a:rPr>
              <a:t> - תגובה</a:t>
            </a:r>
          </a:p>
          <a:p>
            <a:pPr marL="342882" indent="-342882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u="sng" dirty="0">
                <a:cs typeface="+mj-cs"/>
              </a:rPr>
              <a:t>Server Side Code</a:t>
            </a:r>
            <a:r>
              <a:rPr lang="he-IL" sz="2000" dirty="0">
                <a:cs typeface="+mj-cs"/>
              </a:rPr>
              <a:t> - קוד צד שרת - קוד שרץ במחשב של מספק שירות.</a:t>
            </a:r>
          </a:p>
          <a:p>
            <a:pPr marL="342882" indent="-342882" algn="just">
              <a:lnSpc>
                <a:spcPct val="150000"/>
              </a:lnSpc>
              <a:buFont typeface="+mj-lt"/>
              <a:buAutoNum type="arabicPeriod"/>
            </a:pPr>
            <a:r>
              <a:rPr lang="he-IL" sz="2000" dirty="0">
                <a:cs typeface="+mj-cs"/>
              </a:rPr>
              <a:t> </a:t>
            </a:r>
            <a:r>
              <a:rPr lang="en-US" sz="2000" u="sng" dirty="0">
                <a:cs typeface="+mj-cs"/>
              </a:rPr>
              <a:t>Client Side Code</a:t>
            </a:r>
            <a:r>
              <a:rPr lang="he-IL" sz="2000" dirty="0">
                <a:cs typeface="+mj-cs"/>
              </a:rPr>
              <a:t> – קוד צד לקוח – קוד שרץ במחשב של מבקש הבקשה.</a:t>
            </a:r>
          </a:p>
          <a:p>
            <a:pPr marL="342882" indent="-342882" algn="just">
              <a:lnSpc>
                <a:spcPct val="150000"/>
              </a:lnSpc>
              <a:buFont typeface="+mj-lt"/>
              <a:buAutoNum type="arabicPeriod"/>
            </a:pPr>
            <a:r>
              <a:rPr lang="he-IL" sz="2000" dirty="0">
                <a:cs typeface="+mj-cs"/>
              </a:rPr>
              <a:t>על מנת לספק שירות באינטרנט, דרוש מחשב שמותקנת עליו תוכנת שרת -  </a:t>
            </a:r>
            <a:r>
              <a:rPr lang="en-US" sz="2000" b="1" dirty="0">
                <a:cs typeface="+mj-cs"/>
              </a:rPr>
              <a:t>Apache</a:t>
            </a:r>
            <a:r>
              <a:rPr lang="en-US" sz="2000" dirty="0">
                <a:cs typeface="+mj-cs"/>
              </a:rPr>
              <a:t>, </a:t>
            </a:r>
            <a:r>
              <a:rPr lang="en-US" sz="2000" dirty="0" err="1">
                <a:cs typeface="+mj-cs"/>
              </a:rPr>
              <a:t>Nginx</a:t>
            </a:r>
            <a:r>
              <a:rPr lang="en-US" sz="2000" dirty="0">
                <a:cs typeface="+mj-cs"/>
              </a:rPr>
              <a:t>, </a:t>
            </a:r>
            <a:r>
              <a:rPr lang="en-US" sz="2000" b="1" dirty="0">
                <a:cs typeface="+mj-cs"/>
              </a:rPr>
              <a:t>IIS</a:t>
            </a:r>
            <a:r>
              <a:rPr lang="en-US" sz="2000" dirty="0">
                <a:cs typeface="+mj-cs"/>
              </a:rPr>
              <a:t>, Tomcat</a:t>
            </a:r>
            <a:r>
              <a:rPr lang="he-IL" sz="2000" dirty="0">
                <a:cs typeface="+mj-cs"/>
              </a:rPr>
              <a:t> וכדומה. באמצעות התוכנה הזו ניתן יהיה להחזיר מידע מקוד שרץ על המחשב. (המודגשים הם הנפוצים)</a:t>
            </a:r>
          </a:p>
          <a:p>
            <a:pPr marL="342882" indent="-342882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cs typeface="+mj-cs"/>
              </a:rPr>
              <a:t>Client</a:t>
            </a:r>
            <a:r>
              <a:rPr lang="he-IL" sz="2000" dirty="0">
                <a:cs typeface="+mj-cs"/>
              </a:rPr>
              <a:t> ברוב המקרים הוא דפדפן, אבל ישנם עוד </a:t>
            </a:r>
            <a:r>
              <a:rPr lang="en-US" sz="2000" dirty="0">
                <a:cs typeface="+mj-cs"/>
              </a:rPr>
              <a:t>clients</a:t>
            </a:r>
            <a:r>
              <a:rPr lang="he-IL" sz="2000" dirty="0">
                <a:cs typeface="+mj-cs"/>
              </a:rPr>
              <a:t> מסוגים שונים.</a:t>
            </a:r>
          </a:p>
          <a:p>
            <a:pPr algn="just">
              <a:lnSpc>
                <a:spcPct val="150000"/>
              </a:lnSpc>
            </a:pPr>
            <a:endParaRPr lang="he-IL" dirty="0">
              <a:cs typeface="+mj-cs"/>
            </a:endParaRPr>
          </a:p>
          <a:p>
            <a:pPr algn="just">
              <a:lnSpc>
                <a:spcPct val="150000"/>
              </a:lnSpc>
            </a:pPr>
            <a:r>
              <a:rPr lang="he-IL" dirty="0">
                <a:cs typeface="+mj-cs"/>
              </a:rPr>
              <a:t> 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</p:spTree>
    <p:extLst>
      <p:ext uri="{BB962C8B-B14F-4D97-AF65-F5344CB8AC3E}">
        <p14:creationId xmlns:p14="http://schemas.microsoft.com/office/powerpoint/2010/main" val="44013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he-IL" dirty="0"/>
              <a:t>דוגמה - תהליך טעינת דף אינטרנט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7</a:t>
            </a:fld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2128057" y="1507598"/>
            <a:ext cx="93765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200000"/>
              </a:lnSpc>
              <a:buAutoNum type="arabicPeriod"/>
            </a:pPr>
            <a:r>
              <a:rPr lang="he-IL" dirty="0">
                <a:cs typeface="+mj-cs"/>
              </a:rPr>
              <a:t>יצירת בקשה של הלקוח לשרת.  הבקשה נוצרת באמצעות הקלדת </a:t>
            </a:r>
            <a:r>
              <a:rPr lang="en-US" dirty="0">
                <a:cs typeface="+mj-cs"/>
              </a:rPr>
              <a:t>URL</a:t>
            </a:r>
            <a:r>
              <a:rPr lang="he-IL" dirty="0">
                <a:cs typeface="+mj-cs"/>
              </a:rPr>
              <a:t> או לחיצה על קישור. (לעיתים נוצרת בקשה גם באמצעות קוד). ב </a:t>
            </a:r>
            <a:r>
              <a:rPr lang="en-US" dirty="0">
                <a:cs typeface="+mj-cs"/>
              </a:rPr>
              <a:t>URL</a:t>
            </a:r>
            <a:r>
              <a:rPr lang="he-IL" dirty="0">
                <a:cs typeface="+mj-cs"/>
              </a:rPr>
              <a:t> יהיה המידע הדרוש למציאת הדף. לדוגמה: </a:t>
            </a:r>
            <a:r>
              <a:rPr lang="en-US" dirty="0">
                <a:cs typeface="+mj-cs"/>
                <a:hlinkClick r:id="rId3"/>
              </a:rPr>
              <a:t>http://www.example.com/default.htm</a:t>
            </a:r>
            <a:endParaRPr lang="he-IL" dirty="0">
              <a:cs typeface="+mj-cs"/>
            </a:endParaRPr>
          </a:p>
          <a:p>
            <a:pPr marL="342882" indent="-342882">
              <a:lnSpc>
                <a:spcPct val="200000"/>
              </a:lnSpc>
              <a:buAutoNum type="arabicPeriod"/>
            </a:pPr>
            <a:r>
              <a:rPr lang="he-IL" dirty="0">
                <a:cs typeface="+mj-cs"/>
              </a:rPr>
              <a:t>הבקשה "נוסעת" באינטרנט ובסופו של דבר מגיעה לשרת.</a:t>
            </a:r>
          </a:p>
          <a:p>
            <a:pPr marL="342882" indent="-342882">
              <a:lnSpc>
                <a:spcPct val="200000"/>
              </a:lnSpc>
              <a:buAutoNum type="arabicPeriod"/>
            </a:pPr>
            <a:r>
              <a:rPr lang="he-IL" dirty="0">
                <a:cs typeface="+mj-cs"/>
              </a:rPr>
              <a:t>השרת מקבל את הבקשה ומכין תשובה מתאימה.</a:t>
            </a:r>
          </a:p>
          <a:p>
            <a:pPr marL="342882" indent="-342882">
              <a:lnSpc>
                <a:spcPct val="200000"/>
              </a:lnSpc>
              <a:buAutoNum type="arabicPeriod"/>
            </a:pPr>
            <a:r>
              <a:rPr lang="he-IL" dirty="0">
                <a:cs typeface="+mj-cs"/>
              </a:rPr>
              <a:t>הדפדפן קורא את ה </a:t>
            </a:r>
            <a:r>
              <a:rPr lang="en-US" dirty="0">
                <a:cs typeface="+mj-cs"/>
              </a:rPr>
              <a:t>response</a:t>
            </a:r>
            <a:r>
              <a:rPr lang="he-IL" dirty="0">
                <a:cs typeface="+mj-cs"/>
              </a:rPr>
              <a:t> ומציג את הדף כפי שהתקבל מהשרת.</a:t>
            </a:r>
          </a:p>
          <a:p>
            <a:pPr marL="342882" indent="-342882">
              <a:buAutoNum type="arabicPeriod"/>
            </a:pPr>
            <a:endParaRPr lang="he-IL" dirty="0">
              <a:cs typeface="+mj-cs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</p:spTree>
    <p:extLst>
      <p:ext uri="{BB962C8B-B14F-4D97-AF65-F5344CB8AC3E}">
        <p14:creationId xmlns:p14="http://schemas.microsoft.com/office/powerpoint/2010/main" val="424821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en-US" dirty="0"/>
              <a:t>HTTP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8</a:t>
            </a:fld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2128057" y="1507599"/>
            <a:ext cx="93765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cs typeface="+mj-cs"/>
              </a:rPr>
              <a:t>Http</a:t>
            </a:r>
            <a:r>
              <a:rPr lang="he-IL" dirty="0">
                <a:cs typeface="+mj-cs"/>
              </a:rPr>
              <a:t> הוא פרוטוקול תקשורת.</a:t>
            </a:r>
          </a:p>
          <a:p>
            <a:pPr algn="just">
              <a:lnSpc>
                <a:spcPct val="200000"/>
              </a:lnSpc>
            </a:pPr>
            <a:r>
              <a:rPr lang="he-IL" b="1" dirty="0"/>
              <a:t>פרוטוקול</a:t>
            </a:r>
            <a:r>
              <a:rPr lang="he-IL" dirty="0"/>
              <a:t> הוא אוסף של חוקים המגדירים אופן בקשת וקבלת נתונים במערכת תקשורת מסוימת.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אמצעי התקשורת באינטרנט הוא פרוטוקול </a:t>
            </a:r>
            <a:r>
              <a:rPr lang="en-US" dirty="0">
                <a:cs typeface="+mj-cs"/>
              </a:rPr>
              <a:t>Http</a:t>
            </a:r>
            <a:r>
              <a:rPr lang="he-IL" dirty="0">
                <a:cs typeface="+mj-cs"/>
              </a:rPr>
              <a:t> (</a:t>
            </a:r>
            <a:r>
              <a:rPr lang="en-US" dirty="0">
                <a:cs typeface="+mj-cs"/>
              </a:rPr>
              <a:t>Hypertext Transfer Protocol</a:t>
            </a:r>
            <a:r>
              <a:rPr lang="he-IL" dirty="0">
                <a:cs typeface="+mj-cs"/>
              </a:rPr>
              <a:t>), ב"שפה" זו מבוצעות הבקשות והתגובות – </a:t>
            </a:r>
            <a:r>
              <a:rPr lang="en-US" dirty="0">
                <a:cs typeface="+mj-cs"/>
              </a:rPr>
              <a:t>Requests &amp; Responses</a:t>
            </a:r>
            <a:r>
              <a:rPr lang="he-IL" dirty="0">
                <a:cs typeface="+mj-cs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הפרוטוקול התחיל בגרסת 0.9 שהייתה ראשונית מאד, המשיך לגרסה 1.0 שהוסיפה תכונות ו </a:t>
            </a:r>
            <a:r>
              <a:rPr lang="en-US" dirty="0">
                <a:cs typeface="+mj-cs"/>
              </a:rPr>
              <a:t>http methods</a:t>
            </a:r>
            <a:r>
              <a:rPr lang="he-IL" dirty="0">
                <a:cs typeface="+mj-cs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כיום משתמשים בגרסת </a:t>
            </a:r>
            <a:r>
              <a:rPr lang="en-US" dirty="0">
                <a:cs typeface="+mj-cs"/>
              </a:rPr>
              <a:t>Http/1.1</a:t>
            </a:r>
            <a:r>
              <a:rPr lang="he-IL" dirty="0">
                <a:cs typeface="+mj-cs"/>
              </a:rPr>
              <a:t> שמבוססת על גרסה 1.0 עם יכולות נוספות.</a:t>
            </a:r>
          </a:p>
          <a:p>
            <a:pPr algn="just">
              <a:lnSpc>
                <a:spcPct val="200000"/>
              </a:lnSpc>
            </a:pPr>
            <a:r>
              <a:rPr lang="he-IL" dirty="0">
                <a:cs typeface="+mj-cs"/>
              </a:rPr>
              <a:t>חשוב לציין שפרוטוקול </a:t>
            </a:r>
            <a:r>
              <a:rPr lang="en-US" dirty="0">
                <a:cs typeface="+mj-cs"/>
              </a:rPr>
              <a:t>Http</a:t>
            </a:r>
            <a:r>
              <a:rPr lang="he-IL" dirty="0">
                <a:cs typeface="+mj-cs"/>
              </a:rPr>
              <a:t> הוא </a:t>
            </a:r>
            <a:r>
              <a:rPr lang="en-US" b="1" dirty="0">
                <a:cs typeface="+mj-cs"/>
              </a:rPr>
              <a:t>stateless</a:t>
            </a:r>
            <a:r>
              <a:rPr lang="he-IL" dirty="0">
                <a:cs typeface="+mj-cs"/>
              </a:rPr>
              <a:t> – חסר מצבים. המשמעות היא שלאחר שהסתיים תהליך של </a:t>
            </a:r>
            <a:r>
              <a:rPr lang="en-US" dirty="0">
                <a:cs typeface="+mj-cs"/>
              </a:rPr>
              <a:t>request</a:t>
            </a:r>
            <a:r>
              <a:rPr lang="he-IL" dirty="0">
                <a:cs typeface="+mj-cs"/>
              </a:rPr>
              <a:t> ומתן תגובה – </a:t>
            </a:r>
            <a:r>
              <a:rPr lang="en-US" dirty="0">
                <a:cs typeface="+mj-cs"/>
              </a:rPr>
              <a:t>response</a:t>
            </a:r>
            <a:r>
              <a:rPr lang="he-IL" dirty="0">
                <a:cs typeface="+mj-cs"/>
              </a:rPr>
              <a:t>, לא נשמר שום מידע לגבי התהליך. בקשה נוספת תיחשב כבקשה חדשה, אלא אם כן נעשה שימוש ב </a:t>
            </a:r>
            <a:r>
              <a:rPr lang="en-US" dirty="0">
                <a:cs typeface="+mj-cs"/>
              </a:rPr>
              <a:t>cookies</a:t>
            </a:r>
            <a:r>
              <a:rPr lang="he-IL" dirty="0">
                <a:cs typeface="+mj-cs"/>
              </a:rPr>
              <a:t> או מנגנונים אחרים שיסייעו לשרת לזהות בקשות חוזרות מאותו </a:t>
            </a:r>
            <a:r>
              <a:rPr lang="en-US" dirty="0">
                <a:cs typeface="+mj-cs"/>
              </a:rPr>
              <a:t>client</a:t>
            </a:r>
            <a:r>
              <a:rPr lang="he-IL" dirty="0">
                <a:cs typeface="+mj-cs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כל הזכויות שמורות </a:t>
            </a:r>
            <a:r>
              <a:rPr lang="he-IL" dirty="0" err="1"/>
              <a:t>למ.הבלין</a:t>
            </a:r>
            <a:r>
              <a:rPr lang="he-IL" dirty="0"/>
              <a:t> 0527118441</a:t>
            </a:r>
          </a:p>
        </p:txBody>
      </p:sp>
    </p:spTree>
    <p:extLst>
      <p:ext uri="{BB962C8B-B14F-4D97-AF65-F5344CB8AC3E}">
        <p14:creationId xmlns:p14="http://schemas.microsoft.com/office/powerpoint/2010/main" val="269117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30" y="624111"/>
            <a:ext cx="8911687" cy="702272"/>
          </a:xfrm>
        </p:spPr>
        <p:txBody>
          <a:bodyPr/>
          <a:lstStyle/>
          <a:p>
            <a:pPr algn="r"/>
            <a:r>
              <a:rPr lang="en-US" dirty="0"/>
              <a:t>Http Request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0944-89DB-408C-AF56-2F3ADA0A2555}" type="slidenum">
              <a:rPr lang="he-IL" smtClean="0"/>
              <a:t>9</a:t>
            </a:fld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2128057" y="1507599"/>
            <a:ext cx="937655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 Request</a:t>
            </a:r>
            <a:r>
              <a:rPr lang="he-IL" dirty="0"/>
              <a:t> מורכבת מהנתונים הבאים: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Http Method</a:t>
            </a:r>
            <a:r>
              <a:rPr lang="he-IL" dirty="0"/>
              <a:t> – השיטה בה מבוצעת הבקשה (רשימה סגורה של אפשרויות, מוגדרות בפרוטוקול)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URL</a:t>
            </a:r>
            <a:r>
              <a:rPr lang="he-IL" dirty="0"/>
              <a:t> – כתובת (יחסית או אבסולוטית) של האובייקט המבוקש (יכול להיות דף אינטרנט, קובץ, פיסת מידע כלשהי)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Http Version</a:t>
            </a:r>
            <a:r>
              <a:rPr lang="he-IL" dirty="0"/>
              <a:t> - גרסת הפרוטוקול שלפיו מורכבת הבקשה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Http Headers</a:t>
            </a:r>
            <a:r>
              <a:rPr lang="he-IL" dirty="0"/>
              <a:t> – שדות המתייחסים לבקשה, ללקוח, או לתוכן הנמצא בגוף הבקשה (כמו לדוגמא: סוג הנתונים הנשלחים, סוג המכשיר ממנו נשלחה הבקשה ועוד)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Request Body</a:t>
            </a:r>
            <a:r>
              <a:rPr lang="he-IL" dirty="0"/>
              <a:t> – גוף הבקשה. חלק זה הוא אופציונלי, אין חובה לשלוח אותו אלא במידת הצורך.</a:t>
            </a:r>
          </a:p>
          <a:p>
            <a:pPr marL="342900" indent="-342900">
              <a:buFont typeface="+mj-lt"/>
              <a:buAutoNum type="arabicPeriod"/>
            </a:pPr>
            <a:endParaRPr lang="he-IL" dirty="0"/>
          </a:p>
          <a:p>
            <a:r>
              <a:rPr lang="he-IL" dirty="0"/>
              <a:t>לבקשה יש מבנה קבוע – שורה ראשונה תכיל את סעיפים 1-3, שניה והלאה סעיף 4, שורה רווח, וסעיף 5 אם קיים.</a:t>
            </a:r>
          </a:p>
          <a:p>
            <a:pPr algn="just">
              <a:lnSpc>
                <a:spcPct val="200000"/>
              </a:lnSpc>
            </a:pPr>
            <a:endParaRPr lang="he-IL" dirty="0">
              <a:cs typeface="+mj-cs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למ.הבלין 0527118441</a:t>
            </a:r>
          </a:p>
        </p:txBody>
      </p:sp>
    </p:spTree>
    <p:extLst>
      <p:ext uri="{BB962C8B-B14F-4D97-AF65-F5344CB8AC3E}">
        <p14:creationId xmlns:p14="http://schemas.microsoft.com/office/powerpoint/2010/main" val="2549752950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גווני אפור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התאמה אישית 2">
      <a:majorFont>
        <a:latin typeface="Assistant"/>
        <a:ea typeface=""/>
        <a:cs typeface="Assistant"/>
      </a:majorFont>
      <a:minorFont>
        <a:latin typeface="Assistant"/>
        <a:ea typeface=""/>
        <a:cs typeface="Assistant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5344</TotalTime>
  <Words>5175</Words>
  <Application>Microsoft Office PowerPoint</Application>
  <PresentationFormat>מסך רחב</PresentationFormat>
  <Paragraphs>838</Paragraphs>
  <Slides>53</Slides>
  <Notes>52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53</vt:i4>
      </vt:variant>
    </vt:vector>
  </HeadingPairs>
  <TitlesOfParts>
    <vt:vector size="60" baseType="lpstr">
      <vt:lpstr>Arial</vt:lpstr>
      <vt:lpstr>Assistant</vt:lpstr>
      <vt:lpstr>Calibri</vt:lpstr>
      <vt:lpstr>Consolas</vt:lpstr>
      <vt:lpstr>Wingdings</vt:lpstr>
      <vt:lpstr>Wingdings 3</vt:lpstr>
      <vt:lpstr>עשן מתפתל</vt:lpstr>
      <vt:lpstr>Asp.Net Web API Core</vt:lpstr>
      <vt:lpstr>ASP.Net Core Web API</vt:lpstr>
      <vt:lpstr>מבוא לפיתוח Web</vt:lpstr>
      <vt:lpstr>תעבורת אינטרנט</vt:lpstr>
      <vt:lpstr>Client-Server Architecture</vt:lpstr>
      <vt:lpstr> Client-Server Architecture - המשך</vt:lpstr>
      <vt:lpstr>דוגמה - תהליך טעינת דף אינטרנט</vt:lpstr>
      <vt:lpstr>HTTP</vt:lpstr>
      <vt:lpstr>Http Request</vt:lpstr>
      <vt:lpstr>HTTP Methods</vt:lpstr>
      <vt:lpstr>דוגמה ל Http GET Request</vt:lpstr>
      <vt:lpstr>דוגמה ל Http POST Request</vt:lpstr>
      <vt:lpstr>Http Response</vt:lpstr>
      <vt:lpstr>HTTP Status Code</vt:lpstr>
      <vt:lpstr>דוגמה ל Http Response של הצלחה</vt:lpstr>
      <vt:lpstr>דוגמה ל Http Response של כשלון</vt:lpstr>
      <vt:lpstr>API - Application Programming Interface </vt:lpstr>
      <vt:lpstr>REST</vt:lpstr>
      <vt:lpstr>קונבנציה של URL ב REST API</vt:lpstr>
      <vt:lpstr>דוגמה ל REST API עבור Student</vt:lpstr>
      <vt:lpstr>.Net Frameworks</vt:lpstr>
      <vt:lpstr>.Net Framework</vt:lpstr>
      <vt:lpstr>.Net Core</vt:lpstr>
      <vt:lpstr>.Net</vt:lpstr>
      <vt:lpstr>CLI – Command Line Interface</vt:lpstr>
      <vt:lpstr>פקודות CLI ב Windows לדוגמא</vt:lpstr>
      <vt:lpstr>.NET Core CLI</vt:lpstr>
      <vt:lpstr>ASP.Net</vt:lpstr>
      <vt:lpstr>ASP.Net Core</vt:lpstr>
      <vt:lpstr>Request Pipeline – צינור עיבוד הבקשה</vt:lpstr>
      <vt:lpstr>תהליך מעבר הבקשה ב Request Pipeline</vt:lpstr>
      <vt:lpstr>Middleware</vt:lpstr>
      <vt:lpstr>Middleware - תרשים</vt:lpstr>
      <vt:lpstr>Middleware - דוגמא</vt:lpstr>
      <vt:lpstr>Object Oriented Design (OOD)</vt:lpstr>
      <vt:lpstr>עקרונות OOD</vt:lpstr>
      <vt:lpstr>Dependency Inversion Principle (DIP)</vt:lpstr>
      <vt:lpstr>Dependency Inversion Principle (DIP) – Cont.</vt:lpstr>
      <vt:lpstr>Manager Worker – מימוש שאינו DIP</vt:lpstr>
      <vt:lpstr>Manager Worker – מימוש DIP</vt:lpstr>
      <vt:lpstr>Inversion of Control (IoC)</vt:lpstr>
      <vt:lpstr>דוגמא ל IoC</vt:lpstr>
      <vt:lpstr>IoC בקוד – דוגמה ללא IoC</vt:lpstr>
      <vt:lpstr>IoC בקוד – דוגמה עם IoC</vt:lpstr>
      <vt:lpstr>IoC בקוד – דוגמה 2 - לפני IoC</vt:lpstr>
      <vt:lpstr>IoC בקוד – דוגמה 2 - עם IoC</vt:lpstr>
      <vt:lpstr>משהו עדין חסר...</vt:lpstr>
      <vt:lpstr>Dependency Injection (DI)</vt:lpstr>
      <vt:lpstr>DI - דוגמא</vt:lpstr>
      <vt:lpstr>DI in ASP.Net Core</vt:lpstr>
      <vt:lpstr>גרסאות .Net Core</vt:lpstr>
      <vt:lpstr>ביבליוגרפיה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API Core</dc:title>
  <dc:creator>‏‏משתמש Windows</dc:creator>
  <cp:lastModifiedBy>הבלין מרים</cp:lastModifiedBy>
  <cp:revision>449</cp:revision>
  <cp:lastPrinted>2022-05-07T23:03:54Z</cp:lastPrinted>
  <dcterms:created xsi:type="dcterms:W3CDTF">2020-05-12T13:02:06Z</dcterms:created>
  <dcterms:modified xsi:type="dcterms:W3CDTF">2022-05-11T09:33:00Z</dcterms:modified>
</cp:coreProperties>
</file>