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561250" y="358775"/>
            <a:ext cx="889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5400"/>
              <a:buFont typeface="Play"/>
              <a:buNone/>
            </a:pPr>
            <a:r>
              <a:rPr b="1" lang="ru-RU" sz="48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Исследование процесса локализации</a:t>
            </a:r>
            <a:r>
              <a:rPr b="1" i="0" lang="ru-RU" sz="4800" u="none" cap="none" strike="noStrike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и  </a:t>
            </a:r>
            <a:endParaRPr b="1" i="0" sz="4800" u="none" cap="none" strike="noStrike">
              <a:solidFill>
                <a:srgbClr val="1D2533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5400"/>
              <a:buFont typeface="Play"/>
              <a:buNone/>
            </a:pPr>
            <a:r>
              <a:rPr b="1" i="0" lang="ru-RU" sz="4800" u="none" cap="none" strike="noStrike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мобильно</a:t>
            </a:r>
            <a:r>
              <a:rPr b="1" lang="ru-RU" sz="48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го</a:t>
            </a:r>
            <a:r>
              <a:rPr b="1" i="0" lang="ru-RU" sz="4800" u="none" cap="none" strike="noStrike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 приложени</a:t>
            </a:r>
            <a:r>
              <a:rPr b="1" lang="ru-RU" sz="48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я</a:t>
            </a:r>
            <a:endParaRPr b="1" i="0" sz="4800" u="none" cap="none" strike="noStrike">
              <a:solidFill>
                <a:srgbClr val="1D2533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5400"/>
              <a:buFont typeface="Play"/>
              <a:buNone/>
            </a:pPr>
            <a:r>
              <a:t/>
            </a:r>
            <a:endParaRPr b="1" i="0" sz="5400" u="none" cap="none" strike="noStrike">
              <a:solidFill>
                <a:srgbClr val="1D253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561251" y="5015075"/>
            <a:ext cx="3623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1800"/>
              <a:buFont typeface="Play"/>
              <a:buNone/>
            </a:pPr>
            <a:r>
              <a:rPr lang="ru-RU" sz="1800">
                <a:solidFill>
                  <a:srgbClr val="FFFFFF"/>
                </a:solidFill>
                <a:highlight>
                  <a:srgbClr val="1D2633"/>
                </a:highlight>
              </a:rPr>
              <a:t>zapdosev@student.21-school.ru</a:t>
            </a:r>
            <a:endParaRPr sz="1800">
              <a:solidFill>
                <a:srgbClr val="FFFFFF"/>
              </a:solidFill>
              <a:highlight>
                <a:srgbClr val="1D263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1800"/>
              <a:buFont typeface="Play"/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1D263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4000"/>
              <a:buFont typeface="Play"/>
              <a:buNone/>
            </a:pPr>
            <a:r>
              <a:rPr b="1" lang="ru-RU" sz="40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Цель исследования</a:t>
            </a:r>
            <a:endParaRPr/>
          </a:p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609480" y="1418400"/>
            <a:ext cx="10972440" cy="51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Контекст.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Два года назад Заказчик запустил мобильное приложение для фитнеса в домашних условиях. В качестве MVP была разработана версия на одном языке для всех стран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lang1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. Далее, в качестве эксперимента было принято решение перевести функционал приложения и контент и запустить в country2 локализацию на языке lang2.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i="0" lang="ru-RU" sz="2800" u="none" cap="none" strike="noStrike">
                <a:latin typeface="Calibri"/>
                <a:ea typeface="Calibri"/>
                <a:cs typeface="Calibri"/>
                <a:sym typeface="Calibri"/>
              </a:rPr>
              <a:t>отребность Заказчика.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Б</a:t>
            </a:r>
            <a:r>
              <a:rPr i="0" lang="ru-RU" sz="2200" u="none" cap="none" strike="noStrike">
                <a:latin typeface="Calibri"/>
                <a:ea typeface="Calibri"/>
                <a:cs typeface="Calibri"/>
                <a:sym typeface="Calibri"/>
              </a:rPr>
              <a:t>изнес хочет запустить локализацию в стране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country3 </a:t>
            </a:r>
            <a:r>
              <a:rPr i="0" lang="ru-RU" sz="2200" u="none" cap="none" strike="noStrike">
                <a:latin typeface="Calibri"/>
                <a:ea typeface="Calibri"/>
                <a:cs typeface="Calibri"/>
                <a:sym typeface="Calibri"/>
              </a:rPr>
              <a:t>и интересуется, был ли эксперимент успешен  в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country2, </a:t>
            </a:r>
            <a:r>
              <a:rPr i="0" lang="ru-RU" sz="2200" u="none" cap="none" strike="noStrike">
                <a:latin typeface="Calibri"/>
                <a:ea typeface="Calibri"/>
                <a:cs typeface="Calibri"/>
                <a:sym typeface="Calibri"/>
              </a:rPr>
              <a:t> и окупятся ли инвестиции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, затраченные на локализацию, в течение 6 месяцев.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Ход </a:t>
            </a:r>
            <a:r>
              <a:rPr i="0" lang="ru-RU" sz="2800" u="none" cap="none" strike="noStrike">
                <a:latin typeface="Calibri"/>
                <a:ea typeface="Calibri"/>
                <a:cs typeface="Calibri"/>
                <a:sym typeface="Calibri"/>
              </a:rPr>
              <a:t>исследовани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я</a:t>
            </a:r>
            <a:r>
              <a:rPr i="0" lang="ru-RU" sz="2800" u="none" cap="none" strike="noStrike">
                <a:latin typeface="Calibri"/>
                <a:ea typeface="Calibri"/>
                <a:cs typeface="Calibri"/>
                <a:sym typeface="Calibri"/>
              </a:rPr>
              <a:t>: </a:t>
            </a:r>
            <a:endParaRPr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- выясним, как изменилось удержание Retention30 в новой локали;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- выясним, как отличается показатель выручки LTV180 в старой и новой локалях;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- спрогнозируем объем выручки LTV180 для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country3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 в новой локали;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- вычислим необходимый дополнительный объем аудитории для окупаемости новой локали в  6 мес.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4000"/>
              <a:buFont typeface="Play"/>
              <a:buNone/>
            </a:pPr>
            <a:r>
              <a:rPr b="1" lang="ru-RU" sz="40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Выборка</a:t>
            </a:r>
            <a:endParaRPr/>
          </a:p>
        </p:txBody>
      </p:sp>
      <p:sp>
        <p:nvSpPr>
          <p:cNvPr id="135" name="Google Shape;135;p29"/>
          <p:cNvSpPr txBox="1"/>
          <p:nvPr>
            <p:ph idx="1" type="subTitle"/>
          </p:nvPr>
        </p:nvSpPr>
        <p:spPr>
          <a:xfrm>
            <a:off x="609480" y="1418400"/>
            <a:ext cx="10972440" cy="51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lay"/>
                <a:ea typeface="Play"/>
                <a:cs typeface="Play"/>
                <a:sym typeface="Play"/>
              </a:rPr>
              <a:t>Исходные </a:t>
            </a:r>
            <a:r>
              <a:rPr b="0" i="0" lang="ru-RU" u="none" cap="none" strike="noStrike">
                <a:latin typeface="Play"/>
                <a:ea typeface="Play"/>
                <a:cs typeface="Play"/>
                <a:sym typeface="Play"/>
              </a:rPr>
              <a:t>данные за период с 25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.</a:t>
            </a:r>
            <a:r>
              <a:rPr b="0" i="0" lang="ru-RU" u="none" cap="none" strike="noStrike">
                <a:latin typeface="Play"/>
                <a:ea typeface="Play"/>
                <a:cs typeface="Play"/>
                <a:sym typeface="Play"/>
              </a:rPr>
              <a:t>03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.</a:t>
            </a:r>
            <a:r>
              <a:rPr b="0" i="0" lang="ru-RU" u="none" cap="none" strike="noStrike">
                <a:latin typeface="Play"/>
                <a:ea typeface="Play"/>
                <a:cs typeface="Play"/>
                <a:sym typeface="Play"/>
              </a:rPr>
              <a:t>2022 по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 26.06.2023:</a:t>
            </a:r>
            <a:endParaRPr b="0" i="0" u="none" cap="none" strike="noStrike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>
                <a:latin typeface="Play"/>
                <a:ea typeface="Play"/>
                <a:cs typeface="Play"/>
                <a:sym typeface="Play"/>
              </a:rPr>
              <a:t>app_installs_processed.csv - профили пользователей: 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>
                <a:latin typeface="Play"/>
                <a:ea typeface="Play"/>
                <a:cs typeface="Play"/>
                <a:sym typeface="Play"/>
              </a:rPr>
              <a:t>logins_processed.csv - запуски приложения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>
                <a:latin typeface="Play"/>
                <a:ea typeface="Play"/>
                <a:cs typeface="Play"/>
                <a:sym typeface="Play"/>
              </a:rPr>
              <a:t>payments_processed.csv - платежи</a:t>
            </a:r>
            <a:endParaRPr sz="18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u="none" cap="none" strike="noStrike">
                <a:latin typeface="Play"/>
                <a:ea typeface="Play"/>
                <a:cs typeface="Play"/>
                <a:sym typeface="Play"/>
              </a:rPr>
              <a:t>Дата, когда стартовала локализация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: 14.08.2022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latin typeface="Play"/>
                <a:ea typeface="Play"/>
                <a:cs typeface="Play"/>
                <a:sym typeface="Play"/>
              </a:rPr>
              <a:t>Всего будет исследовано </a:t>
            </a:r>
            <a:r>
              <a:rPr b="1" lang="ru-RU">
                <a:latin typeface="Play"/>
                <a:ea typeface="Play"/>
                <a:cs typeface="Play"/>
                <a:sym typeface="Play"/>
              </a:rPr>
              <a:t>15777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 пользователей.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latin typeface="Play"/>
                <a:ea typeface="Play"/>
                <a:cs typeface="Play"/>
                <a:sym typeface="Play"/>
              </a:rPr>
              <a:t>Выборка пользователей </a:t>
            </a:r>
            <a:r>
              <a:rPr b="0" i="0" lang="ru-RU" u="none" cap="none" strike="noStrike">
                <a:latin typeface="Play"/>
                <a:ea typeface="Play"/>
                <a:cs typeface="Play"/>
                <a:sym typeface="Play"/>
              </a:rPr>
              <a:t>по странам и языкам (чел.)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:</a:t>
            </a:r>
            <a:endParaRPr b="0" i="0" sz="2800" u="none" cap="none" strike="noStrike">
              <a:solidFill>
                <a:srgbClr val="BFBFB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500" y="4382125"/>
            <a:ext cx="60579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3600"/>
              <a:buFont typeface="Play"/>
              <a:buNone/>
            </a:pP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В</a:t>
            </a: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лияние л</a:t>
            </a: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окализации на Retention30</a:t>
            </a:r>
            <a:endParaRPr b="1" sz="3600">
              <a:solidFill>
                <a:srgbClr val="1D253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2" name="Google Shape;142;p30"/>
          <p:cNvSpPr txBox="1"/>
          <p:nvPr>
            <p:ph idx="1" type="subTitle"/>
          </p:nvPr>
        </p:nvSpPr>
        <p:spPr>
          <a:xfrm>
            <a:off x="9046225" y="1207600"/>
            <a:ext cx="2789700" cy="47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100">
                <a:latin typeface="Play"/>
                <a:ea typeface="Play"/>
                <a:cs typeface="Play"/>
                <a:sym typeface="Play"/>
              </a:rPr>
              <a:t>Метрика retention30</a:t>
            </a:r>
            <a:endParaRPr sz="31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100">
                <a:latin typeface="Play"/>
                <a:ea typeface="Play"/>
                <a:cs typeface="Play"/>
                <a:sym typeface="Play"/>
              </a:rPr>
              <a:t>в группе lang2 выше, </a:t>
            </a:r>
            <a:endParaRPr sz="31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100">
                <a:latin typeface="Play"/>
                <a:ea typeface="Play"/>
                <a:cs typeface="Play"/>
                <a:sym typeface="Play"/>
              </a:rPr>
              <a:t>чем в группе </a:t>
            </a:r>
            <a:r>
              <a:rPr lang="ru-RU" sz="3100">
                <a:latin typeface="Play"/>
                <a:ea typeface="Play"/>
                <a:cs typeface="Play"/>
                <a:sym typeface="Play"/>
              </a:rPr>
              <a:t>lang1, </a:t>
            </a:r>
            <a:endParaRPr sz="31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100">
                <a:latin typeface="Play"/>
                <a:ea typeface="Play"/>
                <a:cs typeface="Play"/>
                <a:sym typeface="Play"/>
              </a:rPr>
              <a:t>в среднем в 1.118 раза </a:t>
            </a:r>
            <a:endParaRPr sz="31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100">
                <a:latin typeface="Play"/>
                <a:ea typeface="Play"/>
                <a:cs typeface="Play"/>
                <a:sym typeface="Play"/>
              </a:rPr>
              <a:t>(на 11.8 %).</a:t>
            </a:r>
            <a:endParaRPr sz="7200"/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00" y="1207600"/>
            <a:ext cx="8056725" cy="5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152405" y="1868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3600"/>
              <a:buFont typeface="Play"/>
              <a:buNone/>
            </a:pP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Как локализация </a:t>
            </a: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в country2 повлияла на LTV180</a:t>
            </a:r>
            <a:endParaRPr b="1" sz="3600">
              <a:solidFill>
                <a:srgbClr val="1D253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7726100" y="1488025"/>
            <a:ext cx="3709500" cy="4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Локализация приложения в </a:t>
            </a: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дала рост метрики </a:t>
            </a:r>
            <a:r>
              <a:rPr b="1" lang="ru-RU" sz="2200">
                <a:solidFill>
                  <a:srgbClr val="9900FF"/>
                </a:solidFill>
                <a:latin typeface="Play"/>
                <a:ea typeface="Play"/>
                <a:cs typeface="Play"/>
                <a:sym typeface="Play"/>
              </a:rPr>
              <a:t>LTV180</a:t>
            </a: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в 1 .9 раза, т.е.</a:t>
            </a:r>
            <a:endParaRPr sz="2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на  90%</a:t>
            </a:r>
            <a:endParaRPr b="1" sz="2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1.392 млн.р./3403 чел.=408.93 р.</a:t>
            </a:r>
            <a:endParaRPr i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2.566 млн.р./3301 чел.=777.28 р.</a:t>
            </a:r>
            <a:endParaRPr i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777.28 р./408.93 р=1.9</a:t>
            </a:r>
            <a:r>
              <a:rPr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Общая выручка (</a:t>
            </a:r>
            <a:r>
              <a:rPr b="1" lang="ru-RU" sz="2200">
                <a:solidFill>
                  <a:srgbClr val="9900FF"/>
                </a:solidFill>
                <a:latin typeface="Play"/>
                <a:ea typeface="Play"/>
                <a:cs typeface="Play"/>
                <a:sym typeface="Play"/>
              </a:rPr>
              <a:t>LTV</a:t>
            </a: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в группе  lang2 </a:t>
            </a:r>
            <a:endParaRPr sz="2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(</a:t>
            </a:r>
            <a:r>
              <a:rPr b="1"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5.064 </a:t>
            </a: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млн.р.) </a:t>
            </a:r>
            <a:endParaRPr sz="2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больше, чем в группе  lang1 (</a:t>
            </a:r>
            <a:r>
              <a:rPr b="1"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2.298 </a:t>
            </a: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млн.р.),</a:t>
            </a:r>
            <a:endParaRPr sz="2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в 2.2 раза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400"/>
            <a:ext cx="7573700" cy="5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3600"/>
              <a:buFont typeface="Play"/>
              <a:buNone/>
            </a:pP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Окупаемость локализации для country3</a:t>
            </a:r>
            <a:endParaRPr b="1" sz="3600">
              <a:solidFill>
                <a:srgbClr val="1D253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6" name="Google Shape;156;p32"/>
          <p:cNvSpPr txBox="1"/>
          <p:nvPr>
            <p:ph idx="4294967295" type="subTitle"/>
          </p:nvPr>
        </p:nvSpPr>
        <p:spPr>
          <a:xfrm>
            <a:off x="609475" y="1418400"/>
            <a:ext cx="109728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В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ыручка LTV180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для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 country2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в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 групппе 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 lang2, относительно группы lang1,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увеличился в 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1.9 раза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 (на 90%)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Базовый показатель 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LTV180 в country3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равен </a:t>
            </a:r>
            <a:r>
              <a:rPr b="1" i="0" lang="ru-RU" sz="2400" u="none" cap="none" strike="noStrike">
                <a:latin typeface="Play"/>
                <a:ea typeface="Play"/>
                <a:cs typeface="Play"/>
                <a:sym typeface="Play"/>
              </a:rPr>
              <a:t>378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.</a:t>
            </a:r>
            <a:r>
              <a:rPr b="1" i="0" lang="ru-RU" sz="2400" u="none" cap="none" strike="noStrike">
                <a:latin typeface="Play"/>
                <a:ea typeface="Play"/>
                <a:cs typeface="Play"/>
                <a:sym typeface="Play"/>
              </a:rPr>
              <a:t>16*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р. (</a:t>
            </a:r>
            <a:r>
              <a:rPr i="0" lang="ru-RU" sz="1500" u="none" cap="none" strike="noStrike">
                <a:latin typeface="Play"/>
                <a:ea typeface="Play"/>
                <a:cs typeface="Play"/>
                <a:sym typeface="Play"/>
              </a:rPr>
              <a:t>1</a:t>
            </a:r>
            <a:r>
              <a:rPr lang="ru-RU" sz="1500">
                <a:latin typeface="Play"/>
                <a:ea typeface="Play"/>
                <a:cs typeface="Play"/>
                <a:sym typeface="Play"/>
              </a:rPr>
              <a:t>.</a:t>
            </a:r>
            <a:r>
              <a:rPr i="0" lang="ru-RU" sz="1500" u="none" cap="none" strike="noStrike">
                <a:latin typeface="Play"/>
                <a:ea typeface="Play"/>
                <a:cs typeface="Play"/>
                <a:sym typeface="Play"/>
              </a:rPr>
              <a:t>075 </a:t>
            </a:r>
            <a:r>
              <a:rPr lang="ru-RU" sz="1500">
                <a:latin typeface="Play"/>
                <a:ea typeface="Play"/>
                <a:cs typeface="Play"/>
                <a:sym typeface="Play"/>
              </a:rPr>
              <a:t>млн.р/2844 чел.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)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Прогнозируемый объем выручки 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new_LTV180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в country3 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после локализации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составит 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718.79* р.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(</a:t>
            </a:r>
            <a:r>
              <a:rPr lang="ru-RU" sz="1500">
                <a:latin typeface="Play"/>
                <a:ea typeface="Play"/>
                <a:cs typeface="Play"/>
                <a:sym typeface="Play"/>
              </a:rPr>
              <a:t>378.16 р.*1.9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) при условии, что метрики в этой стране изменятся так же, как и country2.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Ч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тобы локализация, выполняемая силами стороннего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агентства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 за 2.4 млн. р., окупилась в течение 6 месяцев</a:t>
            </a:r>
            <a:r>
              <a:rPr i="0" lang="ru-RU" sz="2500" u="none" cap="none" strike="noStrike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необходимый объем 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новой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аудитории</a:t>
            </a:r>
            <a:r>
              <a:rPr lang="ru-RU" sz="2500">
                <a:latin typeface="Play"/>
                <a:ea typeface="Play"/>
                <a:cs typeface="Play"/>
                <a:sym typeface="Play"/>
              </a:rPr>
              <a:t> должен </a:t>
            </a:r>
            <a:r>
              <a:rPr lang="ru-RU" sz="2500">
                <a:latin typeface="Play"/>
                <a:ea typeface="Play"/>
                <a:cs typeface="Play"/>
                <a:sym typeface="Play"/>
              </a:rPr>
              <a:t>составить </a:t>
            </a:r>
            <a:r>
              <a:rPr i="0" lang="ru-RU" sz="2500" u="none" cap="none" strike="noStrike"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3339 </a:t>
            </a:r>
            <a:r>
              <a:rPr b="1" i="0" lang="ru-RU" sz="2400" u="none" cap="none" strike="noStrike">
                <a:latin typeface="Play"/>
                <a:ea typeface="Play"/>
                <a:cs typeface="Play"/>
                <a:sym typeface="Play"/>
              </a:rPr>
              <a:t> 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пользователей (</a:t>
            </a:r>
            <a:r>
              <a:rPr lang="ru-RU" sz="1500">
                <a:latin typeface="Play"/>
                <a:ea typeface="Play"/>
                <a:cs typeface="Play"/>
                <a:sym typeface="Play"/>
              </a:rPr>
              <a:t>2.4 млн.р./718 р.</a:t>
            </a:r>
            <a:r>
              <a:rPr i="0" lang="ru-RU" sz="2400" u="none" cap="none" strike="noStrike">
                <a:latin typeface="Play"/>
                <a:ea typeface="Play"/>
                <a:cs typeface="Play"/>
                <a:sym typeface="Play"/>
              </a:rPr>
              <a:t>)</a:t>
            </a:r>
            <a:endParaRPr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920175" y="6406600"/>
            <a:ext cx="11181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* при округлении 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378.16 до 378  получим 718.2 вместо 718.79, но при этом количество новых пользователей увеличится с 3339 до  3341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3600"/>
              <a:buFont typeface="Play"/>
              <a:buNone/>
            </a:pP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Сравнение LTV180 методом bootstrap</a:t>
            </a:r>
            <a:endParaRPr b="1" sz="3600">
              <a:solidFill>
                <a:srgbClr val="1D253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3" name="Google Shape;163;p33"/>
          <p:cNvSpPr txBox="1"/>
          <p:nvPr>
            <p:ph idx="4294967295" type="subTitle"/>
          </p:nvPr>
        </p:nvSpPr>
        <p:spPr>
          <a:xfrm>
            <a:off x="7621925" y="1421975"/>
            <a:ext cx="44448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0000" spcFirstLastPara="1" rIns="0" wrap="square" tIns="0">
            <a:normAutofit/>
          </a:bodyPr>
          <a:lstStyle/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Величина среднего платежа 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в группе lang1 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latin typeface="Play"/>
                <a:ea typeface="Play"/>
                <a:cs typeface="Play"/>
                <a:sym typeface="Play"/>
              </a:rPr>
              <a:t>значительно меньше</a:t>
            </a:r>
            <a:r>
              <a:rPr lang="ru-RU" sz="2200">
                <a:latin typeface="Play"/>
                <a:ea typeface="Play"/>
                <a:cs typeface="Play"/>
                <a:sym typeface="Play"/>
              </a:rPr>
              <a:t>, 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чем  в группе </a:t>
            </a:r>
            <a:r>
              <a:rPr lang="ru-RU" sz="2200">
                <a:latin typeface="Play"/>
                <a:ea typeface="Play"/>
                <a:cs typeface="Play"/>
                <a:sym typeface="Play"/>
              </a:rPr>
              <a:t>lang2.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Перекрытия доверительных интервалов у групп нет,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1800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 значит с вероятностью 95% можно сказать, что  отличия между группами lang1 и lang2 </a:t>
            </a:r>
            <a:r>
              <a:rPr b="1" lang="ru-RU" sz="2200">
                <a:latin typeface="Play"/>
                <a:ea typeface="Play"/>
                <a:cs typeface="Play"/>
                <a:sym typeface="Play"/>
              </a:rPr>
              <a:t>статистически значимы.</a:t>
            </a:r>
            <a:endParaRPr b="1" sz="2200">
              <a:solidFill>
                <a:srgbClr val="BFBFB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75" y="1345775"/>
            <a:ext cx="7238149" cy="50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/>
          <p:nvPr/>
        </p:nvSpPr>
        <p:spPr>
          <a:xfrm>
            <a:off x="7867025" y="5985775"/>
            <a:ext cx="2394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533"/>
              </a:buClr>
              <a:buSzPts val="3600"/>
              <a:buFont typeface="Play"/>
              <a:buNone/>
            </a:pPr>
            <a:r>
              <a:rPr b="1" lang="ru-RU" sz="3600">
                <a:solidFill>
                  <a:srgbClr val="1D2533"/>
                </a:solidFill>
                <a:latin typeface="Play"/>
                <a:ea typeface="Play"/>
                <a:cs typeface="Play"/>
                <a:sym typeface="Play"/>
              </a:rPr>
              <a:t>Выводы</a:t>
            </a:r>
            <a:endParaRPr/>
          </a:p>
        </p:txBody>
      </p:sp>
      <p:sp>
        <p:nvSpPr>
          <p:cNvPr id="171" name="Google Shape;171;p34"/>
          <p:cNvSpPr txBox="1"/>
          <p:nvPr>
            <p:ph idx="4294967295" type="subTitle"/>
          </p:nvPr>
        </p:nvSpPr>
        <p:spPr>
          <a:xfrm>
            <a:off x="609605" y="1175325"/>
            <a:ext cx="10972800" cy="51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З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адача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состояла в том, чтобы проанализировать последствия локализации мобильного приложения  в одной из стран и спрогнозировать результаты локализаций в другой стране.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Для анализа была взята 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выборка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 объемом 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15777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пользователей.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По результату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локализации: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latin typeface="Play"/>
                <a:ea typeface="Play"/>
                <a:cs typeface="Play"/>
                <a:sym typeface="Play"/>
              </a:rPr>
              <a:t>- </a:t>
            </a:r>
            <a:r>
              <a:rPr b="1" i="0" lang="ru-RU" sz="2400" u="none" cap="none" strike="noStrike">
                <a:latin typeface="Play"/>
                <a:ea typeface="Play"/>
                <a:cs typeface="Play"/>
                <a:sym typeface="Play"/>
              </a:rPr>
              <a:t>Retention30 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вырос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в 1.118 раза</a:t>
            </a:r>
            <a:endParaRPr sz="240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- </a:t>
            </a:r>
            <a:r>
              <a:rPr b="1" i="0" lang="ru-RU" sz="2400" u="none" cap="none" strike="noStrike">
                <a:latin typeface="Play"/>
                <a:ea typeface="Play"/>
                <a:cs typeface="Play"/>
                <a:sym typeface="Play"/>
              </a:rPr>
              <a:t>LTV180 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увеличился в 1.9 раза.</a:t>
            </a:r>
            <a:endParaRPr b="0" i="0" sz="2400" u="none" cap="none" strike="noStrike"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Выявлено наличие статистически 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значимых </a:t>
            </a:r>
            <a:r>
              <a:rPr b="1" i="0" lang="ru-RU" sz="2400" u="none" cap="none" strike="noStrike">
                <a:latin typeface="Play"/>
                <a:ea typeface="Play"/>
                <a:cs typeface="Play"/>
                <a:sym typeface="Play"/>
              </a:rPr>
              <a:t>различи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й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 между групп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ой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 без локализации lang1 и с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локализацией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lang2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.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latin typeface="Play"/>
                <a:ea typeface="Play"/>
                <a:cs typeface="Play"/>
                <a:sym typeface="Play"/>
              </a:rPr>
              <a:t>Ч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тобы локализация в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country3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 окупилась за полгода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нужно привести </a:t>
            </a:r>
            <a:r>
              <a:rPr b="1" lang="ru-RU" sz="2400">
                <a:latin typeface="Play"/>
                <a:ea typeface="Play"/>
                <a:cs typeface="Play"/>
                <a:sym typeface="Play"/>
              </a:rPr>
              <a:t>3339 </a:t>
            </a:r>
            <a:r>
              <a:rPr lang="ru-RU" sz="2400">
                <a:latin typeface="Play"/>
                <a:ea typeface="Play"/>
                <a:cs typeface="Play"/>
                <a:sym typeface="Play"/>
              </a:rPr>
              <a:t>новых пользователей.</a:t>
            </a:r>
            <a:r>
              <a:rPr b="0" i="0" lang="ru-RU" sz="2400" u="none" cap="none" strike="noStrike">
                <a:latin typeface="Play"/>
                <a:ea typeface="Play"/>
                <a:cs typeface="Play"/>
                <a:sym typeface="Play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