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14A36E-ACE3-413D-A824-234EDE768265}">
  <a:tblStyle styleId="{B414A36E-ACE3-413D-A824-234EDE7682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.jp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6.jpg"/><Relationship Id="rId7" Type="http://schemas.openxmlformats.org/officeDocument/2006/relationships/image" Target="../media/image11.jpg"/><Relationship Id="rId8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 flipH="1">
            <a:off x="390521" y="1819277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KryptoKeds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Make Learning Fun and Rewarding</a:t>
            </a:r>
            <a:endParaRPr i="1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325" y="1491300"/>
            <a:ext cx="2274325" cy="21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184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Kids from low income families have limited resources and a </a:t>
            </a:r>
            <a:r>
              <a:rPr lang="en" sz="1800"/>
              <a:t>constricted</a:t>
            </a:r>
            <a:r>
              <a:rPr lang="en" sz="1800"/>
              <a:t> environment that is not </a:t>
            </a:r>
            <a:r>
              <a:rPr lang="en" sz="1800"/>
              <a:t>conducive</a:t>
            </a:r>
            <a:r>
              <a:rPr lang="en" sz="1800"/>
              <a:t> for learning which puts them on a negative trajectory for their future careers. </a:t>
            </a:r>
            <a:endParaRPr sz="1800"/>
          </a:p>
        </p:txBody>
      </p:sp>
      <p:cxnSp>
        <p:nvCxnSpPr>
          <p:cNvPr id="76" name="Shape 7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24" y="2735375"/>
            <a:ext cx="3245172" cy="229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825" y="3211854"/>
            <a:ext cx="3377175" cy="17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525" y="681950"/>
            <a:ext cx="2078471" cy="369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81950"/>
            <a:ext cx="2126025" cy="37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5106000" y="141350"/>
            <a:ext cx="29919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olution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 platform for students from low income communities to learn and earn using decentralized charity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Smart Contract</a:t>
            </a:r>
            <a:endParaRPr sz="2800"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Donor Donates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Student Passes Test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Student Gets Paid</a:t>
            </a:r>
            <a:endParaRPr sz="180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074" y="2886700"/>
            <a:ext cx="1684950" cy="20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113" y="498175"/>
            <a:ext cx="761700" cy="95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5">
            <a:alphaModFix/>
          </a:blip>
          <a:srcRect b="27906" l="9" r="0" t="28456"/>
          <a:stretch/>
        </p:blipFill>
        <p:spPr>
          <a:xfrm>
            <a:off x="5321775" y="2359047"/>
            <a:ext cx="280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7313" y="3302563"/>
            <a:ext cx="863525" cy="86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/>
          <p:nvPr/>
        </p:nvCxnSpPr>
        <p:spPr>
          <a:xfrm>
            <a:off x="6321175" y="1616225"/>
            <a:ext cx="300" cy="493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Shape 98"/>
          <p:cNvCxnSpPr/>
          <p:nvPr/>
        </p:nvCxnSpPr>
        <p:spPr>
          <a:xfrm rot="10800000">
            <a:off x="7055825" y="1540125"/>
            <a:ext cx="10200" cy="519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x="5188075" y="3734325"/>
            <a:ext cx="5940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5272075" y="1616325"/>
            <a:ext cx="1049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Pass Test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165800" y="1616313"/>
            <a:ext cx="1049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Pay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916600" y="999925"/>
            <a:ext cx="2126100" cy="6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Shape 107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8" name="Shape 108"/>
          <p:cNvSpPr txBox="1"/>
          <p:nvPr>
            <p:ph type="title"/>
          </p:nvPr>
        </p:nvSpPr>
        <p:spPr>
          <a:xfrm>
            <a:off x="801045" y="921625"/>
            <a:ext cx="20697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Milestones </a:t>
            </a:r>
            <a:r>
              <a:rPr b="1" i="1" lang="en" sz="1400">
                <a:solidFill>
                  <a:srgbClr val="000000"/>
                </a:solidFill>
              </a:rPr>
              <a:t> </a:t>
            </a:r>
            <a:endParaRPr b="1" i="1"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b="1" i="1" lang="en" sz="1400">
                <a:solidFill>
                  <a:srgbClr val="000000"/>
                </a:solidFill>
              </a:rPr>
              <a:t>Enterprise and Beyond</a:t>
            </a:r>
            <a:endParaRPr b="1" i="1" sz="1400">
              <a:solidFill>
                <a:srgbClr val="000000"/>
              </a:solidFill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727112" y="1995899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December</a:t>
            </a:r>
            <a:r>
              <a:rPr lang="en" sz="1800">
                <a:solidFill>
                  <a:schemeClr val="dk1"/>
                </a:solidFill>
              </a:rPr>
              <a:t> 2018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7100" y="2285925"/>
            <a:ext cx="2217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Multiple Donors and Students. </a:t>
            </a:r>
            <a:r>
              <a:rPr lang="en" sz="1200">
                <a:solidFill>
                  <a:schemeClr val="dk2"/>
                </a:solidFill>
              </a:rPr>
              <a:t>Extend to Content Providers Like Khan Academy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2114150" y="3375004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2" name="Shape 112"/>
          <p:cNvSpPr txBox="1"/>
          <p:nvPr>
            <p:ph type="title"/>
          </p:nvPr>
        </p:nvSpPr>
        <p:spPr>
          <a:xfrm>
            <a:off x="2161212" y="397419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June</a:t>
            </a:r>
            <a:r>
              <a:rPr lang="en" sz="1800">
                <a:solidFill>
                  <a:schemeClr val="dk1"/>
                </a:solidFill>
              </a:rPr>
              <a:t> 2019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5004525" y="4286825"/>
            <a:ext cx="1814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Enterprises to Reward Employees for Internal Training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4" name="Shape 114"/>
          <p:cNvCxnSpPr/>
          <p:nvPr/>
        </p:nvCxnSpPr>
        <p:spPr>
          <a:xfrm rot="10800000">
            <a:off x="4232825" y="21453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5" name="Shape 115"/>
          <p:cNvSpPr txBox="1"/>
          <p:nvPr>
            <p:ph type="title"/>
          </p:nvPr>
        </p:nvSpPr>
        <p:spPr>
          <a:xfrm>
            <a:off x="4279887" y="19959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June</a:t>
            </a:r>
            <a:r>
              <a:rPr lang="en" sz="1800">
                <a:solidFill>
                  <a:schemeClr val="dk1"/>
                </a:solidFill>
              </a:rPr>
              <a:t> 2019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279875" y="2285925"/>
            <a:ext cx="2126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Extend to Universities and Educational Institutions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4957475" y="3375021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8" name="Shape 118"/>
          <p:cNvSpPr txBox="1"/>
          <p:nvPr>
            <p:ph type="title"/>
          </p:nvPr>
        </p:nvSpPr>
        <p:spPr>
          <a:xfrm>
            <a:off x="5004537" y="397091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Dec</a:t>
            </a:r>
            <a:r>
              <a:rPr lang="en" sz="1800">
                <a:solidFill>
                  <a:schemeClr val="dk1"/>
                </a:solidFill>
              </a:rPr>
              <a:t> 2020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2161200" y="4286825"/>
            <a:ext cx="19815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Scholarships Issued Based on Quantitative Results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0" name="Shape 120"/>
          <p:cNvCxnSpPr/>
          <p:nvPr/>
        </p:nvCxnSpPr>
        <p:spPr>
          <a:xfrm rot="10800000">
            <a:off x="7080781" y="21453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1" name="Shape 121"/>
          <p:cNvSpPr txBox="1"/>
          <p:nvPr>
            <p:ph type="title"/>
          </p:nvPr>
        </p:nvSpPr>
        <p:spPr>
          <a:xfrm>
            <a:off x="7127837" y="19959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Dec</a:t>
            </a:r>
            <a:r>
              <a:rPr lang="en" sz="1800">
                <a:solidFill>
                  <a:schemeClr val="dk1"/>
                </a:solidFill>
              </a:rPr>
              <a:t> 2021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127837" y="228593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Cohort of Users Transform into Donors for next Generation</a:t>
            </a:r>
            <a:endParaRPr sz="1200">
              <a:solidFill>
                <a:schemeClr val="dk2"/>
              </a:solidFill>
            </a:endParaRPr>
          </a:p>
        </p:txBody>
      </p:sp>
      <p:graphicFrame>
        <p:nvGraphicFramePr>
          <p:cNvPr id="123" name="Shape 123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{B414A36E-ACE3-413D-A824-234EDE768265}</a:tableStyleId>
              </a:tblPr>
              <a:tblGrid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4294967295" type="title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i="1" lang="en" sz="1600"/>
              <a:t>Blockchain Enthusiasts</a:t>
            </a:r>
            <a:endParaRPr i="1" sz="1600"/>
          </a:p>
        </p:txBody>
      </p:sp>
      <p:sp>
        <p:nvSpPr>
          <p:cNvPr id="130" name="Shape 130"/>
          <p:cNvSpPr txBox="1"/>
          <p:nvPr>
            <p:ph idx="4294967295" type="title"/>
          </p:nvPr>
        </p:nvSpPr>
        <p:spPr>
          <a:xfrm>
            <a:off x="3125" y="3047800"/>
            <a:ext cx="16527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Del Davaasambuu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87923" y="3572425"/>
            <a:ext cx="14385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Engineer</a:t>
            </a:r>
            <a:r>
              <a:rPr lang="en" sz="1200">
                <a:solidFill>
                  <a:schemeClr val="dk2"/>
                </a:solidFill>
              </a:rPr>
              <a:t> Entrepreneur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6113"/>
            <a:ext cx="952500" cy="9525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925" y="1896001"/>
            <a:ext cx="1053300" cy="10533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300" y="1896000"/>
            <a:ext cx="1053300" cy="105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5175" y="1925838"/>
            <a:ext cx="1053300" cy="105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4294967295" type="title"/>
          </p:nvPr>
        </p:nvSpPr>
        <p:spPr>
          <a:xfrm>
            <a:off x="4727525" y="3011513"/>
            <a:ext cx="14385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Anand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Vallamsetla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4720325" y="3622563"/>
            <a:ext cx="14385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Architect </a:t>
            </a:r>
            <a:r>
              <a:rPr lang="en" sz="1200">
                <a:solidFill>
                  <a:schemeClr val="dk2"/>
                </a:solidFill>
              </a:rPr>
              <a:t>Entrepreneur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8" name="Shape 138"/>
          <p:cNvSpPr txBox="1"/>
          <p:nvPr>
            <p:ph idx="4294967295" type="title"/>
          </p:nvPr>
        </p:nvSpPr>
        <p:spPr>
          <a:xfrm>
            <a:off x="3051125" y="3047800"/>
            <a:ext cx="16527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YuxuanSherry Du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9" name="Shape 139"/>
          <p:cNvSpPr txBox="1"/>
          <p:nvPr>
            <p:ph idx="4294967295" type="body"/>
          </p:nvPr>
        </p:nvSpPr>
        <p:spPr>
          <a:xfrm>
            <a:off x="3051125" y="3572425"/>
            <a:ext cx="14385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Designer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0" name="Shape 140"/>
          <p:cNvSpPr txBox="1"/>
          <p:nvPr>
            <p:ph idx="4294967295" type="title"/>
          </p:nvPr>
        </p:nvSpPr>
        <p:spPr>
          <a:xfrm>
            <a:off x="1569525" y="3047800"/>
            <a:ext cx="14385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Amy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Zhu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1" name="Shape 141"/>
          <p:cNvSpPr txBox="1"/>
          <p:nvPr>
            <p:ph idx="4294967295" type="body"/>
          </p:nvPr>
        </p:nvSpPr>
        <p:spPr>
          <a:xfrm>
            <a:off x="1462425" y="3613000"/>
            <a:ext cx="16527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</a:t>
            </a:r>
            <a:r>
              <a:rPr lang="en" sz="1200">
                <a:solidFill>
                  <a:schemeClr val="dk2"/>
                </a:solidFill>
              </a:rPr>
              <a:t>Engineer        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2" name="Shape 142"/>
          <p:cNvSpPr txBox="1"/>
          <p:nvPr>
            <p:ph idx="4294967295" type="title"/>
          </p:nvPr>
        </p:nvSpPr>
        <p:spPr>
          <a:xfrm>
            <a:off x="6175325" y="3047800"/>
            <a:ext cx="14385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Semirah Dolan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6175325" y="3572425"/>
            <a:ext cx="14385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Engineer &amp; Designer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4" name="Shape 144"/>
          <p:cNvSpPr txBox="1"/>
          <p:nvPr>
            <p:ph idx="4294967295" type="title"/>
          </p:nvPr>
        </p:nvSpPr>
        <p:spPr>
          <a:xfrm>
            <a:off x="7699325" y="3047800"/>
            <a:ext cx="14385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Harish Gowda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7699325" y="3572425"/>
            <a:ext cx="14385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Engineer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39924" y="1864463"/>
            <a:ext cx="978600" cy="1097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8">
            <a:alphaModFix/>
          </a:blip>
          <a:srcRect b="50309" l="21826" r="50205" t="23670"/>
          <a:stretch/>
        </p:blipFill>
        <p:spPr>
          <a:xfrm>
            <a:off x="6329471" y="1875713"/>
            <a:ext cx="1132200" cy="1053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