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tags" Target="../tags/tag1.xml"/><Relationship Id="rId4" Type="http://schemas.openxmlformats.org/officeDocument/2006/relationships/image" Target="../media/image19.png"/><Relationship Id="rId3" Type="http://schemas.openxmlformats.org/officeDocument/2006/relationships/hyperlink" Target="https://gamma.app" TargetMode="Externa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10160" y="3048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14748" y="1642348"/>
            <a:ext cx="4944904" cy="4944904"/>
          </a:xfrm>
          <a:prstGeom prst="rect">
            <a:avLst/>
          </a:prstGeom>
        </p:spPr>
      </p:pic>
      <p:sp>
        <p:nvSpPr>
          <p:cNvPr id="6" name="Text 2"/>
          <p:cNvSpPr/>
          <p:nvPr/>
        </p:nvSpPr>
        <p:spPr>
          <a:xfrm>
            <a:off x="240149" y="267097"/>
            <a:ext cx="7627382" cy="1967151"/>
          </a:xfrm>
          <a:prstGeom prst="rect">
            <a:avLst/>
          </a:prstGeom>
          <a:noFill/>
        </p:spPr>
        <p:txBody>
          <a:bodyPr wrap="square" rtlCol="0" anchor="t"/>
          <a:lstStyle/>
          <a:p>
            <a:pPr marL="0" indent="0">
              <a:lnSpc>
                <a:spcPts val="7745"/>
              </a:lnSpc>
              <a:buNone/>
            </a:pPr>
            <a:r>
              <a:rPr lang="en-US" sz="6195" b="1" dirty="0">
                <a:solidFill>
                  <a:srgbClr val="1F1E1E"/>
                </a:solidFill>
                <a:latin typeface="Alexandria" pitchFamily="34" charset="0"/>
                <a:ea typeface="Alexandria" pitchFamily="34" charset="-122"/>
                <a:cs typeface="Alexandria" pitchFamily="34" charset="-120"/>
              </a:rPr>
              <a:t>Disease Pattern Analysis System</a:t>
            </a:r>
            <a:endParaRPr lang="en-US" sz="6195" b="1" dirty="0">
              <a:solidFill>
                <a:srgbClr val="1F1E1E"/>
              </a:solidFill>
              <a:latin typeface="Alexandria" pitchFamily="34" charset="0"/>
              <a:ea typeface="Alexandria" pitchFamily="34" charset="-122"/>
              <a:cs typeface="Alexandria" pitchFamily="34" charset="-120"/>
            </a:endParaRPr>
          </a:p>
          <a:p>
            <a:pPr marL="0" indent="0">
              <a:lnSpc>
                <a:spcPts val="7745"/>
              </a:lnSpc>
              <a:buNone/>
            </a:pPr>
            <a:endParaRPr lang="en-US" sz="6195" b="1" dirty="0">
              <a:solidFill>
                <a:srgbClr val="1F1E1E"/>
              </a:solidFill>
              <a:latin typeface="Alexandria" pitchFamily="34" charset="0"/>
              <a:ea typeface="Alexandria" pitchFamily="34" charset="-122"/>
              <a:cs typeface="Alexandria" pitchFamily="34" charset="-120"/>
            </a:endParaRPr>
          </a:p>
          <a:p>
            <a:pPr marL="0" indent="0">
              <a:lnSpc>
                <a:spcPts val="7745"/>
              </a:lnSpc>
              <a:buNone/>
            </a:pPr>
            <a:r>
              <a:rPr lang="en-US" sz="6195" dirty="0"/>
              <a:t>INTRODUCTION:</a:t>
            </a:r>
            <a:endParaRPr lang="en-US" sz="6195" dirty="0"/>
          </a:p>
          <a:p>
            <a:pPr marL="0" indent="0">
              <a:lnSpc>
                <a:spcPts val="7745"/>
              </a:lnSpc>
              <a:buNone/>
            </a:pPr>
            <a:endParaRPr lang="en-US" sz="6195" dirty="0"/>
          </a:p>
        </p:txBody>
      </p:sp>
      <p:sp>
        <p:nvSpPr>
          <p:cNvPr id="7" name="Text 3"/>
          <p:cNvSpPr/>
          <p:nvPr/>
        </p:nvSpPr>
        <p:spPr>
          <a:xfrm>
            <a:off x="240030" y="4114800"/>
            <a:ext cx="7627620" cy="114300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A Disease Pattern Analysis System (DPAS) is designed to monitor and analyze disease trends within populations. It collects data from various sources such as health records, surveys, and environmental factors to detect and predict disease patterns. By using advanced analytical techniques and visualization tools, DPAS helps public health officials identify outbreaks early, forecast future trends, and make informed decisions to improve health outcomes. Key aspects include integrating diverse data sources, analyzing spatial and temporal patterns, and generating actionable insights to enhance public health responses.</a:t>
            </a:r>
            <a:endParaRPr lang="en-US" sz="1705" dirty="0">
              <a:solidFill>
                <a:srgbClr val="3B3535"/>
              </a:solidFill>
              <a:latin typeface="Sora" pitchFamily="34" charset="0"/>
              <a:ea typeface="Sora" pitchFamily="34" charset="-122"/>
              <a:cs typeface="Sora" pitchFamily="34" charset="-120"/>
            </a:endParaRPr>
          </a:p>
          <a:p>
            <a:pPr marL="0" indent="0">
              <a:lnSpc>
                <a:spcPts val="2730"/>
              </a:lnSpc>
              <a:buNone/>
            </a:pPr>
            <a:endParaRPr lang="en-US" sz="1705" dirty="0">
              <a:solidFill>
                <a:srgbClr val="3B3535"/>
              </a:solidFill>
              <a:latin typeface="Sora" pitchFamily="34" charset="0"/>
              <a:ea typeface="Sora" pitchFamily="34" charset="-122"/>
              <a:cs typeface="Sora" pitchFamily="34" charset="-120"/>
            </a:endParaRPr>
          </a:p>
        </p:txBody>
      </p:sp>
      <p:sp>
        <p:nvSpPr>
          <p:cNvPr id="8" name="Shape 4"/>
          <p:cNvSpPr/>
          <p:nvPr/>
        </p:nvSpPr>
        <p:spPr>
          <a:xfrm>
            <a:off x="758309" y="5902643"/>
            <a:ext cx="346591" cy="346591"/>
          </a:xfrm>
          <a:prstGeom prst="roundRect">
            <a:avLst>
              <a:gd name="adj" fmla="val 26380043"/>
            </a:avLst>
          </a:prstGeom>
          <a:noFill/>
          <a:ln w="7620">
            <a:solidFill>
              <a:srgbClr val="FFFFFF"/>
            </a:solidFill>
            <a:prstDash val="solid"/>
          </a:ln>
        </p:spPr>
      </p:sp>
      <p:sp>
        <p:nvSpPr>
          <p:cNvPr id="10" name="Text 5"/>
          <p:cNvSpPr/>
          <p:nvPr/>
        </p:nvSpPr>
        <p:spPr>
          <a:xfrm>
            <a:off x="1213128" y="5886450"/>
            <a:ext cx="5805130" cy="379214"/>
          </a:xfrm>
          <a:prstGeom prst="rect">
            <a:avLst/>
          </a:prstGeom>
          <a:noFill/>
        </p:spPr>
        <p:txBody>
          <a:bodyPr wrap="none" rtlCol="0" anchor="t"/>
          <a:lstStyle/>
          <a:p>
            <a:pPr marL="0" indent="0" algn="l">
              <a:lnSpc>
                <a:spcPts val="2985"/>
              </a:lnSpc>
              <a:buNone/>
            </a:pPr>
            <a:endParaRPr lang="en-US" sz="213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32577"/>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8232577"/>
          </a:xfrm>
          <a:prstGeom prst="rect">
            <a:avLst/>
          </a:prstGeom>
        </p:spPr>
      </p:pic>
      <p:pic>
        <p:nvPicPr>
          <p:cNvPr id="5" name="Image 1" descr="preencoded.png"/>
          <p:cNvPicPr>
            <a:picLocks noChangeAspect="1"/>
          </p:cNvPicPr>
          <p:nvPr/>
        </p:nvPicPr>
        <p:blipFill>
          <a:blip r:embed="rId2"/>
          <a:stretch>
            <a:fillRect/>
          </a:stretch>
        </p:blipFill>
        <p:spPr>
          <a:xfrm>
            <a:off x="9404509" y="2719745"/>
            <a:ext cx="4965383" cy="2793087"/>
          </a:xfrm>
          <a:prstGeom prst="rect">
            <a:avLst/>
          </a:prstGeom>
        </p:spPr>
      </p:pic>
      <p:sp>
        <p:nvSpPr>
          <p:cNvPr id="6" name="Text 2"/>
          <p:cNvSpPr/>
          <p:nvPr/>
        </p:nvSpPr>
        <p:spPr>
          <a:xfrm>
            <a:off x="729258" y="572929"/>
            <a:ext cx="7685484" cy="1370647"/>
          </a:xfrm>
          <a:prstGeom prst="rect">
            <a:avLst/>
          </a:prstGeom>
          <a:noFill/>
        </p:spPr>
        <p:txBody>
          <a:bodyPr wrap="square" rtlCol="0" anchor="t"/>
          <a:lstStyle/>
          <a:p>
            <a:pPr marL="0" indent="0">
              <a:lnSpc>
                <a:spcPts val="5395"/>
              </a:lnSpc>
              <a:buNone/>
            </a:pPr>
            <a:r>
              <a:rPr lang="en-US" sz="4320" b="1" dirty="0">
                <a:solidFill>
                  <a:srgbClr val="1F1E1E"/>
                </a:solidFill>
                <a:latin typeface="Alexandria" pitchFamily="34" charset="0"/>
                <a:ea typeface="Alexandria" pitchFamily="34" charset="-122"/>
                <a:cs typeface="Alexandria" pitchFamily="34" charset="-120"/>
              </a:rPr>
              <a:t>Data Collection and Ingestion</a:t>
            </a:r>
            <a:endParaRPr lang="en-US" sz="4320" dirty="0"/>
          </a:p>
        </p:txBody>
      </p:sp>
      <p:sp>
        <p:nvSpPr>
          <p:cNvPr id="7" name="Shape 3"/>
          <p:cNvSpPr/>
          <p:nvPr/>
        </p:nvSpPr>
        <p:spPr>
          <a:xfrm>
            <a:off x="807422" y="2490430"/>
            <a:ext cx="468749" cy="468749"/>
          </a:xfrm>
          <a:prstGeom prst="roundRect">
            <a:avLst>
              <a:gd name="adj" fmla="val 18670"/>
            </a:avLst>
          </a:prstGeom>
          <a:solidFill>
            <a:srgbClr val="D5DCF6"/>
          </a:solidFill>
          <a:ln w="7620">
            <a:solidFill>
              <a:srgbClr val="BBC2DC"/>
            </a:solidFill>
            <a:prstDash val="solid"/>
          </a:ln>
        </p:spPr>
      </p:sp>
      <p:sp>
        <p:nvSpPr>
          <p:cNvPr id="8" name="Text 4"/>
          <p:cNvSpPr/>
          <p:nvPr/>
        </p:nvSpPr>
        <p:spPr>
          <a:xfrm>
            <a:off x="977086" y="2560320"/>
            <a:ext cx="129302" cy="328970"/>
          </a:xfrm>
          <a:prstGeom prst="rect">
            <a:avLst/>
          </a:prstGeom>
          <a:noFill/>
        </p:spPr>
        <p:txBody>
          <a:bodyPr wrap="none" rtlCol="0" anchor="t"/>
          <a:lstStyle/>
          <a:p>
            <a:pPr marL="0" indent="0" algn="ctr">
              <a:lnSpc>
                <a:spcPts val="2590"/>
              </a:lnSpc>
              <a:buNone/>
            </a:pPr>
            <a:r>
              <a:rPr lang="en-US" sz="2590" b="1" dirty="0">
                <a:solidFill>
                  <a:srgbClr val="3B3535"/>
                </a:solidFill>
                <a:latin typeface="Alexandria" pitchFamily="34" charset="0"/>
                <a:ea typeface="Alexandria" pitchFamily="34" charset="-122"/>
                <a:cs typeface="Alexandria" pitchFamily="34" charset="-120"/>
              </a:rPr>
              <a:t>1</a:t>
            </a:r>
            <a:endParaRPr lang="en-US" sz="2590" dirty="0"/>
          </a:p>
        </p:txBody>
      </p:sp>
      <p:sp>
        <p:nvSpPr>
          <p:cNvPr id="9" name="Text 5"/>
          <p:cNvSpPr/>
          <p:nvPr/>
        </p:nvSpPr>
        <p:spPr>
          <a:xfrm>
            <a:off x="2187773" y="2464475"/>
            <a:ext cx="2741652" cy="342662"/>
          </a:xfrm>
          <a:prstGeom prst="rect">
            <a:avLst/>
          </a:prstGeom>
          <a:noFill/>
        </p:spPr>
        <p:txBody>
          <a:bodyPr wrap="none" rtlCol="0" anchor="t"/>
          <a:lstStyle/>
          <a:p>
            <a:pPr marL="0" indent="0" algn="l">
              <a:lnSpc>
                <a:spcPts val="2700"/>
              </a:lnSpc>
              <a:buNone/>
            </a:pPr>
            <a:r>
              <a:rPr lang="en-US" sz="2160" b="1" dirty="0">
                <a:solidFill>
                  <a:srgbClr val="3B3535"/>
                </a:solidFill>
                <a:latin typeface="Alexandria" pitchFamily="34" charset="0"/>
                <a:ea typeface="Alexandria" pitchFamily="34" charset="-122"/>
                <a:cs typeface="Alexandria" pitchFamily="34" charset="-120"/>
              </a:rPr>
              <a:t>Data Sources</a:t>
            </a:r>
            <a:endParaRPr lang="en-US" sz="2160" dirty="0"/>
          </a:p>
        </p:txBody>
      </p:sp>
      <p:sp>
        <p:nvSpPr>
          <p:cNvPr id="10" name="Text 6"/>
          <p:cNvSpPr/>
          <p:nvPr/>
        </p:nvSpPr>
        <p:spPr>
          <a:xfrm>
            <a:off x="2187773" y="2932152"/>
            <a:ext cx="6226969" cy="1000125"/>
          </a:xfrm>
          <a:prstGeom prst="rect">
            <a:avLst/>
          </a:prstGeom>
          <a:noFill/>
        </p:spPr>
        <p:txBody>
          <a:bodyPr wrap="square" rtlCol="0" anchor="t"/>
          <a:lstStyle/>
          <a:p>
            <a:pPr marL="0" indent="0" algn="l">
              <a:lnSpc>
                <a:spcPts val="2625"/>
              </a:lnSpc>
              <a:buNone/>
            </a:pPr>
            <a:r>
              <a:rPr lang="en-US" sz="1640" dirty="0">
                <a:solidFill>
                  <a:srgbClr val="3B3535"/>
                </a:solidFill>
                <a:latin typeface="Sora" pitchFamily="34" charset="0"/>
                <a:ea typeface="Sora" pitchFamily="34" charset="-122"/>
                <a:cs typeface="Sora" pitchFamily="34" charset="-120"/>
              </a:rPr>
              <a:t>The system gathers data from various sources, including electronic health records, disease registries, and public health surveillance systems.</a:t>
            </a:r>
            <a:endParaRPr lang="en-US" sz="1640" dirty="0"/>
          </a:p>
        </p:txBody>
      </p:sp>
      <p:sp>
        <p:nvSpPr>
          <p:cNvPr id="11" name="Shape 7"/>
          <p:cNvSpPr/>
          <p:nvPr/>
        </p:nvSpPr>
        <p:spPr>
          <a:xfrm>
            <a:off x="807422" y="4583311"/>
            <a:ext cx="468749" cy="468749"/>
          </a:xfrm>
          <a:prstGeom prst="roundRect">
            <a:avLst>
              <a:gd name="adj" fmla="val 18670"/>
            </a:avLst>
          </a:prstGeom>
          <a:solidFill>
            <a:srgbClr val="D5DCF6"/>
          </a:solidFill>
          <a:ln w="7620">
            <a:solidFill>
              <a:srgbClr val="BBC2DC"/>
            </a:solidFill>
            <a:prstDash val="solid"/>
          </a:ln>
        </p:spPr>
      </p:sp>
      <p:sp>
        <p:nvSpPr>
          <p:cNvPr id="12" name="Text 8"/>
          <p:cNvSpPr/>
          <p:nvPr/>
        </p:nvSpPr>
        <p:spPr>
          <a:xfrm>
            <a:off x="943630" y="4653201"/>
            <a:ext cx="196334" cy="328970"/>
          </a:xfrm>
          <a:prstGeom prst="rect">
            <a:avLst/>
          </a:prstGeom>
          <a:noFill/>
        </p:spPr>
        <p:txBody>
          <a:bodyPr wrap="none" rtlCol="0" anchor="t"/>
          <a:lstStyle/>
          <a:p>
            <a:pPr marL="0" indent="0" algn="ctr">
              <a:lnSpc>
                <a:spcPts val="2590"/>
              </a:lnSpc>
              <a:buNone/>
            </a:pPr>
            <a:r>
              <a:rPr lang="en-US" sz="2590" b="1" dirty="0">
                <a:solidFill>
                  <a:srgbClr val="3B3535"/>
                </a:solidFill>
                <a:latin typeface="Alexandria" pitchFamily="34" charset="0"/>
                <a:ea typeface="Alexandria" pitchFamily="34" charset="-122"/>
                <a:cs typeface="Alexandria" pitchFamily="34" charset="-120"/>
              </a:rPr>
              <a:t>2</a:t>
            </a:r>
            <a:endParaRPr lang="en-US" sz="2590" dirty="0"/>
          </a:p>
        </p:txBody>
      </p:sp>
      <p:sp>
        <p:nvSpPr>
          <p:cNvPr id="13" name="Text 9"/>
          <p:cNvSpPr/>
          <p:nvPr/>
        </p:nvSpPr>
        <p:spPr>
          <a:xfrm>
            <a:off x="2187773" y="4557355"/>
            <a:ext cx="2741652" cy="342662"/>
          </a:xfrm>
          <a:prstGeom prst="rect">
            <a:avLst/>
          </a:prstGeom>
          <a:noFill/>
        </p:spPr>
        <p:txBody>
          <a:bodyPr wrap="none" rtlCol="0" anchor="t"/>
          <a:lstStyle/>
          <a:p>
            <a:pPr marL="0" indent="0" algn="l">
              <a:lnSpc>
                <a:spcPts val="2700"/>
              </a:lnSpc>
              <a:buNone/>
            </a:pPr>
            <a:r>
              <a:rPr lang="en-US" sz="2160" b="1" dirty="0">
                <a:solidFill>
                  <a:srgbClr val="3B3535"/>
                </a:solidFill>
                <a:latin typeface="Alexandria" pitchFamily="34" charset="0"/>
                <a:ea typeface="Alexandria" pitchFamily="34" charset="-122"/>
                <a:cs typeface="Alexandria" pitchFamily="34" charset="-120"/>
              </a:rPr>
              <a:t>Data Validation</a:t>
            </a:r>
            <a:endParaRPr lang="en-US" sz="2160" dirty="0"/>
          </a:p>
        </p:txBody>
      </p:sp>
      <p:sp>
        <p:nvSpPr>
          <p:cNvPr id="14" name="Text 10"/>
          <p:cNvSpPr/>
          <p:nvPr/>
        </p:nvSpPr>
        <p:spPr>
          <a:xfrm>
            <a:off x="2187773" y="5025033"/>
            <a:ext cx="6226969" cy="666750"/>
          </a:xfrm>
          <a:prstGeom prst="rect">
            <a:avLst/>
          </a:prstGeom>
          <a:noFill/>
        </p:spPr>
        <p:txBody>
          <a:bodyPr wrap="square" rtlCol="0" anchor="t"/>
          <a:lstStyle/>
          <a:p>
            <a:pPr marL="0" indent="0" algn="l">
              <a:lnSpc>
                <a:spcPts val="2625"/>
              </a:lnSpc>
              <a:buNone/>
            </a:pPr>
            <a:r>
              <a:rPr lang="en-US" sz="1640" dirty="0">
                <a:solidFill>
                  <a:srgbClr val="3B3535"/>
                </a:solidFill>
                <a:latin typeface="Sora" pitchFamily="34" charset="0"/>
                <a:ea typeface="Sora" pitchFamily="34" charset="-122"/>
                <a:cs typeface="Sora" pitchFamily="34" charset="-120"/>
              </a:rPr>
              <a:t>Before ingestion, data undergoes rigorous validation to ensure accuracy, completeness, and consistency.</a:t>
            </a:r>
            <a:endParaRPr lang="en-US" sz="1640" dirty="0"/>
          </a:p>
        </p:txBody>
      </p:sp>
      <p:sp>
        <p:nvSpPr>
          <p:cNvPr id="15" name="Shape 11"/>
          <p:cNvSpPr/>
          <p:nvPr/>
        </p:nvSpPr>
        <p:spPr>
          <a:xfrm>
            <a:off x="807422" y="6342817"/>
            <a:ext cx="468749" cy="468749"/>
          </a:xfrm>
          <a:prstGeom prst="roundRect">
            <a:avLst>
              <a:gd name="adj" fmla="val 18670"/>
            </a:avLst>
          </a:prstGeom>
          <a:solidFill>
            <a:srgbClr val="D5DCF6"/>
          </a:solidFill>
          <a:ln w="7620">
            <a:solidFill>
              <a:srgbClr val="BBC2DC"/>
            </a:solidFill>
            <a:prstDash val="solid"/>
          </a:ln>
        </p:spPr>
      </p:sp>
      <p:sp>
        <p:nvSpPr>
          <p:cNvPr id="16" name="Text 12"/>
          <p:cNvSpPr/>
          <p:nvPr/>
        </p:nvSpPr>
        <p:spPr>
          <a:xfrm>
            <a:off x="943392" y="6412706"/>
            <a:ext cx="196691" cy="328970"/>
          </a:xfrm>
          <a:prstGeom prst="rect">
            <a:avLst/>
          </a:prstGeom>
          <a:noFill/>
        </p:spPr>
        <p:txBody>
          <a:bodyPr wrap="none" rtlCol="0" anchor="t"/>
          <a:lstStyle/>
          <a:p>
            <a:pPr marL="0" indent="0" algn="ctr">
              <a:lnSpc>
                <a:spcPts val="2590"/>
              </a:lnSpc>
              <a:buNone/>
            </a:pPr>
            <a:r>
              <a:rPr lang="en-US" sz="2590" b="1" dirty="0">
                <a:solidFill>
                  <a:srgbClr val="3B3535"/>
                </a:solidFill>
                <a:latin typeface="Alexandria" pitchFamily="34" charset="0"/>
                <a:ea typeface="Alexandria" pitchFamily="34" charset="-122"/>
                <a:cs typeface="Alexandria" pitchFamily="34" charset="-120"/>
              </a:rPr>
              <a:t>3</a:t>
            </a:r>
            <a:endParaRPr lang="en-US" sz="2590" dirty="0"/>
          </a:p>
        </p:txBody>
      </p:sp>
      <p:sp>
        <p:nvSpPr>
          <p:cNvPr id="17" name="Text 13"/>
          <p:cNvSpPr/>
          <p:nvPr/>
        </p:nvSpPr>
        <p:spPr>
          <a:xfrm>
            <a:off x="2187773" y="6316861"/>
            <a:ext cx="2741652" cy="342662"/>
          </a:xfrm>
          <a:prstGeom prst="rect">
            <a:avLst/>
          </a:prstGeom>
          <a:noFill/>
        </p:spPr>
        <p:txBody>
          <a:bodyPr wrap="none" rtlCol="0" anchor="t"/>
          <a:lstStyle/>
          <a:p>
            <a:pPr marL="0" indent="0" algn="l">
              <a:lnSpc>
                <a:spcPts val="2700"/>
              </a:lnSpc>
              <a:buNone/>
            </a:pPr>
            <a:r>
              <a:rPr lang="en-US" sz="2160" b="1" dirty="0">
                <a:solidFill>
                  <a:srgbClr val="3B3535"/>
                </a:solidFill>
                <a:latin typeface="Alexandria" pitchFamily="34" charset="0"/>
                <a:ea typeface="Alexandria" pitchFamily="34" charset="-122"/>
                <a:cs typeface="Alexandria" pitchFamily="34" charset="-120"/>
              </a:rPr>
              <a:t>Data Storage</a:t>
            </a:r>
            <a:endParaRPr lang="en-US" sz="2160" dirty="0"/>
          </a:p>
        </p:txBody>
      </p:sp>
      <p:sp>
        <p:nvSpPr>
          <p:cNvPr id="18" name="Text 14"/>
          <p:cNvSpPr/>
          <p:nvPr/>
        </p:nvSpPr>
        <p:spPr>
          <a:xfrm>
            <a:off x="2187773" y="6784538"/>
            <a:ext cx="6226969" cy="666750"/>
          </a:xfrm>
          <a:prstGeom prst="rect">
            <a:avLst/>
          </a:prstGeom>
          <a:noFill/>
        </p:spPr>
        <p:txBody>
          <a:bodyPr wrap="square" rtlCol="0" anchor="t"/>
          <a:lstStyle/>
          <a:p>
            <a:pPr marL="0" indent="0" algn="l">
              <a:lnSpc>
                <a:spcPts val="2625"/>
              </a:lnSpc>
              <a:buNone/>
            </a:pPr>
            <a:r>
              <a:rPr lang="en-US" sz="1640" dirty="0">
                <a:solidFill>
                  <a:srgbClr val="3B3535"/>
                </a:solidFill>
                <a:latin typeface="Sora" pitchFamily="34" charset="0"/>
                <a:ea typeface="Sora" pitchFamily="34" charset="-122"/>
                <a:cs typeface="Sora" pitchFamily="34" charset="-120"/>
              </a:rPr>
              <a:t>Validated data is stored in a secure and scalable cloud database, allowing for efficient retrieval and analysis.</a:t>
            </a:r>
            <a:endParaRPr lang="en-US" sz="16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Shape 2"/>
          <p:cNvSpPr/>
          <p:nvPr/>
        </p:nvSpPr>
        <p:spPr>
          <a:xfrm>
            <a:off x="9144000" y="0"/>
            <a:ext cx="5486400" cy="8229600"/>
          </a:xfrm>
          <a:prstGeom prst="rect">
            <a:avLst/>
          </a:prstGeom>
          <a:solidFill>
            <a:srgbClr val="E5E0DF"/>
          </a:solidFill>
        </p:spPr>
      </p:sp>
      <p:pic>
        <p:nvPicPr>
          <p:cNvPr id="6" name="Image 1" descr="C:\Users\saisr\OneDrive\Desktop\dataprocessing-scaled.jpgdataprocessing-scaled"/>
          <p:cNvPicPr>
            <a:picLocks noChangeAspect="1"/>
          </p:cNvPicPr>
          <p:nvPr/>
        </p:nvPicPr>
        <p:blipFill>
          <a:blip r:embed="rId2"/>
          <a:srcRect l="27774" r="27774"/>
          <a:stretch>
            <a:fillRect/>
          </a:stretch>
        </p:blipFill>
        <p:spPr>
          <a:xfrm>
            <a:off x="9144000" y="0"/>
            <a:ext cx="5486400" cy="8229600"/>
          </a:xfrm>
          <a:prstGeom prst="rect">
            <a:avLst/>
          </a:prstGeom>
        </p:spPr>
      </p:pic>
      <p:sp>
        <p:nvSpPr>
          <p:cNvPr id="7" name="Text 3"/>
          <p:cNvSpPr/>
          <p:nvPr/>
        </p:nvSpPr>
        <p:spPr>
          <a:xfrm>
            <a:off x="739735" y="752356"/>
            <a:ext cx="7664529" cy="1390650"/>
          </a:xfrm>
          <a:prstGeom prst="rect">
            <a:avLst/>
          </a:prstGeom>
          <a:noFill/>
        </p:spPr>
        <p:txBody>
          <a:bodyPr wrap="square" rtlCol="0" anchor="t"/>
          <a:lstStyle/>
          <a:p>
            <a:pPr marL="0" indent="0">
              <a:lnSpc>
                <a:spcPts val="5475"/>
              </a:lnSpc>
              <a:buNone/>
            </a:pPr>
            <a:r>
              <a:rPr lang="en-US" sz="4380" b="1" dirty="0">
                <a:solidFill>
                  <a:srgbClr val="1F1E1E"/>
                </a:solidFill>
                <a:latin typeface="Alexandria" pitchFamily="34" charset="0"/>
                <a:ea typeface="Alexandria" pitchFamily="34" charset="-122"/>
                <a:cs typeface="Alexandria" pitchFamily="34" charset="-120"/>
              </a:rPr>
              <a:t>Data Processing and Transformation</a:t>
            </a:r>
            <a:endParaRPr lang="en-US" sz="4380" dirty="0"/>
          </a:p>
        </p:txBody>
      </p:sp>
      <p:sp>
        <p:nvSpPr>
          <p:cNvPr id="8" name="Shape 4"/>
          <p:cNvSpPr/>
          <p:nvPr/>
        </p:nvSpPr>
        <p:spPr>
          <a:xfrm>
            <a:off x="739735" y="2697837"/>
            <a:ext cx="475536" cy="475536"/>
          </a:xfrm>
          <a:prstGeom prst="roundRect">
            <a:avLst>
              <a:gd name="adj" fmla="val 18669"/>
            </a:avLst>
          </a:prstGeom>
          <a:solidFill>
            <a:srgbClr val="D5DCF6"/>
          </a:solidFill>
          <a:ln w="7620">
            <a:solidFill>
              <a:srgbClr val="BBC2DC"/>
            </a:solidFill>
            <a:prstDash val="solid"/>
          </a:ln>
        </p:spPr>
      </p:sp>
      <p:sp>
        <p:nvSpPr>
          <p:cNvPr id="9" name="Text 5"/>
          <p:cNvSpPr/>
          <p:nvPr/>
        </p:nvSpPr>
        <p:spPr>
          <a:xfrm>
            <a:off x="911900" y="2768679"/>
            <a:ext cx="131207" cy="333732"/>
          </a:xfrm>
          <a:prstGeom prst="rect">
            <a:avLst/>
          </a:prstGeom>
          <a:noFill/>
        </p:spPr>
        <p:txBody>
          <a:bodyPr wrap="none" rtlCol="0" anchor="t"/>
          <a:lstStyle/>
          <a:p>
            <a:pPr marL="0" indent="0" algn="ctr">
              <a:lnSpc>
                <a:spcPts val="2630"/>
              </a:lnSpc>
              <a:buNone/>
            </a:pPr>
            <a:r>
              <a:rPr lang="en-US" sz="2630" b="1" dirty="0">
                <a:solidFill>
                  <a:srgbClr val="3B3535"/>
                </a:solidFill>
                <a:latin typeface="Alexandria" pitchFamily="34" charset="0"/>
                <a:ea typeface="Alexandria" pitchFamily="34" charset="-122"/>
                <a:cs typeface="Alexandria" pitchFamily="34" charset="-120"/>
              </a:rPr>
              <a:t>1</a:t>
            </a:r>
            <a:endParaRPr lang="en-US" sz="2630" dirty="0"/>
          </a:p>
        </p:txBody>
      </p:sp>
      <p:sp>
        <p:nvSpPr>
          <p:cNvPr id="10" name="Text 6"/>
          <p:cNvSpPr/>
          <p:nvPr/>
        </p:nvSpPr>
        <p:spPr>
          <a:xfrm>
            <a:off x="1426607" y="2697837"/>
            <a:ext cx="2781181" cy="347663"/>
          </a:xfrm>
          <a:prstGeom prst="rect">
            <a:avLst/>
          </a:prstGeom>
          <a:noFill/>
        </p:spPr>
        <p:txBody>
          <a:bodyPr wrap="none" rtlCol="0" anchor="t"/>
          <a:lstStyle/>
          <a:p>
            <a:pPr marL="0" indent="0">
              <a:lnSpc>
                <a:spcPts val="2735"/>
              </a:lnSpc>
              <a:buNone/>
            </a:pPr>
            <a:r>
              <a:rPr lang="en-US" sz="2190" b="1" dirty="0">
                <a:solidFill>
                  <a:srgbClr val="3B3535"/>
                </a:solidFill>
                <a:latin typeface="Alexandria" pitchFamily="34" charset="0"/>
                <a:ea typeface="Alexandria" pitchFamily="34" charset="-122"/>
                <a:cs typeface="Alexandria" pitchFamily="34" charset="-120"/>
              </a:rPr>
              <a:t>Data Cleaning</a:t>
            </a:r>
            <a:endParaRPr lang="en-US" sz="2190" dirty="0"/>
          </a:p>
        </p:txBody>
      </p:sp>
      <p:sp>
        <p:nvSpPr>
          <p:cNvPr id="11" name="Text 7"/>
          <p:cNvSpPr/>
          <p:nvPr/>
        </p:nvSpPr>
        <p:spPr>
          <a:xfrm>
            <a:off x="1426607" y="3172301"/>
            <a:ext cx="3039785" cy="1690687"/>
          </a:xfrm>
          <a:prstGeom prst="rect">
            <a:avLst/>
          </a:prstGeom>
          <a:noFill/>
        </p:spPr>
        <p:txBody>
          <a:bodyPr wrap="square" rtlCol="0" anchor="t"/>
          <a:lstStyle/>
          <a:p>
            <a:pPr marL="0" indent="0">
              <a:lnSpc>
                <a:spcPts val="2665"/>
              </a:lnSpc>
              <a:buNone/>
            </a:pPr>
            <a:r>
              <a:rPr lang="en-US" sz="1665" dirty="0">
                <a:solidFill>
                  <a:srgbClr val="3B3535"/>
                </a:solidFill>
                <a:latin typeface="Sora" pitchFamily="34" charset="0"/>
                <a:ea typeface="Sora" pitchFamily="34" charset="-122"/>
                <a:cs typeface="Sora" pitchFamily="34" charset="-120"/>
              </a:rPr>
              <a:t>The system applies data cleaning techniques to remove inconsistencies, missing values, and outliers, enhancing data quality.</a:t>
            </a:r>
            <a:endParaRPr lang="en-US" sz="1665" dirty="0"/>
          </a:p>
        </p:txBody>
      </p:sp>
      <p:sp>
        <p:nvSpPr>
          <p:cNvPr id="12" name="Shape 8"/>
          <p:cNvSpPr/>
          <p:nvPr/>
        </p:nvSpPr>
        <p:spPr>
          <a:xfrm>
            <a:off x="4677728" y="2697837"/>
            <a:ext cx="475536" cy="475536"/>
          </a:xfrm>
          <a:prstGeom prst="roundRect">
            <a:avLst>
              <a:gd name="adj" fmla="val 18669"/>
            </a:avLst>
          </a:prstGeom>
          <a:solidFill>
            <a:srgbClr val="D5DCF6"/>
          </a:solidFill>
          <a:ln w="7620">
            <a:solidFill>
              <a:srgbClr val="BBC2DC"/>
            </a:solidFill>
            <a:prstDash val="solid"/>
          </a:ln>
        </p:spPr>
      </p:sp>
      <p:sp>
        <p:nvSpPr>
          <p:cNvPr id="13" name="Text 9"/>
          <p:cNvSpPr/>
          <p:nvPr/>
        </p:nvSpPr>
        <p:spPr>
          <a:xfrm>
            <a:off x="4815840" y="2768679"/>
            <a:ext cx="199192" cy="333732"/>
          </a:xfrm>
          <a:prstGeom prst="rect">
            <a:avLst/>
          </a:prstGeom>
          <a:noFill/>
        </p:spPr>
        <p:txBody>
          <a:bodyPr wrap="none" rtlCol="0" anchor="t"/>
          <a:lstStyle/>
          <a:p>
            <a:pPr marL="0" indent="0" algn="ctr">
              <a:lnSpc>
                <a:spcPts val="2630"/>
              </a:lnSpc>
              <a:buNone/>
            </a:pPr>
            <a:r>
              <a:rPr lang="en-US" sz="2630" b="1" dirty="0">
                <a:solidFill>
                  <a:srgbClr val="3B3535"/>
                </a:solidFill>
                <a:latin typeface="Alexandria" pitchFamily="34" charset="0"/>
                <a:ea typeface="Alexandria" pitchFamily="34" charset="-122"/>
                <a:cs typeface="Alexandria" pitchFamily="34" charset="-120"/>
              </a:rPr>
              <a:t>2</a:t>
            </a:r>
            <a:endParaRPr lang="en-US" sz="2630" dirty="0"/>
          </a:p>
        </p:txBody>
      </p:sp>
      <p:sp>
        <p:nvSpPr>
          <p:cNvPr id="14" name="Text 10"/>
          <p:cNvSpPr/>
          <p:nvPr/>
        </p:nvSpPr>
        <p:spPr>
          <a:xfrm>
            <a:off x="5364599" y="2697837"/>
            <a:ext cx="2781181" cy="347663"/>
          </a:xfrm>
          <a:prstGeom prst="rect">
            <a:avLst/>
          </a:prstGeom>
          <a:noFill/>
        </p:spPr>
        <p:txBody>
          <a:bodyPr wrap="none" rtlCol="0" anchor="t"/>
          <a:lstStyle/>
          <a:p>
            <a:pPr marL="0" indent="0">
              <a:lnSpc>
                <a:spcPts val="2735"/>
              </a:lnSpc>
              <a:buNone/>
            </a:pPr>
            <a:r>
              <a:rPr lang="en-US" sz="2190" b="1" dirty="0">
                <a:solidFill>
                  <a:srgbClr val="3B3535"/>
                </a:solidFill>
                <a:latin typeface="Alexandria" pitchFamily="34" charset="0"/>
                <a:ea typeface="Alexandria" pitchFamily="34" charset="-122"/>
                <a:cs typeface="Alexandria" pitchFamily="34" charset="-120"/>
              </a:rPr>
              <a:t>Data Aggregation</a:t>
            </a:r>
            <a:endParaRPr lang="en-US" sz="2190" dirty="0"/>
          </a:p>
        </p:txBody>
      </p:sp>
      <p:sp>
        <p:nvSpPr>
          <p:cNvPr id="15" name="Text 11"/>
          <p:cNvSpPr/>
          <p:nvPr/>
        </p:nvSpPr>
        <p:spPr>
          <a:xfrm>
            <a:off x="5364599" y="3172301"/>
            <a:ext cx="3039785" cy="1690687"/>
          </a:xfrm>
          <a:prstGeom prst="rect">
            <a:avLst/>
          </a:prstGeom>
          <a:noFill/>
        </p:spPr>
        <p:txBody>
          <a:bodyPr wrap="square" rtlCol="0" anchor="t"/>
          <a:lstStyle/>
          <a:p>
            <a:pPr marL="0" indent="0">
              <a:lnSpc>
                <a:spcPts val="2665"/>
              </a:lnSpc>
              <a:buNone/>
            </a:pPr>
            <a:r>
              <a:rPr lang="en-US" sz="1665" dirty="0">
                <a:solidFill>
                  <a:srgbClr val="3B3535"/>
                </a:solidFill>
                <a:latin typeface="Sora" pitchFamily="34" charset="0"/>
                <a:ea typeface="Sora" pitchFamily="34" charset="-122"/>
                <a:cs typeface="Sora" pitchFamily="34" charset="-120"/>
              </a:rPr>
              <a:t>Data is aggregated based on factors like location, time, and disease type, enabling meaningful comparisons and analysis.</a:t>
            </a:r>
            <a:endParaRPr lang="en-US" sz="1665" dirty="0"/>
          </a:p>
        </p:txBody>
      </p:sp>
      <p:sp>
        <p:nvSpPr>
          <p:cNvPr id="16" name="Shape 12"/>
          <p:cNvSpPr/>
          <p:nvPr/>
        </p:nvSpPr>
        <p:spPr>
          <a:xfrm>
            <a:off x="739735" y="5312093"/>
            <a:ext cx="475536" cy="475536"/>
          </a:xfrm>
          <a:prstGeom prst="roundRect">
            <a:avLst>
              <a:gd name="adj" fmla="val 18669"/>
            </a:avLst>
          </a:prstGeom>
          <a:solidFill>
            <a:srgbClr val="D5DCF6"/>
          </a:solidFill>
          <a:ln w="7620">
            <a:solidFill>
              <a:srgbClr val="BBC2DC"/>
            </a:solidFill>
            <a:prstDash val="solid"/>
          </a:ln>
        </p:spPr>
      </p:sp>
      <p:sp>
        <p:nvSpPr>
          <p:cNvPr id="17" name="Text 13"/>
          <p:cNvSpPr/>
          <p:nvPr/>
        </p:nvSpPr>
        <p:spPr>
          <a:xfrm>
            <a:off x="877729" y="5382935"/>
            <a:ext cx="199549" cy="333732"/>
          </a:xfrm>
          <a:prstGeom prst="rect">
            <a:avLst/>
          </a:prstGeom>
          <a:noFill/>
        </p:spPr>
        <p:txBody>
          <a:bodyPr wrap="none" rtlCol="0" anchor="t"/>
          <a:lstStyle/>
          <a:p>
            <a:pPr marL="0" indent="0" algn="ctr">
              <a:lnSpc>
                <a:spcPts val="2630"/>
              </a:lnSpc>
              <a:buNone/>
            </a:pPr>
            <a:r>
              <a:rPr lang="en-US" sz="2630" b="1" dirty="0">
                <a:solidFill>
                  <a:srgbClr val="3B3535"/>
                </a:solidFill>
                <a:latin typeface="Alexandria" pitchFamily="34" charset="0"/>
                <a:ea typeface="Alexandria" pitchFamily="34" charset="-122"/>
                <a:cs typeface="Alexandria" pitchFamily="34" charset="-120"/>
              </a:rPr>
              <a:t>3</a:t>
            </a:r>
            <a:endParaRPr lang="en-US" sz="2630" dirty="0"/>
          </a:p>
        </p:txBody>
      </p:sp>
      <p:sp>
        <p:nvSpPr>
          <p:cNvPr id="18" name="Text 14"/>
          <p:cNvSpPr/>
          <p:nvPr/>
        </p:nvSpPr>
        <p:spPr>
          <a:xfrm>
            <a:off x="1426607" y="5312093"/>
            <a:ext cx="2874407" cy="347663"/>
          </a:xfrm>
          <a:prstGeom prst="rect">
            <a:avLst/>
          </a:prstGeom>
          <a:noFill/>
        </p:spPr>
        <p:txBody>
          <a:bodyPr wrap="none" rtlCol="0" anchor="t"/>
          <a:lstStyle/>
          <a:p>
            <a:pPr marL="0" indent="0">
              <a:lnSpc>
                <a:spcPts val="2735"/>
              </a:lnSpc>
              <a:buNone/>
            </a:pPr>
            <a:r>
              <a:rPr lang="en-US" sz="2190" b="1" dirty="0">
                <a:solidFill>
                  <a:srgbClr val="3B3535"/>
                </a:solidFill>
                <a:latin typeface="Alexandria" pitchFamily="34" charset="0"/>
                <a:ea typeface="Alexandria" pitchFamily="34" charset="-122"/>
                <a:cs typeface="Alexandria" pitchFamily="34" charset="-120"/>
              </a:rPr>
              <a:t>Feature Engineering</a:t>
            </a:r>
            <a:endParaRPr lang="en-US" sz="2190" dirty="0"/>
          </a:p>
        </p:txBody>
      </p:sp>
      <p:sp>
        <p:nvSpPr>
          <p:cNvPr id="19" name="Text 15"/>
          <p:cNvSpPr/>
          <p:nvPr/>
        </p:nvSpPr>
        <p:spPr>
          <a:xfrm>
            <a:off x="1426607" y="5786557"/>
            <a:ext cx="3039785" cy="1352550"/>
          </a:xfrm>
          <a:prstGeom prst="rect">
            <a:avLst/>
          </a:prstGeom>
          <a:noFill/>
        </p:spPr>
        <p:txBody>
          <a:bodyPr wrap="square" rtlCol="0" anchor="t"/>
          <a:lstStyle/>
          <a:p>
            <a:pPr marL="0" indent="0">
              <a:lnSpc>
                <a:spcPts val="2665"/>
              </a:lnSpc>
              <a:buNone/>
            </a:pPr>
            <a:r>
              <a:rPr lang="en-US" sz="1665" dirty="0">
                <a:solidFill>
                  <a:srgbClr val="3B3535"/>
                </a:solidFill>
                <a:latin typeface="Sora" pitchFamily="34" charset="0"/>
                <a:ea typeface="Sora" pitchFamily="34" charset="-122"/>
                <a:cs typeface="Sora" pitchFamily="34" charset="-120"/>
              </a:rPr>
              <a:t>New features are derived from the existing data to enhance the prediction accuracy of models.</a:t>
            </a:r>
            <a:endParaRPr lang="en-US" sz="1665" dirty="0"/>
          </a:p>
        </p:txBody>
      </p:sp>
      <p:sp>
        <p:nvSpPr>
          <p:cNvPr id="20" name="Shape 16"/>
          <p:cNvSpPr/>
          <p:nvPr/>
        </p:nvSpPr>
        <p:spPr>
          <a:xfrm>
            <a:off x="4677728" y="5312093"/>
            <a:ext cx="475536" cy="475536"/>
          </a:xfrm>
          <a:prstGeom prst="roundRect">
            <a:avLst>
              <a:gd name="adj" fmla="val 18669"/>
            </a:avLst>
          </a:prstGeom>
          <a:solidFill>
            <a:srgbClr val="D5DCF6"/>
          </a:solidFill>
          <a:ln w="7620">
            <a:solidFill>
              <a:srgbClr val="BBC2DC"/>
            </a:solidFill>
            <a:prstDash val="solid"/>
          </a:ln>
        </p:spPr>
      </p:sp>
      <p:sp>
        <p:nvSpPr>
          <p:cNvPr id="21" name="Text 17"/>
          <p:cNvSpPr/>
          <p:nvPr/>
        </p:nvSpPr>
        <p:spPr>
          <a:xfrm>
            <a:off x="4814888" y="5382935"/>
            <a:ext cx="201216" cy="333732"/>
          </a:xfrm>
          <a:prstGeom prst="rect">
            <a:avLst/>
          </a:prstGeom>
          <a:noFill/>
        </p:spPr>
        <p:txBody>
          <a:bodyPr wrap="none" rtlCol="0" anchor="t"/>
          <a:lstStyle/>
          <a:p>
            <a:pPr marL="0" indent="0" algn="ctr">
              <a:lnSpc>
                <a:spcPts val="2630"/>
              </a:lnSpc>
              <a:buNone/>
            </a:pPr>
            <a:r>
              <a:rPr lang="en-US" sz="2630" b="1" dirty="0">
                <a:solidFill>
                  <a:srgbClr val="3B3535"/>
                </a:solidFill>
                <a:latin typeface="Alexandria" pitchFamily="34" charset="0"/>
                <a:ea typeface="Alexandria" pitchFamily="34" charset="-122"/>
                <a:cs typeface="Alexandria" pitchFamily="34" charset="-120"/>
              </a:rPr>
              <a:t>4</a:t>
            </a:r>
            <a:endParaRPr lang="en-US" sz="2630" dirty="0"/>
          </a:p>
        </p:txBody>
      </p:sp>
      <p:sp>
        <p:nvSpPr>
          <p:cNvPr id="22" name="Text 18"/>
          <p:cNvSpPr/>
          <p:nvPr/>
        </p:nvSpPr>
        <p:spPr>
          <a:xfrm>
            <a:off x="5364599" y="5312093"/>
            <a:ext cx="2914174" cy="347663"/>
          </a:xfrm>
          <a:prstGeom prst="rect">
            <a:avLst/>
          </a:prstGeom>
          <a:noFill/>
        </p:spPr>
        <p:txBody>
          <a:bodyPr wrap="none" rtlCol="0" anchor="t"/>
          <a:lstStyle/>
          <a:p>
            <a:pPr marL="0" indent="0">
              <a:lnSpc>
                <a:spcPts val="2735"/>
              </a:lnSpc>
              <a:buNone/>
            </a:pPr>
            <a:r>
              <a:rPr lang="en-US" sz="2190" b="1" dirty="0">
                <a:solidFill>
                  <a:srgbClr val="3B3535"/>
                </a:solidFill>
                <a:latin typeface="Alexandria" pitchFamily="34" charset="0"/>
                <a:ea typeface="Alexandria" pitchFamily="34" charset="-122"/>
                <a:cs typeface="Alexandria" pitchFamily="34" charset="-120"/>
              </a:rPr>
              <a:t>Data Transformation</a:t>
            </a:r>
            <a:endParaRPr lang="en-US" sz="2190" dirty="0"/>
          </a:p>
        </p:txBody>
      </p:sp>
      <p:sp>
        <p:nvSpPr>
          <p:cNvPr id="23" name="Text 19"/>
          <p:cNvSpPr/>
          <p:nvPr/>
        </p:nvSpPr>
        <p:spPr>
          <a:xfrm>
            <a:off x="5364599" y="5786557"/>
            <a:ext cx="3039785" cy="1690687"/>
          </a:xfrm>
          <a:prstGeom prst="rect">
            <a:avLst/>
          </a:prstGeom>
          <a:noFill/>
        </p:spPr>
        <p:txBody>
          <a:bodyPr wrap="square" rtlCol="0" anchor="t"/>
          <a:lstStyle/>
          <a:p>
            <a:pPr marL="0" indent="0">
              <a:lnSpc>
                <a:spcPts val="2665"/>
              </a:lnSpc>
              <a:buNone/>
            </a:pPr>
            <a:r>
              <a:rPr lang="en-US" sz="1665" dirty="0">
                <a:solidFill>
                  <a:srgbClr val="3B3535"/>
                </a:solidFill>
                <a:latin typeface="Sora" pitchFamily="34" charset="0"/>
                <a:ea typeface="Sora" pitchFamily="34" charset="-122"/>
                <a:cs typeface="Sora" pitchFamily="34" charset="-120"/>
              </a:rPr>
              <a:t>Data is transformed into a format suitable for machine learning algorithms, ensuring compatibility with the analysis process.</a:t>
            </a:r>
            <a:endParaRPr lang="en-US" sz="1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758309" y="2237065"/>
            <a:ext cx="7068383" cy="712708"/>
          </a:xfrm>
          <a:prstGeom prst="rect">
            <a:avLst/>
          </a:prstGeom>
          <a:noFill/>
        </p:spPr>
        <p:txBody>
          <a:bodyPr wrap="non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Disease Pattern Analysis</a:t>
            </a:r>
            <a:endParaRPr lang="en-US" sz="4490" dirty="0"/>
          </a:p>
        </p:txBody>
      </p:sp>
      <p:sp>
        <p:nvSpPr>
          <p:cNvPr id="5" name="Text 3"/>
          <p:cNvSpPr/>
          <p:nvPr/>
        </p:nvSpPr>
        <p:spPr>
          <a:xfrm>
            <a:off x="758309" y="3491270"/>
            <a:ext cx="2850713" cy="356235"/>
          </a:xfrm>
          <a:prstGeom prst="rect">
            <a:avLst/>
          </a:prstGeom>
          <a:noFill/>
        </p:spPr>
        <p:txBody>
          <a:bodyPr wrap="none" rtlCol="0" anchor="t"/>
          <a:lstStyle/>
          <a:p>
            <a:pPr marL="0" indent="0">
              <a:lnSpc>
                <a:spcPts val="2805"/>
              </a:lnSpc>
              <a:buNone/>
            </a:pPr>
            <a:r>
              <a:rPr lang="en-US" sz="2245" b="1" dirty="0">
                <a:solidFill>
                  <a:srgbClr val="1F1E1E"/>
                </a:solidFill>
                <a:latin typeface="Alexandria" pitchFamily="34" charset="0"/>
                <a:ea typeface="Alexandria" pitchFamily="34" charset="-122"/>
                <a:cs typeface="Alexandria" pitchFamily="34" charset="-120"/>
              </a:rPr>
              <a:t>Statistical Analysis</a:t>
            </a:r>
            <a:endParaRPr lang="en-US" sz="2245" dirty="0"/>
          </a:p>
        </p:txBody>
      </p:sp>
      <p:sp>
        <p:nvSpPr>
          <p:cNvPr id="6" name="Text 4"/>
          <p:cNvSpPr/>
          <p:nvPr/>
        </p:nvSpPr>
        <p:spPr>
          <a:xfrm>
            <a:off x="758309" y="4064079"/>
            <a:ext cx="4018359" cy="104013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Descriptive statistics are calculated to reveal key trends and patterns in disease occurrence.</a:t>
            </a:r>
            <a:endParaRPr lang="en-US" sz="1705" dirty="0"/>
          </a:p>
        </p:txBody>
      </p:sp>
      <p:sp>
        <p:nvSpPr>
          <p:cNvPr id="7" name="Text 5"/>
          <p:cNvSpPr/>
          <p:nvPr/>
        </p:nvSpPr>
        <p:spPr>
          <a:xfrm>
            <a:off x="5312926" y="3491270"/>
            <a:ext cx="2850713" cy="356235"/>
          </a:xfrm>
          <a:prstGeom prst="rect">
            <a:avLst/>
          </a:prstGeom>
          <a:noFill/>
        </p:spPr>
        <p:txBody>
          <a:bodyPr wrap="none" rtlCol="0" anchor="t"/>
          <a:lstStyle/>
          <a:p>
            <a:pPr marL="0" indent="0">
              <a:lnSpc>
                <a:spcPts val="2805"/>
              </a:lnSpc>
              <a:buNone/>
            </a:pPr>
            <a:r>
              <a:rPr lang="en-US" sz="2245" b="1" dirty="0">
                <a:solidFill>
                  <a:srgbClr val="1F1E1E"/>
                </a:solidFill>
                <a:latin typeface="Alexandria" pitchFamily="34" charset="0"/>
                <a:ea typeface="Alexandria" pitchFamily="34" charset="-122"/>
                <a:cs typeface="Alexandria" pitchFamily="34" charset="-120"/>
              </a:rPr>
              <a:t>Machine Learning</a:t>
            </a:r>
            <a:endParaRPr lang="en-US" sz="2245" dirty="0"/>
          </a:p>
        </p:txBody>
      </p:sp>
      <p:sp>
        <p:nvSpPr>
          <p:cNvPr id="8" name="Text 6"/>
          <p:cNvSpPr/>
          <p:nvPr/>
        </p:nvSpPr>
        <p:spPr>
          <a:xfrm>
            <a:off x="5312926" y="4064079"/>
            <a:ext cx="4018359" cy="173355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Advanced machine learning algorithms are applied to identify risk factors, predict disease outbreaks, and forecast future trends.</a:t>
            </a:r>
            <a:endParaRPr lang="en-US" sz="1705" dirty="0"/>
          </a:p>
        </p:txBody>
      </p:sp>
      <p:sp>
        <p:nvSpPr>
          <p:cNvPr id="9" name="Text 7"/>
          <p:cNvSpPr/>
          <p:nvPr/>
        </p:nvSpPr>
        <p:spPr>
          <a:xfrm>
            <a:off x="9867543" y="3491270"/>
            <a:ext cx="2895719" cy="356235"/>
          </a:xfrm>
          <a:prstGeom prst="rect">
            <a:avLst/>
          </a:prstGeom>
          <a:noFill/>
        </p:spPr>
        <p:txBody>
          <a:bodyPr wrap="none" rtlCol="0" anchor="t"/>
          <a:lstStyle/>
          <a:p>
            <a:pPr marL="0" indent="0">
              <a:lnSpc>
                <a:spcPts val="2805"/>
              </a:lnSpc>
              <a:buNone/>
            </a:pPr>
            <a:r>
              <a:rPr lang="en-US" sz="2245" b="1" dirty="0">
                <a:solidFill>
                  <a:srgbClr val="1F1E1E"/>
                </a:solidFill>
                <a:latin typeface="Alexandria" pitchFamily="34" charset="0"/>
                <a:ea typeface="Alexandria" pitchFamily="34" charset="-122"/>
                <a:cs typeface="Alexandria" pitchFamily="34" charset="-120"/>
              </a:rPr>
              <a:t>Predictive Modeling</a:t>
            </a:r>
            <a:endParaRPr lang="en-US" sz="2245" dirty="0"/>
          </a:p>
        </p:txBody>
      </p:sp>
      <p:sp>
        <p:nvSpPr>
          <p:cNvPr id="10" name="Text 8"/>
          <p:cNvSpPr/>
          <p:nvPr/>
        </p:nvSpPr>
        <p:spPr>
          <a:xfrm>
            <a:off x="9867543" y="4064079"/>
            <a:ext cx="4018359" cy="138684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Predictive models are developed to anticipate disease patterns and provide early warnings for potential outbreaks.</a:t>
            </a:r>
            <a:endParaRPr lang="en-US" sz="170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758309" y="1186101"/>
            <a:ext cx="8063746" cy="712708"/>
          </a:xfrm>
          <a:prstGeom prst="rect">
            <a:avLst/>
          </a:prstGeom>
          <a:noFill/>
        </p:spPr>
        <p:txBody>
          <a:bodyPr wrap="non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Visualization and Reporting</a:t>
            </a:r>
            <a:endParaRPr lang="en-US" sz="4490" dirty="0"/>
          </a:p>
        </p:txBody>
      </p:sp>
      <p:pic>
        <p:nvPicPr>
          <p:cNvPr id="5" name="Image 0" descr="preencoded.png"/>
          <p:cNvPicPr>
            <a:picLocks noChangeAspect="1"/>
          </p:cNvPicPr>
          <p:nvPr/>
        </p:nvPicPr>
        <p:blipFill>
          <a:blip r:embed="rId1"/>
          <a:stretch>
            <a:fillRect/>
          </a:stretch>
        </p:blipFill>
        <p:spPr>
          <a:xfrm>
            <a:off x="758309" y="2332077"/>
            <a:ext cx="4154567" cy="2567702"/>
          </a:xfrm>
          <a:prstGeom prst="rect">
            <a:avLst/>
          </a:prstGeom>
        </p:spPr>
      </p:pic>
      <p:sp>
        <p:nvSpPr>
          <p:cNvPr id="6" name="Text 3"/>
          <p:cNvSpPr/>
          <p:nvPr/>
        </p:nvSpPr>
        <p:spPr>
          <a:xfrm>
            <a:off x="758309" y="5170527"/>
            <a:ext cx="3347799"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Interactive Dashboards</a:t>
            </a:r>
            <a:endParaRPr lang="en-US" sz="2245" dirty="0"/>
          </a:p>
        </p:txBody>
      </p:sp>
      <p:sp>
        <p:nvSpPr>
          <p:cNvPr id="7" name="Text 4"/>
          <p:cNvSpPr/>
          <p:nvPr/>
        </p:nvSpPr>
        <p:spPr>
          <a:xfrm>
            <a:off x="758309" y="5656659"/>
            <a:ext cx="4154567" cy="138684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The system generates interactive dashboards that allow users to explore data visually, filter by various criteria, and gain insights.</a:t>
            </a:r>
            <a:endParaRPr lang="en-US" sz="1705" dirty="0"/>
          </a:p>
        </p:txBody>
      </p:sp>
      <p:pic>
        <p:nvPicPr>
          <p:cNvPr id="8" name="Image 1" descr="preencoded.png"/>
          <p:cNvPicPr>
            <a:picLocks noChangeAspect="1"/>
          </p:cNvPicPr>
          <p:nvPr/>
        </p:nvPicPr>
        <p:blipFill>
          <a:blip r:embed="rId2"/>
          <a:stretch>
            <a:fillRect/>
          </a:stretch>
        </p:blipFill>
        <p:spPr>
          <a:xfrm>
            <a:off x="5237798" y="2332077"/>
            <a:ext cx="4154686" cy="2567702"/>
          </a:xfrm>
          <a:prstGeom prst="rect">
            <a:avLst/>
          </a:prstGeom>
        </p:spPr>
      </p:pic>
      <p:sp>
        <p:nvSpPr>
          <p:cNvPr id="9" name="Text 5"/>
          <p:cNvSpPr/>
          <p:nvPr/>
        </p:nvSpPr>
        <p:spPr>
          <a:xfrm>
            <a:off x="5237798" y="5170527"/>
            <a:ext cx="2850713"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Geographic Maps</a:t>
            </a:r>
            <a:endParaRPr lang="en-US" sz="2245" dirty="0"/>
          </a:p>
        </p:txBody>
      </p:sp>
      <p:sp>
        <p:nvSpPr>
          <p:cNvPr id="10" name="Text 6"/>
          <p:cNvSpPr/>
          <p:nvPr/>
        </p:nvSpPr>
        <p:spPr>
          <a:xfrm>
            <a:off x="5237798" y="5656659"/>
            <a:ext cx="4154686" cy="138684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Disease patterns are visualized on interactive maps, highlighting regional variations and potential hotspots.</a:t>
            </a:r>
            <a:endParaRPr lang="en-US" sz="1705" dirty="0"/>
          </a:p>
        </p:txBody>
      </p:sp>
      <p:pic>
        <p:nvPicPr>
          <p:cNvPr id="11" name="Image 2" descr="preencoded.png"/>
          <p:cNvPicPr>
            <a:picLocks noChangeAspect="1"/>
          </p:cNvPicPr>
          <p:nvPr/>
        </p:nvPicPr>
        <p:blipFill>
          <a:blip r:embed="rId3"/>
          <a:stretch>
            <a:fillRect/>
          </a:stretch>
        </p:blipFill>
        <p:spPr>
          <a:xfrm>
            <a:off x="9717405" y="2332077"/>
            <a:ext cx="4154686" cy="2567702"/>
          </a:xfrm>
          <a:prstGeom prst="rect">
            <a:avLst/>
          </a:prstGeom>
        </p:spPr>
      </p:pic>
      <p:sp>
        <p:nvSpPr>
          <p:cNvPr id="12" name="Text 7"/>
          <p:cNvSpPr/>
          <p:nvPr/>
        </p:nvSpPr>
        <p:spPr>
          <a:xfrm>
            <a:off x="9717405" y="5170527"/>
            <a:ext cx="2850713"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Trend Graphs</a:t>
            </a:r>
            <a:endParaRPr lang="en-US" sz="2245" dirty="0"/>
          </a:p>
        </p:txBody>
      </p:sp>
      <p:sp>
        <p:nvSpPr>
          <p:cNvPr id="13" name="Text 8"/>
          <p:cNvSpPr/>
          <p:nvPr/>
        </p:nvSpPr>
        <p:spPr>
          <a:xfrm>
            <a:off x="9717405" y="5656659"/>
            <a:ext cx="4154686" cy="138684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Time-series graphs depict trends in disease occurrence, providing valuable insights into disease dynamics.</a:t>
            </a:r>
            <a:endParaRPr lang="en-US" sz="170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7" name="Text 3"/>
          <p:cNvSpPr/>
          <p:nvPr/>
        </p:nvSpPr>
        <p:spPr>
          <a:xfrm>
            <a:off x="758309" y="1156692"/>
            <a:ext cx="7627382" cy="1425416"/>
          </a:xfrm>
          <a:prstGeom prst="rect">
            <a:avLst/>
          </a:prstGeom>
          <a:noFill/>
        </p:spPr>
        <p:txBody>
          <a:bodyPr wrap="squar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Deployment on Azure Cloud</a:t>
            </a:r>
            <a:endParaRPr lang="en-US" sz="4490" dirty="0"/>
          </a:p>
        </p:txBody>
      </p:sp>
      <p:sp>
        <p:nvSpPr>
          <p:cNvPr id="8" name="Shape 4"/>
          <p:cNvSpPr/>
          <p:nvPr/>
        </p:nvSpPr>
        <p:spPr>
          <a:xfrm>
            <a:off x="758309" y="2907030"/>
            <a:ext cx="3705463" cy="2321362"/>
          </a:xfrm>
          <a:prstGeom prst="roundRect">
            <a:avLst>
              <a:gd name="adj" fmla="val 3920"/>
            </a:avLst>
          </a:prstGeom>
          <a:solidFill>
            <a:srgbClr val="D5DCF6"/>
          </a:solidFill>
          <a:ln w="7620">
            <a:solidFill>
              <a:srgbClr val="BBC2DC"/>
            </a:solidFill>
            <a:prstDash val="solid"/>
          </a:ln>
        </p:spPr>
      </p:sp>
      <p:sp>
        <p:nvSpPr>
          <p:cNvPr id="9" name="Text 5"/>
          <p:cNvSpPr/>
          <p:nvPr/>
        </p:nvSpPr>
        <p:spPr>
          <a:xfrm>
            <a:off x="982504" y="3131225"/>
            <a:ext cx="2850713" cy="356235"/>
          </a:xfrm>
          <a:prstGeom prst="rect">
            <a:avLst/>
          </a:prstGeom>
          <a:noFill/>
        </p:spPr>
        <p:txBody>
          <a:bodyPr wrap="none" rtlCol="0" anchor="t"/>
          <a:lstStyle/>
          <a:p>
            <a:pPr marL="0" indent="0">
              <a:lnSpc>
                <a:spcPts val="2805"/>
              </a:lnSpc>
              <a:buNone/>
            </a:pPr>
            <a:r>
              <a:rPr lang="en-US" sz="2245" b="1" dirty="0">
                <a:solidFill>
                  <a:srgbClr val="3B3535"/>
                </a:solidFill>
                <a:latin typeface="Alexandria" pitchFamily="34" charset="0"/>
                <a:ea typeface="Alexandria" pitchFamily="34" charset="-122"/>
                <a:cs typeface="Alexandria" pitchFamily="34" charset="-120"/>
              </a:rPr>
              <a:t>Azure Storage</a:t>
            </a:r>
            <a:endParaRPr lang="en-US" sz="2245" dirty="0"/>
          </a:p>
        </p:txBody>
      </p:sp>
      <p:sp>
        <p:nvSpPr>
          <p:cNvPr id="10" name="Text 6"/>
          <p:cNvSpPr/>
          <p:nvPr/>
        </p:nvSpPr>
        <p:spPr>
          <a:xfrm>
            <a:off x="982504" y="3617357"/>
            <a:ext cx="3257074" cy="138684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The system leverages Azure storage services to store vast amounts of data securely and efficiently.</a:t>
            </a:r>
            <a:endParaRPr lang="en-US" sz="1705" dirty="0"/>
          </a:p>
        </p:txBody>
      </p:sp>
      <p:sp>
        <p:nvSpPr>
          <p:cNvPr id="11" name="Shape 7"/>
          <p:cNvSpPr/>
          <p:nvPr/>
        </p:nvSpPr>
        <p:spPr>
          <a:xfrm>
            <a:off x="4680347" y="2907030"/>
            <a:ext cx="3705463" cy="2321362"/>
          </a:xfrm>
          <a:prstGeom prst="roundRect">
            <a:avLst>
              <a:gd name="adj" fmla="val 3920"/>
            </a:avLst>
          </a:prstGeom>
          <a:solidFill>
            <a:srgbClr val="D5DCF6"/>
          </a:solidFill>
          <a:ln w="7620">
            <a:solidFill>
              <a:srgbClr val="BBC2DC"/>
            </a:solidFill>
            <a:prstDash val="solid"/>
          </a:ln>
        </p:spPr>
      </p:sp>
      <p:sp>
        <p:nvSpPr>
          <p:cNvPr id="12" name="Text 8"/>
          <p:cNvSpPr/>
          <p:nvPr/>
        </p:nvSpPr>
        <p:spPr>
          <a:xfrm>
            <a:off x="4904542" y="3131225"/>
            <a:ext cx="2850713" cy="356235"/>
          </a:xfrm>
          <a:prstGeom prst="rect">
            <a:avLst/>
          </a:prstGeom>
          <a:noFill/>
        </p:spPr>
        <p:txBody>
          <a:bodyPr wrap="none" rtlCol="0" anchor="t"/>
          <a:lstStyle/>
          <a:p>
            <a:pPr marL="0" indent="0">
              <a:lnSpc>
                <a:spcPts val="2805"/>
              </a:lnSpc>
              <a:buNone/>
            </a:pPr>
            <a:r>
              <a:rPr lang="en-US" sz="2245" b="1" dirty="0">
                <a:solidFill>
                  <a:srgbClr val="3B3535"/>
                </a:solidFill>
                <a:latin typeface="Alexandria" pitchFamily="34" charset="0"/>
                <a:ea typeface="Alexandria" pitchFamily="34" charset="-122"/>
                <a:cs typeface="Alexandria" pitchFamily="34" charset="-120"/>
              </a:rPr>
              <a:t>Azure Compute</a:t>
            </a:r>
            <a:endParaRPr lang="en-US" sz="2245" dirty="0"/>
          </a:p>
        </p:txBody>
      </p:sp>
      <p:sp>
        <p:nvSpPr>
          <p:cNvPr id="13" name="Text 9"/>
          <p:cNvSpPr/>
          <p:nvPr/>
        </p:nvSpPr>
        <p:spPr>
          <a:xfrm>
            <a:off x="4904542" y="3617357"/>
            <a:ext cx="3257074" cy="138684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Azure compute resources provide the necessary processing power for data analysis and model training.</a:t>
            </a:r>
            <a:endParaRPr lang="en-US" sz="1705" dirty="0"/>
          </a:p>
        </p:txBody>
      </p:sp>
      <p:sp>
        <p:nvSpPr>
          <p:cNvPr id="14" name="Shape 10"/>
          <p:cNvSpPr/>
          <p:nvPr/>
        </p:nvSpPr>
        <p:spPr>
          <a:xfrm>
            <a:off x="758309" y="5444966"/>
            <a:ext cx="7627382" cy="1627942"/>
          </a:xfrm>
          <a:prstGeom prst="roundRect">
            <a:avLst>
              <a:gd name="adj" fmla="val 5590"/>
            </a:avLst>
          </a:prstGeom>
          <a:solidFill>
            <a:srgbClr val="D5DCF6"/>
          </a:solidFill>
          <a:ln w="7620">
            <a:solidFill>
              <a:srgbClr val="BBC2DC"/>
            </a:solidFill>
            <a:prstDash val="solid"/>
          </a:ln>
        </p:spPr>
      </p:sp>
      <p:sp>
        <p:nvSpPr>
          <p:cNvPr id="15" name="Text 11"/>
          <p:cNvSpPr/>
          <p:nvPr/>
        </p:nvSpPr>
        <p:spPr>
          <a:xfrm>
            <a:off x="982504" y="5669161"/>
            <a:ext cx="2850713" cy="356235"/>
          </a:xfrm>
          <a:prstGeom prst="rect">
            <a:avLst/>
          </a:prstGeom>
          <a:noFill/>
        </p:spPr>
        <p:txBody>
          <a:bodyPr wrap="none" rtlCol="0" anchor="t"/>
          <a:lstStyle/>
          <a:p>
            <a:pPr marL="0" indent="0">
              <a:lnSpc>
                <a:spcPts val="2805"/>
              </a:lnSpc>
              <a:buNone/>
            </a:pPr>
            <a:r>
              <a:rPr lang="en-US" sz="2245" b="1" dirty="0">
                <a:solidFill>
                  <a:srgbClr val="3B3535"/>
                </a:solidFill>
                <a:latin typeface="Alexandria" pitchFamily="34" charset="0"/>
                <a:ea typeface="Alexandria" pitchFamily="34" charset="-122"/>
                <a:cs typeface="Alexandria" pitchFamily="34" charset="-120"/>
              </a:rPr>
              <a:t>Azure Analytics</a:t>
            </a:r>
            <a:endParaRPr lang="en-US" sz="2245" dirty="0"/>
          </a:p>
        </p:txBody>
      </p:sp>
      <p:sp>
        <p:nvSpPr>
          <p:cNvPr id="16" name="Text 12"/>
          <p:cNvSpPr/>
          <p:nvPr/>
        </p:nvSpPr>
        <p:spPr>
          <a:xfrm>
            <a:off x="982504" y="6155293"/>
            <a:ext cx="7178993" cy="69342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Azure analytics services enable advanced data processing, analysis, and visualization.</a:t>
            </a:r>
            <a:endParaRPr lang="en-US" sz="170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9414748" y="2553057"/>
            <a:ext cx="4944785" cy="3123486"/>
          </a:xfrm>
          <a:prstGeom prst="rect">
            <a:avLst/>
          </a:prstGeom>
        </p:spPr>
      </p:pic>
      <p:sp>
        <p:nvSpPr>
          <p:cNvPr id="6" name="Text 2"/>
          <p:cNvSpPr/>
          <p:nvPr/>
        </p:nvSpPr>
        <p:spPr>
          <a:xfrm>
            <a:off x="758309" y="656868"/>
            <a:ext cx="7351633" cy="712708"/>
          </a:xfrm>
          <a:prstGeom prst="rect">
            <a:avLst/>
          </a:prstGeom>
          <a:noFill/>
        </p:spPr>
        <p:txBody>
          <a:bodyPr wrap="non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Scalability and Reliability</a:t>
            </a:r>
            <a:endParaRPr lang="en-US" sz="4490" dirty="0"/>
          </a:p>
        </p:txBody>
      </p:sp>
      <p:pic>
        <p:nvPicPr>
          <p:cNvPr id="7" name="Image 2" descr="preencoded.png"/>
          <p:cNvPicPr>
            <a:picLocks noChangeAspect="1"/>
          </p:cNvPicPr>
          <p:nvPr/>
        </p:nvPicPr>
        <p:blipFill>
          <a:blip r:embed="rId3"/>
          <a:stretch>
            <a:fillRect/>
          </a:stretch>
        </p:blipFill>
        <p:spPr>
          <a:xfrm>
            <a:off x="758309" y="1694498"/>
            <a:ext cx="1083231" cy="1959412"/>
          </a:xfrm>
          <a:prstGeom prst="rect">
            <a:avLst/>
          </a:prstGeom>
        </p:spPr>
      </p:pic>
      <p:sp>
        <p:nvSpPr>
          <p:cNvPr id="8" name="Text 3"/>
          <p:cNvSpPr/>
          <p:nvPr/>
        </p:nvSpPr>
        <p:spPr>
          <a:xfrm>
            <a:off x="2166461" y="1911072"/>
            <a:ext cx="3299579"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Scalable Infrastructure</a:t>
            </a:r>
            <a:endParaRPr lang="en-US" sz="2245" dirty="0"/>
          </a:p>
        </p:txBody>
      </p:sp>
      <p:sp>
        <p:nvSpPr>
          <p:cNvPr id="9" name="Text 4"/>
          <p:cNvSpPr/>
          <p:nvPr/>
        </p:nvSpPr>
        <p:spPr>
          <a:xfrm>
            <a:off x="2166461" y="2397204"/>
            <a:ext cx="6219230" cy="104013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The Azure cloud platform offers on-demand scalability, ensuring the system can handle growing data volumes and increasing analytical demands.</a:t>
            </a:r>
            <a:endParaRPr lang="en-US" sz="1705" dirty="0"/>
          </a:p>
        </p:txBody>
      </p:sp>
      <p:pic>
        <p:nvPicPr>
          <p:cNvPr id="10" name="Image 3" descr="preencoded.png"/>
          <p:cNvPicPr>
            <a:picLocks noChangeAspect="1"/>
          </p:cNvPicPr>
          <p:nvPr/>
        </p:nvPicPr>
        <p:blipFill>
          <a:blip r:embed="rId4"/>
          <a:stretch>
            <a:fillRect/>
          </a:stretch>
        </p:blipFill>
        <p:spPr>
          <a:xfrm>
            <a:off x="758309" y="3653909"/>
            <a:ext cx="1083231" cy="1959412"/>
          </a:xfrm>
          <a:prstGeom prst="rect">
            <a:avLst/>
          </a:prstGeom>
        </p:spPr>
      </p:pic>
      <p:sp>
        <p:nvSpPr>
          <p:cNvPr id="11" name="Text 5"/>
          <p:cNvSpPr/>
          <p:nvPr/>
        </p:nvSpPr>
        <p:spPr>
          <a:xfrm>
            <a:off x="2166461" y="3870484"/>
            <a:ext cx="2850713"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High Availability</a:t>
            </a:r>
            <a:endParaRPr lang="en-US" sz="2245" dirty="0"/>
          </a:p>
        </p:txBody>
      </p:sp>
      <p:sp>
        <p:nvSpPr>
          <p:cNvPr id="12" name="Text 6"/>
          <p:cNvSpPr/>
          <p:nvPr/>
        </p:nvSpPr>
        <p:spPr>
          <a:xfrm>
            <a:off x="2166461" y="4356616"/>
            <a:ext cx="6219230" cy="104013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The system is designed with redundancy and failover mechanisms, ensuring high availability and minimizing downtime.</a:t>
            </a:r>
            <a:endParaRPr lang="en-US" sz="1705" dirty="0"/>
          </a:p>
        </p:txBody>
      </p:sp>
      <p:pic>
        <p:nvPicPr>
          <p:cNvPr id="13" name="Image 4" descr="preencoded.png"/>
          <p:cNvPicPr>
            <a:picLocks noChangeAspect="1"/>
          </p:cNvPicPr>
          <p:nvPr/>
        </p:nvPicPr>
        <p:blipFill>
          <a:blip r:embed="rId5"/>
          <a:stretch>
            <a:fillRect/>
          </a:stretch>
        </p:blipFill>
        <p:spPr>
          <a:xfrm>
            <a:off x="758309" y="5613321"/>
            <a:ext cx="1083231" cy="1959412"/>
          </a:xfrm>
          <a:prstGeom prst="rect">
            <a:avLst/>
          </a:prstGeom>
        </p:spPr>
      </p:pic>
      <p:sp>
        <p:nvSpPr>
          <p:cNvPr id="14" name="Text 7"/>
          <p:cNvSpPr/>
          <p:nvPr/>
        </p:nvSpPr>
        <p:spPr>
          <a:xfrm>
            <a:off x="2166461" y="5829895"/>
            <a:ext cx="2850713" cy="356235"/>
          </a:xfrm>
          <a:prstGeom prst="rect">
            <a:avLst/>
          </a:prstGeom>
          <a:noFill/>
        </p:spPr>
        <p:txBody>
          <a:bodyPr wrap="none" rtlCol="0" anchor="t"/>
          <a:lstStyle/>
          <a:p>
            <a:pPr marL="0" indent="0" algn="l">
              <a:lnSpc>
                <a:spcPts val="2805"/>
              </a:lnSpc>
              <a:buNone/>
            </a:pPr>
            <a:r>
              <a:rPr lang="en-US" sz="2245" b="1" dirty="0">
                <a:solidFill>
                  <a:srgbClr val="3B3535"/>
                </a:solidFill>
                <a:latin typeface="Alexandria" pitchFamily="34" charset="0"/>
                <a:ea typeface="Alexandria" pitchFamily="34" charset="-122"/>
                <a:cs typeface="Alexandria" pitchFamily="34" charset="-120"/>
              </a:rPr>
              <a:t>Data Security</a:t>
            </a:r>
            <a:endParaRPr lang="en-US" sz="2245" dirty="0"/>
          </a:p>
        </p:txBody>
      </p:sp>
      <p:sp>
        <p:nvSpPr>
          <p:cNvPr id="15" name="Text 8"/>
          <p:cNvSpPr/>
          <p:nvPr/>
        </p:nvSpPr>
        <p:spPr>
          <a:xfrm>
            <a:off x="2166461" y="6316028"/>
            <a:ext cx="6219230" cy="1040130"/>
          </a:xfrm>
          <a:prstGeom prst="rect">
            <a:avLst/>
          </a:prstGeom>
          <a:noFill/>
        </p:spPr>
        <p:txBody>
          <a:bodyPr wrap="square" rtlCol="0" anchor="t"/>
          <a:lstStyle/>
          <a:p>
            <a:pPr marL="0" indent="0" algn="l">
              <a:lnSpc>
                <a:spcPts val="2730"/>
              </a:lnSpc>
              <a:buNone/>
            </a:pPr>
            <a:r>
              <a:rPr lang="en-US" sz="1705" dirty="0">
                <a:solidFill>
                  <a:srgbClr val="3B3535"/>
                </a:solidFill>
                <a:latin typeface="Sora" pitchFamily="34" charset="0"/>
                <a:ea typeface="Sora" pitchFamily="34" charset="-122"/>
                <a:cs typeface="Sora" pitchFamily="34" charset="-120"/>
              </a:rPr>
              <a:t>Data security is a top priority, with robust measures in place to protect sensitive information from unauthorized access.</a:t>
            </a:r>
            <a:endParaRPr lang="en-US" sz="170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2"/>
          <a:stretch>
            <a:fillRect/>
          </a:stretch>
        </p:blipFill>
        <p:spPr>
          <a:xfrm>
            <a:off x="270748" y="2466499"/>
            <a:ext cx="4944904" cy="3296603"/>
          </a:xfrm>
          <a:prstGeom prst="rect">
            <a:avLst/>
          </a:prstGeom>
        </p:spPr>
      </p:pic>
      <p:sp>
        <p:nvSpPr>
          <p:cNvPr id="6" name="Text 2"/>
          <p:cNvSpPr/>
          <p:nvPr/>
        </p:nvSpPr>
        <p:spPr>
          <a:xfrm>
            <a:off x="6244709" y="2555796"/>
            <a:ext cx="5701546" cy="712708"/>
          </a:xfrm>
          <a:prstGeom prst="rect">
            <a:avLst/>
          </a:prstGeom>
          <a:noFill/>
        </p:spPr>
        <p:txBody>
          <a:bodyPr wrap="non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Conclusion</a:t>
            </a:r>
            <a:endParaRPr lang="en-US" sz="4490" dirty="0"/>
          </a:p>
        </p:txBody>
      </p:sp>
      <p:sp>
        <p:nvSpPr>
          <p:cNvPr id="7" name="Text 3"/>
          <p:cNvSpPr/>
          <p:nvPr/>
        </p:nvSpPr>
        <p:spPr>
          <a:xfrm>
            <a:off x="6244709" y="3593425"/>
            <a:ext cx="7627382" cy="2080260"/>
          </a:xfrm>
          <a:prstGeom prst="rect">
            <a:avLst/>
          </a:prstGeom>
          <a:noFill/>
        </p:spPr>
        <p:txBody>
          <a:bodyPr wrap="square" rtlCol="0" anchor="t"/>
          <a:lstStyle/>
          <a:p>
            <a:pPr marL="0" indent="0">
              <a:lnSpc>
                <a:spcPts val="2730"/>
              </a:lnSpc>
              <a:buNone/>
            </a:pPr>
            <a:r>
              <a:rPr lang="en-US" sz="1705" dirty="0">
                <a:solidFill>
                  <a:srgbClr val="3B3535"/>
                </a:solidFill>
                <a:latin typeface="Sora" pitchFamily="34" charset="0"/>
                <a:ea typeface="Sora" pitchFamily="34" charset="-122"/>
                <a:cs typeface="Sora" pitchFamily="34" charset="-120"/>
              </a:rPr>
              <a:t>This cloud-based disease pattern analysis system offers a comprehensive solution for collecting, processing, analyzing, and visualizing disease data. By leveraging the power of Azure cloud, it provides insights into disease trends, patterns, and potential outbreaks, empowering public health professionals to make data-driven decisions and improve disease management strategies.</a:t>
            </a:r>
            <a:endParaRPr lang="en-US" sz="170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pic>
        <p:nvPicPr>
          <p:cNvPr id="5" name="Image 1" descr="preencoded.png"/>
          <p:cNvPicPr>
            <a:picLocks noChangeAspect="1"/>
          </p:cNvPicPr>
          <p:nvPr/>
        </p:nvPicPr>
        <p:blipFill>
          <a:blip r:embed="rId2"/>
          <a:stretch>
            <a:fillRect/>
          </a:stretch>
        </p:blipFill>
        <p:spPr>
          <a:xfrm>
            <a:off x="270867" y="2724031"/>
            <a:ext cx="4944666" cy="2781419"/>
          </a:xfrm>
          <a:prstGeom prst="rect">
            <a:avLst/>
          </a:prstGeom>
        </p:spPr>
      </p:pic>
      <p:sp>
        <p:nvSpPr>
          <p:cNvPr id="6" name="Text 2"/>
          <p:cNvSpPr/>
          <p:nvPr/>
        </p:nvSpPr>
        <p:spPr>
          <a:xfrm>
            <a:off x="6540619" y="3758486"/>
            <a:ext cx="5701546" cy="712708"/>
          </a:xfrm>
          <a:prstGeom prst="rect">
            <a:avLst/>
          </a:prstGeom>
          <a:noFill/>
        </p:spPr>
        <p:txBody>
          <a:bodyPr wrap="none" rtlCol="0" anchor="t"/>
          <a:lstStyle/>
          <a:p>
            <a:pPr marL="0" indent="0">
              <a:lnSpc>
                <a:spcPts val="5610"/>
              </a:lnSpc>
              <a:buNone/>
            </a:pPr>
            <a:r>
              <a:rPr lang="en-US" sz="4490" b="1" dirty="0">
                <a:solidFill>
                  <a:srgbClr val="1F1E1E"/>
                </a:solidFill>
                <a:latin typeface="Alexandria" pitchFamily="34" charset="0"/>
                <a:ea typeface="Alexandria" pitchFamily="34" charset="-122"/>
                <a:cs typeface="Alexandria" pitchFamily="34" charset="-120"/>
              </a:rPr>
              <a:t>Thank you</a:t>
            </a:r>
            <a:endParaRPr lang="en-US" sz="4490" dirty="0"/>
          </a:p>
        </p:txBody>
      </p:sp>
      <p:sp>
        <p:nvSpPr>
          <p:cNvPr id="7" name="Text 3"/>
          <p:cNvSpPr/>
          <p:nvPr/>
        </p:nvSpPr>
        <p:spPr>
          <a:xfrm>
            <a:off x="6244709" y="3940135"/>
            <a:ext cx="7627382" cy="1386840"/>
          </a:xfrm>
          <a:prstGeom prst="rect">
            <a:avLst/>
          </a:prstGeom>
          <a:noFill/>
        </p:spPr>
        <p:txBody>
          <a:bodyPr wrap="square" rtlCol="0" anchor="t"/>
          <a:lstStyle/>
          <a:p>
            <a:pPr marL="0" indent="0">
              <a:lnSpc>
                <a:spcPts val="2730"/>
              </a:lnSpc>
              <a:buNone/>
            </a:pPr>
            <a:endParaRPr lang="en-US" sz="1705" dirty="0"/>
          </a:p>
        </p:txBody>
      </p:sp>
      <p:pic>
        <p:nvPicPr>
          <p:cNvPr id="8"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1028" name="Picture 4" descr="Free Google Thank You Slide &amp; PowerPoint Templates"/>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27305" y="-35560"/>
            <a:ext cx="14764385" cy="8392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3703</Words>
  <Application>WPS Presentation</Application>
  <PresentationFormat>On-screen Show (16:9)</PresentationFormat>
  <Paragraphs>116</Paragraphs>
  <Slides>9</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Alexandria</vt:lpstr>
      <vt:lpstr>Segoe Print</vt:lpstr>
      <vt:lpstr>Alexandria</vt:lpstr>
      <vt:lpstr>Alexandria</vt:lpstr>
      <vt:lpstr>Sora</vt:lpstr>
      <vt:lpstr>Sora</vt:lpstr>
      <vt:lpstr>Sora</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Sai sravan</cp:lastModifiedBy>
  <cp:revision>2</cp:revision>
  <dcterms:created xsi:type="dcterms:W3CDTF">2024-07-29T07:12:00Z</dcterms:created>
  <dcterms:modified xsi:type="dcterms:W3CDTF">2024-07-29T07:27:57Z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A41654F59C664A49B81497FA287CBE0D_13</vt:lpwstr>
  </property>
  <property fmtid="{D5CDD505-2E9C-101B-9397-08002B2CF9AE}" pid="3" name="KSOProductBuildVer">
    <vt:lpwstr>1033-12.2.0.17153</vt:lpwstr>
  </property>
</Properties>
</file>