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8" r:id="rId4"/>
    <p:sldId id="262" r:id="rId5"/>
    <p:sldId id="270" r:id="rId6"/>
    <p:sldId id="268" r:id="rId7"/>
    <p:sldId id="259" r:id="rId8"/>
    <p:sldId id="260" r:id="rId9"/>
    <p:sldId id="263" r:id="rId10"/>
    <p:sldId id="265" r:id="rId11"/>
    <p:sldId id="266" r:id="rId12"/>
    <p:sldId id="267" r:id="rId13"/>
    <p:sldId id="261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04F2B8-B04D-9EBE-CE2F-D6A7A3862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1F770EF-2760-3FBD-80F5-6FA5997D1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820E67-9781-BF5B-8BF7-891DAE9E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57810-041A-60F5-D2EF-2AF1CEDA2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72F60D-C5C3-D6F3-6E4C-41B85CF3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71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93023-B42D-923F-531A-379D6C7A2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E0A6C-B4AD-140F-4085-E383E4C66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97F96C-FE20-5AF3-1E66-3D8517C1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9CF80-93F5-8172-C9CC-0BC4CDD9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3AC0F3-DA36-45B1-5982-5D929F81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634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FC3C1A-1694-0E80-AAC5-A85CD9162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12523-215F-E6F9-AFBF-6B18E0EBC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AB8F0-B394-6ACA-3222-672D345A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DE82F-75CC-6EE2-5D01-5D18C966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E9D024-6809-302F-6DC4-638DFB36A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9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4330C-F50C-3CBC-2B78-51F71616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A46CCD-6A0D-DA42-0FDE-D169F8022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77BD0-C482-4A51-5E42-68F7BD56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B22B20-2D94-14A4-4B3B-F4E1F5CCD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C5A734-33FE-BD19-4644-2CCF10631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5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36B9-1C0D-744D-E63C-F81DEB69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9BE610-07CA-2FB0-0D2B-DF0D63D40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3379C-6137-49A1-E421-B6ED4093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914B4-BA55-DC02-DE03-446817F4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EC5FBC-D891-54D6-ACEF-B2612CD4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54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8BE07-0F75-41BF-5D94-031E3B64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3725F-DCD4-F318-3D5B-C01030F48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08C43C-BB4F-C507-102F-2CEA75AD5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D4B43C-A77B-92C0-18DF-91DD40A7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0CFCA4-7474-8B64-D78D-B0826C14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7A5293-C0F4-511B-1F09-89FCAEF6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68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1AAAD-157C-E660-F91B-5A7688363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DB43E-3AFB-1A5F-88EF-C696550BB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803F8F-5F5A-3109-4666-F46DDE2A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D7B953-A7CC-41FD-9126-286182F6D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72BE8A-5D22-1B90-769E-0FBD2FEE2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816728-EF19-2BB9-D181-BF81C7C0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C072B27-EA2B-A7D4-A01D-F3FA3873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7593D-4918-EF02-26A6-6EB5E916F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8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D865D-40BC-C05F-B28D-95603832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6CBD23-5088-3561-DFB2-73522F3C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5F34A3-6966-B83B-D28C-246D1E236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1E3CF3-46EA-7548-91B3-5F410AE6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7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BE8F93-6505-24BC-F279-773CCCEF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44E1859-FFC8-6CE8-7826-FCC57F97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8DCF77-335A-278A-10DE-6AEF0CF0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4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043EC3-F8F2-3534-B389-35F0131D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38653E-2601-7593-1895-3800A528D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112F94-613B-8E36-74C0-B3E7D4A5A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94ADC-CED4-32B3-F994-3428DD74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BCA8FA-FC28-29C3-7EE2-EA55463A3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157D3D-E27A-D34A-4A51-E978D5B2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1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C06AD-4CD9-4995-F1C6-107BD045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5DCE08-37F8-5BE0-E9EF-4C3806787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31A5EB-543B-BA77-3E71-9AA103C7C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AF461-DBD2-A928-115A-AF2E1BCA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4E895-7DF5-46FA-8B53-8A6BB0249C0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0CA3A3-EE54-1ADF-8103-C6CF8231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E46A2-144A-A4ED-C7A7-F356224C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47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662CDC7-7266-B929-A561-4C0A0867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8ED676-BA7F-75F6-5FA0-F8695B0E5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B01A4-694A-9216-F8CF-7330507E9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4E895-7DF5-46FA-8B53-8A6BB0249C06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C1F357-C127-6E18-3198-394DD7876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A5F551-5929-9C9E-EDAF-3CF5A2EC0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3D8FD-5E5A-410B-97C3-4D8247F660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2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A843F-1434-6569-3F68-53B691BC5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ko-KR" altLang="en-US" dirty="0"/>
              <a:t>키워드 기반 </a:t>
            </a:r>
            <a:br>
              <a:rPr lang="en-US" altLang="ko-KR" dirty="0"/>
            </a:br>
            <a:r>
              <a:rPr lang="ko-KR" altLang="en-US" dirty="0" err="1"/>
              <a:t>리스팅</a:t>
            </a:r>
            <a:r>
              <a:rPr lang="ko-KR" altLang="en-US" dirty="0"/>
              <a:t> 최적화 에이전트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0E41F0-265A-7612-D209-C147283051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pPr algn="r"/>
            <a:r>
              <a:rPr lang="ko-KR" altLang="en-US" dirty="0"/>
              <a:t>프로그램 </a:t>
            </a:r>
            <a:r>
              <a:rPr lang="en-US" altLang="ko-KR" dirty="0"/>
              <a:t>/ </a:t>
            </a:r>
            <a:r>
              <a:rPr lang="ko-KR" altLang="en-US" dirty="0"/>
              <a:t>구현파트</a:t>
            </a:r>
          </a:p>
        </p:txBody>
      </p:sp>
    </p:spTree>
    <p:extLst>
      <p:ext uri="{BB962C8B-B14F-4D97-AF65-F5344CB8AC3E}">
        <p14:creationId xmlns:p14="http://schemas.microsoft.com/office/powerpoint/2010/main" val="128946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1A044-9AE8-8DBB-3979-A4D0F284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E0432A-A7AC-D2CE-5558-BBCABA0FA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7482"/>
            <a:ext cx="10515600" cy="15353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에러가 날 경우</a:t>
            </a:r>
            <a:r>
              <a:rPr lang="en-US" altLang="ko-KR" sz="2400" dirty="0"/>
              <a:t>, </a:t>
            </a:r>
            <a:r>
              <a:rPr lang="ko-KR" altLang="en-US" sz="2400" dirty="0"/>
              <a:t>로그를 통해 왜 에러가 났는지 확인 및 처음으로 돌아가는 기능도 지원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FD53BA-096A-6860-0FBD-69A81C681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89" y="597555"/>
            <a:ext cx="6743854" cy="36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87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FD5E-D884-D961-B4F5-1AFAD3736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Feedback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E60D30-A38B-961D-EADD-C4D4ED337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155"/>
            <a:ext cx="10582835" cy="141306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400" dirty="0"/>
              <a:t>텍스트 입력창에 입력</a:t>
            </a:r>
            <a:r>
              <a:rPr lang="en-US" altLang="ko-KR" sz="2400" dirty="0"/>
              <a:t>/</a:t>
            </a:r>
            <a:r>
              <a:rPr lang="ko-KR" altLang="en-US" sz="2400" dirty="0"/>
              <a:t>버튼 이용 시 화면이 초기화되는 문제 발생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모든 결과를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session state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저장하고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실질적인 표시는 전부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session state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불러오도록 변경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03F8D5-903E-719E-9776-0719C0597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" y="3505760"/>
            <a:ext cx="5936512" cy="3190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28FBFE-283A-91BC-14DA-DDB120D54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6159" y="3496795"/>
            <a:ext cx="6010275" cy="323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26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0A3A3-BF9F-20A7-B25B-6E1DA9ED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0A178-7251-0386-4564-4A299D455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4889"/>
            <a:ext cx="10515600" cy="13255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최종 </a:t>
            </a:r>
            <a:r>
              <a:rPr lang="ko-KR" altLang="en-US" sz="2400" dirty="0" err="1"/>
              <a:t>리스팅을</a:t>
            </a:r>
            <a:r>
              <a:rPr lang="ko-KR" altLang="en-US" sz="2400" dirty="0"/>
              <a:t> 한눈에 보기 쉽게 배열 후</a:t>
            </a:r>
            <a:r>
              <a:rPr lang="en-US" altLang="ko-KR" sz="2400" dirty="0"/>
              <a:t>, </a:t>
            </a:r>
            <a:r>
              <a:rPr lang="ko-KR" altLang="en-US" sz="2400" dirty="0"/>
              <a:t>저장 버튼을 통해 </a:t>
            </a:r>
            <a:r>
              <a:rPr lang="en-US" altLang="ko-KR" sz="2400" dirty="0"/>
              <a:t>txt</a:t>
            </a:r>
            <a:r>
              <a:rPr lang="ko-KR" altLang="en-US" sz="2400" dirty="0"/>
              <a:t>로 실제 </a:t>
            </a:r>
            <a:r>
              <a:rPr lang="ko-KR" altLang="en-US" sz="2400" dirty="0" err="1"/>
              <a:t>리스팅</a:t>
            </a:r>
            <a:r>
              <a:rPr lang="ko-KR" altLang="en-US" sz="2400" dirty="0"/>
              <a:t> 및 정보를 제공함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AB05D6E-7040-15B4-528A-4541CBEFF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075" y="537882"/>
            <a:ext cx="7705725" cy="414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79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C2EBF-1F2D-DFBE-D27C-0A844C1C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46569-EE18-AE13-6937-BDCCFFF11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0176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/>
              <a:t>Core: Python, LangGraph, </a:t>
            </a:r>
            <a:r>
              <a:rPr lang="en-US" altLang="ko-KR" sz="2400" dirty="0" err="1"/>
              <a:t>LangChain</a:t>
            </a: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en-US" altLang="ko-KR" sz="2400" dirty="0"/>
              <a:t>AI / LLM: OpenAI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Data Processing: Pandas, NumPy</a:t>
            </a:r>
          </a:p>
          <a:p>
            <a:pPr>
              <a:lnSpc>
                <a:spcPct val="150000"/>
              </a:lnSpc>
            </a:pPr>
            <a:r>
              <a:rPr lang="en-US" altLang="ko-KR" sz="2400" dirty="0"/>
              <a:t>UI: </a:t>
            </a:r>
            <a:r>
              <a:rPr lang="en-US" altLang="ko-KR" sz="2400" dirty="0" err="1"/>
              <a:t>Streamlit</a:t>
            </a:r>
            <a:endParaRPr lang="en-US" altLang="ko-KR" sz="2400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6B8427-C6E3-35F9-DB86-27278D713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977" y="273423"/>
            <a:ext cx="5502537" cy="631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9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00D2EA-1472-3B9B-CF4E-2A77F0774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구현 과정에서의 주안점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866BEC-7485-8CE5-FAA1-25B4FB383F7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o-KR" altLang="en-US" sz="2400" dirty="0"/>
              <a:t>실제 사람이 하는 과정과 최대한 비슷하게 프로그램을 제작</a:t>
            </a:r>
            <a:endParaRPr lang="en-US" altLang="ko-KR" sz="2400" dirty="0"/>
          </a:p>
          <a:p>
            <a:r>
              <a:rPr lang="ko-KR" altLang="en-US" sz="2400" dirty="0"/>
              <a:t>엄격한 아마존 규격에 맞출 수 있게 </a:t>
            </a:r>
            <a:r>
              <a:rPr lang="ko-KR" altLang="en-US" sz="2400" dirty="0" err="1"/>
              <a:t>리스팅을</a:t>
            </a:r>
            <a:r>
              <a:rPr lang="ko-KR" altLang="en-US" sz="2400" dirty="0"/>
              <a:t> 생성할 수 있도록 함</a:t>
            </a:r>
            <a:endParaRPr lang="en-US" altLang="ko-KR" sz="2400" dirty="0"/>
          </a:p>
          <a:p>
            <a:r>
              <a:rPr lang="ko-KR" altLang="en-US" sz="2400" dirty="0"/>
              <a:t>사용자가 필요한 정보를 최대한 많이 줄 수 있도록 설계</a:t>
            </a:r>
            <a:endParaRPr lang="en-US" altLang="ko-KR" sz="2400" dirty="0"/>
          </a:p>
          <a:p>
            <a:r>
              <a:rPr lang="ko-KR" altLang="en-US" sz="2400" dirty="0"/>
              <a:t>한눈에 볼 수 있는 </a:t>
            </a:r>
            <a:r>
              <a:rPr lang="en-US" altLang="ko-KR" sz="2400" dirty="0"/>
              <a:t>UI/UX </a:t>
            </a:r>
            <a:r>
              <a:rPr lang="ko-KR" altLang="en-US" sz="2400" dirty="0"/>
              <a:t>구현</a:t>
            </a:r>
            <a:endParaRPr lang="en-US" altLang="ko-KR" sz="2400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C24A3890-1247-E45E-7472-0BDE511AD0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79100"/>
            <a:ext cx="5181600" cy="424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4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47F94-8115-19B2-DB8E-82A0DEF6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MVP / </a:t>
            </a:r>
            <a:r>
              <a:rPr lang="ko-KR" altLang="en-US" dirty="0" err="1"/>
              <a:t>리스팅</a:t>
            </a:r>
            <a:r>
              <a:rPr lang="ko-KR" altLang="en-US" dirty="0"/>
              <a:t> 초안 생성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11247-3FA5-BAB0-D7C0-02E9F5615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38882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받은 데이터를 정제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연관성 체크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사용할 키워드 선정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파트별로 키워드 분배 </a:t>
            </a:r>
            <a:r>
              <a:rPr lang="en-US" altLang="ko-KR" dirty="0"/>
              <a:t>-&gt; Title, BP,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주어진 키워드 </a:t>
            </a:r>
            <a:r>
              <a:rPr lang="en-US" altLang="ko-KR" dirty="0"/>
              <a:t>+ </a:t>
            </a:r>
            <a:r>
              <a:rPr lang="ko-KR" altLang="en-US" dirty="0"/>
              <a:t>규칙 프롬프트 </a:t>
            </a:r>
            <a:r>
              <a:rPr lang="en-US" altLang="ko-KR" dirty="0"/>
              <a:t>-&gt; </a:t>
            </a:r>
            <a:r>
              <a:rPr lang="ko-KR" altLang="en-US" dirty="0" err="1"/>
              <a:t>리스팅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 </a:t>
            </a:r>
            <a:r>
              <a:rPr lang="ko-KR" altLang="en-US" dirty="0"/>
              <a:t>실제 제품정보와 비교를 통해 사실과 아닌 부분을 수정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9B8951-0F17-A8CB-FB67-CF37B159C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71"/>
          <a:stretch>
            <a:fillRect/>
          </a:stretch>
        </p:blipFill>
        <p:spPr>
          <a:xfrm>
            <a:off x="9582150" y="0"/>
            <a:ext cx="2191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2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9ABBD0-1BF9-52A0-6AC6-81B258037418}"/>
              </a:ext>
            </a:extLst>
          </p:cNvPr>
          <p:cNvSpPr txBox="1"/>
          <p:nvPr/>
        </p:nvSpPr>
        <p:spPr>
          <a:xfrm>
            <a:off x="2220540" y="5394960"/>
            <a:ext cx="1209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Raw Data</a:t>
            </a:r>
          </a:p>
          <a:p>
            <a:pPr algn="ctr"/>
            <a:r>
              <a:rPr lang="en-US" altLang="ko-KR" dirty="0"/>
              <a:t>186</a:t>
            </a:r>
            <a:r>
              <a:rPr lang="ko-KR" altLang="en-US" dirty="0"/>
              <a:t>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12695-15DC-B85E-6C77-DB51F5AF04F5}"/>
              </a:ext>
            </a:extLst>
          </p:cNvPr>
          <p:cNvSpPr txBox="1"/>
          <p:nvPr/>
        </p:nvSpPr>
        <p:spPr>
          <a:xfrm>
            <a:off x="8531135" y="5533459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151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EA9309B-0DFA-5227-502E-0595854AD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214907"/>
              </p:ext>
            </p:extLst>
          </p:nvPr>
        </p:nvGraphicFramePr>
        <p:xfrm>
          <a:off x="1326776" y="1832372"/>
          <a:ext cx="2787651" cy="3278505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293348">
                  <a:extLst>
                    <a:ext uri="{9D8B030D-6E8A-4147-A177-3AD203B41FA5}">
                      <a16:colId xmlns:a16="http://schemas.microsoft.com/office/drawing/2014/main" val="2019054803"/>
                    </a:ext>
                  </a:extLst>
                </a:gridCol>
                <a:gridCol w="634975">
                  <a:extLst>
                    <a:ext uri="{9D8B030D-6E8A-4147-A177-3AD203B41FA5}">
                      <a16:colId xmlns:a16="http://schemas.microsoft.com/office/drawing/2014/main" val="2040588214"/>
                    </a:ext>
                  </a:extLst>
                </a:gridCol>
                <a:gridCol w="859328">
                  <a:extLst>
                    <a:ext uri="{9D8B030D-6E8A-4147-A177-3AD203B41FA5}">
                      <a16:colId xmlns:a16="http://schemas.microsoft.com/office/drawing/2014/main" val="3545265603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Keywords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Search</a:t>
                      </a:r>
                    </a:p>
                    <a:p>
                      <a:pPr algn="ctr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Volume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Competing</a:t>
                      </a:r>
                    </a:p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51954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cheap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735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581743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cheap fans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375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528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78289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child safe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594451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climate keeper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679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738307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corded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187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62068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cornado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53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096578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desk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85704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40000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7795416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desk fans small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166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30000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844611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duracraft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24051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easy home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100000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4876575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fam for dorm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161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640854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fan 12??183.0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100000</a:t>
                      </a:r>
                      <a:endParaRPr lang="en-US" altLang="ko-KR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ko-KR" alt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7510935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2237443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fan 660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79793994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9D5A94E7-4566-3936-680E-6C6C83956C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844156"/>
              </p:ext>
            </p:extLst>
          </p:nvPr>
        </p:nvGraphicFramePr>
        <p:xfrm>
          <a:off x="7410735" y="1832372"/>
          <a:ext cx="3454489" cy="2440305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320889">
                  <a:extLst>
                    <a:ext uri="{9D8B030D-6E8A-4147-A177-3AD203B41FA5}">
                      <a16:colId xmlns:a16="http://schemas.microsoft.com/office/drawing/2014/main" val="1692183644"/>
                    </a:ext>
                  </a:extLst>
                </a:gridCol>
                <a:gridCol w="717176">
                  <a:extLst>
                    <a:ext uri="{9D8B030D-6E8A-4147-A177-3AD203B41FA5}">
                      <a16:colId xmlns:a16="http://schemas.microsoft.com/office/drawing/2014/main" val="678326170"/>
                    </a:ext>
                  </a:extLst>
                </a:gridCol>
                <a:gridCol w="797859">
                  <a:extLst>
                    <a:ext uri="{9D8B030D-6E8A-4147-A177-3AD203B41FA5}">
                      <a16:colId xmlns:a16="http://schemas.microsoft.com/office/drawing/2014/main" val="205673568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8445174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Keywords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Search</a:t>
                      </a:r>
                    </a:p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Volume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Competing</a:t>
                      </a:r>
                    </a:p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Products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Value</a:t>
                      </a:r>
                    </a:p>
                    <a:p>
                      <a:pPr algn="ctr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Score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64753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cheap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-0.047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2.521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49718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child safe fan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-0.122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-0.572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381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climate keeper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-0.142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-0.613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39981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corded fan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-0.125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37834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desk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12.027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5.825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3678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duracraft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-0.111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81020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easy home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-0.126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2.521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0.247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02571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fam for dorm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-0.128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-0.631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1.019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0095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55597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fan 660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-0.110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-0.632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1.038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2549823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41BDE1F6-A198-B042-8587-8F6827B73B1D}"/>
              </a:ext>
            </a:extLst>
          </p:cNvPr>
          <p:cNvSpPr/>
          <p:nvPr/>
        </p:nvSpPr>
        <p:spPr>
          <a:xfrm>
            <a:off x="4667569" y="3257550"/>
            <a:ext cx="2172089" cy="3429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EEA004-F3E7-C6BE-ACEA-A975CB57ABED}"/>
              </a:ext>
            </a:extLst>
          </p:cNvPr>
          <p:cNvSpPr txBox="1"/>
          <p:nvPr/>
        </p:nvSpPr>
        <p:spPr>
          <a:xfrm>
            <a:off x="4649635" y="2167357"/>
            <a:ext cx="219002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사용 불가 키워드 제거</a:t>
            </a:r>
            <a:endParaRPr lang="en-US" altLang="ko-KR" sz="14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외국어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복수형 키워드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기호가 포함된 키워드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D6772-86F3-DDC0-F4B6-909A65221DC6}"/>
              </a:ext>
            </a:extLst>
          </p:cNvPr>
          <p:cNvSpPr txBox="1"/>
          <p:nvPr/>
        </p:nvSpPr>
        <p:spPr>
          <a:xfrm>
            <a:off x="4367006" y="3828869"/>
            <a:ext cx="27911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수치 정규화 및 </a:t>
            </a:r>
            <a:r>
              <a:rPr lang="ko-KR" altLang="en-US" sz="1400" dirty="0" err="1"/>
              <a:t>결측치</a:t>
            </a:r>
            <a:r>
              <a:rPr lang="ko-KR" altLang="en-US" sz="1400" dirty="0"/>
              <a:t> 제거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3. </a:t>
            </a:r>
            <a:r>
              <a:rPr lang="ko-KR" altLang="en-US" sz="1400" dirty="0"/>
              <a:t>두 수치를 기반으로 점수</a:t>
            </a:r>
            <a:r>
              <a:rPr lang="en-US" altLang="ko-KR" sz="1400" dirty="0"/>
              <a:t> </a:t>
            </a:r>
            <a:r>
              <a:rPr lang="ko-KR" altLang="en-US" sz="1400" dirty="0"/>
              <a:t>생성</a:t>
            </a:r>
            <a:endParaRPr lang="en-US" altLang="ko-KR" sz="1400" dirty="0"/>
          </a:p>
          <a:p>
            <a:r>
              <a:rPr lang="en-US" altLang="ko-KR" sz="1200" dirty="0"/>
              <a:t>   (</a:t>
            </a:r>
            <a:r>
              <a:rPr lang="en-US" altLang="ko-KR" sz="1200" dirty="0" err="1"/>
              <a:t>sv</a:t>
            </a:r>
            <a:r>
              <a:rPr lang="en-US" altLang="ko-KR" sz="1200" dirty="0"/>
              <a:t> + 1)  / (cp + 1) = vs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6654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F66B95-63E7-F39A-7F5E-9508E4233D10}"/>
              </a:ext>
            </a:extLst>
          </p:cNvPr>
          <p:cNvSpPr txBox="1"/>
          <p:nvPr/>
        </p:nvSpPr>
        <p:spPr>
          <a:xfrm>
            <a:off x="2165359" y="4767430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151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FA173C-F1A3-6825-5784-F0A1C0A3E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696391"/>
              </p:ext>
            </p:extLst>
          </p:nvPr>
        </p:nvGraphicFramePr>
        <p:xfrm>
          <a:off x="1045795" y="1904090"/>
          <a:ext cx="3034541" cy="230505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1226093">
                  <a:extLst>
                    <a:ext uri="{9D8B030D-6E8A-4147-A177-3AD203B41FA5}">
                      <a16:colId xmlns:a16="http://schemas.microsoft.com/office/drawing/2014/main" val="1692183644"/>
                    </a:ext>
                  </a:extLst>
                </a:gridCol>
                <a:gridCol w="648076">
                  <a:extLst>
                    <a:ext uri="{9D8B030D-6E8A-4147-A177-3AD203B41FA5}">
                      <a16:colId xmlns:a16="http://schemas.microsoft.com/office/drawing/2014/main" val="678326170"/>
                    </a:ext>
                  </a:extLst>
                </a:gridCol>
                <a:gridCol w="560297">
                  <a:extLst>
                    <a:ext uri="{9D8B030D-6E8A-4147-A177-3AD203B41FA5}">
                      <a16:colId xmlns:a16="http://schemas.microsoft.com/office/drawing/2014/main" val="20567356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84451740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Keywords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64753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cheap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-0.047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2.521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0.266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497184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child safe fan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-0.122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-0.572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0.968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63816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climate keeper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-0.142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-0.613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0.988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939981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corded fan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-0.125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-0.004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2378346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desk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12.027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0.627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5.825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443678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duracraft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fan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-0.111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-0.631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810209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easy home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-0.126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2.521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0.247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1025712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fam for dorm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-0.128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-0.631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1.019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00955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55597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fan 660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-0.110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-0.632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1.038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254982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5A59E7E-DFF0-1F7A-BE52-FF53DF0FD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061508"/>
              </p:ext>
            </p:extLst>
          </p:nvPr>
        </p:nvGraphicFramePr>
        <p:xfrm>
          <a:off x="6062568" y="1414249"/>
          <a:ext cx="5546724" cy="335280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365374">
                  <a:extLst>
                    <a:ext uri="{9D8B030D-6E8A-4147-A177-3AD203B41FA5}">
                      <a16:colId xmlns:a16="http://schemas.microsoft.com/office/drawing/2014/main" val="360498294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86281977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63747811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87136019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99550996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Keywords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98940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desk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11.616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0.671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5.560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131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bedside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-0.529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1.470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76987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table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1.609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0.347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1.401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4869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tabletop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-0.367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1.222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08790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vornado 660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-0.623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1.164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7670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table top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-0.399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1.074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9671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nightstand fan for bedroom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-0.594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1.050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98578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best fans for cooling bedroom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-0.432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3547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fan 660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-0.114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-0.623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27024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duracraft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-0.115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-0.622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51620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countertop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-0.607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09165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intertek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-0.107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-0.614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51391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vornado 660 large air circulator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-0.117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-0.622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10566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52774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honeywell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11 fan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-0.142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-0.626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1.012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7467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7CAE65-0052-BBC3-2400-D615AF6DE883}"/>
              </a:ext>
            </a:extLst>
          </p:cNvPr>
          <p:cNvSpPr txBox="1"/>
          <p:nvPr/>
        </p:nvSpPr>
        <p:spPr>
          <a:xfrm>
            <a:off x="8501543" y="490629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r>
              <a:rPr lang="ko-KR" altLang="en-US" dirty="0"/>
              <a:t>개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3E9DC3D-4B36-67A8-0097-00CAD4CD98A3}"/>
              </a:ext>
            </a:extLst>
          </p:cNvPr>
          <p:cNvSpPr/>
          <p:nvPr/>
        </p:nvSpPr>
        <p:spPr>
          <a:xfrm>
            <a:off x="4536141" y="2859741"/>
            <a:ext cx="1084730" cy="224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541167-E709-2420-78AB-EF2B81F03A1E}"/>
              </a:ext>
            </a:extLst>
          </p:cNvPr>
          <p:cNvSpPr txBox="1"/>
          <p:nvPr/>
        </p:nvSpPr>
        <p:spPr>
          <a:xfrm>
            <a:off x="4187235" y="3358643"/>
            <a:ext cx="176843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연관성 컬럼 추가</a:t>
            </a:r>
            <a:endParaRPr lang="en-US" altLang="ko-KR" sz="1400" dirty="0"/>
          </a:p>
          <a:p>
            <a:endParaRPr lang="en-US" altLang="ko-KR" sz="1200" dirty="0"/>
          </a:p>
          <a:p>
            <a:r>
              <a:rPr lang="en-US" altLang="ko-KR" sz="1400" dirty="0"/>
              <a:t>5. </a:t>
            </a:r>
            <a:r>
              <a:rPr lang="ko-KR" altLang="en-US" sz="1400" dirty="0"/>
              <a:t>상위 </a:t>
            </a:r>
            <a:r>
              <a:rPr lang="en-US" altLang="ko-KR" sz="1400" dirty="0"/>
              <a:t>40</a:t>
            </a:r>
            <a:r>
              <a:rPr lang="ko-KR" altLang="en-US" sz="1400" dirty="0"/>
              <a:t>개 선정</a:t>
            </a:r>
            <a:endParaRPr lang="en-US" altLang="ko-KR" sz="1400" dirty="0"/>
          </a:p>
          <a:p>
            <a:r>
              <a:rPr lang="en-US" altLang="ko-KR" sz="1200" dirty="0"/>
              <a:t>  (value</a:t>
            </a:r>
            <a:r>
              <a:rPr lang="ko-KR" altLang="en-US" sz="1200" dirty="0"/>
              <a:t> </a:t>
            </a:r>
            <a:r>
              <a:rPr lang="en-US" altLang="ko-KR" sz="1200" dirty="0"/>
              <a:t>score</a:t>
            </a:r>
            <a:r>
              <a:rPr lang="ko-KR" altLang="en-US" sz="1200" dirty="0"/>
              <a:t> 기준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106166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A1574F0-F7F4-4AE8-3244-04C5E4FCB6FC}"/>
              </a:ext>
            </a:extLst>
          </p:cNvPr>
          <p:cNvSpPr txBox="1"/>
          <p:nvPr/>
        </p:nvSpPr>
        <p:spPr>
          <a:xfrm>
            <a:off x="10431571" y="5157047"/>
            <a:ext cx="75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x22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33A6E-E72F-0CEC-BB79-063BAD28B91F}"/>
              </a:ext>
            </a:extLst>
          </p:cNvPr>
          <p:cNvSpPr txBox="1"/>
          <p:nvPr/>
        </p:nvSpPr>
        <p:spPr>
          <a:xfrm>
            <a:off x="10431571" y="3895012"/>
            <a:ext cx="75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x20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4F480-5981-58E1-8E64-AF354B923CD2}"/>
              </a:ext>
            </a:extLst>
          </p:cNvPr>
          <p:cNvSpPr txBox="1"/>
          <p:nvPr/>
        </p:nvSpPr>
        <p:spPr>
          <a:xfrm>
            <a:off x="10431571" y="2632977"/>
            <a:ext cx="75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x15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51C57-BE12-268D-83FB-98FFBD56ED48}"/>
              </a:ext>
            </a:extLst>
          </p:cNvPr>
          <p:cNvSpPr txBox="1"/>
          <p:nvPr/>
        </p:nvSpPr>
        <p:spPr>
          <a:xfrm>
            <a:off x="10431572" y="1461858"/>
            <a:ext cx="750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x10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AB5CD6E-C1BC-76D9-4782-F4BC7C09A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17879"/>
              </p:ext>
            </p:extLst>
          </p:nvPr>
        </p:nvGraphicFramePr>
        <p:xfrm>
          <a:off x="7960428" y="1052283"/>
          <a:ext cx="2072629" cy="5062851"/>
        </p:xfrm>
        <a:graphic>
          <a:graphicData uri="http://schemas.openxmlformats.org/drawingml/2006/table">
            <a:tbl>
              <a:tblPr/>
              <a:tblGrid>
                <a:gridCol w="2072629">
                  <a:extLst>
                    <a:ext uri="{9D8B030D-6E8A-4147-A177-3AD203B41FA5}">
                      <a16:colId xmlns:a16="http://schemas.microsoft.com/office/drawing/2014/main" val="3993462867"/>
                    </a:ext>
                  </a:extLst>
                </a:gridCol>
              </a:tblGrid>
              <a:tr h="205748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Title Keyword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552831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desk fan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290583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 fan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914033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tabletop fan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884776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64202"/>
                  </a:ext>
                </a:extLst>
              </a:tr>
              <a:tr h="205748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honeywell 11 fan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863479"/>
                  </a:ext>
                </a:extLst>
              </a:tr>
              <a:tr h="205748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BP Keyword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316322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nightstand fan for bedroom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9027715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tabletop fan for bedroom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04346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mini fan for room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165525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115056"/>
                  </a:ext>
                </a:extLst>
              </a:tr>
              <a:tr h="205748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inch fans electric 3 speed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579133"/>
                  </a:ext>
                </a:extLst>
              </a:tr>
              <a:tr h="205748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 Keyword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75191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inch clip on fan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0370317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outlet fan plug in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818494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 inch fans electric 3 speed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237634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131945"/>
                  </a:ext>
                </a:extLst>
              </a:tr>
              <a:tr h="205748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kitchen counter fan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332600"/>
                  </a:ext>
                </a:extLst>
              </a:tr>
              <a:tr h="205748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Leftover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577960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vornado 660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5452083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arctic wind fan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2264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b001r1rxug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773900"/>
                  </a:ext>
                </a:extLst>
              </a:tr>
              <a:tr h="201254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…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655458"/>
                  </a:ext>
                </a:extLst>
              </a:tr>
              <a:tr h="402551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vornado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660 large whole room air circulator fan</a:t>
                      </a:r>
                    </a:p>
                  </a:txBody>
                  <a:tcPr marL="7798" marR="7798" marT="779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674975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E261CAF-43B2-9723-7E19-0B44FC717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109157"/>
              </p:ext>
            </p:extLst>
          </p:nvPr>
        </p:nvGraphicFramePr>
        <p:xfrm>
          <a:off x="549276" y="1907309"/>
          <a:ext cx="5546724" cy="3352800"/>
        </p:xfrm>
        <a:graphic>
          <a:graphicData uri="http://schemas.openxmlformats.org/drawingml/2006/table">
            <a:tbl>
              <a:tblPr firstRow="1">
                <a:tableStyleId>{3B4B98B0-60AC-42C2-AFA5-B58CD77FA1E5}</a:tableStyleId>
              </a:tblPr>
              <a:tblGrid>
                <a:gridCol w="2365374">
                  <a:extLst>
                    <a:ext uri="{9D8B030D-6E8A-4147-A177-3AD203B41FA5}">
                      <a16:colId xmlns:a16="http://schemas.microsoft.com/office/drawing/2014/main" val="360498294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862819776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3637478117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87136019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995509960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Keywords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SV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CP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VS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498940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desk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11.616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0.671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5.560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7131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bedside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0.459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-0.529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1.470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0769876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table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1.609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0.347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1.401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448698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tabletop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0.385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-0.367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1.222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3087909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vornado 660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0.014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-0.623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1.164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217670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table top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0.164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-0.399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1.074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39671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nightstand fan for bedroom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-0.070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-0.594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1.050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198578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best fans for cooling bedroom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0.085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-0.432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8935474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fan 660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-0.114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-0.623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7270249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duracraft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-0.115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-0.622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516205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countertop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-0.100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-0.607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09165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intertek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-0.107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-0.614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1.034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9513919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vornado 660 large air circulator fan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-0.117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-0.622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1.033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105661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5527749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honeywell</a:t>
                      </a: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11 fan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-0.142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-0.626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1.012 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Direct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8174670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51BD755-8206-A6BF-F925-A31B057744A3}"/>
              </a:ext>
            </a:extLst>
          </p:cNvPr>
          <p:cNvSpPr txBox="1"/>
          <p:nvPr/>
        </p:nvSpPr>
        <p:spPr>
          <a:xfrm>
            <a:off x="1983169" y="5390389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선정된 </a:t>
            </a:r>
            <a:r>
              <a:rPr lang="en-US" altLang="ko-KR" dirty="0"/>
              <a:t>40</a:t>
            </a:r>
            <a:r>
              <a:rPr lang="ko-KR" altLang="en-US" dirty="0"/>
              <a:t>개의 키워드들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55946D-72FE-3F94-55AA-AA1E9A8BF2B8}"/>
              </a:ext>
            </a:extLst>
          </p:cNvPr>
          <p:cNvCxnSpPr>
            <a:cxnSpLocks/>
          </p:cNvCxnSpPr>
          <p:nvPr/>
        </p:nvCxnSpPr>
        <p:spPr>
          <a:xfrm flipV="1">
            <a:off x="6219825" y="1662113"/>
            <a:ext cx="1342088" cy="75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1644D2D-C7DC-7BFB-F60A-30BCF261C68E}"/>
              </a:ext>
            </a:extLst>
          </p:cNvPr>
          <p:cNvCxnSpPr>
            <a:cxnSpLocks/>
          </p:cNvCxnSpPr>
          <p:nvPr/>
        </p:nvCxnSpPr>
        <p:spPr>
          <a:xfrm flipV="1">
            <a:off x="6391275" y="2913529"/>
            <a:ext cx="1170638" cy="363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33D1726-A291-069F-7006-1516D08DF594}"/>
              </a:ext>
            </a:extLst>
          </p:cNvPr>
          <p:cNvCxnSpPr>
            <a:cxnSpLocks/>
          </p:cNvCxnSpPr>
          <p:nvPr/>
        </p:nvCxnSpPr>
        <p:spPr>
          <a:xfrm>
            <a:off x="6391275" y="4029075"/>
            <a:ext cx="1170638" cy="85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47DBFCC-A8E2-C067-63D5-1F2201F0FC5A}"/>
              </a:ext>
            </a:extLst>
          </p:cNvPr>
          <p:cNvCxnSpPr>
            <a:cxnSpLocks/>
          </p:cNvCxnSpPr>
          <p:nvPr/>
        </p:nvCxnSpPr>
        <p:spPr>
          <a:xfrm>
            <a:off x="6286500" y="4724400"/>
            <a:ext cx="1275413" cy="80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BE5629A-F737-09D2-83FE-FD5E00145C0A}"/>
              </a:ext>
            </a:extLst>
          </p:cNvPr>
          <p:cNvSpPr txBox="1"/>
          <p:nvPr/>
        </p:nvSpPr>
        <p:spPr>
          <a:xfrm>
            <a:off x="5377419" y="520898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6. </a:t>
            </a:r>
            <a:r>
              <a:rPr lang="ko-KR" altLang="en-US" sz="1400" dirty="0"/>
              <a:t>선정된 키워드를 각 파트에 분배</a:t>
            </a:r>
          </a:p>
        </p:txBody>
      </p:sp>
    </p:spTree>
    <p:extLst>
      <p:ext uri="{BB962C8B-B14F-4D97-AF65-F5344CB8AC3E}">
        <p14:creationId xmlns:p14="http://schemas.microsoft.com/office/powerpoint/2010/main" val="85326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3BEC9-4244-8DD8-EC65-E00AEF65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유저 피드백 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B1B412-EC68-1A4E-BBFA-7B349B2D6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4525" cy="3517340"/>
          </a:xfrm>
        </p:spPr>
        <p:txBody>
          <a:bodyPr/>
          <a:lstStyle/>
          <a:p>
            <a:r>
              <a:rPr lang="ko-KR" altLang="en-US" dirty="0"/>
              <a:t>구현 로직</a:t>
            </a:r>
            <a:endParaRPr lang="en-US" altLang="ko-KR" dirty="0"/>
          </a:p>
          <a:p>
            <a:pPr lvl="1"/>
            <a:r>
              <a:rPr lang="ko-KR" altLang="en-US" dirty="0"/>
              <a:t>피드백을 각 파트별로 쪼개서 저장</a:t>
            </a:r>
            <a:endParaRPr lang="en-US" altLang="ko-KR" dirty="0"/>
          </a:p>
          <a:p>
            <a:pPr lvl="1"/>
            <a:r>
              <a:rPr lang="ko-KR" altLang="en-US" dirty="0"/>
              <a:t>파트별로 피드백이 있다면 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en-US" altLang="ko-KR" dirty="0"/>
              <a:t>regenerate</a:t>
            </a:r>
            <a:r>
              <a:rPr lang="ko-KR" altLang="en-US" dirty="0"/>
              <a:t>를 돌리고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ko-KR" altLang="en-US" dirty="0"/>
              <a:t>피드백을 지우고 </a:t>
            </a:r>
            <a:endParaRPr lang="en-US" altLang="ko-KR" dirty="0"/>
          </a:p>
          <a:p>
            <a:pPr marL="1371600" lvl="2" indent="-457200">
              <a:buAutoNum type="arabicPeriod"/>
            </a:pPr>
            <a:r>
              <a:rPr lang="en-US" altLang="ko-KR" dirty="0" err="1"/>
              <a:t>feedback_check</a:t>
            </a:r>
            <a:r>
              <a:rPr lang="ko-KR" altLang="en-US" dirty="0"/>
              <a:t>로 </a:t>
            </a:r>
            <a:r>
              <a:rPr lang="ko-KR" altLang="en-US" dirty="0" err="1"/>
              <a:t>돌아감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피드백이 없다면 </a:t>
            </a:r>
            <a:r>
              <a:rPr lang="en-US" altLang="ko-KR" dirty="0"/>
              <a:t>END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0928E6-D223-254C-7700-D252FC088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39" r="32809" b="27361"/>
          <a:stretch>
            <a:fillRect/>
          </a:stretch>
        </p:blipFill>
        <p:spPr>
          <a:xfrm>
            <a:off x="6562725" y="1825625"/>
            <a:ext cx="5153517" cy="3286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97A547-630C-C92C-0DC4-CC7425E8FBBF}"/>
              </a:ext>
            </a:extLst>
          </p:cNvPr>
          <p:cNvSpPr txBox="1"/>
          <p:nvPr/>
        </p:nvSpPr>
        <p:spPr>
          <a:xfrm>
            <a:off x="838200" y="5602941"/>
            <a:ext cx="10331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/>
              <a:t>다시 </a:t>
            </a:r>
            <a:r>
              <a:rPr lang="en-US" altLang="ko-KR" sz="2800" dirty="0"/>
              <a:t>user input</a:t>
            </a:r>
            <a:r>
              <a:rPr lang="ko-KR" altLang="en-US" sz="2800" dirty="0"/>
              <a:t>을 받고</a:t>
            </a:r>
            <a:r>
              <a:rPr lang="en-US" altLang="ko-KR" sz="2800" dirty="0"/>
              <a:t>, </a:t>
            </a:r>
            <a:r>
              <a:rPr lang="ko-KR" altLang="en-US" sz="2800" dirty="0"/>
              <a:t>피드백이 없을 때까지 피드백을 받음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498547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6A200-24CB-8FA0-41D4-E23F7459F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프론트엔드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CB5A6-E527-8141-7EA9-4B1B6823A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CLI</a:t>
            </a:r>
            <a:r>
              <a:rPr lang="ko-KR" altLang="en-US" dirty="0"/>
              <a:t>로 보여지던 결과 및 로그를 </a:t>
            </a:r>
            <a:r>
              <a:rPr lang="en-US" altLang="ko-KR" dirty="0" err="1"/>
              <a:t>Streamlit</a:t>
            </a:r>
            <a:r>
              <a:rPr lang="ko-KR" altLang="en-US" dirty="0"/>
              <a:t>으로 구현하는 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개의 페이지 종류가 있음</a:t>
            </a:r>
            <a:endParaRPr lang="en-US" altLang="ko-KR" dirty="0"/>
          </a:p>
          <a:p>
            <a:pPr lvl="1"/>
            <a:r>
              <a:rPr lang="en-US" altLang="ko-KR" dirty="0"/>
              <a:t>Input</a:t>
            </a:r>
          </a:p>
          <a:p>
            <a:pPr lvl="1"/>
            <a:r>
              <a:rPr lang="en-US" altLang="ko-KR" dirty="0"/>
              <a:t>Sidebar</a:t>
            </a:r>
          </a:p>
          <a:p>
            <a:pPr lvl="1"/>
            <a:r>
              <a:rPr lang="en-US" altLang="ko-KR" dirty="0"/>
              <a:t>Preprocessing</a:t>
            </a:r>
          </a:p>
          <a:p>
            <a:pPr lvl="1"/>
            <a:r>
              <a:rPr lang="en-US" altLang="ko-KR" dirty="0"/>
              <a:t>Feedback</a:t>
            </a:r>
          </a:p>
          <a:p>
            <a:pPr lvl="1"/>
            <a:r>
              <a:rPr lang="en-US" altLang="ko-KR" dirty="0"/>
              <a:t>Results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6041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122EF-9685-3F62-9518-E01362F5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9D0B18-6708-40B6-9C06-24C658B92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7311"/>
            <a:ext cx="10515600" cy="132556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sidebar</a:t>
            </a:r>
            <a:r>
              <a:rPr lang="ko-KR" altLang="en-US" sz="2000" dirty="0"/>
              <a:t>는 항상 떠있는 화면으로</a:t>
            </a:r>
            <a:r>
              <a:rPr lang="en-US" altLang="ko-KR" sz="2000" dirty="0"/>
              <a:t>, </a:t>
            </a:r>
            <a:r>
              <a:rPr lang="ko-KR" altLang="en-US" sz="2000" dirty="0"/>
              <a:t>전체 데이터에 대한 간단한 정보 및 초기화 버튼 배치</a:t>
            </a:r>
            <a:endParaRPr lang="en-US" altLang="ko-KR" sz="2000" dirty="0"/>
          </a:p>
          <a:p>
            <a:r>
              <a:rPr lang="en-US" altLang="ko-KR" sz="2000" dirty="0" err="1"/>
              <a:t>streamlit</a:t>
            </a:r>
            <a:r>
              <a:rPr lang="ko-KR" altLang="en-US" sz="2000" dirty="0"/>
              <a:t> 자체에서 파일 업로드를 지원해서 자체기능으로 돌림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76003D-FB6E-C24C-95EE-7CDC9C720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475" y="433388"/>
            <a:ext cx="7781925" cy="418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83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873</Words>
  <Application>Microsoft Office PowerPoint</Application>
  <PresentationFormat>와이드스크린</PresentationFormat>
  <Paragraphs>394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키워드 기반  리스팅 최적화 에이전트</vt:lpstr>
      <vt:lpstr>프로그램 구현 과정에서의 주안점</vt:lpstr>
      <vt:lpstr>MVP / 리스팅 초안 생성 과정</vt:lpstr>
      <vt:lpstr>PowerPoint 프레젠테이션</vt:lpstr>
      <vt:lpstr>PowerPoint 프레젠테이션</vt:lpstr>
      <vt:lpstr>PowerPoint 프레젠테이션</vt:lpstr>
      <vt:lpstr>유저 피드백 파트</vt:lpstr>
      <vt:lpstr>프론트엔드</vt:lpstr>
      <vt:lpstr>Input</vt:lpstr>
      <vt:lpstr>Preprocessing</vt:lpstr>
      <vt:lpstr>Feedback</vt:lpstr>
      <vt:lpstr>Results</vt:lpstr>
      <vt:lpstr>기술 선택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Jungsoo Kim</dc:creator>
  <cp:lastModifiedBy>Jungsoo Kim</cp:lastModifiedBy>
  <cp:revision>10</cp:revision>
  <dcterms:created xsi:type="dcterms:W3CDTF">2025-09-25T04:55:10Z</dcterms:created>
  <dcterms:modified xsi:type="dcterms:W3CDTF">2025-09-27T05:48:21Z</dcterms:modified>
</cp:coreProperties>
</file>