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9" r:id="rId11"/>
    <p:sldId id="265" r:id="rId12"/>
    <p:sldId id="266" r:id="rId13"/>
    <p:sldId id="267" r:id="rId14"/>
    <p:sldId id="274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1"/>
    <p:restoredTop sz="94672"/>
  </p:normalViewPr>
  <p:slideViewPr>
    <p:cSldViewPr snapToGrid="0" snapToObjects="1">
      <p:cViewPr varScale="1">
        <p:scale>
          <a:sx n="175" d="100"/>
          <a:sy n="175" d="100"/>
        </p:scale>
        <p:origin x="184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F7B3A-1906-4B47-A910-42CDF9B5A0E6}" type="datetimeFigureOut">
              <a:rPr lang="en-US" smtClean="0"/>
              <a:t>6/1/17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A5B20-1A68-9C41-959E-7EE88CA7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04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5B20-1A68-9C41-959E-7EE88CA778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86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5B20-1A68-9C41-959E-7EE88CA778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38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672736" y="5754190"/>
            <a:ext cx="1319347" cy="679268"/>
          </a:xfrm>
          <a:prstGeom prst="rect">
            <a:avLst/>
          </a:prstGeom>
        </p:spPr>
        <p:txBody>
          <a:bodyPr/>
          <a:lstStyle/>
          <a:p>
            <a:fld id="{F50DBB38-AD08-7D4B-8F51-14043B26161D}" type="datetime1">
              <a:rPr lang="de-DE" smtClean="0"/>
              <a:t>01.06.17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Warum 2048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5972" y="6356350"/>
            <a:ext cx="624840" cy="365125"/>
          </a:xfrm>
          <a:prstGeom prst="rect">
            <a:avLst/>
          </a:prstGeom>
        </p:spPr>
        <p:txBody>
          <a:bodyPr/>
          <a:lstStyle/>
          <a:p>
            <a:fld id="{B41DCE62-AC18-D74C-9DCC-97911F9E0A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8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1946366" y="6356350"/>
            <a:ext cx="45719" cy="45719"/>
          </a:xfrm>
          <a:prstGeom prst="rect">
            <a:avLst/>
          </a:prstGeom>
        </p:spPr>
        <p:txBody>
          <a:bodyPr/>
          <a:lstStyle/>
          <a:p>
            <a:fld id="{CAC0DC00-C72D-6E48-AEA0-2DA817121BD0}" type="datetime1">
              <a:rPr lang="de-DE" smtClean="0"/>
              <a:t>01.06.17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Warum 2048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5972" y="6356350"/>
            <a:ext cx="624840" cy="365125"/>
          </a:xfrm>
          <a:prstGeom prst="rect">
            <a:avLst/>
          </a:prstGeom>
        </p:spPr>
        <p:txBody>
          <a:bodyPr/>
          <a:lstStyle/>
          <a:p>
            <a:fld id="{B41DCE62-AC18-D74C-9DCC-97911F9E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8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1946366" y="6356350"/>
            <a:ext cx="45719" cy="45719"/>
          </a:xfrm>
          <a:prstGeom prst="rect">
            <a:avLst/>
          </a:prstGeom>
        </p:spPr>
        <p:txBody>
          <a:bodyPr/>
          <a:lstStyle/>
          <a:p>
            <a:fld id="{3608BCF1-7E18-2F40-B99E-BB3716C41FE6}" type="datetime1">
              <a:rPr lang="de-DE" smtClean="0"/>
              <a:t>01.06.17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Warum 2048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5972" y="6356350"/>
            <a:ext cx="624840" cy="365125"/>
          </a:xfrm>
          <a:prstGeom prst="rect">
            <a:avLst/>
          </a:prstGeom>
        </p:spPr>
        <p:txBody>
          <a:bodyPr/>
          <a:lstStyle/>
          <a:p>
            <a:fld id="{B41DCE62-AC18-D74C-9DCC-97911F9E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4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1946366" y="6356350"/>
            <a:ext cx="45719" cy="45719"/>
          </a:xfrm>
          <a:prstGeom prst="rect">
            <a:avLst/>
          </a:prstGeom>
        </p:spPr>
        <p:txBody>
          <a:bodyPr/>
          <a:lstStyle/>
          <a:p>
            <a:fld id="{7F1A498D-B389-BB43-8E01-489016EEE04A}" type="datetime1">
              <a:rPr lang="de-DE" smtClean="0"/>
              <a:t>01.06.17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Warum 2048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5972" y="6356350"/>
            <a:ext cx="624840" cy="365125"/>
          </a:xfrm>
          <a:prstGeom prst="rect">
            <a:avLst/>
          </a:prstGeom>
        </p:spPr>
        <p:txBody>
          <a:bodyPr/>
          <a:lstStyle/>
          <a:p>
            <a:fld id="{B41DCE62-AC18-D74C-9DCC-97911F9E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5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1946366" y="6356350"/>
            <a:ext cx="45719" cy="45719"/>
          </a:xfrm>
          <a:prstGeom prst="rect">
            <a:avLst/>
          </a:prstGeom>
        </p:spPr>
        <p:txBody>
          <a:bodyPr/>
          <a:lstStyle/>
          <a:p>
            <a:fld id="{47E3D312-3271-6F4C-95B9-ACF9094A2CED}" type="datetime1">
              <a:rPr lang="de-DE" smtClean="0"/>
              <a:t>01.06.17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Warum 2048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5972" y="6356350"/>
            <a:ext cx="624840" cy="365125"/>
          </a:xfrm>
          <a:prstGeom prst="rect">
            <a:avLst/>
          </a:prstGeom>
        </p:spPr>
        <p:txBody>
          <a:bodyPr/>
          <a:lstStyle/>
          <a:p>
            <a:fld id="{B41DCE62-AC18-D74C-9DCC-97911F9E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8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flipH="1">
            <a:off x="1946366" y="6356350"/>
            <a:ext cx="45719" cy="45719"/>
          </a:xfrm>
          <a:prstGeom prst="rect">
            <a:avLst/>
          </a:prstGeom>
        </p:spPr>
        <p:txBody>
          <a:bodyPr/>
          <a:lstStyle/>
          <a:p>
            <a:fld id="{EE4CE4F2-A9E7-8249-86EB-8765C9A1D9A1}" type="datetime1">
              <a:rPr lang="de-DE" smtClean="0"/>
              <a:t>01.06.17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Warum 2048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5972" y="6356350"/>
            <a:ext cx="624840" cy="365125"/>
          </a:xfrm>
          <a:prstGeom prst="rect">
            <a:avLst/>
          </a:prstGeom>
        </p:spPr>
        <p:txBody>
          <a:bodyPr/>
          <a:lstStyle/>
          <a:p>
            <a:fld id="{B41DCE62-AC18-D74C-9DCC-97911F9E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4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flipH="1">
            <a:off x="1946366" y="6356350"/>
            <a:ext cx="45719" cy="45719"/>
          </a:xfrm>
          <a:prstGeom prst="rect">
            <a:avLst/>
          </a:prstGeom>
        </p:spPr>
        <p:txBody>
          <a:bodyPr/>
          <a:lstStyle/>
          <a:p>
            <a:fld id="{B60383D1-A70F-9B41-AA3F-23E57886A9B5}" type="datetime1">
              <a:rPr lang="de-DE" smtClean="0"/>
              <a:t>01.06.17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Warum 2048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35972" y="6356350"/>
            <a:ext cx="624840" cy="365125"/>
          </a:xfrm>
          <a:prstGeom prst="rect">
            <a:avLst/>
          </a:prstGeom>
        </p:spPr>
        <p:txBody>
          <a:bodyPr/>
          <a:lstStyle/>
          <a:p>
            <a:fld id="{B41DCE62-AC18-D74C-9DCC-97911F9E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3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flipH="1">
            <a:off x="1946366" y="6356350"/>
            <a:ext cx="45719" cy="45719"/>
          </a:xfrm>
          <a:prstGeom prst="rect">
            <a:avLst/>
          </a:prstGeom>
        </p:spPr>
        <p:txBody>
          <a:bodyPr/>
          <a:lstStyle/>
          <a:p>
            <a:fld id="{5FAA0F50-77F7-8644-A2C9-7D358CB07FF2}" type="datetime1">
              <a:rPr lang="de-DE" smtClean="0"/>
              <a:t>01.06.17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Warum 2048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35972" y="6356350"/>
            <a:ext cx="624840" cy="365125"/>
          </a:xfrm>
          <a:prstGeom prst="rect">
            <a:avLst/>
          </a:prstGeom>
        </p:spPr>
        <p:txBody>
          <a:bodyPr/>
          <a:lstStyle/>
          <a:p>
            <a:fld id="{B41DCE62-AC18-D74C-9DCC-97911F9E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8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flipH="1">
            <a:off x="1946366" y="6356350"/>
            <a:ext cx="45719" cy="45719"/>
          </a:xfrm>
          <a:prstGeom prst="rect">
            <a:avLst/>
          </a:prstGeom>
        </p:spPr>
        <p:txBody>
          <a:bodyPr/>
          <a:lstStyle/>
          <a:p>
            <a:fld id="{234D14C0-2750-D24E-9632-7335F02EDBEE}" type="datetime1">
              <a:rPr lang="de-DE" smtClean="0"/>
              <a:t>01.06.17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Warum 2048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35972" y="6356350"/>
            <a:ext cx="624840" cy="365125"/>
          </a:xfrm>
          <a:prstGeom prst="rect">
            <a:avLst/>
          </a:prstGeom>
        </p:spPr>
        <p:txBody>
          <a:bodyPr/>
          <a:lstStyle/>
          <a:p>
            <a:fld id="{B41DCE62-AC18-D74C-9DCC-97911F9E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2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flipH="1">
            <a:off x="1946366" y="6356350"/>
            <a:ext cx="45719" cy="45719"/>
          </a:xfrm>
          <a:prstGeom prst="rect">
            <a:avLst/>
          </a:prstGeom>
        </p:spPr>
        <p:txBody>
          <a:bodyPr/>
          <a:lstStyle/>
          <a:p>
            <a:fld id="{E494F9AE-1835-FB4C-B1D5-CCD5FA4263F1}" type="datetime1">
              <a:rPr lang="de-DE" smtClean="0"/>
              <a:t>01.06.17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Warum 2048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5972" y="6356350"/>
            <a:ext cx="624840" cy="365125"/>
          </a:xfrm>
          <a:prstGeom prst="rect">
            <a:avLst/>
          </a:prstGeom>
        </p:spPr>
        <p:txBody>
          <a:bodyPr/>
          <a:lstStyle/>
          <a:p>
            <a:fld id="{B41DCE62-AC18-D74C-9DCC-97911F9E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0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flipH="1">
            <a:off x="1946366" y="6356350"/>
            <a:ext cx="45719" cy="45719"/>
          </a:xfrm>
          <a:prstGeom prst="rect">
            <a:avLst/>
          </a:prstGeom>
        </p:spPr>
        <p:txBody>
          <a:bodyPr/>
          <a:lstStyle/>
          <a:p>
            <a:fld id="{C7DDFE24-BDF8-674E-AF06-8D865C430851}" type="datetime1">
              <a:rPr lang="de-DE" smtClean="0"/>
              <a:t>01.06.17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Warum 2048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5972" y="6356350"/>
            <a:ext cx="624840" cy="365125"/>
          </a:xfrm>
          <a:prstGeom prst="rect">
            <a:avLst/>
          </a:prstGeom>
        </p:spPr>
        <p:txBody>
          <a:bodyPr/>
          <a:lstStyle/>
          <a:p>
            <a:fld id="{B41DCE62-AC18-D74C-9DCC-97911F9E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01" y="6305551"/>
            <a:ext cx="392988" cy="409575"/>
          </a:xfrm>
          <a:prstGeom prst="rect">
            <a:avLst/>
          </a:prstGeom>
        </p:spPr>
      </p:pic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Warum 2048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2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7374"/>
            <a:ext cx="9144000" cy="1281203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 smtClean="0"/>
              <a:t>Besondere</a:t>
            </a:r>
            <a:r>
              <a:rPr lang="en-US" sz="6000" dirty="0" smtClean="0"/>
              <a:t> </a:t>
            </a:r>
            <a:r>
              <a:rPr lang="en-US" sz="6000" dirty="0" err="1" smtClean="0"/>
              <a:t>Lernleistung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Besondee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17" y="1960807"/>
            <a:ext cx="3423565" cy="3493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455" y="1392702"/>
            <a:ext cx="7097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Sem Klauke</a:t>
            </a:r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706901" y="6300987"/>
            <a:ext cx="543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02.06.2-17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83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Minimax </a:t>
            </a:r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Heuristiken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5090"/>
          </a:xfrm>
        </p:spPr>
        <p:txBody>
          <a:bodyPr>
            <a:normAutofit/>
          </a:bodyPr>
          <a:lstStyle/>
          <a:p>
            <a:r>
              <a:rPr lang="en-US" dirty="0" err="1" smtClean="0"/>
              <a:t>Eindimensional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meist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ausreichend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-&gt; </a:t>
            </a:r>
            <a:r>
              <a:rPr lang="en-US" dirty="0" err="1" smtClean="0"/>
              <a:t>Geht</a:t>
            </a:r>
            <a:r>
              <a:rPr lang="en-US" dirty="0" smtClean="0"/>
              <a:t> </a:t>
            </a:r>
            <a:r>
              <a:rPr lang="en-US" dirty="0" err="1" smtClean="0"/>
              <a:t>evtl</a:t>
            </a:r>
            <a:r>
              <a:rPr lang="en-US" dirty="0" smtClean="0"/>
              <a:t>. in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Sackgasse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-&gt; </a:t>
            </a:r>
            <a:r>
              <a:rPr lang="en-US" dirty="0" err="1" smtClean="0"/>
              <a:t>Gegenzug</a:t>
            </a:r>
            <a:r>
              <a:rPr lang="en-US" dirty="0" smtClean="0"/>
              <a:t> des </a:t>
            </a:r>
            <a:r>
              <a:rPr lang="en-US" dirty="0" err="1" smtClean="0"/>
              <a:t>Gegners</a:t>
            </a:r>
            <a:endParaRPr lang="en-US" dirty="0"/>
          </a:p>
          <a:p>
            <a:r>
              <a:rPr lang="en-US" dirty="0" err="1" smtClean="0"/>
              <a:t>Hierbei</a:t>
            </a:r>
            <a:r>
              <a:rPr lang="en-US" dirty="0" smtClean="0"/>
              <a:t> </a:t>
            </a:r>
            <a:r>
              <a:rPr lang="en-US" dirty="0" err="1" smtClean="0"/>
              <a:t>helfen</a:t>
            </a:r>
            <a:r>
              <a:rPr lang="en-US" dirty="0" smtClean="0"/>
              <a:t> die </a:t>
            </a:r>
            <a:r>
              <a:rPr lang="en-US" dirty="0" err="1" smtClean="0"/>
              <a:t>Ebenen</a:t>
            </a:r>
            <a:r>
              <a:rPr lang="en-US" dirty="0" smtClean="0"/>
              <a:t> des Minimax </a:t>
            </a:r>
            <a:r>
              <a:rPr lang="en-US" dirty="0" err="1" smtClean="0"/>
              <a:t>Algorithmus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-&gt; </a:t>
            </a:r>
            <a:r>
              <a:rPr lang="en-US" dirty="0" err="1" smtClean="0"/>
              <a:t>Stellt</a:t>
            </a:r>
            <a:r>
              <a:rPr lang="en-US" dirty="0" smtClean="0"/>
              <a:t> </a:t>
            </a:r>
            <a:r>
              <a:rPr lang="en-US" dirty="0" err="1" smtClean="0"/>
              <a:t>gegenrische</a:t>
            </a:r>
            <a:r>
              <a:rPr lang="en-US" dirty="0" smtClean="0"/>
              <a:t> </a:t>
            </a:r>
            <a:r>
              <a:rPr lang="en-US" dirty="0" err="1" smtClean="0"/>
              <a:t>Spielzüge</a:t>
            </a:r>
            <a:r>
              <a:rPr lang="en-US" dirty="0" smtClean="0"/>
              <a:t> da</a:t>
            </a:r>
            <a:br>
              <a:rPr lang="en-US" dirty="0" smtClean="0"/>
            </a:br>
            <a:r>
              <a:rPr lang="en-US" dirty="0" smtClean="0"/>
              <a:t>-&gt;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Ebenen</a:t>
            </a:r>
            <a:r>
              <a:rPr lang="en-US" dirty="0" smtClean="0"/>
              <a:t> </a:t>
            </a:r>
            <a:r>
              <a:rPr lang="en-US" dirty="0" err="1" smtClean="0"/>
              <a:t>vorrausschauen</a:t>
            </a:r>
            <a:endParaRPr lang="en-US" dirty="0" smtClean="0"/>
          </a:p>
          <a:p>
            <a:r>
              <a:rPr lang="en-US" dirty="0" err="1" smtClean="0"/>
              <a:t>Gegner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2048: Die </a:t>
            </a:r>
            <a:r>
              <a:rPr lang="en-US" dirty="0" err="1" smtClean="0"/>
              <a:t>neue</a:t>
            </a:r>
            <a:r>
              <a:rPr lang="en-US" dirty="0" smtClean="0"/>
              <a:t> 2er/4er </a:t>
            </a:r>
            <a:r>
              <a:rPr lang="en-US" dirty="0" err="1" smtClean="0"/>
              <a:t>Kachel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jedem</a:t>
            </a:r>
            <a:r>
              <a:rPr lang="en-US" dirty="0" smtClean="0"/>
              <a:t> Zug</a:t>
            </a:r>
            <a:br>
              <a:rPr lang="en-US" dirty="0" smtClean="0"/>
            </a:br>
            <a:r>
              <a:rPr lang="en-US" dirty="0" smtClean="0"/>
              <a:t>=&gt; </a:t>
            </a:r>
            <a:r>
              <a:rPr lang="en-US" dirty="0" err="1" smtClean="0"/>
              <a:t>Prämisse</a:t>
            </a:r>
            <a:r>
              <a:rPr lang="en-US" dirty="0" smtClean="0"/>
              <a:t>:  Der </a:t>
            </a:r>
            <a:r>
              <a:rPr lang="en-US" dirty="0" err="1" smtClean="0"/>
              <a:t>Zufall</a:t>
            </a:r>
            <a:r>
              <a:rPr lang="en-US" dirty="0" smtClean="0"/>
              <a:t> </a:t>
            </a:r>
            <a:r>
              <a:rPr lang="en-US" dirty="0" err="1" smtClean="0"/>
              <a:t>setzt</a:t>
            </a:r>
            <a:r>
              <a:rPr lang="en-US" dirty="0" smtClean="0"/>
              <a:t> die </a:t>
            </a:r>
            <a:r>
              <a:rPr lang="en-US" dirty="0" err="1" smtClean="0"/>
              <a:t>Kachel</a:t>
            </a:r>
            <a:r>
              <a:rPr lang="en-US" dirty="0" smtClean="0"/>
              <a:t> an die </a:t>
            </a:r>
            <a:r>
              <a:rPr lang="en-US" dirty="0" err="1" smtClean="0"/>
              <a:t>ungünstigste</a:t>
            </a:r>
            <a:r>
              <a:rPr lang="en-US" dirty="0" smtClean="0"/>
              <a:t> </a:t>
            </a:r>
            <a:r>
              <a:rPr lang="en-US" dirty="0" err="1" smtClean="0"/>
              <a:t>Stelle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den </a:t>
            </a:r>
            <a:r>
              <a:rPr lang="en-US" dirty="0" err="1" smtClean="0"/>
              <a:t>Spieler</a:t>
            </a:r>
            <a:r>
              <a:rPr lang="en-US" dirty="0" smtClean="0"/>
              <a:t> / KI.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3017" y="6339143"/>
            <a:ext cx="461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KI-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Algorithmus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0400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Minimax </a:t>
            </a:r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Baum + </a:t>
            </a:r>
            <a:r>
              <a:rPr lang="en-US" dirty="0" err="1" smtClean="0"/>
              <a:t>Heuristiken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53020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Für</a:t>
            </a:r>
            <a:r>
              <a:rPr lang="en-US" sz="2400" dirty="0" smtClean="0"/>
              <a:t> </a:t>
            </a:r>
            <a:r>
              <a:rPr lang="en-US" sz="2400" dirty="0" err="1" smtClean="0"/>
              <a:t>jede</a:t>
            </a:r>
            <a:r>
              <a:rPr lang="en-US" sz="2400" dirty="0" smtClean="0"/>
              <a:t> </a:t>
            </a:r>
            <a:r>
              <a:rPr lang="en-US" sz="2400" dirty="0" err="1" smtClean="0"/>
              <a:t>Spielbertt</a:t>
            </a:r>
            <a:r>
              <a:rPr lang="en-US" sz="2400" dirty="0" smtClean="0"/>
              <a:t> Situation </a:t>
            </a:r>
            <a:r>
              <a:rPr lang="en-US" sz="2400" dirty="0" err="1" smtClean="0"/>
              <a:t>wird</a:t>
            </a:r>
            <a:r>
              <a:rPr lang="en-US" sz="2400" dirty="0" smtClean="0"/>
              <a:t> </a:t>
            </a:r>
            <a:r>
              <a:rPr lang="en-US" sz="2400" dirty="0" err="1" smtClean="0"/>
              <a:t>jetzt</a:t>
            </a:r>
            <a:r>
              <a:rPr lang="en-US" sz="2400" dirty="0" smtClean="0"/>
              <a:t> der </a:t>
            </a:r>
            <a:r>
              <a:rPr lang="en-US" sz="2400" dirty="0" err="1"/>
              <a:t>e</a:t>
            </a:r>
            <a:r>
              <a:rPr lang="en-US" sz="2400" dirty="0" err="1" smtClean="0"/>
              <a:t>nstsprechende</a:t>
            </a:r>
            <a:r>
              <a:rPr lang="en-US" sz="2400" dirty="0" smtClean="0"/>
              <a:t> </a:t>
            </a:r>
            <a:r>
              <a:rPr lang="en-US" sz="2400" dirty="0" err="1" smtClean="0"/>
              <a:t>Heuristik</a:t>
            </a:r>
            <a:r>
              <a:rPr lang="en-US" sz="2400" dirty="0" smtClean="0"/>
              <a:t> Wert </a:t>
            </a:r>
            <a:r>
              <a:rPr lang="en-US" sz="2400" dirty="0" err="1" smtClean="0"/>
              <a:t>eingesetzt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067" y="2056344"/>
            <a:ext cx="7340600" cy="4212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274" y="6332106"/>
            <a:ext cx="461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KI-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Algorithmus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3559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Minimax </a:t>
            </a:r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Die </a:t>
            </a:r>
            <a:r>
              <a:rPr lang="en-US" dirty="0" err="1" smtClean="0"/>
              <a:t>Ebenen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06994" cy="4351338"/>
          </a:xfrm>
        </p:spPr>
        <p:txBody>
          <a:bodyPr/>
          <a:lstStyle/>
          <a:p>
            <a:r>
              <a:rPr lang="en-US" u="sng" dirty="0" err="1" smtClean="0">
                <a:solidFill>
                  <a:schemeClr val="accent2"/>
                </a:solidFill>
              </a:rPr>
              <a:t>Maximirende</a:t>
            </a:r>
            <a:r>
              <a:rPr lang="en-US" u="sng" dirty="0" smtClean="0">
                <a:solidFill>
                  <a:schemeClr val="accent2"/>
                </a:solidFill>
              </a:rPr>
              <a:t> </a:t>
            </a:r>
            <a:r>
              <a:rPr lang="en-US" u="sng" dirty="0" err="1" smtClean="0">
                <a:solidFill>
                  <a:schemeClr val="accent2"/>
                </a:solidFill>
              </a:rPr>
              <a:t>Ebene</a:t>
            </a:r>
            <a:r>
              <a:rPr lang="en-US" u="sng" dirty="0" smtClean="0">
                <a:solidFill>
                  <a:schemeClr val="accent2"/>
                </a:solidFill>
              </a:rPr>
              <a:t> (</a:t>
            </a:r>
            <a:r>
              <a:rPr lang="en-US" u="sng" dirty="0" err="1" smtClean="0">
                <a:solidFill>
                  <a:schemeClr val="accent2"/>
                </a:solidFill>
              </a:rPr>
              <a:t>Spieler</a:t>
            </a:r>
            <a:r>
              <a:rPr lang="en-US" u="sng" dirty="0" smtClean="0">
                <a:solidFill>
                  <a:schemeClr val="accent2"/>
                </a:solidFill>
              </a:rPr>
              <a:t> </a:t>
            </a:r>
            <a:r>
              <a:rPr lang="en-US" u="sng" dirty="0" err="1" smtClean="0">
                <a:solidFill>
                  <a:schemeClr val="accent2"/>
                </a:solidFill>
              </a:rPr>
              <a:t>bzw</a:t>
            </a:r>
            <a:r>
              <a:rPr lang="en-US" u="sng" dirty="0" smtClean="0">
                <a:solidFill>
                  <a:schemeClr val="accent2"/>
                </a:solidFill>
              </a:rPr>
              <a:t>. KI):</a:t>
            </a: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=&gt; </a:t>
            </a:r>
            <a:r>
              <a:rPr lang="en-US" dirty="0" err="1" smtClean="0">
                <a:solidFill>
                  <a:schemeClr val="accent2"/>
                </a:solidFill>
              </a:rPr>
              <a:t>Wenn</a:t>
            </a:r>
            <a:r>
              <a:rPr lang="en-US" dirty="0" smtClean="0">
                <a:solidFill>
                  <a:schemeClr val="accent2"/>
                </a:solidFill>
              </a:rPr>
              <a:t> der </a:t>
            </a:r>
            <a:r>
              <a:rPr lang="en-US" dirty="0" err="1" smtClean="0">
                <a:solidFill>
                  <a:schemeClr val="accent2"/>
                </a:solidFill>
              </a:rPr>
              <a:t>Spieler</a:t>
            </a:r>
            <a:r>
              <a:rPr lang="en-US" dirty="0" smtClean="0">
                <a:solidFill>
                  <a:schemeClr val="accent2"/>
                </a:solidFill>
              </a:rPr>
              <a:t> am Zug </a:t>
            </a:r>
            <a:r>
              <a:rPr lang="en-US" dirty="0" err="1" smtClean="0">
                <a:solidFill>
                  <a:schemeClr val="accent2"/>
                </a:solidFill>
              </a:rPr>
              <a:t>ist</a:t>
            </a:r>
            <a:r>
              <a:rPr lang="en-US" dirty="0" smtClean="0">
                <a:solidFill>
                  <a:schemeClr val="accent2"/>
                </a:solidFill>
              </a:rPr>
              <a:t>, </a:t>
            </a:r>
            <a:r>
              <a:rPr lang="en-US" dirty="0" err="1" smtClean="0">
                <a:solidFill>
                  <a:schemeClr val="accent2"/>
                </a:solidFill>
              </a:rPr>
              <a:t>versucht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er</a:t>
            </a:r>
            <a:r>
              <a:rPr lang="en-US" dirty="0" smtClean="0">
                <a:solidFill>
                  <a:schemeClr val="accent2"/>
                </a:solidFill>
              </a:rPr>
              <a:t> den </a:t>
            </a:r>
            <a:r>
              <a:rPr lang="en-US" dirty="0" err="1" smtClean="0">
                <a:solidFill>
                  <a:schemeClr val="accent2"/>
                </a:solidFill>
              </a:rPr>
              <a:t>Spielzug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mit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dem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</a:rPr>
              <a:t>größt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</a:rPr>
              <a:t>möglichen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</a:rPr>
              <a:t>Heuristik</a:t>
            </a:r>
            <a:r>
              <a:rPr lang="en-US" b="1" dirty="0" smtClean="0">
                <a:solidFill>
                  <a:schemeClr val="accent2"/>
                </a:solidFill>
              </a:rPr>
              <a:t> Wert </a:t>
            </a:r>
            <a:r>
              <a:rPr lang="en-US" dirty="0" err="1" smtClean="0">
                <a:solidFill>
                  <a:schemeClr val="accent2"/>
                </a:solidFill>
              </a:rPr>
              <a:t>zu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wählen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u="sng" dirty="0" err="1" smtClean="0">
                <a:solidFill>
                  <a:schemeClr val="accent5"/>
                </a:solidFill>
              </a:rPr>
              <a:t>Minimierende</a:t>
            </a:r>
            <a:r>
              <a:rPr lang="en-US" u="sng" dirty="0" smtClean="0">
                <a:solidFill>
                  <a:schemeClr val="accent5"/>
                </a:solidFill>
              </a:rPr>
              <a:t> </a:t>
            </a:r>
            <a:r>
              <a:rPr lang="en-US" u="sng" dirty="0" err="1" smtClean="0">
                <a:solidFill>
                  <a:schemeClr val="accent5"/>
                </a:solidFill>
              </a:rPr>
              <a:t>Ebene</a:t>
            </a:r>
            <a:r>
              <a:rPr lang="en-US" u="sng" dirty="0" smtClean="0">
                <a:solidFill>
                  <a:schemeClr val="accent5"/>
                </a:solidFill>
              </a:rPr>
              <a:t> (</a:t>
            </a:r>
            <a:r>
              <a:rPr lang="en-US" u="sng" dirty="0" err="1" smtClean="0">
                <a:solidFill>
                  <a:schemeClr val="accent5"/>
                </a:solidFill>
              </a:rPr>
              <a:t>Gegner</a:t>
            </a:r>
            <a:r>
              <a:rPr lang="en-US" u="sng" dirty="0" smtClean="0">
                <a:solidFill>
                  <a:schemeClr val="accent5"/>
                </a:solidFill>
              </a:rPr>
              <a:t>/Computer):</a:t>
            </a:r>
            <a:r>
              <a:rPr lang="en-US" dirty="0" smtClean="0">
                <a:solidFill>
                  <a:schemeClr val="accent5"/>
                </a:solidFill>
              </a:rPr>
              <a:t/>
            </a:r>
            <a:br>
              <a:rPr lang="en-US" dirty="0" smtClean="0">
                <a:solidFill>
                  <a:schemeClr val="accent5"/>
                </a:solidFill>
              </a:rPr>
            </a:br>
            <a:r>
              <a:rPr lang="en-US" dirty="0" smtClean="0">
                <a:solidFill>
                  <a:schemeClr val="accent5"/>
                </a:solidFill>
              </a:rPr>
              <a:t>=&gt; </a:t>
            </a:r>
            <a:r>
              <a:rPr lang="en-US" dirty="0" err="1" smtClean="0">
                <a:solidFill>
                  <a:schemeClr val="accent5"/>
                </a:solidFill>
              </a:rPr>
              <a:t>Wenn</a:t>
            </a:r>
            <a:r>
              <a:rPr lang="en-US" dirty="0" smtClean="0">
                <a:solidFill>
                  <a:schemeClr val="accent5"/>
                </a:solidFill>
              </a:rPr>
              <a:t> der </a:t>
            </a:r>
            <a:r>
              <a:rPr lang="en-US" dirty="0" err="1" smtClean="0">
                <a:solidFill>
                  <a:schemeClr val="accent5"/>
                </a:solidFill>
              </a:rPr>
              <a:t>Gegner</a:t>
            </a:r>
            <a:r>
              <a:rPr lang="en-US" dirty="0" smtClean="0">
                <a:solidFill>
                  <a:schemeClr val="accent5"/>
                </a:solidFill>
              </a:rPr>
              <a:t> am </a:t>
            </a:r>
            <a:r>
              <a:rPr lang="en-US" dirty="0" err="1" smtClean="0">
                <a:solidFill>
                  <a:schemeClr val="accent5"/>
                </a:solidFill>
              </a:rPr>
              <a:t>zug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ist</a:t>
            </a:r>
            <a:r>
              <a:rPr lang="en-US" dirty="0" smtClean="0">
                <a:solidFill>
                  <a:schemeClr val="accent5"/>
                </a:solidFill>
              </a:rPr>
              <a:t>, </a:t>
            </a:r>
            <a:r>
              <a:rPr lang="en-US" dirty="0" err="1" smtClean="0">
                <a:solidFill>
                  <a:schemeClr val="accent5"/>
                </a:solidFill>
              </a:rPr>
              <a:t>versucht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er</a:t>
            </a:r>
            <a:r>
              <a:rPr lang="en-US" dirty="0" smtClean="0">
                <a:solidFill>
                  <a:schemeClr val="accent5"/>
                </a:solidFill>
              </a:rPr>
              <a:t> den </a:t>
            </a:r>
            <a:r>
              <a:rPr lang="en-US" dirty="0" err="1" smtClean="0">
                <a:solidFill>
                  <a:schemeClr val="accent5"/>
                </a:solidFill>
              </a:rPr>
              <a:t>für</a:t>
            </a:r>
            <a:r>
              <a:rPr lang="en-US" dirty="0" smtClean="0">
                <a:solidFill>
                  <a:schemeClr val="accent5"/>
                </a:solidFill>
              </a:rPr>
              <a:t> den </a:t>
            </a:r>
            <a:r>
              <a:rPr lang="en-US" dirty="0" err="1" smtClean="0">
                <a:solidFill>
                  <a:schemeClr val="accent5"/>
                </a:solidFill>
              </a:rPr>
              <a:t>Maximierenden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Spieler</a:t>
            </a:r>
            <a:r>
              <a:rPr lang="en-US" dirty="0" smtClean="0">
                <a:solidFill>
                  <a:schemeClr val="accent5"/>
                </a:solidFill>
              </a:rPr>
              <a:t> am </a:t>
            </a:r>
            <a:r>
              <a:rPr lang="en-US" b="1" dirty="0" err="1" smtClean="0">
                <a:solidFill>
                  <a:schemeClr val="accent5"/>
                </a:solidFill>
              </a:rPr>
              <a:t>schlechtesten</a:t>
            </a:r>
            <a:r>
              <a:rPr lang="en-US" b="1" dirty="0" smtClean="0">
                <a:solidFill>
                  <a:schemeClr val="accent5"/>
                </a:solidFill>
              </a:rPr>
              <a:t> </a:t>
            </a:r>
            <a:r>
              <a:rPr lang="en-US" b="1" dirty="0" err="1" smtClean="0">
                <a:solidFill>
                  <a:schemeClr val="accent5"/>
                </a:solidFill>
              </a:rPr>
              <a:t>bewerteten</a:t>
            </a:r>
            <a:r>
              <a:rPr lang="en-US" b="1" dirty="0" smtClean="0">
                <a:solidFill>
                  <a:schemeClr val="accent5"/>
                </a:solidFill>
              </a:rPr>
              <a:t> </a:t>
            </a:r>
            <a:r>
              <a:rPr lang="en-US" b="1" dirty="0" err="1" smtClean="0">
                <a:solidFill>
                  <a:schemeClr val="accent5"/>
                </a:solidFill>
              </a:rPr>
              <a:t>Spielzug</a:t>
            </a:r>
            <a:r>
              <a:rPr lang="en-US" b="1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zu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wählen</a:t>
            </a:r>
            <a:endParaRPr lang="en-US" dirty="0" smtClean="0">
              <a:solidFill>
                <a:schemeClr val="accent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961231"/>
            <a:ext cx="4157133" cy="238555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537895" y="1961231"/>
            <a:ext cx="520505" cy="472480"/>
          </a:xfrm>
          <a:prstGeom prst="rect">
            <a:avLst/>
          </a:prstGeom>
          <a:solidFill>
            <a:srgbClr val="ED7D31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962314" y="2546252"/>
            <a:ext cx="3391486" cy="541606"/>
          </a:xfrm>
          <a:prstGeom prst="rect">
            <a:avLst/>
          </a:prstGeom>
          <a:solidFill>
            <a:srgbClr val="4472C4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52824" y="3322361"/>
            <a:ext cx="3967089" cy="897947"/>
          </a:xfrm>
          <a:prstGeom prst="rect">
            <a:avLst/>
          </a:prstGeom>
          <a:solidFill>
            <a:srgbClr val="ED7D31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65760" y="6331887"/>
            <a:ext cx="461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KI-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Algorithmus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072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Minimax </a:t>
            </a:r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Bester Zug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1842"/>
            <a:ext cx="10515600" cy="4575175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Mehere</a:t>
            </a:r>
            <a:r>
              <a:rPr lang="en-US" dirty="0" smtClean="0"/>
              <a:t> </a:t>
            </a:r>
            <a:r>
              <a:rPr lang="en-US" dirty="0" err="1" smtClean="0"/>
              <a:t>Eben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unten</a:t>
            </a:r>
            <a:r>
              <a:rPr lang="en-US" dirty="0" smtClean="0"/>
              <a:t> </a:t>
            </a:r>
            <a:r>
              <a:rPr lang="en-US" dirty="0" err="1" smtClean="0"/>
              <a:t>geschaut</a:t>
            </a:r>
            <a:r>
              <a:rPr lang="en-US" dirty="0" smtClean="0"/>
              <a:t> (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mir</a:t>
            </a:r>
            <a:r>
              <a:rPr lang="en-US" dirty="0" smtClean="0"/>
              <a:t> 4)</a:t>
            </a:r>
          </a:p>
          <a:p>
            <a:r>
              <a:rPr lang="en-US" dirty="0" err="1" smtClean="0"/>
              <a:t>Minimierung</a:t>
            </a:r>
            <a:r>
              <a:rPr lang="en-US" dirty="0" smtClean="0"/>
              <a:t> und </a:t>
            </a:r>
            <a:r>
              <a:rPr lang="en-US" dirty="0" err="1" smtClean="0"/>
              <a:t>Maximierung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beachtet</a:t>
            </a:r>
            <a:endParaRPr lang="en-US" dirty="0" smtClean="0"/>
          </a:p>
          <a:p>
            <a:r>
              <a:rPr lang="en-US" dirty="0" smtClean="0"/>
              <a:t>Alpha/Beta </a:t>
            </a:r>
            <a:r>
              <a:rPr lang="en-US" dirty="0" err="1" smtClean="0"/>
              <a:t>Puring</a:t>
            </a:r>
            <a:r>
              <a:rPr lang="en-US" dirty="0" smtClean="0"/>
              <a:t>: </a:t>
            </a:r>
            <a:r>
              <a:rPr lang="en-US" dirty="0" err="1" smtClean="0"/>
              <a:t>Verschnellrung</a:t>
            </a:r>
            <a:r>
              <a:rPr lang="en-US" dirty="0" smtClean="0"/>
              <a:t> des </a:t>
            </a:r>
            <a:r>
              <a:rPr lang="en-US" dirty="0" err="1" smtClean="0"/>
              <a:t>Algorithmus</a:t>
            </a:r>
            <a:r>
              <a:rPr lang="en-US" dirty="0" smtClean="0"/>
              <a:t> um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vielfaches</a:t>
            </a:r>
            <a:endParaRPr lang="en-US" dirty="0" smtClean="0"/>
          </a:p>
          <a:p>
            <a:r>
              <a:rPr lang="en-US" dirty="0" err="1" smtClean="0"/>
              <a:t>Zweige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durchlaufen</a:t>
            </a:r>
            <a:r>
              <a:rPr lang="en-US" dirty="0" smtClean="0"/>
              <a:t>, </a:t>
            </a:r>
            <a:r>
              <a:rPr lang="en-US" dirty="0" err="1" smtClean="0"/>
              <a:t>wenn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=&gt; der </a:t>
            </a:r>
            <a:r>
              <a:rPr lang="en-US" dirty="0" err="1" smtClean="0"/>
              <a:t>maximale</a:t>
            </a:r>
            <a:r>
              <a:rPr lang="en-US" dirty="0" smtClean="0"/>
              <a:t> Wert des </a:t>
            </a:r>
            <a:r>
              <a:rPr lang="en-US" dirty="0" err="1"/>
              <a:t>Z</a:t>
            </a:r>
            <a:r>
              <a:rPr lang="en-US" dirty="0" err="1" smtClean="0"/>
              <a:t>weiges</a:t>
            </a:r>
            <a:r>
              <a:rPr lang="en-US" dirty="0" smtClean="0"/>
              <a:t> </a:t>
            </a:r>
            <a:r>
              <a:rPr lang="en-US" dirty="0" err="1" smtClean="0"/>
              <a:t>kleiner</a:t>
            </a:r>
            <a:r>
              <a:rPr lang="en-US" dirty="0" smtClean="0"/>
              <a:t>,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bereits</a:t>
            </a:r>
            <a:r>
              <a:rPr lang="en-US" dirty="0" smtClean="0"/>
              <a:t> </a:t>
            </a:r>
            <a:r>
              <a:rPr lang="en-US" dirty="0" err="1" smtClean="0"/>
              <a:t>durchlaufender</a:t>
            </a:r>
            <a:r>
              <a:rPr lang="en-US" dirty="0" smtClean="0"/>
              <a:t> </a:t>
            </a:r>
            <a:r>
              <a:rPr lang="en-US" dirty="0" err="1" smtClean="0"/>
              <a:t>Maximaler</a:t>
            </a:r>
            <a:r>
              <a:rPr lang="en-US" dirty="0" smtClean="0"/>
              <a:t> Wert -&gt; </a:t>
            </a:r>
            <a:r>
              <a:rPr lang="en-US" dirty="0" err="1" smtClean="0"/>
              <a:t>würde</a:t>
            </a:r>
            <a:r>
              <a:rPr lang="en-US" dirty="0" smtClean="0"/>
              <a:t> der </a:t>
            </a:r>
            <a:r>
              <a:rPr lang="en-US" dirty="0" err="1" smtClean="0"/>
              <a:t>Spieler</a:t>
            </a:r>
            <a:r>
              <a:rPr lang="en-US" dirty="0" smtClean="0"/>
              <a:t>/die KI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wählen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=&gt; der </a:t>
            </a:r>
            <a:r>
              <a:rPr lang="en-US" dirty="0" err="1" smtClean="0"/>
              <a:t>minimale</a:t>
            </a:r>
            <a:r>
              <a:rPr lang="en-US" dirty="0" smtClean="0"/>
              <a:t> Wert des </a:t>
            </a:r>
            <a:r>
              <a:rPr lang="en-US" dirty="0" err="1" smtClean="0"/>
              <a:t>Zweiges</a:t>
            </a:r>
            <a:r>
              <a:rPr lang="en-US" dirty="0" smtClean="0"/>
              <a:t> </a:t>
            </a:r>
            <a:r>
              <a:rPr lang="en-US" dirty="0" err="1" smtClean="0"/>
              <a:t>größer</a:t>
            </a:r>
            <a:r>
              <a:rPr lang="en-US" dirty="0" smtClean="0"/>
              <a:t>,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bereits</a:t>
            </a:r>
            <a:r>
              <a:rPr lang="en-US" dirty="0" smtClean="0"/>
              <a:t> </a:t>
            </a:r>
            <a:r>
              <a:rPr lang="en-US" dirty="0" err="1" smtClean="0"/>
              <a:t>durchlaufender</a:t>
            </a:r>
            <a:r>
              <a:rPr lang="en-US" dirty="0" smtClean="0"/>
              <a:t> Minimal Wert -&gt; </a:t>
            </a:r>
            <a:r>
              <a:rPr lang="en-US" dirty="0" err="1" smtClean="0"/>
              <a:t>würde</a:t>
            </a:r>
            <a:r>
              <a:rPr lang="en-US" dirty="0" smtClean="0"/>
              <a:t> der </a:t>
            </a:r>
            <a:r>
              <a:rPr lang="en-US" dirty="0" err="1" smtClean="0"/>
              <a:t>Gegner</a:t>
            </a:r>
            <a:r>
              <a:rPr lang="en-US" dirty="0" smtClean="0"/>
              <a:t>/Computer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wählen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3017" y="6331531"/>
            <a:ext cx="461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KI-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Algorithmus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648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61248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pple Chancery" charset="0"/>
                <a:ea typeface="Apple Chancery" charset="0"/>
                <a:cs typeface="Apple Chancery" charset="0"/>
              </a:rPr>
              <a:t>Demo (KI)</a:t>
            </a:r>
            <a:endParaRPr lang="en-US" sz="9600" dirty="0">
              <a:solidFill>
                <a:schemeClr val="tx1">
                  <a:lumMod val="95000"/>
                  <a:lumOff val="5000"/>
                </a:schemeClr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8307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en-US" dirty="0" err="1" smtClean="0"/>
              <a:t>Testen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 </a:t>
            </a:r>
            <a:r>
              <a:rPr lang="en-US" dirty="0" smtClean="0"/>
              <a:t>der </a:t>
            </a:r>
            <a:r>
              <a:rPr lang="en-US" dirty="0" err="1" smtClean="0"/>
              <a:t>Zufall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Rolle </a:t>
            </a:r>
            <a:r>
              <a:rPr lang="en-US" dirty="0" err="1" smtClean="0"/>
              <a:t>bei</a:t>
            </a:r>
            <a:r>
              <a:rPr lang="en-US" dirty="0" smtClean="0"/>
              <a:t> 2048 </a:t>
            </a:r>
            <a:r>
              <a:rPr lang="en-US" dirty="0" err="1" smtClean="0"/>
              <a:t>spielt</a:t>
            </a:r>
            <a:r>
              <a:rPr lang="en-US" dirty="0" smtClean="0"/>
              <a:t>,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jedes</a:t>
            </a:r>
            <a:r>
              <a:rPr lang="en-US" dirty="0" smtClean="0"/>
              <a:t> Spiel </a:t>
            </a:r>
            <a:r>
              <a:rPr lang="en-US" dirty="0" err="1" smtClean="0"/>
              <a:t>anders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=&gt; </a:t>
            </a:r>
            <a:r>
              <a:rPr lang="en-US" dirty="0" err="1" smtClean="0"/>
              <a:t>wenn</a:t>
            </a:r>
            <a:r>
              <a:rPr lang="en-US" dirty="0" smtClean="0"/>
              <a:t> man </a:t>
            </a:r>
            <a:r>
              <a:rPr lang="en-US" dirty="0" err="1" smtClean="0"/>
              <a:t>ein</a:t>
            </a:r>
            <a:r>
              <a:rPr lang="en-US" dirty="0" smtClean="0"/>
              <a:t> Spiel ”</a:t>
            </a:r>
            <a:r>
              <a:rPr lang="en-US" dirty="0" err="1" smtClean="0"/>
              <a:t>gewinnt</a:t>
            </a:r>
            <a:r>
              <a:rPr lang="en-US" dirty="0" smtClean="0"/>
              <a:t>”, </a:t>
            </a:r>
            <a:r>
              <a:rPr lang="en-US" dirty="0" err="1" smtClean="0"/>
              <a:t>heißt</a:t>
            </a:r>
            <a:r>
              <a:rPr lang="en-US" dirty="0" smtClean="0"/>
              <a:t> das </a:t>
            </a:r>
            <a:r>
              <a:rPr lang="en-US" dirty="0" err="1" smtClean="0"/>
              <a:t>nicht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man das </a:t>
            </a:r>
            <a:r>
              <a:rPr lang="en-US" dirty="0" err="1" smtClean="0"/>
              <a:t>nächste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gewinnt</a:t>
            </a:r>
            <a:endParaRPr lang="en-US" dirty="0" smtClean="0"/>
          </a:p>
          <a:p>
            <a:r>
              <a:rPr lang="en-US" dirty="0" err="1" smtClean="0"/>
              <a:t>Beweise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 des </a:t>
            </a:r>
            <a:r>
              <a:rPr lang="en-US" dirty="0" err="1" smtClean="0"/>
              <a:t>Algorithmus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</a:t>
            </a:r>
            <a:r>
              <a:rPr lang="en-US" dirty="0" err="1" smtClean="0"/>
              <a:t>Mathematisch</a:t>
            </a:r>
            <a:r>
              <a:rPr lang="en-US" dirty="0" smtClean="0"/>
              <a:t>.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Graphentheorie</a:t>
            </a:r>
            <a:r>
              <a:rPr lang="en-US" dirty="0" smtClean="0"/>
              <a:t> </a:t>
            </a:r>
            <a:r>
              <a:rPr lang="en-US" dirty="0" err="1" smtClean="0"/>
              <a:t>könnte</a:t>
            </a:r>
            <a:r>
              <a:rPr lang="en-US" dirty="0" smtClean="0"/>
              <a:t> man </a:t>
            </a:r>
            <a:r>
              <a:rPr lang="en-US" dirty="0" err="1" smtClean="0"/>
              <a:t>Algorithem</a:t>
            </a:r>
            <a:r>
              <a:rPr lang="en-US" dirty="0" smtClean="0"/>
              <a:t> </a:t>
            </a:r>
            <a:r>
              <a:rPr lang="en-US" dirty="0" err="1" smtClean="0"/>
              <a:t>eventuell</a:t>
            </a:r>
            <a:r>
              <a:rPr lang="en-US" dirty="0" smtClean="0"/>
              <a:t> </a:t>
            </a:r>
            <a:r>
              <a:rPr lang="en-US" dirty="0" err="1" smtClean="0"/>
              <a:t>belegen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 </a:t>
            </a:r>
            <a:r>
              <a:rPr lang="en-US" dirty="0" err="1" smtClean="0"/>
              <a:t>Empirisches</a:t>
            </a:r>
            <a:r>
              <a:rPr lang="en-US" dirty="0" smtClean="0"/>
              <a:t> </a:t>
            </a:r>
            <a:r>
              <a:rPr lang="en-US" dirty="0" err="1" smtClean="0"/>
              <a:t>Testen</a:t>
            </a:r>
            <a:r>
              <a:rPr lang="en-US" dirty="0" smtClean="0"/>
              <a:t> &lt;- Mein Ansatz 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65759" y="6340928"/>
            <a:ext cx="461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9791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Meine</a:t>
            </a:r>
            <a:r>
              <a:rPr lang="en-US" dirty="0" smtClean="0"/>
              <a:t> </a:t>
            </a:r>
            <a:r>
              <a:rPr lang="en-US" dirty="0" err="1" smtClean="0"/>
              <a:t>Testumgebung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Die 4 </a:t>
            </a:r>
            <a:r>
              <a:rPr lang="en-US" dirty="0" err="1" smtClean="0"/>
              <a:t>Heuristiken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verschieden</a:t>
            </a:r>
            <a:r>
              <a:rPr lang="en-US" dirty="0" smtClean="0"/>
              <a:t> </a:t>
            </a:r>
            <a:r>
              <a:rPr lang="en-US" dirty="0" err="1" smtClean="0"/>
              <a:t>Gewichtet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.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Gewichtungseinteilung</a:t>
            </a:r>
            <a:r>
              <a:rPr lang="en-US" dirty="0" smtClean="0"/>
              <a:t> </a:t>
            </a:r>
            <a:r>
              <a:rPr lang="en-US" dirty="0" err="1" smtClean="0"/>
              <a:t>nenne</a:t>
            </a:r>
            <a:r>
              <a:rPr lang="en-US" dirty="0" smtClean="0"/>
              <a:t>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Konfiguration</a:t>
            </a:r>
            <a:r>
              <a:rPr lang="en-US" dirty="0" smtClean="0"/>
              <a:t> (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Möglichst</a:t>
            </a:r>
            <a:r>
              <a:rPr lang="en-US" dirty="0" smtClean="0"/>
              <a:t> </a:t>
            </a:r>
            <a:r>
              <a:rPr lang="en-US" dirty="0" err="1" smtClean="0"/>
              <a:t>viele</a:t>
            </a:r>
            <a:r>
              <a:rPr lang="en-US" dirty="0" smtClean="0"/>
              <a:t> Tests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Konfigurartion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Möglichst</a:t>
            </a:r>
            <a:r>
              <a:rPr lang="en-US" dirty="0" smtClean="0"/>
              <a:t> </a:t>
            </a:r>
            <a:r>
              <a:rPr lang="en-US" dirty="0" err="1" smtClean="0"/>
              <a:t>viele</a:t>
            </a:r>
            <a:r>
              <a:rPr lang="en-US" dirty="0" smtClean="0"/>
              <a:t> </a:t>
            </a:r>
            <a:r>
              <a:rPr lang="en-US" dirty="0" err="1" smtClean="0"/>
              <a:t>Konfiguartionen</a:t>
            </a:r>
            <a:r>
              <a:rPr lang="en-US" dirty="0" smtClean="0"/>
              <a:t> </a:t>
            </a:r>
            <a:r>
              <a:rPr lang="en-US" dirty="0" err="1" smtClean="0"/>
              <a:t>Testen</a:t>
            </a:r>
            <a:endParaRPr lang="en-US" dirty="0" smtClean="0"/>
          </a:p>
          <a:p>
            <a:r>
              <a:rPr lang="en-US" dirty="0" err="1" smtClean="0"/>
              <a:t>Mehrere</a:t>
            </a:r>
            <a:r>
              <a:rPr lang="en-US" dirty="0" smtClean="0"/>
              <a:t> </a:t>
            </a:r>
            <a:r>
              <a:rPr lang="en-US" dirty="0" err="1" smtClean="0"/>
              <a:t>Testprogramme</a:t>
            </a:r>
            <a:r>
              <a:rPr lang="en-US" dirty="0" smtClean="0"/>
              <a:t> </a:t>
            </a:r>
            <a:r>
              <a:rPr lang="en-US" dirty="0" err="1" smtClean="0"/>
              <a:t>holen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Test </a:t>
            </a:r>
            <a:r>
              <a:rPr lang="en-US" dirty="0" err="1"/>
              <a:t>A</a:t>
            </a:r>
            <a:r>
              <a:rPr lang="en-US" dirty="0" err="1" smtClean="0"/>
              <a:t>ufträge</a:t>
            </a:r>
            <a:r>
              <a:rPr lang="en-US" dirty="0" smtClean="0"/>
              <a:t> </a:t>
            </a:r>
            <a:r>
              <a:rPr lang="en-US" dirty="0" smtClean="0"/>
              <a:t>von der </a:t>
            </a:r>
            <a:r>
              <a:rPr lang="en-US" dirty="0" err="1" smtClean="0"/>
              <a:t>Warteschlange</a:t>
            </a:r>
            <a:endParaRPr lang="en-US" dirty="0"/>
          </a:p>
          <a:p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Ergebnisse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in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Datenbank</a:t>
            </a:r>
            <a:r>
              <a:rPr lang="en-US" dirty="0" smtClean="0"/>
              <a:t> </a:t>
            </a:r>
            <a:r>
              <a:rPr lang="en-US" dirty="0" err="1" smtClean="0"/>
              <a:t>geschrieben</a:t>
            </a:r>
            <a:r>
              <a:rPr lang="en-US" dirty="0" smtClean="0"/>
              <a:t> -&gt; </a:t>
            </a:r>
            <a:r>
              <a:rPr lang="en-US" dirty="0" err="1" smtClean="0"/>
              <a:t>Auswertung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Allerdinsg</a:t>
            </a:r>
            <a:r>
              <a:rPr lang="en-US" dirty="0" smtClean="0"/>
              <a:t> </a:t>
            </a:r>
            <a:r>
              <a:rPr lang="en-US" dirty="0" err="1" smtClean="0"/>
              <a:t>dauert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Test </a:t>
            </a:r>
            <a:r>
              <a:rPr lang="en-US" dirty="0" err="1" smtClean="0"/>
              <a:t>bis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11min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4789" y="6326414"/>
            <a:ext cx="461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377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Gesamtergebniss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Das Spiel </a:t>
            </a:r>
            <a:r>
              <a:rPr lang="en-US" dirty="0" err="1" smtClean="0"/>
              <a:t>ist</a:t>
            </a:r>
            <a:r>
              <a:rPr lang="en-US" dirty="0" smtClean="0"/>
              <a:t> per Hand </a:t>
            </a:r>
            <a:r>
              <a:rPr lang="en-US" dirty="0" err="1" smtClean="0"/>
              <a:t>spielbar</a:t>
            </a:r>
            <a:endParaRPr lang="en-US" dirty="0" smtClean="0"/>
          </a:p>
          <a:p>
            <a:r>
              <a:rPr lang="en-US" dirty="0" smtClean="0"/>
              <a:t>In ca 75% der </a:t>
            </a:r>
            <a:r>
              <a:rPr lang="en-US" dirty="0" err="1" smtClean="0"/>
              <a:t>Spiele</a:t>
            </a:r>
            <a:r>
              <a:rPr lang="en-US" dirty="0" smtClean="0"/>
              <a:t> </a:t>
            </a:r>
            <a:r>
              <a:rPr lang="en-US" dirty="0" err="1" smtClean="0"/>
              <a:t>kommt</a:t>
            </a:r>
            <a:r>
              <a:rPr lang="en-US" dirty="0" smtClean="0"/>
              <a:t> die KI auf 2048</a:t>
            </a:r>
            <a:br>
              <a:rPr lang="en-US" dirty="0" smtClean="0"/>
            </a:br>
            <a:r>
              <a:rPr lang="en-US" dirty="0" smtClean="0"/>
              <a:t>=&gt; </a:t>
            </a:r>
            <a:r>
              <a:rPr lang="en-US" dirty="0" err="1" smtClean="0"/>
              <a:t>entspricht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meinen</a:t>
            </a:r>
            <a:r>
              <a:rPr lang="en-US" dirty="0" smtClean="0"/>
              <a:t> </a:t>
            </a:r>
            <a:r>
              <a:rPr lang="en-US" dirty="0" err="1" smtClean="0"/>
              <a:t>Erwarungen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wollte</a:t>
            </a:r>
            <a:r>
              <a:rPr lang="en-US" dirty="0" smtClean="0"/>
              <a:t> 100%</a:t>
            </a:r>
          </a:p>
          <a:p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en-US" dirty="0" smtClean="0"/>
              <a:t>ahl war </a:t>
            </a:r>
            <a:r>
              <a:rPr lang="en-US" dirty="0" err="1" smtClean="0"/>
              <a:t>falsch</a:t>
            </a:r>
            <a:r>
              <a:rPr lang="en-US" dirty="0" smtClean="0"/>
              <a:t> ?</a:t>
            </a:r>
          </a:p>
          <a:p>
            <a:r>
              <a:rPr lang="en-US" dirty="0" err="1" smtClean="0"/>
              <a:t>Umsetzung</a:t>
            </a:r>
            <a:r>
              <a:rPr lang="en-US" dirty="0" smtClean="0"/>
              <a:t> </a:t>
            </a:r>
            <a:r>
              <a:rPr lang="en-US" dirty="0" err="1" smtClean="0"/>
              <a:t>trozdem</a:t>
            </a:r>
            <a:r>
              <a:rPr lang="en-US" dirty="0" smtClean="0"/>
              <a:t> </a:t>
            </a:r>
            <a:r>
              <a:rPr lang="en-US" dirty="0" err="1" smtClean="0"/>
              <a:t>sauber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saubere</a:t>
            </a:r>
            <a:r>
              <a:rPr lang="en-US" dirty="0" smtClean="0"/>
              <a:t> Code </a:t>
            </a:r>
            <a:r>
              <a:rPr lang="en-US" dirty="0" err="1" smtClean="0"/>
              <a:t>Dokumentation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Viel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Algorithmen</a:t>
            </a:r>
            <a:r>
              <a:rPr lang="en-US" dirty="0" smtClean="0"/>
              <a:t> </a:t>
            </a:r>
            <a:r>
              <a:rPr lang="en-US" dirty="0" err="1" smtClean="0"/>
              <a:t>gelernt</a:t>
            </a:r>
            <a:r>
              <a:rPr lang="en-US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Rechenleistung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begrenzt</a:t>
            </a:r>
            <a:r>
              <a:rPr lang="en-US" dirty="0" smtClean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so ”</a:t>
            </a:r>
            <a:r>
              <a:rPr lang="en-US" dirty="0" err="1" smtClean="0"/>
              <a:t>simplen</a:t>
            </a:r>
            <a:r>
              <a:rPr lang="en-US" dirty="0" smtClean="0"/>
              <a:t>” </a:t>
            </a:r>
            <a:r>
              <a:rPr lang="en-US" dirty="0" err="1" smtClean="0"/>
              <a:t>Sachen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58502" y="6326414"/>
            <a:ext cx="461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Fazit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7497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Warum</a:t>
            </a:r>
            <a:r>
              <a:rPr lang="en-US" dirty="0" smtClean="0"/>
              <a:t> 2048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2997"/>
          </a:xfrm>
        </p:spPr>
        <p:txBody>
          <a:bodyPr/>
          <a:lstStyle/>
          <a:p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r>
              <a:rPr lang="en-US" dirty="0" smtClean="0"/>
              <a:t>: </a:t>
            </a:r>
            <a:r>
              <a:rPr lang="en-US" dirty="0" err="1" smtClean="0"/>
              <a:t>Schachcomputer</a:t>
            </a:r>
            <a:r>
              <a:rPr lang="en-US" dirty="0" smtClean="0"/>
              <a:t> -&gt;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kompliziert</a:t>
            </a:r>
            <a:endParaRPr lang="en-US" dirty="0" smtClean="0"/>
          </a:p>
          <a:p>
            <a:r>
              <a:rPr lang="en-US" dirty="0" err="1" smtClean="0"/>
              <a:t>Klare</a:t>
            </a:r>
            <a:r>
              <a:rPr lang="en-US" dirty="0" smtClean="0"/>
              <a:t>, </a:t>
            </a:r>
            <a:r>
              <a:rPr lang="en-US" dirty="0" err="1" smtClean="0"/>
              <a:t>einfache</a:t>
            </a:r>
            <a:r>
              <a:rPr lang="en-US" dirty="0" smtClean="0"/>
              <a:t> </a:t>
            </a:r>
            <a:r>
              <a:rPr lang="en-US" dirty="0" err="1" smtClean="0"/>
              <a:t>Spielregeln</a:t>
            </a:r>
            <a:r>
              <a:rPr lang="en-US" dirty="0" smtClean="0"/>
              <a:t>, </a:t>
            </a:r>
            <a:r>
              <a:rPr lang="en-US" dirty="0" err="1" smtClean="0"/>
              <a:t>dennoch</a:t>
            </a:r>
            <a:r>
              <a:rPr lang="en-US" dirty="0" smtClean="0"/>
              <a:t> </a:t>
            </a:r>
            <a:r>
              <a:rPr lang="en-US" dirty="0" err="1" smtClean="0"/>
              <a:t>komplizierte</a:t>
            </a:r>
            <a:r>
              <a:rPr lang="en-US" dirty="0" smtClean="0"/>
              <a:t> </a:t>
            </a:r>
            <a:r>
              <a:rPr lang="en-US" dirty="0" err="1" smtClean="0"/>
              <a:t>Umsetzung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8371" y="6327849"/>
            <a:ext cx="461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2048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28246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Eckdaten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4037624"/>
            <a:ext cx="10936458" cy="1835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Spiel 2048 in JavaScript und HTML </a:t>
            </a:r>
            <a:r>
              <a:rPr lang="en-US" dirty="0" err="1" smtClean="0"/>
              <a:t>programmiert</a:t>
            </a:r>
            <a:r>
              <a:rPr lang="en-US" dirty="0" smtClean="0"/>
              <a:t> (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smtClean="0"/>
              <a:t>Website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öffnen</a:t>
            </a:r>
            <a:r>
              <a:rPr lang="en-US" dirty="0" smtClean="0"/>
              <a:t>)</a:t>
            </a:r>
          </a:p>
          <a:p>
            <a:r>
              <a:rPr lang="en-US" dirty="0" smtClean="0"/>
              <a:t>KI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Spiel 2048 in JavaScript </a:t>
            </a:r>
            <a:r>
              <a:rPr lang="en-US" dirty="0" err="1" smtClean="0"/>
              <a:t>programmiert</a:t>
            </a:r>
            <a:endParaRPr lang="en-US" dirty="0"/>
          </a:p>
          <a:p>
            <a:r>
              <a:rPr lang="en-US" dirty="0" err="1" smtClean="0"/>
              <a:t>Testumgebung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die KI in JavaScript/SQL/PHP </a:t>
            </a:r>
            <a:r>
              <a:rPr lang="en-US" dirty="0" err="1" smtClean="0"/>
              <a:t>programmiert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6012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Vorgehensweise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Modelierung</a:t>
            </a:r>
            <a:r>
              <a:rPr lang="en-US" dirty="0" smtClean="0"/>
              <a:t> des Codes</a:t>
            </a:r>
          </a:p>
          <a:p>
            <a:r>
              <a:rPr lang="en-US" dirty="0" err="1" smtClean="0"/>
              <a:t>Umsetzung</a:t>
            </a:r>
            <a:r>
              <a:rPr lang="en-US" dirty="0" smtClean="0"/>
              <a:t> des Spiels (</a:t>
            </a:r>
            <a:r>
              <a:rPr lang="en-US" dirty="0" err="1" smtClean="0"/>
              <a:t>ohne</a:t>
            </a:r>
            <a:r>
              <a:rPr lang="en-US" dirty="0" smtClean="0"/>
              <a:t> KI) </a:t>
            </a:r>
            <a:r>
              <a:rPr lang="en-US" dirty="0" err="1" smtClean="0"/>
              <a:t>ihm</a:t>
            </a:r>
            <a:r>
              <a:rPr lang="en-US" dirty="0" smtClean="0"/>
              <a:t> </a:t>
            </a:r>
            <a:r>
              <a:rPr lang="en-US" dirty="0" err="1" smtClean="0"/>
              <a:t>Hinblick</a:t>
            </a:r>
            <a:r>
              <a:rPr lang="en-US" dirty="0" smtClean="0"/>
              <a:t> </a:t>
            </a:r>
            <a:r>
              <a:rPr lang="en-US" dirty="0" smtClean="0"/>
              <a:t>auf die </a:t>
            </a:r>
            <a:r>
              <a:rPr lang="en-US" dirty="0" err="1" smtClean="0"/>
              <a:t>Anküpfung</a:t>
            </a:r>
            <a:r>
              <a:rPr lang="en-US" dirty="0" smtClean="0"/>
              <a:t> der KI</a:t>
            </a:r>
            <a:br>
              <a:rPr lang="en-US" dirty="0" smtClean="0"/>
            </a:br>
            <a:r>
              <a:rPr lang="en-US" dirty="0" smtClean="0"/>
              <a:t>=&gt; MVC</a:t>
            </a:r>
          </a:p>
          <a:p>
            <a:r>
              <a:rPr lang="en-US" dirty="0" err="1" smtClean="0"/>
              <a:t>Entscheiden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einen</a:t>
            </a:r>
            <a:r>
              <a:rPr lang="en-US" dirty="0" smtClean="0"/>
              <a:t> KI </a:t>
            </a:r>
            <a:r>
              <a:rPr lang="en-US" dirty="0" err="1" smtClean="0"/>
              <a:t>Algorithmus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=&gt; minimax/</a:t>
            </a:r>
            <a:r>
              <a:rPr lang="en-US" dirty="0" err="1" smtClean="0"/>
              <a:t>expectimax</a:t>
            </a:r>
            <a:r>
              <a:rPr lang="en-US" dirty="0" smtClean="0"/>
              <a:t>/tree search/alpha beat </a:t>
            </a:r>
            <a:r>
              <a:rPr lang="en-US" dirty="0" err="1" smtClean="0"/>
              <a:t>puring</a:t>
            </a:r>
            <a:endParaRPr lang="en-US" dirty="0"/>
          </a:p>
          <a:p>
            <a:r>
              <a:rPr lang="en-US" dirty="0" err="1" smtClean="0"/>
              <a:t>Umsetzung</a:t>
            </a:r>
            <a:r>
              <a:rPr lang="en-US" dirty="0" smtClean="0"/>
              <a:t> des </a:t>
            </a:r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smtClean="0"/>
              <a:t>Code</a:t>
            </a:r>
          </a:p>
          <a:p>
            <a:r>
              <a:rPr lang="en-US" dirty="0" err="1" smtClean="0"/>
              <a:t>Heuristiken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den </a:t>
            </a:r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en-US" dirty="0" err="1" smtClean="0"/>
              <a:t>ausdenken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Heuristiken</a:t>
            </a:r>
            <a:r>
              <a:rPr lang="en-US" dirty="0" smtClean="0"/>
              <a:t> und </a:t>
            </a:r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en-US" dirty="0" err="1" smtClean="0"/>
              <a:t>testen</a:t>
            </a:r>
            <a:r>
              <a:rPr lang="en-US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2086" y="6311900"/>
            <a:ext cx="461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Struktur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1143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übersichtliche</a:t>
            </a:r>
            <a:r>
              <a:rPr lang="en-US" dirty="0" smtClean="0"/>
              <a:t> und </a:t>
            </a:r>
            <a:r>
              <a:rPr lang="en-US" dirty="0" err="1" smtClean="0"/>
              <a:t>einfache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endParaRPr lang="en-US" dirty="0" smtClean="0"/>
          </a:p>
          <a:p>
            <a:r>
              <a:rPr lang="en-US" dirty="0" smtClean="0"/>
              <a:t>View: HTML und CSS (</a:t>
            </a:r>
            <a:r>
              <a:rPr lang="en-US" dirty="0" err="1" smtClean="0"/>
              <a:t>Darstellung</a:t>
            </a:r>
            <a:r>
              <a:rPr lang="en-US" dirty="0" smtClean="0"/>
              <a:t> und Animation der </a:t>
            </a:r>
            <a:r>
              <a:rPr lang="en-US" dirty="0" err="1" smtClean="0"/>
              <a:t>Kacheln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Model: </a:t>
            </a:r>
            <a:r>
              <a:rPr lang="en-US" dirty="0" err="1" smtClean="0"/>
              <a:t>Represenation</a:t>
            </a:r>
            <a:r>
              <a:rPr lang="en-US" dirty="0" smtClean="0"/>
              <a:t> des </a:t>
            </a:r>
            <a:r>
              <a:rPr lang="en-US" dirty="0" err="1" smtClean="0"/>
              <a:t>Spielbrettes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Code (2D Array)</a:t>
            </a:r>
            <a:br>
              <a:rPr lang="en-US" dirty="0" smtClean="0"/>
            </a:br>
            <a:r>
              <a:rPr lang="en-US" dirty="0" smtClean="0"/>
              <a:t>=&gt; Board </a:t>
            </a:r>
            <a:r>
              <a:rPr lang="en-US" dirty="0" smtClean="0"/>
              <a:t>Manipulation </a:t>
            </a:r>
            <a:r>
              <a:rPr lang="en-US" dirty="0" smtClean="0"/>
              <a:t>und Board </a:t>
            </a:r>
            <a:r>
              <a:rPr lang="en-US" dirty="0" err="1" smtClean="0"/>
              <a:t>Informationen</a:t>
            </a:r>
            <a:endParaRPr lang="en-US" dirty="0" smtClean="0"/>
          </a:p>
          <a:p>
            <a:r>
              <a:rPr lang="en-US" dirty="0" smtClean="0"/>
              <a:t>Controller: 2 </a:t>
            </a:r>
            <a:r>
              <a:rPr lang="en-US" dirty="0" err="1" smtClean="0"/>
              <a:t>Stück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09302" y="6338519"/>
            <a:ext cx="461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Modellierung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1400" y="4224866"/>
            <a:ext cx="9965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</a:t>
            </a:r>
            <a:r>
              <a:rPr lang="en-US" sz="2400" dirty="0" err="1" smtClean="0"/>
              <a:t>Verknüpft</a:t>
            </a:r>
            <a:r>
              <a:rPr lang="en-US" sz="2400" dirty="0" smtClean="0"/>
              <a:t> Model </a:t>
            </a:r>
            <a:r>
              <a:rPr lang="en-US" sz="2400" dirty="0" err="1" smtClean="0"/>
              <a:t>mit</a:t>
            </a:r>
            <a:r>
              <a:rPr lang="en-US" sz="2400" dirty="0" smtClean="0"/>
              <a:t> </a:t>
            </a:r>
            <a:r>
              <a:rPr lang="en-US" sz="2400" dirty="0" err="1" smtClean="0"/>
              <a:t>dem</a:t>
            </a:r>
            <a:r>
              <a:rPr lang="en-US" sz="2400" dirty="0" smtClean="0"/>
              <a:t> View und </a:t>
            </a:r>
            <a:r>
              <a:rPr lang="en-US" sz="2400" dirty="0" err="1" smtClean="0"/>
              <a:t>nimmt</a:t>
            </a:r>
            <a:r>
              <a:rPr lang="en-US" sz="2400" dirty="0" smtClean="0"/>
              <a:t> </a:t>
            </a:r>
            <a:r>
              <a:rPr lang="en-US" sz="2400" dirty="0" err="1" smtClean="0"/>
              <a:t>Spielzüge</a:t>
            </a:r>
            <a:r>
              <a:rPr lang="en-US" sz="2400" dirty="0" smtClean="0"/>
              <a:t> und </a:t>
            </a:r>
            <a:r>
              <a:rPr lang="en-US" sz="2400" dirty="0" err="1" smtClean="0"/>
              <a:t>Befehle</a:t>
            </a:r>
            <a:r>
              <a:rPr lang="en-US" sz="2400" dirty="0" smtClean="0"/>
              <a:t> </a:t>
            </a:r>
            <a:r>
              <a:rPr lang="en-US" sz="2400" dirty="0" err="1" smtClean="0"/>
              <a:t>vom</a:t>
            </a:r>
            <a:r>
              <a:rPr lang="en-US" sz="2400" dirty="0" smtClean="0"/>
              <a:t> </a:t>
            </a:r>
            <a:r>
              <a:rPr lang="en-US" sz="2400" b="1" dirty="0" err="1" smtClean="0"/>
              <a:t>spielenden</a:t>
            </a:r>
            <a:r>
              <a:rPr lang="en-US" sz="2400" b="1" dirty="0" smtClean="0"/>
              <a:t> User</a:t>
            </a:r>
            <a:r>
              <a:rPr lang="en-US" sz="2400" dirty="0" smtClean="0"/>
              <a:t> </a:t>
            </a:r>
            <a:r>
              <a:rPr lang="en-US" sz="2400" dirty="0" err="1" smtClean="0"/>
              <a:t>entgegegn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49867" y="5137065"/>
            <a:ext cx="87593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2. </a:t>
            </a:r>
            <a:r>
              <a:rPr lang="en-US" sz="2400" dirty="0" err="1" smtClean="0"/>
              <a:t>Verknüpft</a:t>
            </a:r>
            <a:r>
              <a:rPr lang="en-US" sz="2400" dirty="0" smtClean="0"/>
              <a:t> Model </a:t>
            </a:r>
            <a:r>
              <a:rPr lang="en-US" sz="2400" dirty="0" err="1" smtClean="0"/>
              <a:t>mit</a:t>
            </a:r>
            <a:r>
              <a:rPr lang="en-US" sz="2400" dirty="0" smtClean="0"/>
              <a:t> View und </a:t>
            </a:r>
            <a:r>
              <a:rPr lang="en-US" sz="2400" b="1" dirty="0" err="1" smtClean="0"/>
              <a:t>errechnet</a:t>
            </a:r>
            <a:r>
              <a:rPr lang="en-US" sz="2400" b="1" dirty="0" smtClean="0"/>
              <a:t> den </a:t>
            </a:r>
            <a:r>
              <a:rPr lang="en-US" sz="2400" b="1" dirty="0" err="1" smtClean="0"/>
              <a:t>besten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nächsten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Spielzug</a:t>
            </a:r>
            <a:r>
              <a:rPr lang="en-US" sz="2400" b="1" dirty="0" smtClean="0"/>
              <a:t> =&gt; KI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3476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61248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smtClean="0">
                <a:solidFill>
                  <a:schemeClr val="tx1">
                    <a:lumMod val="95000"/>
                    <a:lumOff val="5000"/>
                  </a:schemeClr>
                </a:solidFill>
                <a:latin typeface="Apple Chancery" charset="0"/>
                <a:ea typeface="Apple Chancery" charset="0"/>
                <a:cs typeface="Apple Chancery" charset="0"/>
              </a:rPr>
              <a:t>Demo (spiel)</a:t>
            </a:r>
            <a:endParaRPr lang="en-US" sz="9600" dirty="0">
              <a:solidFill>
                <a:schemeClr val="tx1">
                  <a:lumMod val="95000"/>
                  <a:lumOff val="5000"/>
                </a:schemeClr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2080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0274" y="6340928"/>
            <a:ext cx="461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KI-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Algorithmus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 </a:t>
            </a:r>
            <a:r>
              <a:rPr lang="en-US" dirty="0" err="1" smtClean="0"/>
              <a:t>Auswahl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Grundsätzliche</a:t>
            </a:r>
            <a:r>
              <a:rPr lang="en-US" dirty="0" smtClean="0"/>
              <a:t> </a:t>
            </a:r>
            <a:r>
              <a:rPr lang="en-US" dirty="0" err="1" smtClean="0"/>
              <a:t>Kategorisrierung</a:t>
            </a:r>
            <a:endParaRPr lang="en-US" dirty="0" smtClean="0"/>
          </a:p>
          <a:p>
            <a:r>
              <a:rPr lang="en-US" dirty="0" err="1" smtClean="0"/>
              <a:t>Eher</a:t>
            </a:r>
            <a:r>
              <a:rPr lang="en-US" dirty="0" smtClean="0"/>
              <a:t> </a:t>
            </a:r>
            <a:r>
              <a:rPr lang="en-US" dirty="0" err="1" smtClean="0"/>
              <a:t>Moderne</a:t>
            </a:r>
            <a:r>
              <a:rPr lang="en-US" dirty="0" smtClean="0"/>
              <a:t> </a:t>
            </a:r>
            <a:r>
              <a:rPr lang="en-US" dirty="0" err="1" smtClean="0"/>
              <a:t>Ansätze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-&gt; </a:t>
            </a:r>
            <a:r>
              <a:rPr lang="en-US" dirty="0" err="1" smtClean="0"/>
              <a:t>Maschienen</a:t>
            </a:r>
            <a:r>
              <a:rPr lang="en-US" dirty="0" smtClean="0"/>
              <a:t> </a:t>
            </a:r>
            <a:r>
              <a:rPr lang="en-US" dirty="0" err="1" smtClean="0"/>
              <a:t>lernen</a:t>
            </a:r>
            <a:r>
              <a:rPr lang="en-US" dirty="0" smtClean="0"/>
              <a:t> (</a:t>
            </a:r>
            <a:r>
              <a:rPr lang="en-US" dirty="0" err="1" smtClean="0"/>
              <a:t>z.B</a:t>
            </a:r>
            <a:r>
              <a:rPr lang="en-US" dirty="0" smtClean="0"/>
              <a:t> </a:t>
            </a:r>
            <a:r>
              <a:rPr lang="en-US" dirty="0" err="1" smtClean="0"/>
              <a:t>Neuronale</a:t>
            </a:r>
            <a:r>
              <a:rPr lang="en-US" dirty="0" smtClean="0"/>
              <a:t> </a:t>
            </a:r>
            <a:r>
              <a:rPr lang="en-US" dirty="0" err="1" smtClean="0"/>
              <a:t>Netze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-&gt; </a:t>
            </a:r>
            <a:r>
              <a:rPr lang="en-US" dirty="0" err="1" smtClean="0"/>
              <a:t>Statistik</a:t>
            </a:r>
            <a:endParaRPr lang="en-US" dirty="0" smtClean="0"/>
          </a:p>
          <a:p>
            <a:r>
              <a:rPr lang="en-US" dirty="0" smtClean="0"/>
              <a:t>Mein Ansatz (</a:t>
            </a:r>
            <a:r>
              <a:rPr lang="en-US" dirty="0" err="1" smtClean="0"/>
              <a:t>etwas</a:t>
            </a:r>
            <a:r>
              <a:rPr lang="en-US" dirty="0" smtClean="0"/>
              <a:t> </a:t>
            </a:r>
            <a:r>
              <a:rPr lang="en-US" dirty="0" err="1" smtClean="0"/>
              <a:t>altmodisch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dirty="0" smtClean="0"/>
              <a:t>=&gt; </a:t>
            </a:r>
            <a:r>
              <a:rPr lang="en-US" dirty="0" err="1" smtClean="0"/>
              <a:t>Suchbäume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Heuristiken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-&gt; ”</a:t>
            </a:r>
            <a:r>
              <a:rPr lang="en-US" dirty="0" err="1" smtClean="0"/>
              <a:t>einfach</a:t>
            </a:r>
            <a:r>
              <a:rPr lang="en-US" dirty="0" smtClean="0"/>
              <a:t>”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schnell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implementieren</a:t>
            </a:r>
            <a:r>
              <a:rPr lang="en-US" dirty="0" smtClean="0"/>
              <a:t>, </a:t>
            </a:r>
            <a:r>
              <a:rPr lang="en-US" dirty="0" err="1" smtClean="0"/>
              <a:t>dennoch</a:t>
            </a:r>
            <a:r>
              <a:rPr lang="en-US" dirty="0" smtClean="0"/>
              <a:t> </a:t>
            </a:r>
            <a:r>
              <a:rPr lang="en-US" dirty="0" err="1" smtClean="0"/>
              <a:t>ausreichend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=&gt; </a:t>
            </a:r>
            <a:r>
              <a:rPr lang="en-US" dirty="0" err="1" smtClean="0"/>
              <a:t>Verschiedene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Baum </a:t>
            </a:r>
            <a:r>
              <a:rPr lang="en-US" dirty="0" err="1" smtClean="0"/>
              <a:t>aufstellen</a:t>
            </a:r>
            <a:r>
              <a:rPr lang="en-US" dirty="0" smtClean="0"/>
              <a:t> und </a:t>
            </a:r>
            <a:r>
              <a:rPr lang="en-US" dirty="0" err="1" smtClean="0"/>
              <a:t>durchlaufen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=&gt; </a:t>
            </a:r>
            <a:r>
              <a:rPr lang="en-US" dirty="0" err="1" smtClean="0"/>
              <a:t>Entscheidung</a:t>
            </a:r>
            <a:r>
              <a:rPr lang="en-US" dirty="0" smtClean="0"/>
              <a:t> </a:t>
            </a:r>
            <a:r>
              <a:rPr lang="en-US" dirty="0" err="1" smtClean="0"/>
              <a:t>zugunsten</a:t>
            </a:r>
            <a:r>
              <a:rPr lang="en-US" dirty="0" smtClean="0"/>
              <a:t>: Minimax </a:t>
            </a:r>
            <a:r>
              <a:rPr lang="en-US" dirty="0" err="1" smtClean="0"/>
              <a:t>Alogrithmus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Alpha Beta </a:t>
            </a:r>
            <a:r>
              <a:rPr lang="en-US" dirty="0" err="1" smtClean="0"/>
              <a:t>Puring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7560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365125"/>
            <a:ext cx="10337800" cy="1325563"/>
          </a:xfrm>
        </p:spPr>
        <p:txBody>
          <a:bodyPr/>
          <a:lstStyle/>
          <a:p>
            <a:r>
              <a:rPr lang="en-US" dirty="0" smtClean="0"/>
              <a:t>Minimax </a:t>
            </a:r>
            <a:r>
              <a:rPr lang="en-US" dirty="0" err="1" smtClean="0"/>
              <a:t>Algorthmus</a:t>
            </a:r>
            <a:r>
              <a:rPr lang="en-US" dirty="0" smtClean="0"/>
              <a:t> - Baum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7531" y="6324628"/>
            <a:ext cx="461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KI-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Algorithmus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928" y="1553592"/>
            <a:ext cx="8693030" cy="4529752"/>
          </a:xfrm>
        </p:spPr>
      </p:pic>
    </p:spTree>
    <p:extLst>
      <p:ext uri="{BB962C8B-B14F-4D97-AF65-F5344CB8AC3E}">
        <p14:creationId xmlns:p14="http://schemas.microsoft.com/office/powerpoint/2010/main" val="9568442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Minimax </a:t>
            </a:r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Heuristiken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5090"/>
          </a:xfrm>
        </p:spPr>
        <p:txBody>
          <a:bodyPr>
            <a:normAutofit/>
          </a:bodyPr>
          <a:lstStyle/>
          <a:p>
            <a:r>
              <a:rPr lang="en-US" dirty="0" err="1" smtClean="0"/>
              <a:t>Heuristiken</a:t>
            </a:r>
            <a:r>
              <a:rPr lang="en-US" dirty="0" smtClean="0"/>
              <a:t> </a:t>
            </a:r>
            <a:r>
              <a:rPr lang="en-US" dirty="0" err="1" smtClean="0"/>
              <a:t>Bewerten</a:t>
            </a:r>
            <a:r>
              <a:rPr lang="en-US" dirty="0" smtClean="0"/>
              <a:t> die </a:t>
            </a:r>
            <a:r>
              <a:rPr lang="en-US" dirty="0" err="1" smtClean="0"/>
              <a:t>aktuelle</a:t>
            </a:r>
            <a:r>
              <a:rPr lang="en-US" dirty="0" smtClean="0"/>
              <a:t> </a:t>
            </a:r>
            <a:r>
              <a:rPr lang="en-US" dirty="0" err="1" smtClean="0"/>
              <a:t>Spielbrett</a:t>
            </a:r>
            <a:r>
              <a:rPr lang="en-US" dirty="0" smtClean="0"/>
              <a:t> Situation</a:t>
            </a:r>
          </a:p>
          <a:p>
            <a:r>
              <a:rPr lang="en-US" dirty="0" err="1" smtClean="0"/>
              <a:t>Somit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abwegen</a:t>
            </a:r>
            <a:r>
              <a:rPr lang="en-US" dirty="0" smtClean="0"/>
              <a:t>, </a:t>
            </a:r>
            <a:r>
              <a:rPr lang="en-US" dirty="0" err="1" smtClean="0"/>
              <a:t>welcher</a:t>
            </a:r>
            <a:r>
              <a:rPr lang="en-US" dirty="0" smtClean="0"/>
              <a:t> </a:t>
            </a:r>
            <a:r>
              <a:rPr lang="en-US" dirty="0" err="1" smtClean="0"/>
              <a:t>Spielzug</a:t>
            </a:r>
            <a:r>
              <a:rPr lang="en-US" dirty="0" smtClean="0"/>
              <a:t> der </a:t>
            </a:r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Bewertungs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Spielbrettsituation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Zahlenwert</a:t>
            </a:r>
            <a:r>
              <a:rPr lang="en-US" dirty="0" smtClean="0"/>
              <a:t> </a:t>
            </a:r>
            <a:r>
              <a:rPr lang="en-US" dirty="0" err="1" smtClean="0"/>
              <a:t>dargestellt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Dieser</a:t>
            </a:r>
            <a:r>
              <a:rPr lang="en-US" dirty="0" smtClean="0"/>
              <a:t> </a:t>
            </a:r>
            <a:r>
              <a:rPr lang="en-US" dirty="0" err="1" smtClean="0"/>
              <a:t>setzt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mehrere</a:t>
            </a:r>
            <a:r>
              <a:rPr lang="en-US" dirty="0" smtClean="0"/>
              <a:t> </a:t>
            </a:r>
            <a:r>
              <a:rPr lang="en-US" dirty="0" err="1" smtClean="0"/>
              <a:t>Heuristiken</a:t>
            </a:r>
            <a:r>
              <a:rPr lang="en-US" dirty="0" smtClean="0"/>
              <a:t> </a:t>
            </a:r>
            <a:r>
              <a:rPr lang="en-US" dirty="0" err="1" smtClean="0"/>
              <a:t>zusammen</a:t>
            </a:r>
            <a:endParaRPr lang="en-US" dirty="0"/>
          </a:p>
          <a:p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/>
              <a:t>v</a:t>
            </a:r>
            <a:r>
              <a:rPr lang="en-US" dirty="0" err="1" smtClean="0"/>
              <a:t>erschieden</a:t>
            </a:r>
            <a:r>
              <a:rPr lang="en-US" dirty="0" smtClean="0"/>
              <a:t> </a:t>
            </a:r>
            <a:r>
              <a:rPr lang="en-US" dirty="0" err="1" smtClean="0"/>
              <a:t>Gewichtungen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73016" y="6331885"/>
            <a:ext cx="461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KI-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Algorithmus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8864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Minimax </a:t>
            </a:r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Heuristiken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9476"/>
            <a:ext cx="10515600" cy="465254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/>
              <a:t>Monotonie</a:t>
            </a:r>
            <a:endParaRPr lang="en-US" b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 smtClean="0"/>
              <a:t>Kacheln</a:t>
            </a:r>
            <a:r>
              <a:rPr lang="en-US" sz="2400" dirty="0" smtClean="0"/>
              <a:t> </a:t>
            </a:r>
            <a:r>
              <a:rPr lang="en-US" sz="2400" dirty="0" err="1" smtClean="0"/>
              <a:t>vertitkal</a:t>
            </a:r>
            <a:r>
              <a:rPr lang="en-US" sz="2400" dirty="0"/>
              <a:t> </a:t>
            </a:r>
            <a:r>
              <a:rPr lang="en-US" sz="2400" dirty="0" smtClean="0"/>
              <a:t>und horizontal </a:t>
            </a:r>
            <a:r>
              <a:rPr lang="en-US" sz="2400" dirty="0" err="1" smtClean="0"/>
              <a:t>aufsteigend</a:t>
            </a:r>
            <a:r>
              <a:rPr lang="en-US" sz="2400" dirty="0" smtClean="0"/>
              <a:t> </a:t>
            </a:r>
            <a:r>
              <a:rPr lang="en-US" sz="2400" dirty="0" err="1" smtClean="0"/>
              <a:t>sortiert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/>
              <a:t>Gleichmäßigkeit</a:t>
            </a:r>
            <a:endParaRPr lang="en-US" b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 smtClean="0"/>
              <a:t>Gleich</a:t>
            </a:r>
            <a:r>
              <a:rPr lang="en-US" sz="2400" dirty="0" smtClean="0"/>
              <a:t> </a:t>
            </a:r>
            <a:r>
              <a:rPr lang="en-US" sz="2400" dirty="0" err="1" smtClean="0"/>
              <a:t>große</a:t>
            </a:r>
            <a:r>
              <a:rPr lang="en-US" sz="2400" dirty="0" smtClean="0"/>
              <a:t> </a:t>
            </a:r>
            <a:r>
              <a:rPr lang="en-US" sz="2400" dirty="0" err="1" smtClean="0"/>
              <a:t>Kacheln</a:t>
            </a:r>
            <a:r>
              <a:rPr lang="en-US" sz="2400" dirty="0" smtClean="0"/>
              <a:t> </a:t>
            </a:r>
            <a:r>
              <a:rPr lang="en-US" sz="2400" dirty="0" err="1" smtClean="0"/>
              <a:t>nebeneinader</a:t>
            </a:r>
            <a:r>
              <a:rPr lang="en-US" sz="2400" dirty="0" smtClean="0"/>
              <a:t> -&gt; </a:t>
            </a:r>
            <a:r>
              <a:rPr lang="en-US" sz="2400" dirty="0" err="1" smtClean="0"/>
              <a:t>verschmelzen</a:t>
            </a:r>
            <a:r>
              <a:rPr lang="en-US" sz="2400" dirty="0" smtClean="0"/>
              <a:t> -&gt; </a:t>
            </a:r>
            <a:r>
              <a:rPr lang="en-US" sz="2400" dirty="0" err="1" smtClean="0"/>
              <a:t>freie</a:t>
            </a:r>
            <a:r>
              <a:rPr lang="en-US" sz="2400" dirty="0" smtClean="0"/>
              <a:t> Felder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/>
              <a:t>Leere</a:t>
            </a:r>
            <a:r>
              <a:rPr lang="en-US" b="1" dirty="0" smtClean="0"/>
              <a:t> Felder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 smtClean="0"/>
              <a:t>Umso</a:t>
            </a:r>
            <a:r>
              <a:rPr lang="en-US" sz="2400" dirty="0" smtClean="0"/>
              <a:t> </a:t>
            </a:r>
            <a:r>
              <a:rPr lang="en-US" sz="2400" dirty="0" err="1" smtClean="0"/>
              <a:t>mehr</a:t>
            </a:r>
            <a:r>
              <a:rPr lang="en-US" sz="2400" dirty="0" smtClean="0"/>
              <a:t> </a:t>
            </a:r>
            <a:r>
              <a:rPr lang="en-US" sz="2400" dirty="0" err="1" smtClean="0"/>
              <a:t>leere</a:t>
            </a:r>
            <a:r>
              <a:rPr lang="en-US" sz="2400" dirty="0" smtClean="0"/>
              <a:t> Felder, </a:t>
            </a:r>
            <a:r>
              <a:rPr lang="en-US" sz="2400" dirty="0" err="1" smtClean="0"/>
              <a:t>umso</a:t>
            </a:r>
            <a:r>
              <a:rPr lang="en-US" sz="2400" dirty="0" smtClean="0"/>
              <a:t> </a:t>
            </a:r>
            <a:r>
              <a:rPr lang="en-US" sz="2400" dirty="0" err="1" smtClean="0"/>
              <a:t>geringer</a:t>
            </a:r>
            <a:r>
              <a:rPr lang="en-US" sz="2400" dirty="0" smtClean="0"/>
              <a:t> </a:t>
            </a:r>
            <a:r>
              <a:rPr lang="en-US" sz="2400" dirty="0" err="1" smtClean="0"/>
              <a:t>ist</a:t>
            </a:r>
            <a:r>
              <a:rPr lang="en-US" sz="2400" dirty="0" smtClean="0"/>
              <a:t> die </a:t>
            </a:r>
            <a:r>
              <a:rPr lang="en-US" sz="2400" dirty="0" err="1" smtClean="0"/>
              <a:t>Chanche</a:t>
            </a:r>
            <a:r>
              <a:rPr lang="en-US" sz="2400" dirty="0" smtClean="0"/>
              <a:t> </a:t>
            </a:r>
            <a:r>
              <a:rPr lang="en-US" sz="2400" dirty="0" err="1" smtClean="0"/>
              <a:t>zu</a:t>
            </a:r>
            <a:r>
              <a:rPr lang="en-US" sz="2400" dirty="0" smtClean="0"/>
              <a:t> </a:t>
            </a:r>
            <a:r>
              <a:rPr lang="en-US" sz="2400" dirty="0" err="1" smtClean="0"/>
              <a:t>verlieren</a:t>
            </a:r>
            <a:endParaRPr lang="en-US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/>
              <a:t>Höchster</a:t>
            </a:r>
            <a:r>
              <a:rPr lang="en-US" b="1" dirty="0" smtClean="0"/>
              <a:t> Wert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 smtClean="0"/>
              <a:t>Somit</a:t>
            </a:r>
            <a:r>
              <a:rPr lang="en-US" sz="2400" dirty="0" smtClean="0"/>
              <a:t> </a:t>
            </a:r>
            <a:r>
              <a:rPr lang="en-US" sz="2400" dirty="0" err="1" smtClean="0"/>
              <a:t>versucht</a:t>
            </a:r>
            <a:r>
              <a:rPr lang="en-US" sz="2400" dirty="0" smtClean="0"/>
              <a:t> die KI </a:t>
            </a:r>
            <a:r>
              <a:rPr lang="en-US" sz="2400" dirty="0" err="1" smtClean="0"/>
              <a:t>immer</a:t>
            </a:r>
            <a:r>
              <a:rPr lang="en-US" sz="2400" dirty="0" smtClean="0"/>
              <a:t> die </a:t>
            </a:r>
            <a:r>
              <a:rPr lang="en-US" sz="2400" dirty="0" err="1" smtClean="0"/>
              <a:t>nächst</a:t>
            </a:r>
            <a:r>
              <a:rPr lang="en-US" sz="2400" dirty="0" smtClean="0"/>
              <a:t> </a:t>
            </a:r>
            <a:r>
              <a:rPr lang="en-US" sz="2400" dirty="0" err="1" smtClean="0"/>
              <a:t>größere</a:t>
            </a:r>
            <a:r>
              <a:rPr lang="en-US" sz="2400" dirty="0" smtClean="0"/>
              <a:t> </a:t>
            </a:r>
            <a:r>
              <a:rPr lang="en-US" sz="2400" dirty="0" err="1" smtClean="0"/>
              <a:t>Kachel</a:t>
            </a:r>
            <a:r>
              <a:rPr lang="en-US" sz="2400" dirty="0" smtClean="0"/>
              <a:t> </a:t>
            </a:r>
            <a:r>
              <a:rPr lang="en-US" sz="2400" dirty="0" err="1" smtClean="0"/>
              <a:t>zu</a:t>
            </a:r>
            <a:r>
              <a:rPr lang="en-US" sz="2400" dirty="0" smtClean="0"/>
              <a:t> </a:t>
            </a:r>
            <a:r>
              <a:rPr lang="en-US" sz="2400" dirty="0" err="1" smtClean="0"/>
              <a:t>erreichen</a:t>
            </a:r>
            <a:endParaRPr lang="en-US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4788" y="6339143"/>
            <a:ext cx="461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KI-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Algorithmus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6852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418</Words>
  <Application>Microsoft Macintosh PowerPoint</Application>
  <PresentationFormat>Widescreen</PresentationFormat>
  <Paragraphs>97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Apple Chancery</vt:lpstr>
      <vt:lpstr>Calibri</vt:lpstr>
      <vt:lpstr>Calibri Light</vt:lpstr>
      <vt:lpstr>Mangal</vt:lpstr>
      <vt:lpstr>Arial</vt:lpstr>
      <vt:lpstr>Office Theme</vt:lpstr>
      <vt:lpstr>Besondere Lernleistung</vt:lpstr>
      <vt:lpstr>Warum 2048 ?</vt:lpstr>
      <vt:lpstr>Vorgehensweise</vt:lpstr>
      <vt:lpstr>MVC</vt:lpstr>
      <vt:lpstr>PowerPoint Presentation</vt:lpstr>
      <vt:lpstr>KI Auswahl</vt:lpstr>
      <vt:lpstr>Minimax Algorthmus - Baum</vt:lpstr>
      <vt:lpstr>Minimax Algorithmus – Heuristiken</vt:lpstr>
      <vt:lpstr>Minimax Algorithmus – Heuristiken</vt:lpstr>
      <vt:lpstr>Minimax Algorithmus – Heuristiken</vt:lpstr>
      <vt:lpstr>Minimax Algorithmus – Baum + Heuristiken</vt:lpstr>
      <vt:lpstr>Minimax Algorithmus – Die Ebenen</vt:lpstr>
      <vt:lpstr>Minimax Algorithmus – Bester Zug</vt:lpstr>
      <vt:lpstr>PowerPoint Presentation</vt:lpstr>
      <vt:lpstr>Algorithmus Testen</vt:lpstr>
      <vt:lpstr>Meine Testumgebung </vt:lpstr>
      <vt:lpstr>Gesamtergebniss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Sem Klauke</dc:creator>
  <cp:lastModifiedBy>Sem Klauke</cp:lastModifiedBy>
  <cp:revision>22</cp:revision>
  <dcterms:created xsi:type="dcterms:W3CDTF">2017-05-29T14:19:27Z</dcterms:created>
  <dcterms:modified xsi:type="dcterms:W3CDTF">2017-06-01T21:22:34Z</dcterms:modified>
</cp:coreProperties>
</file>