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65" r:id="rId12"/>
    <p:sldId id="266" r:id="rId13"/>
    <p:sldId id="267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1"/>
    <p:restoredTop sz="94672"/>
  </p:normalViewPr>
  <p:slideViewPr>
    <p:cSldViewPr snapToGrid="0" snapToObjects="1">
      <p:cViewPr varScale="1">
        <p:scale>
          <a:sx n="175" d="100"/>
          <a:sy n="175" d="100"/>
        </p:scale>
        <p:origin x="18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B3A-1906-4B47-A910-42CDF9B5A0E6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5B20-1A68-9C41-959E-7EE88CA7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5B20-1A68-9C41-959E-7EE88CA77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5B20-1A68-9C41-959E-7EE88CA77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2736" y="5754190"/>
            <a:ext cx="1319347" cy="679268"/>
          </a:xfrm>
          <a:prstGeom prst="rect">
            <a:avLst/>
          </a:prstGeom>
        </p:spPr>
        <p:txBody>
          <a:bodyPr/>
          <a:lstStyle/>
          <a:p>
            <a:fld id="{F50DBB38-AD08-7D4B-8F51-14043B26161D}" type="datetime1">
              <a:rPr lang="de-DE" smtClean="0"/>
              <a:t>30.05.17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CAC0DC00-C72D-6E48-AEA0-2DA817121BD0}" type="datetime1">
              <a:rPr lang="de-DE" smtClean="0"/>
              <a:t>30.05.17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3608BCF1-7E18-2F40-B99E-BB3716C41FE6}" type="datetime1">
              <a:rPr lang="de-DE" smtClean="0"/>
              <a:t>30.05.17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4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7F1A498D-B389-BB43-8E01-489016EEE04A}" type="datetime1">
              <a:rPr lang="de-DE" smtClean="0"/>
              <a:t>30.05.17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47E3D312-3271-6F4C-95B9-ACF9094A2CED}" type="datetime1">
              <a:rPr lang="de-DE" smtClean="0"/>
              <a:t>30.05.17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EE4CE4F2-A9E7-8249-86EB-8765C9A1D9A1}" type="datetime1">
              <a:rPr lang="de-DE" smtClean="0"/>
              <a:t>30.05.17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B60383D1-A70F-9B41-AA3F-23E57886A9B5}" type="datetime1">
              <a:rPr lang="de-DE" smtClean="0"/>
              <a:t>30.05.17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5FAA0F50-77F7-8644-A2C9-7D358CB07FF2}" type="datetime1">
              <a:rPr lang="de-DE" smtClean="0"/>
              <a:t>30.05.17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234D14C0-2750-D24E-9632-7335F02EDBEE}" type="datetime1">
              <a:rPr lang="de-DE" smtClean="0"/>
              <a:t>30.05.17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E494F9AE-1835-FB4C-B1D5-CCD5FA4263F1}" type="datetime1">
              <a:rPr lang="de-DE" smtClean="0"/>
              <a:t>30.05.17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1946366" y="6356350"/>
            <a:ext cx="45719" cy="45719"/>
          </a:xfrm>
          <a:prstGeom prst="rect">
            <a:avLst/>
          </a:prstGeom>
        </p:spPr>
        <p:txBody>
          <a:bodyPr/>
          <a:lstStyle/>
          <a:p>
            <a:fld id="{C7DDFE24-BDF8-674E-AF06-8D865C430851}" type="datetime1">
              <a:rPr lang="de-DE" smtClean="0"/>
              <a:t>30.05.17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Warum 2048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5972" y="6356350"/>
            <a:ext cx="624840" cy="365125"/>
          </a:xfrm>
          <a:prstGeom prst="rect">
            <a:avLst/>
          </a:prstGeom>
        </p:spPr>
        <p:txBody>
          <a:bodyPr/>
          <a:lstStyle/>
          <a:p>
            <a:fld id="{B41DCE62-AC18-D74C-9DCC-97911F9E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1" y="6356350"/>
            <a:ext cx="392988" cy="409575"/>
          </a:xfrm>
          <a:prstGeom prst="rect">
            <a:avLst/>
          </a:prstGeom>
        </p:spPr>
      </p:pic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Warum 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374"/>
            <a:ext cx="9144000" cy="128120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Besondere</a:t>
            </a:r>
            <a:r>
              <a:rPr lang="en-US" sz="6000" dirty="0" smtClean="0"/>
              <a:t> </a:t>
            </a:r>
            <a:r>
              <a:rPr lang="en-US" sz="6000" dirty="0" err="1" smtClean="0"/>
              <a:t>Lernleistung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Besondee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17" y="1960807"/>
            <a:ext cx="3423565" cy="3493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455" y="1392702"/>
            <a:ext cx="709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Sem Klauke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22960" y="6344529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02.06.2-17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3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90"/>
          </a:xfrm>
        </p:spPr>
        <p:txBody>
          <a:bodyPr>
            <a:normAutofit/>
          </a:bodyPr>
          <a:lstStyle/>
          <a:p>
            <a:r>
              <a:rPr lang="en-US" dirty="0" err="1" smtClean="0"/>
              <a:t>Eindimensional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ausreichend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-&gt; </a:t>
            </a:r>
            <a:r>
              <a:rPr lang="en-US" dirty="0" err="1" smtClean="0"/>
              <a:t>Geht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Sackgasse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Gegenzug</a:t>
            </a:r>
            <a:r>
              <a:rPr lang="en-US" dirty="0" smtClean="0"/>
              <a:t> des </a:t>
            </a:r>
            <a:r>
              <a:rPr lang="en-US" dirty="0" err="1" smtClean="0"/>
              <a:t>Gegners</a:t>
            </a:r>
            <a:endParaRPr lang="en-US" dirty="0"/>
          </a:p>
          <a:p>
            <a:r>
              <a:rPr lang="en-US" dirty="0" err="1" smtClean="0"/>
              <a:t>Hierbei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die </a:t>
            </a:r>
            <a:r>
              <a:rPr lang="en-US" dirty="0" err="1" smtClean="0"/>
              <a:t>Ebenen</a:t>
            </a:r>
            <a:r>
              <a:rPr lang="en-US" dirty="0" smtClean="0"/>
              <a:t> des Minimax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gegenrische</a:t>
            </a:r>
            <a:r>
              <a:rPr lang="en-US" dirty="0" smtClean="0"/>
              <a:t> </a:t>
            </a:r>
            <a:r>
              <a:rPr lang="en-US" dirty="0" err="1" smtClean="0"/>
              <a:t>Spielzüge</a:t>
            </a:r>
            <a:r>
              <a:rPr lang="en-US" dirty="0" smtClean="0"/>
              <a:t> da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Kann</a:t>
            </a:r>
            <a:r>
              <a:rPr lang="en-US" dirty="0" smtClean="0"/>
              <a:t> n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  <a:r>
              <a:rPr lang="en-US" dirty="0" err="1" smtClean="0"/>
              <a:t>vorrausschauen</a:t>
            </a:r>
            <a:endParaRPr lang="en-US" dirty="0" smtClean="0"/>
          </a:p>
          <a:p>
            <a:r>
              <a:rPr lang="en-US" dirty="0" err="1" smtClean="0"/>
              <a:t>Gegner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2048: Die </a:t>
            </a:r>
            <a:r>
              <a:rPr lang="en-US" dirty="0" err="1" smtClean="0"/>
              <a:t>neue</a:t>
            </a:r>
            <a:r>
              <a:rPr lang="en-US" dirty="0" smtClean="0"/>
              <a:t> 2er/4er </a:t>
            </a:r>
            <a:r>
              <a:rPr lang="en-US" dirty="0" err="1" smtClean="0"/>
              <a:t>Kachel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Zug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Prämisse</a:t>
            </a:r>
            <a:r>
              <a:rPr lang="en-US" dirty="0" smtClean="0"/>
              <a:t>:  Der </a:t>
            </a:r>
            <a:r>
              <a:rPr lang="en-US" dirty="0" err="1" smtClean="0"/>
              <a:t>Zufall</a:t>
            </a:r>
            <a:r>
              <a:rPr lang="en-US" dirty="0" smtClean="0"/>
              <a:t> </a:t>
            </a:r>
            <a:r>
              <a:rPr lang="en-US" dirty="0" err="1" smtClean="0"/>
              <a:t>setzt</a:t>
            </a:r>
            <a:r>
              <a:rPr lang="en-US" dirty="0" smtClean="0"/>
              <a:t> die </a:t>
            </a:r>
            <a:r>
              <a:rPr lang="en-US" dirty="0" err="1" smtClean="0"/>
              <a:t>Kachel</a:t>
            </a:r>
            <a:r>
              <a:rPr lang="en-US" dirty="0" smtClean="0"/>
              <a:t> an die </a:t>
            </a:r>
            <a:r>
              <a:rPr lang="en-US" dirty="0" err="1" smtClean="0"/>
              <a:t>ungünstigste</a:t>
            </a:r>
            <a:r>
              <a:rPr lang="en-US" dirty="0" smtClean="0"/>
              <a:t> </a:t>
            </a:r>
            <a:r>
              <a:rPr lang="en-US" dirty="0" err="1" smtClean="0"/>
              <a:t>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Spieler</a:t>
            </a:r>
            <a:r>
              <a:rPr lang="en-US" dirty="0" smtClean="0"/>
              <a:t> / KI.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40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Baum +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5302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jede</a:t>
            </a:r>
            <a:r>
              <a:rPr lang="en-US" sz="2400" dirty="0" smtClean="0"/>
              <a:t> </a:t>
            </a:r>
            <a:r>
              <a:rPr lang="en-US" sz="2400" dirty="0" err="1" smtClean="0"/>
              <a:t>Spielbertt</a:t>
            </a:r>
            <a:r>
              <a:rPr lang="en-US" sz="2400" dirty="0" smtClean="0"/>
              <a:t> Situation </a:t>
            </a:r>
            <a:r>
              <a:rPr lang="en-US" sz="2400" dirty="0" err="1" smtClean="0"/>
              <a:t>wird</a:t>
            </a:r>
            <a:r>
              <a:rPr lang="en-US" sz="2400" dirty="0" smtClean="0"/>
              <a:t> </a:t>
            </a:r>
            <a:r>
              <a:rPr lang="en-US" sz="2400" dirty="0" err="1" smtClean="0"/>
              <a:t>jetzt</a:t>
            </a:r>
            <a:r>
              <a:rPr lang="en-US" sz="2400" dirty="0" smtClean="0"/>
              <a:t> der </a:t>
            </a:r>
            <a:r>
              <a:rPr lang="en-US" sz="2400" dirty="0" err="1"/>
              <a:t>e</a:t>
            </a:r>
            <a:r>
              <a:rPr lang="en-US" sz="2400" dirty="0" err="1" smtClean="0"/>
              <a:t>nstsprechende</a:t>
            </a:r>
            <a:r>
              <a:rPr lang="en-US" sz="2400" dirty="0" smtClean="0"/>
              <a:t> </a:t>
            </a:r>
            <a:r>
              <a:rPr lang="en-US" sz="2400" dirty="0" err="1" smtClean="0"/>
              <a:t>Heuristik</a:t>
            </a:r>
            <a:r>
              <a:rPr lang="en-US" sz="2400" dirty="0" smtClean="0"/>
              <a:t> Wert </a:t>
            </a:r>
            <a:r>
              <a:rPr lang="en-US" sz="2400" dirty="0" err="1" smtClean="0"/>
              <a:t>eingesetzt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7" y="2056344"/>
            <a:ext cx="7340600" cy="421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559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Die </a:t>
            </a:r>
            <a:r>
              <a:rPr lang="en-US" dirty="0" err="1" smtClean="0"/>
              <a:t>Ebenen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06994" cy="4351338"/>
          </a:xfrm>
        </p:spPr>
        <p:txBody>
          <a:bodyPr/>
          <a:lstStyle/>
          <a:p>
            <a:r>
              <a:rPr lang="en-US" u="sng" dirty="0" err="1" smtClean="0">
                <a:solidFill>
                  <a:schemeClr val="accent2"/>
                </a:solidFill>
              </a:rPr>
              <a:t>Maximirende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Ebene</a:t>
            </a:r>
            <a:r>
              <a:rPr lang="en-US" u="sng" dirty="0" smtClean="0">
                <a:solidFill>
                  <a:schemeClr val="accent2"/>
                </a:solidFill>
              </a:rPr>
              <a:t> (</a:t>
            </a:r>
            <a:r>
              <a:rPr lang="en-US" u="sng" dirty="0" err="1" smtClean="0">
                <a:solidFill>
                  <a:schemeClr val="accent2"/>
                </a:solidFill>
              </a:rPr>
              <a:t>Spieler</a:t>
            </a:r>
            <a:r>
              <a:rPr lang="en-US" u="sng" dirty="0" smtClean="0">
                <a:solidFill>
                  <a:schemeClr val="accent2"/>
                </a:solidFill>
              </a:rPr>
              <a:t> </a:t>
            </a:r>
            <a:r>
              <a:rPr lang="en-US" u="sng" dirty="0" err="1" smtClean="0">
                <a:solidFill>
                  <a:schemeClr val="accent2"/>
                </a:solidFill>
              </a:rPr>
              <a:t>bzw</a:t>
            </a:r>
            <a:r>
              <a:rPr lang="en-US" u="sng" dirty="0" smtClean="0">
                <a:solidFill>
                  <a:schemeClr val="accent2"/>
                </a:solidFill>
              </a:rPr>
              <a:t>. KI):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=&gt; </a:t>
            </a:r>
            <a:r>
              <a:rPr lang="en-US" dirty="0" err="1" smtClean="0">
                <a:solidFill>
                  <a:schemeClr val="accent2"/>
                </a:solidFill>
              </a:rPr>
              <a:t>Wenn</a:t>
            </a:r>
            <a:r>
              <a:rPr lang="en-US" dirty="0" smtClean="0">
                <a:solidFill>
                  <a:schemeClr val="accent2"/>
                </a:solidFill>
              </a:rPr>
              <a:t> der </a:t>
            </a:r>
            <a:r>
              <a:rPr lang="en-US" dirty="0" err="1" smtClean="0">
                <a:solidFill>
                  <a:schemeClr val="accent2"/>
                </a:solidFill>
              </a:rPr>
              <a:t>Spieler</a:t>
            </a:r>
            <a:r>
              <a:rPr lang="en-US" dirty="0" smtClean="0">
                <a:solidFill>
                  <a:schemeClr val="accent2"/>
                </a:solidFill>
              </a:rPr>
              <a:t> am Zug </a:t>
            </a:r>
            <a:r>
              <a:rPr lang="en-US" dirty="0" err="1" smtClean="0">
                <a:solidFill>
                  <a:schemeClr val="accent2"/>
                </a:solidFill>
              </a:rPr>
              <a:t>ist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versucht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er</a:t>
            </a:r>
            <a:r>
              <a:rPr lang="en-US" dirty="0" smtClean="0">
                <a:solidFill>
                  <a:schemeClr val="accent2"/>
                </a:solidFill>
              </a:rPr>
              <a:t> den </a:t>
            </a:r>
            <a:r>
              <a:rPr lang="en-US" dirty="0" err="1" smtClean="0">
                <a:solidFill>
                  <a:schemeClr val="accent2"/>
                </a:solidFill>
              </a:rPr>
              <a:t>Spielzug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größt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möglichen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Heuristik</a:t>
            </a:r>
            <a:r>
              <a:rPr lang="en-US" dirty="0" smtClean="0">
                <a:solidFill>
                  <a:schemeClr val="accent2"/>
                </a:solidFill>
              </a:rPr>
              <a:t> Wert </a:t>
            </a:r>
            <a:r>
              <a:rPr lang="en-US" dirty="0" err="1" smtClean="0">
                <a:solidFill>
                  <a:schemeClr val="accent2"/>
                </a:solidFill>
              </a:rPr>
              <a:t>zu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wählen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u="sng" dirty="0" err="1" smtClean="0">
                <a:solidFill>
                  <a:schemeClr val="accent5"/>
                </a:solidFill>
              </a:rPr>
              <a:t>Minimierende</a:t>
            </a:r>
            <a:r>
              <a:rPr lang="en-US" u="sng" dirty="0" smtClean="0">
                <a:solidFill>
                  <a:schemeClr val="accent5"/>
                </a:solidFill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</a:rPr>
              <a:t>Ebene</a:t>
            </a:r>
            <a:r>
              <a:rPr lang="en-US" u="sng" dirty="0" smtClean="0">
                <a:solidFill>
                  <a:schemeClr val="accent5"/>
                </a:solidFill>
              </a:rPr>
              <a:t> (</a:t>
            </a:r>
            <a:r>
              <a:rPr lang="en-US" u="sng" dirty="0" err="1" smtClean="0">
                <a:solidFill>
                  <a:schemeClr val="accent5"/>
                </a:solidFill>
              </a:rPr>
              <a:t>Gegner</a:t>
            </a:r>
            <a:r>
              <a:rPr lang="en-US" u="sng" dirty="0" smtClean="0">
                <a:solidFill>
                  <a:schemeClr val="accent5"/>
                </a:solidFill>
              </a:rPr>
              <a:t>/Computer):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=&gt; </a:t>
            </a:r>
            <a:r>
              <a:rPr lang="en-US" dirty="0" err="1" smtClean="0">
                <a:solidFill>
                  <a:schemeClr val="accent5"/>
                </a:solidFill>
              </a:rPr>
              <a:t>Wenn</a:t>
            </a:r>
            <a:r>
              <a:rPr lang="en-US" dirty="0" smtClean="0">
                <a:solidFill>
                  <a:schemeClr val="accent5"/>
                </a:solidFill>
              </a:rPr>
              <a:t> der </a:t>
            </a:r>
            <a:r>
              <a:rPr lang="en-US" dirty="0" err="1" smtClean="0">
                <a:solidFill>
                  <a:schemeClr val="accent5"/>
                </a:solidFill>
              </a:rPr>
              <a:t>Gegner</a:t>
            </a:r>
            <a:r>
              <a:rPr lang="en-US" dirty="0" smtClean="0">
                <a:solidFill>
                  <a:schemeClr val="accent5"/>
                </a:solidFill>
              </a:rPr>
              <a:t> am </a:t>
            </a:r>
            <a:r>
              <a:rPr lang="en-US" dirty="0" err="1" smtClean="0">
                <a:solidFill>
                  <a:schemeClr val="accent5"/>
                </a:solidFill>
              </a:rPr>
              <a:t>zug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ist</a:t>
            </a:r>
            <a:r>
              <a:rPr lang="en-US" dirty="0" smtClean="0">
                <a:solidFill>
                  <a:schemeClr val="accent5"/>
                </a:solidFill>
              </a:rPr>
              <a:t>, </a:t>
            </a:r>
            <a:r>
              <a:rPr lang="en-US" dirty="0" err="1" smtClean="0">
                <a:solidFill>
                  <a:schemeClr val="accent5"/>
                </a:solidFill>
              </a:rPr>
              <a:t>versucht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er</a:t>
            </a:r>
            <a:r>
              <a:rPr lang="en-US" dirty="0" smtClean="0">
                <a:solidFill>
                  <a:schemeClr val="accent5"/>
                </a:solidFill>
              </a:rPr>
              <a:t> den </a:t>
            </a:r>
            <a:r>
              <a:rPr lang="en-US" dirty="0" err="1" smtClean="0">
                <a:solidFill>
                  <a:schemeClr val="accent5"/>
                </a:solidFill>
              </a:rPr>
              <a:t>für</a:t>
            </a:r>
            <a:r>
              <a:rPr lang="en-US" dirty="0" smtClean="0">
                <a:solidFill>
                  <a:schemeClr val="accent5"/>
                </a:solidFill>
              </a:rPr>
              <a:t> den </a:t>
            </a:r>
            <a:r>
              <a:rPr lang="en-US" dirty="0" err="1" smtClean="0">
                <a:solidFill>
                  <a:schemeClr val="accent5"/>
                </a:solidFill>
              </a:rPr>
              <a:t>Maximierenden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Spieler</a:t>
            </a:r>
            <a:r>
              <a:rPr lang="en-US" dirty="0" smtClean="0">
                <a:solidFill>
                  <a:schemeClr val="accent5"/>
                </a:solidFill>
              </a:rPr>
              <a:t> am </a:t>
            </a:r>
            <a:r>
              <a:rPr lang="en-US" dirty="0" err="1" smtClean="0">
                <a:solidFill>
                  <a:schemeClr val="accent5"/>
                </a:solidFill>
              </a:rPr>
              <a:t>schlechtesten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bewerteten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Spielzug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zu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err="1" smtClean="0">
                <a:solidFill>
                  <a:schemeClr val="accent5"/>
                </a:solidFill>
              </a:rPr>
              <a:t>wählen</a:t>
            </a:r>
            <a:endParaRPr lang="en-US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61231"/>
            <a:ext cx="4157133" cy="23855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37895" y="1961231"/>
            <a:ext cx="520505" cy="472480"/>
          </a:xfrm>
          <a:prstGeom prst="rect">
            <a:avLst/>
          </a:prstGeom>
          <a:solidFill>
            <a:srgbClr val="ED7D3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62314" y="2546252"/>
            <a:ext cx="3391486" cy="541606"/>
          </a:xfrm>
          <a:prstGeom prst="rect">
            <a:avLst/>
          </a:prstGeom>
          <a:solidFill>
            <a:srgbClr val="4472C4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52824" y="3322361"/>
            <a:ext cx="3967089" cy="897947"/>
          </a:xfrm>
          <a:prstGeom prst="rect">
            <a:avLst/>
          </a:prstGeom>
          <a:solidFill>
            <a:srgbClr val="ED7D31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07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Bester Zug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Mehere</a:t>
            </a:r>
            <a:r>
              <a:rPr lang="en-US" dirty="0" smtClean="0"/>
              <a:t> </a:t>
            </a:r>
            <a:r>
              <a:rPr lang="en-US" dirty="0" err="1" smtClean="0"/>
              <a:t>Eben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unten</a:t>
            </a:r>
            <a:r>
              <a:rPr lang="en-US" dirty="0" smtClean="0"/>
              <a:t> </a:t>
            </a:r>
            <a:r>
              <a:rPr lang="en-US" dirty="0" err="1" smtClean="0"/>
              <a:t>geschaut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4)</a:t>
            </a:r>
          </a:p>
          <a:p>
            <a:r>
              <a:rPr lang="en-US" dirty="0" err="1" smtClean="0"/>
              <a:t>Minimierung</a:t>
            </a:r>
            <a:r>
              <a:rPr lang="en-US" dirty="0" smtClean="0"/>
              <a:t> und </a:t>
            </a:r>
            <a:r>
              <a:rPr lang="en-US" dirty="0" err="1" smtClean="0"/>
              <a:t>Maximierung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beachtet</a:t>
            </a:r>
            <a:endParaRPr lang="en-US" dirty="0" smtClean="0"/>
          </a:p>
          <a:p>
            <a:r>
              <a:rPr lang="en-US" dirty="0" smtClean="0"/>
              <a:t>Alpha/Beta </a:t>
            </a:r>
            <a:r>
              <a:rPr lang="en-US" dirty="0" err="1" smtClean="0"/>
              <a:t>Puring</a:t>
            </a:r>
            <a:r>
              <a:rPr lang="en-US" dirty="0" smtClean="0"/>
              <a:t>: </a:t>
            </a:r>
            <a:r>
              <a:rPr lang="en-US" dirty="0" err="1" smtClean="0"/>
              <a:t>Verschnellrung</a:t>
            </a:r>
            <a:r>
              <a:rPr lang="en-US" dirty="0" smtClean="0"/>
              <a:t> des </a:t>
            </a:r>
            <a:r>
              <a:rPr lang="en-US" dirty="0" err="1" smtClean="0"/>
              <a:t>Algorithmus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vielfaches</a:t>
            </a:r>
            <a:endParaRPr lang="en-US" dirty="0" smtClean="0"/>
          </a:p>
          <a:p>
            <a:r>
              <a:rPr lang="en-US" dirty="0" err="1" smtClean="0"/>
              <a:t>Zweige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durchlaufen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=&gt; der </a:t>
            </a:r>
            <a:r>
              <a:rPr lang="en-US" dirty="0" err="1" smtClean="0"/>
              <a:t>maximale</a:t>
            </a:r>
            <a:r>
              <a:rPr lang="en-US" dirty="0" smtClean="0"/>
              <a:t> Wert des </a:t>
            </a:r>
            <a:r>
              <a:rPr lang="en-US" dirty="0" err="1"/>
              <a:t>Z</a:t>
            </a:r>
            <a:r>
              <a:rPr lang="en-US" dirty="0" err="1" smtClean="0"/>
              <a:t>weiges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durchlaufender</a:t>
            </a:r>
            <a:r>
              <a:rPr lang="en-US" dirty="0" smtClean="0"/>
              <a:t> </a:t>
            </a:r>
            <a:r>
              <a:rPr lang="en-US" dirty="0" err="1" smtClean="0"/>
              <a:t>Maximaler</a:t>
            </a:r>
            <a:r>
              <a:rPr lang="en-US" dirty="0" smtClean="0"/>
              <a:t> Wert -&gt; </a:t>
            </a:r>
            <a:r>
              <a:rPr lang="en-US" dirty="0" err="1" smtClean="0"/>
              <a:t>würde</a:t>
            </a:r>
            <a:r>
              <a:rPr lang="en-US" dirty="0" smtClean="0"/>
              <a:t> der </a:t>
            </a:r>
            <a:r>
              <a:rPr lang="en-US" dirty="0" err="1" smtClean="0"/>
              <a:t>Spieler</a:t>
            </a:r>
            <a:r>
              <a:rPr lang="en-US" dirty="0" smtClean="0"/>
              <a:t>/die KI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der </a:t>
            </a:r>
            <a:r>
              <a:rPr lang="en-US" dirty="0" err="1" smtClean="0"/>
              <a:t>minimale</a:t>
            </a:r>
            <a:r>
              <a:rPr lang="en-US" dirty="0" smtClean="0"/>
              <a:t> Wert des </a:t>
            </a:r>
            <a:r>
              <a:rPr lang="en-US" dirty="0" err="1" smtClean="0"/>
              <a:t>Zweiges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durchlaufender</a:t>
            </a:r>
            <a:r>
              <a:rPr lang="en-US" dirty="0" smtClean="0"/>
              <a:t> Minimal Wert -&gt; </a:t>
            </a:r>
            <a:r>
              <a:rPr lang="en-US" dirty="0" err="1" smtClean="0"/>
              <a:t>würde</a:t>
            </a:r>
            <a:r>
              <a:rPr lang="en-US" dirty="0" smtClean="0"/>
              <a:t> der </a:t>
            </a:r>
            <a:r>
              <a:rPr lang="en-US" dirty="0" err="1" smtClean="0"/>
              <a:t>Gegner</a:t>
            </a:r>
            <a:r>
              <a:rPr lang="en-US" dirty="0" smtClean="0"/>
              <a:t>/Computer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6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12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Demo (KI)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30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Zufall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Rolle </a:t>
            </a:r>
            <a:r>
              <a:rPr lang="en-US" dirty="0" err="1" smtClean="0"/>
              <a:t>bei</a:t>
            </a:r>
            <a:r>
              <a:rPr lang="en-US" dirty="0" smtClean="0"/>
              <a:t> 2048 </a:t>
            </a:r>
            <a:r>
              <a:rPr lang="en-US" dirty="0" err="1" smtClean="0"/>
              <a:t>spielt</a:t>
            </a:r>
            <a:r>
              <a:rPr lang="en-US" dirty="0" smtClean="0"/>
              <a:t>,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Spiel </a:t>
            </a:r>
            <a:r>
              <a:rPr lang="en-US" dirty="0" err="1" smtClean="0"/>
              <a:t>anderes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Spiel ”</a:t>
            </a:r>
            <a:r>
              <a:rPr lang="en-US" dirty="0" err="1" smtClean="0"/>
              <a:t>gewinnt</a:t>
            </a:r>
            <a:r>
              <a:rPr lang="en-US" dirty="0" smtClean="0"/>
              <a:t>”, </a:t>
            </a:r>
            <a:r>
              <a:rPr lang="en-US" dirty="0" err="1" smtClean="0"/>
              <a:t>heißt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das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gewinnt</a:t>
            </a:r>
            <a:endParaRPr lang="en-US" dirty="0" smtClean="0"/>
          </a:p>
          <a:p>
            <a:r>
              <a:rPr lang="en-US" dirty="0" err="1" smtClean="0"/>
              <a:t>Beweise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des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Mathemathis</a:t>
            </a:r>
            <a:r>
              <a:rPr lang="en-US" dirty="0" smtClean="0"/>
              <a:t>.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Graphentheorie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man </a:t>
            </a:r>
            <a:r>
              <a:rPr lang="en-US" dirty="0" err="1" smtClean="0"/>
              <a:t>Algorithem</a:t>
            </a:r>
            <a:r>
              <a:rPr lang="en-US" dirty="0" smtClean="0"/>
              <a:t> </a:t>
            </a:r>
            <a:r>
              <a:rPr lang="en-US" dirty="0" err="1" smtClean="0"/>
              <a:t>eventuell</a:t>
            </a:r>
            <a:r>
              <a:rPr lang="en-US" dirty="0" smtClean="0"/>
              <a:t> </a:t>
            </a:r>
            <a:r>
              <a:rPr lang="en-US" dirty="0" err="1" smtClean="0"/>
              <a:t>belegen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Viele</a:t>
            </a:r>
            <a:r>
              <a:rPr lang="en-US" dirty="0" smtClean="0"/>
              <a:t> Test </a:t>
            </a:r>
            <a:r>
              <a:rPr lang="en-US" dirty="0" err="1" smtClean="0"/>
              <a:t>durchführen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588" y="6382239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9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Meine</a:t>
            </a:r>
            <a:r>
              <a:rPr lang="en-US" dirty="0" smtClean="0"/>
              <a:t> </a:t>
            </a:r>
            <a:r>
              <a:rPr lang="en-US" dirty="0" err="1" smtClean="0"/>
              <a:t>Testumgebung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4 </a:t>
            </a:r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verschieden</a:t>
            </a:r>
            <a:r>
              <a:rPr lang="en-US" dirty="0" smtClean="0"/>
              <a:t> </a:t>
            </a:r>
            <a:r>
              <a:rPr lang="en-US" dirty="0" err="1" smtClean="0"/>
              <a:t>Gewichtet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Gewichtungseinteilung</a:t>
            </a:r>
            <a:r>
              <a:rPr lang="en-US" dirty="0" smtClean="0"/>
              <a:t> </a:t>
            </a:r>
            <a:r>
              <a:rPr lang="en-US" dirty="0" err="1" smtClean="0"/>
              <a:t>nenne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Konfiguration</a:t>
            </a:r>
            <a:r>
              <a:rPr lang="en-US" dirty="0" smtClean="0"/>
              <a:t>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Tests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Konfigurartion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Konfiguartionen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endParaRPr lang="en-US" dirty="0" smtClean="0"/>
          </a:p>
          <a:p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Testprogramme</a:t>
            </a:r>
            <a:r>
              <a:rPr lang="en-US" dirty="0" smtClean="0"/>
              <a:t> </a:t>
            </a:r>
            <a:r>
              <a:rPr lang="en-US" dirty="0" err="1" smtClean="0"/>
              <a:t>holen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Test </a:t>
            </a:r>
            <a:r>
              <a:rPr lang="en-US" dirty="0" err="1" smtClean="0"/>
              <a:t>aufträge</a:t>
            </a:r>
            <a:r>
              <a:rPr lang="en-US" dirty="0" smtClean="0"/>
              <a:t> von der </a:t>
            </a:r>
            <a:r>
              <a:rPr lang="en-US" dirty="0" err="1" smtClean="0"/>
              <a:t>Warteschlange</a:t>
            </a:r>
            <a:endParaRPr lang="en-US" dirty="0"/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 </a:t>
            </a:r>
            <a:r>
              <a:rPr lang="en-US" dirty="0" err="1" smtClean="0"/>
              <a:t>geschrieben</a:t>
            </a:r>
            <a:r>
              <a:rPr lang="en-US" dirty="0" smtClean="0"/>
              <a:t> -&gt; </a:t>
            </a:r>
            <a:r>
              <a:rPr lang="en-US" dirty="0" err="1" smtClean="0"/>
              <a:t>Auswertung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Allerdinsg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Test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11min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588" y="6382239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7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Gesamtergebniss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Spiel </a:t>
            </a:r>
            <a:r>
              <a:rPr lang="en-US" dirty="0" err="1" smtClean="0"/>
              <a:t>ist</a:t>
            </a:r>
            <a:r>
              <a:rPr lang="en-US" dirty="0" smtClean="0"/>
              <a:t> per Hand </a:t>
            </a:r>
            <a:r>
              <a:rPr lang="en-US" dirty="0" err="1" smtClean="0"/>
              <a:t>spielbar</a:t>
            </a:r>
            <a:endParaRPr lang="en-US" dirty="0" smtClean="0"/>
          </a:p>
          <a:p>
            <a:r>
              <a:rPr lang="en-US" dirty="0" smtClean="0"/>
              <a:t>In ca 75% der </a:t>
            </a:r>
            <a:r>
              <a:rPr lang="en-US" dirty="0" err="1" smtClean="0"/>
              <a:t>Spiele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die KI auf 2048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meien</a:t>
            </a:r>
            <a:r>
              <a:rPr lang="en-US" dirty="0" smtClean="0"/>
              <a:t> </a:t>
            </a:r>
            <a:r>
              <a:rPr lang="en-US" dirty="0" err="1" smtClean="0"/>
              <a:t>Erwarungen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wollte</a:t>
            </a:r>
            <a:r>
              <a:rPr lang="en-US" dirty="0" smtClean="0"/>
              <a:t> 100%</a:t>
            </a:r>
          </a:p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ahl war </a:t>
            </a:r>
            <a:r>
              <a:rPr lang="en-US" dirty="0" err="1" smtClean="0"/>
              <a:t>falsch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trozdem</a:t>
            </a:r>
            <a:r>
              <a:rPr lang="en-US" dirty="0" smtClean="0"/>
              <a:t> </a:t>
            </a:r>
            <a:r>
              <a:rPr lang="en-US" dirty="0" err="1" smtClean="0"/>
              <a:t>sauber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saubere</a:t>
            </a:r>
            <a:r>
              <a:rPr lang="en-US" dirty="0" smtClean="0"/>
              <a:t> Code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Alorithmen</a:t>
            </a:r>
            <a:r>
              <a:rPr lang="en-US" dirty="0" smtClean="0"/>
              <a:t> </a:t>
            </a:r>
            <a:r>
              <a:rPr lang="en-US" dirty="0" err="1" smtClean="0"/>
              <a:t>gelernt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 das </a:t>
            </a:r>
            <a:r>
              <a:rPr lang="en-US" dirty="0" err="1" smtClean="0"/>
              <a:t>Rechenleistung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begrenzt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so ”</a:t>
            </a:r>
            <a:r>
              <a:rPr lang="en-US" dirty="0" err="1" smtClean="0"/>
              <a:t>simplen</a:t>
            </a:r>
            <a:r>
              <a:rPr lang="en-US" dirty="0" smtClean="0"/>
              <a:t>” </a:t>
            </a:r>
            <a:r>
              <a:rPr lang="en-US" dirty="0" err="1" smtClean="0"/>
              <a:t>Sachen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588" y="6382239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Fazit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9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2048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2997"/>
          </a:xfrm>
        </p:spPr>
        <p:txBody>
          <a:bodyPr/>
          <a:lstStyle/>
          <a:p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Schachcomputer</a:t>
            </a:r>
            <a:r>
              <a:rPr lang="en-US" dirty="0" smtClean="0"/>
              <a:t> -&gt;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kompliziert</a:t>
            </a:r>
            <a:endParaRPr lang="en-US" dirty="0" smtClean="0"/>
          </a:p>
          <a:p>
            <a:r>
              <a:rPr lang="en-US" dirty="0" err="1" smtClean="0"/>
              <a:t>Klare</a:t>
            </a:r>
            <a:r>
              <a:rPr lang="en-US" dirty="0" smtClean="0"/>
              <a:t>,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Spielregeln</a:t>
            </a:r>
            <a:r>
              <a:rPr lang="en-US" dirty="0" smtClean="0"/>
              <a:t>, </a:t>
            </a:r>
            <a:r>
              <a:rPr lang="en-US" dirty="0" err="1" smtClean="0"/>
              <a:t>dennoch</a:t>
            </a:r>
            <a:r>
              <a:rPr lang="en-US" dirty="0" smtClean="0"/>
              <a:t>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Umsetzung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77086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2048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824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Eckdaten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037624"/>
            <a:ext cx="10936458" cy="18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Spiel 2048 in JavaScript und HTML </a:t>
            </a:r>
            <a:r>
              <a:rPr lang="en-US" dirty="0" err="1" smtClean="0"/>
              <a:t>programmiert</a:t>
            </a:r>
            <a:r>
              <a:rPr lang="en-US" dirty="0" smtClean="0"/>
              <a:t> (</a:t>
            </a:r>
            <a:r>
              <a:rPr lang="en-US" dirty="0" err="1" smtClean="0"/>
              <a:t>als</a:t>
            </a:r>
            <a:r>
              <a:rPr lang="en-US" dirty="0" smtClean="0"/>
              <a:t> website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öffnen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KI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Spiel 2048 in JavaScript </a:t>
            </a:r>
            <a:r>
              <a:rPr lang="en-US" dirty="0" err="1" smtClean="0"/>
              <a:t>programmiert</a:t>
            </a:r>
            <a:endParaRPr lang="en-US" dirty="0"/>
          </a:p>
          <a:p>
            <a:r>
              <a:rPr lang="en-US" dirty="0" err="1" smtClean="0"/>
              <a:t>Testumgebung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KI in JavaScript/SQL/PHP </a:t>
            </a:r>
            <a:r>
              <a:rPr lang="en-US" dirty="0" err="1" smtClean="0"/>
              <a:t>programmiert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01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Modelierung</a:t>
            </a:r>
            <a:r>
              <a:rPr lang="en-US" dirty="0" smtClean="0"/>
              <a:t> des Codes</a:t>
            </a:r>
          </a:p>
          <a:p>
            <a:r>
              <a:rPr lang="en-US" dirty="0" err="1" smtClean="0"/>
              <a:t>Umsetzung</a:t>
            </a:r>
            <a:r>
              <a:rPr lang="en-US" dirty="0" smtClean="0"/>
              <a:t> des Spiels (</a:t>
            </a:r>
            <a:r>
              <a:rPr lang="en-US" dirty="0" err="1" smtClean="0"/>
              <a:t>ohne</a:t>
            </a:r>
            <a:r>
              <a:rPr lang="en-US" dirty="0" smtClean="0"/>
              <a:t> KI)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Hinblick</a:t>
            </a:r>
            <a:r>
              <a:rPr lang="en-US" dirty="0" smtClean="0"/>
              <a:t> auf die </a:t>
            </a:r>
            <a:r>
              <a:rPr lang="en-US" dirty="0" err="1" smtClean="0"/>
              <a:t>Anküpfung</a:t>
            </a:r>
            <a:r>
              <a:rPr lang="en-US" dirty="0" smtClean="0"/>
              <a:t> der KI</a:t>
            </a:r>
            <a:br>
              <a:rPr lang="en-US" dirty="0" smtClean="0"/>
            </a:br>
            <a:r>
              <a:rPr lang="en-US" dirty="0" smtClean="0"/>
              <a:t>=&gt; MVC</a:t>
            </a:r>
          </a:p>
          <a:p>
            <a:r>
              <a:rPr lang="en-US" dirty="0" err="1" smtClean="0"/>
              <a:t>Entscheiden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KI </a:t>
            </a:r>
            <a:r>
              <a:rPr lang="en-US" dirty="0" err="1" smtClean="0"/>
              <a:t>Algorithmus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minimax/</a:t>
            </a:r>
            <a:r>
              <a:rPr lang="en-US" dirty="0" err="1" smtClean="0"/>
              <a:t>expectimax</a:t>
            </a:r>
            <a:r>
              <a:rPr lang="en-US" dirty="0" smtClean="0"/>
              <a:t>/tree search/alpha beat </a:t>
            </a:r>
            <a:r>
              <a:rPr lang="en-US" dirty="0" err="1" smtClean="0"/>
              <a:t>puring</a:t>
            </a:r>
            <a:endParaRPr lang="en-US" dirty="0"/>
          </a:p>
          <a:p>
            <a:r>
              <a:rPr lang="en-US" dirty="0" err="1" smtClean="0"/>
              <a:t>Umsetzung</a:t>
            </a:r>
            <a:r>
              <a:rPr lang="en-US" dirty="0" smtClean="0"/>
              <a:t> des </a:t>
            </a:r>
            <a:r>
              <a:rPr lang="en-US" dirty="0" err="1" smtClean="0"/>
              <a:t>Algorithmuses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Algorithmusausdenken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Heuristiken</a:t>
            </a:r>
            <a:r>
              <a:rPr lang="en-US" dirty="0" smtClean="0"/>
              <a:t> und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6308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Struktur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14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übersichtliche</a:t>
            </a:r>
            <a:r>
              <a:rPr lang="en-US" dirty="0" smtClean="0"/>
              <a:t> und </a:t>
            </a: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smtClean="0"/>
              <a:t>View: HTML und CSS (</a:t>
            </a:r>
            <a:r>
              <a:rPr lang="en-US" dirty="0" err="1" smtClean="0"/>
              <a:t>Darstellung</a:t>
            </a:r>
            <a:r>
              <a:rPr lang="en-US" dirty="0" smtClean="0"/>
              <a:t> und Animation der </a:t>
            </a:r>
            <a:r>
              <a:rPr lang="en-US" dirty="0" err="1" smtClean="0"/>
              <a:t>Kacheln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Represenation</a:t>
            </a:r>
            <a:r>
              <a:rPr lang="en-US" dirty="0" smtClean="0"/>
              <a:t> des </a:t>
            </a:r>
            <a:r>
              <a:rPr lang="en-US" dirty="0" err="1" smtClean="0"/>
              <a:t>Spielbretts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Code (2D Array)</a:t>
            </a:r>
            <a:br>
              <a:rPr lang="en-US" dirty="0" smtClean="0"/>
            </a:br>
            <a:r>
              <a:rPr lang="en-US" dirty="0" smtClean="0"/>
              <a:t>=&gt; Board manipulation und Board </a:t>
            </a:r>
            <a:r>
              <a:rPr lang="en-US" dirty="0" err="1" smtClean="0"/>
              <a:t>Informationen</a:t>
            </a:r>
            <a:endParaRPr lang="en-US" dirty="0" smtClean="0"/>
          </a:p>
          <a:p>
            <a:r>
              <a:rPr lang="en-US" dirty="0" smtClean="0"/>
              <a:t>Controller: 2 </a:t>
            </a:r>
            <a:r>
              <a:rPr lang="en-US" dirty="0" err="1" smtClean="0"/>
              <a:t>Stück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Modellierung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4224866"/>
            <a:ext cx="996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Verknüpft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mit</a:t>
            </a:r>
            <a:r>
              <a:rPr lang="en-US" sz="2400" dirty="0" smtClean="0"/>
              <a:t> </a:t>
            </a:r>
            <a:r>
              <a:rPr lang="en-US" sz="2400" dirty="0" err="1" smtClean="0"/>
              <a:t>dem</a:t>
            </a:r>
            <a:r>
              <a:rPr lang="en-US" sz="2400" dirty="0" smtClean="0"/>
              <a:t> View und </a:t>
            </a:r>
            <a:r>
              <a:rPr lang="en-US" sz="2400" dirty="0" err="1" smtClean="0"/>
              <a:t>nimmt</a:t>
            </a:r>
            <a:r>
              <a:rPr lang="en-US" sz="2400" dirty="0" smtClean="0"/>
              <a:t> </a:t>
            </a:r>
            <a:r>
              <a:rPr lang="en-US" sz="2400" dirty="0" err="1" smtClean="0"/>
              <a:t>Spielzüge</a:t>
            </a:r>
            <a:r>
              <a:rPr lang="en-US" sz="2400" dirty="0" smtClean="0"/>
              <a:t> und </a:t>
            </a:r>
            <a:r>
              <a:rPr lang="en-US" sz="2400" dirty="0" err="1" smtClean="0"/>
              <a:t>Befehle</a:t>
            </a:r>
            <a:r>
              <a:rPr lang="en-US" sz="2400" dirty="0" smtClean="0"/>
              <a:t> </a:t>
            </a:r>
            <a:r>
              <a:rPr lang="en-US" sz="2400" dirty="0" err="1" smtClean="0"/>
              <a:t>vom</a:t>
            </a:r>
            <a:r>
              <a:rPr lang="en-US" sz="2400" dirty="0" smtClean="0"/>
              <a:t> </a:t>
            </a:r>
            <a:r>
              <a:rPr lang="en-US" sz="2400" dirty="0" err="1" smtClean="0"/>
              <a:t>spielenden</a:t>
            </a:r>
            <a:r>
              <a:rPr lang="en-US" sz="2400" dirty="0" smtClean="0"/>
              <a:t> User </a:t>
            </a:r>
            <a:r>
              <a:rPr lang="en-US" sz="2400" dirty="0" err="1" smtClean="0"/>
              <a:t>entgegegn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9867" y="5137065"/>
            <a:ext cx="8759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Verknüpft</a:t>
            </a:r>
            <a:r>
              <a:rPr lang="en-US" sz="2400" dirty="0" smtClean="0"/>
              <a:t> Model </a:t>
            </a:r>
            <a:r>
              <a:rPr lang="en-US" sz="2400" dirty="0" err="1" smtClean="0"/>
              <a:t>mit</a:t>
            </a:r>
            <a:r>
              <a:rPr lang="en-US" sz="2400" dirty="0" smtClean="0"/>
              <a:t> View und </a:t>
            </a:r>
            <a:r>
              <a:rPr lang="en-US" sz="2400" dirty="0" err="1" smtClean="0"/>
              <a:t>errechnet</a:t>
            </a:r>
            <a:r>
              <a:rPr lang="en-US" sz="2400" dirty="0" smtClean="0"/>
              <a:t> den </a:t>
            </a:r>
            <a:r>
              <a:rPr lang="en-US" sz="2400" dirty="0" err="1" smtClean="0"/>
              <a:t>besten</a:t>
            </a:r>
            <a:r>
              <a:rPr lang="en-US" sz="2400" dirty="0" smtClean="0"/>
              <a:t>, </a:t>
            </a:r>
            <a:r>
              <a:rPr lang="en-US" sz="2400" dirty="0" err="1" smtClean="0"/>
              <a:t>nächsten</a:t>
            </a:r>
            <a:r>
              <a:rPr lang="en-US" sz="2400" dirty="0" smtClean="0"/>
              <a:t> </a:t>
            </a:r>
            <a:r>
              <a:rPr lang="en-US" sz="2400" dirty="0" err="1" smtClean="0"/>
              <a:t>Spielzug</a:t>
            </a:r>
            <a:r>
              <a:rPr lang="en-US" sz="2400" dirty="0" smtClean="0"/>
              <a:t> =&gt; KI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47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612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tx1">
                    <a:lumMod val="95000"/>
                    <a:lumOff val="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Demo (spiel)</a:t>
            </a:r>
            <a:endParaRPr lang="en-US" sz="9600" dirty="0">
              <a:solidFill>
                <a:schemeClr val="tx1">
                  <a:lumMod val="95000"/>
                  <a:lumOff val="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08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 </a:t>
            </a:r>
            <a:r>
              <a:rPr lang="en-US" dirty="0" err="1" smtClean="0"/>
              <a:t>Auswahl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Grundsätzliche</a:t>
            </a:r>
            <a:r>
              <a:rPr lang="en-US" dirty="0" smtClean="0"/>
              <a:t> </a:t>
            </a:r>
            <a:r>
              <a:rPr lang="en-US" dirty="0" err="1" smtClean="0"/>
              <a:t>Kategorisrierung</a:t>
            </a:r>
            <a:endParaRPr lang="en-US" dirty="0" smtClean="0"/>
          </a:p>
          <a:p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Maschienen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Neuronale</a:t>
            </a:r>
            <a:r>
              <a:rPr lang="en-US" dirty="0" smtClean="0"/>
              <a:t> </a:t>
            </a:r>
            <a:r>
              <a:rPr lang="en-US" dirty="0" err="1" smtClean="0"/>
              <a:t>Netze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dirty="0" err="1" smtClean="0"/>
              <a:t>Statistik</a:t>
            </a:r>
            <a:endParaRPr lang="en-US" dirty="0" smtClean="0"/>
          </a:p>
          <a:p>
            <a:r>
              <a:rPr lang="en-US" dirty="0" smtClean="0"/>
              <a:t>Mein Ansatz (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altmodisch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Suchbäume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-&gt; ”</a:t>
            </a:r>
            <a:r>
              <a:rPr lang="en-US" dirty="0" err="1" smtClean="0"/>
              <a:t>einfach</a:t>
            </a:r>
            <a:r>
              <a:rPr lang="en-US" dirty="0" smtClean="0"/>
              <a:t>”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, </a:t>
            </a:r>
            <a:r>
              <a:rPr lang="en-US" dirty="0" err="1" smtClean="0"/>
              <a:t>dennoch</a:t>
            </a:r>
            <a:r>
              <a:rPr lang="en-US" dirty="0" smtClean="0"/>
              <a:t> </a:t>
            </a:r>
            <a:r>
              <a:rPr lang="en-US" dirty="0" err="1" smtClean="0"/>
              <a:t>ausreichend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Baum </a:t>
            </a:r>
            <a:r>
              <a:rPr lang="en-US" dirty="0" err="1" smtClean="0"/>
              <a:t>aufstellen</a:t>
            </a:r>
            <a:r>
              <a:rPr lang="en-US" dirty="0" smtClean="0"/>
              <a:t> und </a:t>
            </a:r>
            <a:r>
              <a:rPr lang="en-US" dirty="0" err="1" smtClean="0"/>
              <a:t>durchlaufen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</a:t>
            </a:r>
            <a:r>
              <a:rPr lang="en-US" dirty="0" err="1" smtClean="0"/>
              <a:t>Entscheidung</a:t>
            </a:r>
            <a:r>
              <a:rPr lang="en-US" dirty="0" smtClean="0"/>
              <a:t> </a:t>
            </a:r>
            <a:r>
              <a:rPr lang="en-US" dirty="0" err="1" smtClean="0"/>
              <a:t>zugunsten</a:t>
            </a:r>
            <a:r>
              <a:rPr lang="en-US" dirty="0" smtClean="0"/>
              <a:t>: Minimax </a:t>
            </a:r>
            <a:r>
              <a:rPr lang="en-US" dirty="0" err="1" smtClean="0"/>
              <a:t>Alogrithmus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Alpha Beta </a:t>
            </a:r>
            <a:r>
              <a:rPr lang="en-US" dirty="0" err="1" smtClean="0"/>
              <a:t>Puring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56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10337800" cy="1325563"/>
          </a:xfrm>
        </p:spPr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Algorthmus</a:t>
            </a:r>
            <a:r>
              <a:rPr lang="en-US" dirty="0" smtClean="0"/>
              <a:t> - Baum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7" y="1690688"/>
            <a:ext cx="8025384" cy="4181856"/>
          </a:xfrm>
        </p:spPr>
      </p:pic>
      <p:sp>
        <p:nvSpPr>
          <p:cNvPr id="5" name="TextBox 4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44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90"/>
          </a:xfrm>
        </p:spPr>
        <p:txBody>
          <a:bodyPr>
            <a:normAutofit/>
          </a:bodyPr>
          <a:lstStyle/>
          <a:p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die </a:t>
            </a:r>
            <a:r>
              <a:rPr lang="en-US" dirty="0" err="1" smtClean="0"/>
              <a:t>aktuelle</a:t>
            </a:r>
            <a:r>
              <a:rPr lang="en-US" dirty="0" smtClean="0"/>
              <a:t> </a:t>
            </a:r>
            <a:r>
              <a:rPr lang="en-US" dirty="0" err="1" smtClean="0"/>
              <a:t>Spielbrett</a:t>
            </a:r>
            <a:r>
              <a:rPr lang="en-US" dirty="0" smtClean="0"/>
              <a:t> Situation</a:t>
            </a:r>
          </a:p>
          <a:p>
            <a:r>
              <a:rPr lang="en-US" dirty="0" err="1" smtClean="0"/>
              <a:t>Somit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abwegen</a:t>
            </a:r>
            <a:r>
              <a:rPr lang="en-US" dirty="0" smtClean="0"/>
              <a:t>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Spielzug</a:t>
            </a:r>
            <a:r>
              <a:rPr lang="en-US" dirty="0" smtClean="0"/>
              <a:t> der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Bewertungs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Spielbrettsituation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Zahlenwert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setzt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endParaRPr lang="en-US" dirty="0"/>
          </a:p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erschieden</a:t>
            </a:r>
            <a:r>
              <a:rPr lang="en-US" dirty="0" smtClean="0"/>
              <a:t> </a:t>
            </a:r>
            <a:r>
              <a:rPr lang="en-US" dirty="0" err="1" smtClean="0"/>
              <a:t>Gewichtungen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86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Heuristiken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219"/>
            <a:ext cx="10515600" cy="46525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Monotonie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Kacheln</a:t>
            </a:r>
            <a:r>
              <a:rPr lang="en-US" sz="2400" dirty="0" smtClean="0"/>
              <a:t> </a:t>
            </a:r>
            <a:r>
              <a:rPr lang="en-US" sz="2400" dirty="0" err="1" smtClean="0"/>
              <a:t>vertitkal</a:t>
            </a:r>
            <a:r>
              <a:rPr lang="en-US" sz="2400" dirty="0"/>
              <a:t> </a:t>
            </a:r>
            <a:r>
              <a:rPr lang="en-US" sz="2400" dirty="0" smtClean="0"/>
              <a:t>und horizontal </a:t>
            </a:r>
            <a:r>
              <a:rPr lang="en-US" sz="2400" dirty="0" err="1" smtClean="0"/>
              <a:t>aufsteigend</a:t>
            </a:r>
            <a:r>
              <a:rPr lang="en-US" sz="2400" dirty="0" smtClean="0"/>
              <a:t> </a:t>
            </a:r>
            <a:r>
              <a:rPr lang="en-US" sz="2400" dirty="0" err="1" smtClean="0"/>
              <a:t>sortiert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Gleichmäßigkeit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Gleich</a:t>
            </a:r>
            <a:r>
              <a:rPr lang="en-US" sz="2400" dirty="0" smtClean="0"/>
              <a:t> </a:t>
            </a:r>
            <a:r>
              <a:rPr lang="en-US" sz="2400" dirty="0" err="1" smtClean="0"/>
              <a:t>große</a:t>
            </a:r>
            <a:r>
              <a:rPr lang="en-US" sz="2400" dirty="0" smtClean="0"/>
              <a:t> </a:t>
            </a:r>
            <a:r>
              <a:rPr lang="en-US" sz="2400" dirty="0" err="1" smtClean="0"/>
              <a:t>Kacheln</a:t>
            </a:r>
            <a:r>
              <a:rPr lang="en-US" sz="2400" dirty="0" smtClean="0"/>
              <a:t> </a:t>
            </a:r>
            <a:r>
              <a:rPr lang="en-US" sz="2400" dirty="0" err="1" smtClean="0"/>
              <a:t>nebeneinader</a:t>
            </a:r>
            <a:r>
              <a:rPr lang="en-US" sz="2400" dirty="0" smtClean="0"/>
              <a:t> -&gt; </a:t>
            </a:r>
            <a:r>
              <a:rPr lang="en-US" sz="2400" dirty="0" err="1" smtClean="0"/>
              <a:t>verschmelzen</a:t>
            </a:r>
            <a:r>
              <a:rPr lang="en-US" sz="2400" dirty="0" smtClean="0"/>
              <a:t> -&gt; </a:t>
            </a:r>
            <a:r>
              <a:rPr lang="en-US" sz="2400" dirty="0" err="1" smtClean="0"/>
              <a:t>freie</a:t>
            </a:r>
            <a:r>
              <a:rPr lang="en-US" sz="2400" dirty="0" smtClean="0"/>
              <a:t> Felder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Leere</a:t>
            </a:r>
            <a:r>
              <a:rPr lang="en-US" b="1" dirty="0" smtClean="0"/>
              <a:t> Felder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Umso</a:t>
            </a:r>
            <a:r>
              <a:rPr lang="en-US" sz="2400" dirty="0" smtClean="0"/>
              <a:t> </a:t>
            </a:r>
            <a:r>
              <a:rPr lang="en-US" sz="2400" dirty="0" err="1" smtClean="0"/>
              <a:t>mehr</a:t>
            </a:r>
            <a:r>
              <a:rPr lang="en-US" sz="2400" dirty="0" smtClean="0"/>
              <a:t> </a:t>
            </a:r>
            <a:r>
              <a:rPr lang="en-US" sz="2400" dirty="0" err="1" smtClean="0"/>
              <a:t>leere</a:t>
            </a:r>
            <a:r>
              <a:rPr lang="en-US" sz="2400" dirty="0" smtClean="0"/>
              <a:t> Felder, </a:t>
            </a:r>
            <a:r>
              <a:rPr lang="en-US" sz="2400" dirty="0" err="1" smtClean="0"/>
              <a:t>umso</a:t>
            </a:r>
            <a:r>
              <a:rPr lang="en-US" sz="2400" dirty="0" smtClean="0"/>
              <a:t> </a:t>
            </a:r>
            <a:r>
              <a:rPr lang="en-US" sz="2400" dirty="0" err="1" smtClean="0"/>
              <a:t>geringer</a:t>
            </a:r>
            <a:r>
              <a:rPr lang="en-US" sz="2400" dirty="0" smtClean="0"/>
              <a:t> </a:t>
            </a:r>
            <a:r>
              <a:rPr lang="en-US" sz="2400" dirty="0" err="1" smtClean="0"/>
              <a:t>ist</a:t>
            </a:r>
            <a:r>
              <a:rPr lang="en-US" sz="2400" dirty="0" smtClean="0"/>
              <a:t> die </a:t>
            </a:r>
            <a:r>
              <a:rPr lang="en-US" sz="2400" dirty="0" err="1" smtClean="0"/>
              <a:t>Chanche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verlieren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Höchster</a:t>
            </a:r>
            <a:r>
              <a:rPr lang="en-US" b="1" dirty="0" smtClean="0"/>
              <a:t> Wert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Somit</a:t>
            </a:r>
            <a:r>
              <a:rPr lang="en-US" sz="2400" dirty="0" smtClean="0"/>
              <a:t> </a:t>
            </a:r>
            <a:r>
              <a:rPr lang="en-US" sz="2400" dirty="0" err="1" smtClean="0"/>
              <a:t>versucht</a:t>
            </a:r>
            <a:r>
              <a:rPr lang="en-US" sz="2400" dirty="0" smtClean="0"/>
              <a:t> die KI </a:t>
            </a:r>
            <a:r>
              <a:rPr lang="en-US" sz="2400" dirty="0" err="1" smtClean="0"/>
              <a:t>immer</a:t>
            </a:r>
            <a:r>
              <a:rPr lang="en-US" sz="2400" dirty="0" smtClean="0"/>
              <a:t> die </a:t>
            </a:r>
            <a:r>
              <a:rPr lang="en-US" sz="2400" dirty="0" err="1" smtClean="0"/>
              <a:t>nächst</a:t>
            </a:r>
            <a:r>
              <a:rPr lang="en-US" sz="2400" dirty="0" smtClean="0"/>
              <a:t> </a:t>
            </a:r>
            <a:r>
              <a:rPr lang="en-US" sz="2400" dirty="0" err="1" smtClean="0"/>
              <a:t>größere</a:t>
            </a:r>
            <a:r>
              <a:rPr lang="en-US" sz="2400" dirty="0" smtClean="0"/>
              <a:t> </a:t>
            </a:r>
            <a:r>
              <a:rPr lang="en-US" sz="2400" dirty="0" err="1" smtClean="0"/>
              <a:t>Kachel</a:t>
            </a:r>
            <a:r>
              <a:rPr lang="en-US" sz="2400" dirty="0" smtClean="0"/>
              <a:t> </a:t>
            </a:r>
            <a:r>
              <a:rPr lang="en-US" sz="2400" dirty="0" err="1" smtClean="0"/>
              <a:t>zu</a:t>
            </a:r>
            <a:r>
              <a:rPr lang="en-US" sz="2400" dirty="0" smtClean="0"/>
              <a:t> </a:t>
            </a:r>
            <a:r>
              <a:rPr lang="en-US" sz="2400" dirty="0" err="1" smtClean="0"/>
              <a:t>erreichen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588" y="6368171"/>
            <a:ext cx="46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KI-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Algorithmus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852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417</Words>
  <Application>Microsoft Macintosh PowerPoint</Application>
  <PresentationFormat>Widescreen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Apple Chancery</vt:lpstr>
      <vt:lpstr>Arial</vt:lpstr>
      <vt:lpstr>Calibri</vt:lpstr>
      <vt:lpstr>Calibri Light</vt:lpstr>
      <vt:lpstr>Mangal</vt:lpstr>
      <vt:lpstr>Office Theme</vt:lpstr>
      <vt:lpstr>Besondere Lernleistung</vt:lpstr>
      <vt:lpstr>Warum 2048 ?</vt:lpstr>
      <vt:lpstr>Vorgehensweise</vt:lpstr>
      <vt:lpstr>MVC</vt:lpstr>
      <vt:lpstr>PowerPoint Presentation</vt:lpstr>
      <vt:lpstr>KI Auswahl</vt:lpstr>
      <vt:lpstr>Minimax Algorthmus - Baum</vt:lpstr>
      <vt:lpstr>Minimax Algorithmus – Heuristiken</vt:lpstr>
      <vt:lpstr>Minimax Algorithmus – Heuristiken</vt:lpstr>
      <vt:lpstr>Minimax Algorithmus – Heuristiken</vt:lpstr>
      <vt:lpstr>Minimax Algorithmus – Baum + Heuristiken</vt:lpstr>
      <vt:lpstr>Minimax Algorithmus – Die Ebenen</vt:lpstr>
      <vt:lpstr>Minimax Algorithmus – Bester Zug</vt:lpstr>
      <vt:lpstr>PowerPoint Presentation</vt:lpstr>
      <vt:lpstr>Algorithmus Testen</vt:lpstr>
      <vt:lpstr>Meine Testumgebung </vt:lpstr>
      <vt:lpstr>Gesamtergebniss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 Klauke</dc:creator>
  <cp:lastModifiedBy>Sem Klauke</cp:lastModifiedBy>
  <cp:revision>18</cp:revision>
  <dcterms:created xsi:type="dcterms:W3CDTF">2017-05-29T14:19:27Z</dcterms:created>
  <dcterms:modified xsi:type="dcterms:W3CDTF">2017-05-29T23:23:42Z</dcterms:modified>
</cp:coreProperties>
</file>