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256" r:id="rId3"/>
    <p:sldId id="257" r:id="rId4"/>
    <p:sldId id="292" r:id="rId5"/>
    <p:sldId id="258" r:id="rId6"/>
    <p:sldId id="259" r:id="rId7"/>
    <p:sldId id="293" r:id="rId8"/>
    <p:sldId id="260" r:id="rId9"/>
    <p:sldId id="261" r:id="rId10"/>
    <p:sldId id="269" r:id="rId11"/>
    <p:sldId id="294" r:id="rId12"/>
    <p:sldId id="295" r:id="rId13"/>
    <p:sldId id="262" r:id="rId14"/>
    <p:sldId id="272" r:id="rId15"/>
    <p:sldId id="264" r:id="rId16"/>
    <p:sldId id="265" r:id="rId17"/>
    <p:sldId id="266" r:id="rId18"/>
    <p:sldId id="296" r:id="rId19"/>
    <p:sldId id="297" r:id="rId20"/>
    <p:sldId id="298" r:id="rId21"/>
    <p:sldId id="268"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11365-1887-471B-9856-F692E761DF46}" v="1" dt="2019-05-24T01:03:15.84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3990A6-56CC-4990-92D8-D277FC034E18}"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3990A6-56CC-4990-92D8-D277FC034E18}"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3990A6-56CC-4990-92D8-D277FC034E18}" type="datetimeFigureOut">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3990A6-56CC-4990-92D8-D277FC034E18}"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990A6-56CC-4990-92D8-D277FC034E18}" type="datetimeFigureOut">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3990A6-56CC-4990-92D8-D277FC034E18}"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3990A6-56CC-4990-92D8-D277FC034E18}"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441D8-A9C7-4A4C-BE89-5633A2AF0D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3990A6-56CC-4990-92D8-D277FC034E18}" type="datetimeFigureOut">
              <a:rPr lang="en-US" smtClean="0"/>
              <a:t>5/23/2019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C441D8-A9C7-4A4C-BE89-5633A2AF0D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40079" y="2053641"/>
            <a:ext cx="3669161" cy="2760098"/>
          </a:xfrm>
        </p:spPr>
        <p:txBody>
          <a:bodyPr vert="horz" lIns="91440" tIns="45720" rIns="91440" bIns="45720" rtlCol="0" anchor="ctr">
            <a:normAutofit/>
          </a:bodyPr>
          <a:lstStyle/>
          <a:p>
            <a:pPr algn="l" defTabSz="914400">
              <a:lnSpc>
                <a:spcPct val="90000"/>
              </a:lnSpc>
            </a:pPr>
            <a:r>
              <a:rPr lang="en-US" sz="3700" kern="1200">
                <a:solidFill>
                  <a:srgbClr val="FFFFFF"/>
                </a:solidFill>
                <a:latin typeface="+mj-lt"/>
                <a:ea typeface="+mj-ea"/>
                <a:cs typeface="+mj-cs"/>
              </a:rPr>
              <a:t>Major Project</a:t>
            </a:r>
            <a:br>
              <a:rPr lang="en-US" sz="3700" kern="1200">
                <a:solidFill>
                  <a:srgbClr val="FFFFFF"/>
                </a:solidFill>
                <a:latin typeface="+mj-lt"/>
                <a:ea typeface="+mj-ea"/>
                <a:cs typeface="+mj-cs"/>
              </a:rPr>
            </a:br>
            <a:r>
              <a:rPr lang="en-US" sz="3700" kern="1200">
                <a:solidFill>
                  <a:srgbClr val="FFFFFF"/>
                </a:solidFill>
                <a:latin typeface="+mj-lt"/>
                <a:ea typeface="+mj-ea"/>
                <a:cs typeface="+mj-cs"/>
              </a:rPr>
              <a:t> On </a:t>
            </a:r>
            <a:br>
              <a:rPr lang="en-US" sz="3700" kern="1200">
                <a:solidFill>
                  <a:srgbClr val="FFFFFF"/>
                </a:solidFill>
                <a:latin typeface="+mj-lt"/>
                <a:ea typeface="+mj-ea"/>
                <a:cs typeface="+mj-cs"/>
              </a:rPr>
            </a:br>
            <a:r>
              <a:rPr lang="en-US" sz="3700" kern="1200">
                <a:solidFill>
                  <a:srgbClr val="FFFFFF"/>
                </a:solidFill>
                <a:latin typeface="+mj-lt"/>
                <a:ea typeface="+mj-ea"/>
                <a:cs typeface="+mj-cs"/>
              </a:rPr>
              <a:t>  Skin Cancer Detection Using Deep Learning</a:t>
            </a:r>
          </a:p>
        </p:txBody>
      </p:sp>
      <p:sp>
        <p:nvSpPr>
          <p:cNvPr id="3" name="Subtitle 2"/>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2400" b="1" dirty="0">
                <a:solidFill>
                  <a:schemeClr val="accent2"/>
                </a:solidFill>
              </a:rPr>
              <a:t>Presented By :</a:t>
            </a:r>
          </a:p>
          <a:p>
            <a:pPr indent="-228600" algn="l" defTabSz="914400">
              <a:lnSpc>
                <a:spcPct val="90000"/>
              </a:lnSpc>
              <a:buFont typeface="Arial" panose="020B0604020202020204" pitchFamily="34" charset="0"/>
              <a:buChar char="•"/>
            </a:pPr>
            <a:r>
              <a:rPr lang="en-US" sz="2400" dirty="0">
                <a:solidFill>
                  <a:schemeClr val="accent2"/>
                </a:solidFill>
              </a:rPr>
              <a:t>Aditya Agarwal(156301023)</a:t>
            </a:r>
          </a:p>
          <a:p>
            <a:pPr indent="-228600" algn="l" defTabSz="914400">
              <a:lnSpc>
                <a:spcPct val="90000"/>
              </a:lnSpc>
              <a:buFont typeface="Arial" panose="020B0604020202020204" pitchFamily="34" charset="0"/>
              <a:buChar char="•"/>
            </a:pPr>
            <a:r>
              <a:rPr lang="en-US" sz="2400" dirty="0">
                <a:solidFill>
                  <a:schemeClr val="accent2"/>
                </a:solidFill>
              </a:rPr>
              <a:t>Aditya Kumar Pal(156301024)</a:t>
            </a:r>
          </a:p>
          <a:p>
            <a:pPr indent="-228600" algn="l" defTabSz="914400">
              <a:lnSpc>
                <a:spcPct val="90000"/>
              </a:lnSpc>
              <a:buFont typeface="Arial" panose="020B0604020202020204" pitchFamily="34" charset="0"/>
              <a:buChar char="•"/>
            </a:pPr>
            <a:r>
              <a:rPr lang="en-US" sz="2400" dirty="0">
                <a:solidFill>
                  <a:schemeClr val="accent2"/>
                </a:solidFill>
              </a:rPr>
              <a:t>Amit Singh(156301033)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Neural Network Modelling</a:t>
            </a:r>
          </a:p>
        </p:txBody>
      </p:sp>
      <p:sp>
        <p:nvSpPr>
          <p:cNvPr id="5" name="Content Placeholder 4"/>
          <p:cNvSpPr>
            <a:spLocks noGrp="1"/>
          </p:cNvSpPr>
          <p:nvPr>
            <p:ph idx="1"/>
          </p:nvPr>
        </p:nvSpPr>
        <p:spPr/>
        <p:txBody>
          <a:bodyPr>
            <a:normAutofit/>
          </a:bodyPr>
          <a:lstStyle/>
          <a:p>
            <a:pPr marL="0" indent="0">
              <a:buNone/>
            </a:pPr>
            <a:r>
              <a:rPr lang="en-US" dirty="0"/>
              <a:t>During model training we have used modified google resnet model. We have popped the last layer of resnet model and append relu layer followed by fully connected layer1 having 2048 input neurons and 1024 output neurons, followed by batch normalization layer then final fully connected layer having 1024 input neurons and 3 out put neurons.</a:t>
            </a:r>
          </a:p>
          <a:p>
            <a:pPr marL="0" indent="0">
              <a:buNone/>
            </a:pPr>
            <a:endParaRPr lang="en-US" dirty="0"/>
          </a:p>
          <a:p>
            <a:pPr marL="0" indent="0">
              <a:buNone/>
            </a:pPr>
            <a:r>
              <a:rPr lang="en-US" dirty="0"/>
              <a:t>The google resnet model has 4 layers each with multiple bottleneck layers each consists of some combination of convolution layer, pooling layer, batch normalization layer.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1372D2D-2DE3-4467-AE8E-AA7B09953D00}"/>
              </a:ext>
            </a:extLst>
          </p:cNvPr>
          <p:cNvPicPr>
            <a:picLocks noChangeAspect="1"/>
          </p:cNvPicPr>
          <p:nvPr/>
        </p:nvPicPr>
        <p:blipFill rotWithShape="1">
          <a:blip r:embed="rId2"/>
          <a:srcRect l="6854" t="25000" r="29376" b="9130"/>
          <a:stretch/>
        </p:blipFill>
        <p:spPr>
          <a:xfrm>
            <a:off x="727494" y="371853"/>
            <a:ext cx="10292369" cy="6146623"/>
          </a:xfrm>
          <a:prstGeom prst="rect">
            <a:avLst/>
          </a:prstGeom>
        </p:spPr>
      </p:pic>
    </p:spTree>
    <p:extLst>
      <p:ext uri="{BB962C8B-B14F-4D97-AF65-F5344CB8AC3E}">
        <p14:creationId xmlns:p14="http://schemas.microsoft.com/office/powerpoint/2010/main" val="8008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A103A36-AD7E-4511-86C5-101451033550}"/>
              </a:ext>
            </a:extLst>
          </p:cNvPr>
          <p:cNvPicPr>
            <a:picLocks noChangeAspect="1"/>
          </p:cNvPicPr>
          <p:nvPr/>
        </p:nvPicPr>
        <p:blipFill rotWithShape="1">
          <a:blip r:embed="rId2"/>
          <a:srcRect l="5080" t="20824" r="45105" b="5640"/>
          <a:stretch/>
        </p:blipFill>
        <p:spPr>
          <a:xfrm>
            <a:off x="986289" y="501250"/>
            <a:ext cx="9660161" cy="6084510"/>
          </a:xfrm>
          <a:prstGeom prst="rect">
            <a:avLst/>
          </a:prstGeom>
        </p:spPr>
      </p:pic>
    </p:spTree>
    <p:extLst>
      <p:ext uri="{BB962C8B-B14F-4D97-AF65-F5344CB8AC3E}">
        <p14:creationId xmlns:p14="http://schemas.microsoft.com/office/powerpoint/2010/main" val="254353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Backend Script using Flask on </a:t>
            </a:r>
            <a:r>
              <a:rPr lang="en-US" b="1" dirty="0" err="1"/>
              <a:t>Heroku</a:t>
            </a:r>
            <a:br>
              <a:rPr lang="en-US" dirty="0"/>
            </a:br>
            <a:endParaRPr lang="en-US" dirty="0"/>
          </a:p>
        </p:txBody>
      </p:sp>
      <p:sp>
        <p:nvSpPr>
          <p:cNvPr id="3" name="Content Placeholder 2"/>
          <p:cNvSpPr>
            <a:spLocks noGrp="1"/>
          </p:cNvSpPr>
          <p:nvPr>
            <p:ph idx="1"/>
          </p:nvPr>
        </p:nvSpPr>
        <p:spPr>
          <a:xfrm>
            <a:off x="677334" y="2160589"/>
            <a:ext cx="8596668" cy="4281775"/>
          </a:xfrm>
        </p:spPr>
        <p:txBody>
          <a:bodyPr>
            <a:normAutofit fontScale="92500" lnSpcReduction="10000"/>
          </a:bodyPr>
          <a:lstStyle/>
          <a:p>
            <a:r>
              <a:rPr lang="en-US" dirty="0"/>
              <a:t>The application uses a back-end server deployed on </a:t>
            </a:r>
            <a:r>
              <a:rPr lang="en-US" dirty="0" err="1"/>
              <a:t>Heroku</a:t>
            </a:r>
            <a:r>
              <a:rPr lang="en-US" dirty="0"/>
              <a:t>, that provides cloud platform as a service (PaaS). The server runs a python script that accepts incoming HTTP requests, in our case, POST requests, using the Flask web micro-framework.</a:t>
            </a:r>
          </a:p>
          <a:p>
            <a:pPr marL="0" indent="0">
              <a:buNone/>
            </a:pPr>
            <a:endParaRPr lang="en-US" b="1" dirty="0"/>
          </a:p>
          <a:p>
            <a:pPr marL="0" indent="0">
              <a:buNone/>
            </a:pPr>
            <a:r>
              <a:rPr lang="en-US" b="1" dirty="0"/>
              <a:t>The server has the following files stored</a:t>
            </a:r>
            <a:r>
              <a:rPr lang="en-US" dirty="0"/>
              <a:t>:</a:t>
            </a:r>
          </a:p>
          <a:p>
            <a:r>
              <a:rPr lang="en-US" dirty="0"/>
              <a:t>The exported trained </a:t>
            </a:r>
            <a:r>
              <a:rPr lang="en-US" dirty="0" err="1"/>
              <a:t>Keras</a:t>
            </a:r>
            <a:r>
              <a:rPr lang="en-US" dirty="0"/>
              <a:t> model, named predictor_sa.h5</a:t>
            </a:r>
          </a:p>
          <a:p>
            <a:r>
              <a:rPr lang="en-US" dirty="0"/>
              <a:t>A python script that accepts incoming HTTP POST requests by implementing the Flask micro-framework and returns a </a:t>
            </a:r>
            <a:r>
              <a:rPr lang="en-US" dirty="0" err="1"/>
              <a:t>predicitons</a:t>
            </a:r>
            <a:r>
              <a:rPr lang="en-US" dirty="0"/>
              <a:t> as </a:t>
            </a:r>
            <a:r>
              <a:rPr lang="en-US" dirty="0" err="1"/>
              <a:t>json</a:t>
            </a:r>
            <a:r>
              <a:rPr lang="en-US" dirty="0"/>
              <a:t>, named predictor.py.</a:t>
            </a:r>
          </a:p>
          <a:p>
            <a:r>
              <a:rPr lang="en-US" dirty="0"/>
              <a:t>A </a:t>
            </a:r>
            <a:r>
              <a:rPr lang="en-US" dirty="0" err="1"/>
              <a:t>Procfile</a:t>
            </a:r>
            <a:r>
              <a:rPr lang="en-US" dirty="0"/>
              <a:t> that contains </a:t>
            </a:r>
            <a:r>
              <a:rPr lang="en-US" dirty="0" err="1"/>
              <a:t>commnds</a:t>
            </a:r>
            <a:r>
              <a:rPr lang="en-US" dirty="0"/>
              <a:t> to be run by the </a:t>
            </a:r>
            <a:r>
              <a:rPr lang="en-US" dirty="0" err="1"/>
              <a:t>Heroku</a:t>
            </a:r>
            <a:r>
              <a:rPr lang="en-US" dirty="0"/>
              <a:t> dyno, named </a:t>
            </a:r>
            <a:r>
              <a:rPr lang="en-US" dirty="0" err="1"/>
              <a:t>Procfile</a:t>
            </a:r>
            <a:endParaRPr lang="en-US" dirty="0"/>
          </a:p>
          <a:p>
            <a:r>
              <a:rPr lang="en-US" dirty="0"/>
              <a:t>A text file that contains all the required libraries that need to be installed in order to run the script, named requirements.txt</a:t>
            </a:r>
          </a:p>
          <a:p>
            <a:r>
              <a:rPr lang="en-US" dirty="0"/>
              <a:t>A text file that mentions the runtime environment and its version for the script.</a:t>
            </a:r>
          </a:p>
          <a:p>
            <a:pPr marL="0" indent="0">
              <a:buNone/>
            </a:pP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70" y="747426"/>
            <a:ext cx="9076266" cy="5348574"/>
          </a:xfrm>
        </p:spPr>
        <p:txBody>
          <a:bodyPr>
            <a:normAutofit fontScale="92500"/>
          </a:bodyPr>
          <a:lstStyle/>
          <a:p>
            <a:r>
              <a:rPr lang="en-US" b="1" dirty="0"/>
              <a:t>2.5.2 Flowchart:</a:t>
            </a:r>
            <a:endParaRPr lang="en-US" dirty="0"/>
          </a:p>
          <a:p>
            <a:pPr lvl="0"/>
            <a:r>
              <a:rPr lang="en-US" dirty="0"/>
              <a:t>-The android app sends HTTP POST requests</a:t>
            </a:r>
          </a:p>
          <a:p>
            <a:pPr lvl="0"/>
            <a:r>
              <a:rPr lang="en-US" dirty="0"/>
              <a:t>-The python script receives that request by implementing the Flask micro-framework</a:t>
            </a:r>
          </a:p>
          <a:p>
            <a:pPr lvl="0"/>
            <a:r>
              <a:rPr lang="en-US" dirty="0"/>
              <a:t>-The script calls the </a:t>
            </a:r>
            <a:r>
              <a:rPr lang="en-US" dirty="0" err="1"/>
              <a:t>loadthemodel</a:t>
            </a:r>
            <a:r>
              <a:rPr lang="en-US" dirty="0"/>
              <a:t>() function which loads the trained </a:t>
            </a:r>
            <a:r>
              <a:rPr lang="en-US" dirty="0" err="1"/>
              <a:t>Keras</a:t>
            </a:r>
            <a:r>
              <a:rPr lang="en-US" dirty="0"/>
              <a:t> model. This function is called only once and that is when the first POST request is received.</a:t>
            </a:r>
          </a:p>
          <a:p>
            <a:pPr lvl="0"/>
            <a:r>
              <a:rPr lang="en-US" dirty="0"/>
              <a:t>-Now the </a:t>
            </a:r>
            <a:r>
              <a:rPr lang="en-US" dirty="0" err="1"/>
              <a:t>make_predict</a:t>
            </a:r>
            <a:r>
              <a:rPr lang="en-US" dirty="0"/>
              <a:t>() function is called which </a:t>
            </a:r>
            <a:r>
              <a:rPr lang="en-US" dirty="0" err="1"/>
              <a:t>json</a:t>
            </a:r>
            <a:r>
              <a:rPr lang="en-US" dirty="0"/>
              <a:t> sent through the POST request.</a:t>
            </a:r>
          </a:p>
          <a:p>
            <a:pPr lvl="0"/>
            <a:r>
              <a:rPr lang="en-US" dirty="0"/>
              <a:t>-Now the image </a:t>
            </a:r>
            <a:r>
              <a:rPr lang="en-US" dirty="0" err="1"/>
              <a:t>url</a:t>
            </a:r>
            <a:r>
              <a:rPr lang="en-US" dirty="0"/>
              <a:t> is </a:t>
            </a:r>
            <a:r>
              <a:rPr lang="en-US" dirty="0" err="1"/>
              <a:t>extraced</a:t>
            </a:r>
            <a:r>
              <a:rPr lang="en-US" dirty="0"/>
              <a:t> from the </a:t>
            </a:r>
            <a:r>
              <a:rPr lang="en-US" dirty="0" err="1"/>
              <a:t>json</a:t>
            </a:r>
            <a:r>
              <a:rPr lang="en-US" dirty="0"/>
              <a:t> and then the image is downloaded.</a:t>
            </a:r>
          </a:p>
          <a:p>
            <a:pPr lvl="0"/>
            <a:r>
              <a:rPr lang="en-US" dirty="0"/>
              <a:t>-The downloaded image is resized into a 220*220 image.</a:t>
            </a:r>
          </a:p>
          <a:p>
            <a:pPr lvl="0"/>
            <a:r>
              <a:rPr lang="en-US" dirty="0"/>
              <a:t>-Now pixel data of this resized image is extracted and then saved in a 220*220 matrix.</a:t>
            </a:r>
          </a:p>
          <a:p>
            <a:pPr lvl="0"/>
            <a:r>
              <a:rPr lang="en-US" dirty="0"/>
              <a:t>-Now the reshaped matrix is provided as an argument to the predict () function of </a:t>
            </a:r>
            <a:r>
              <a:rPr lang="en-US" dirty="0" err="1"/>
              <a:t>keras.models.Model</a:t>
            </a:r>
            <a:r>
              <a:rPr lang="en-US" dirty="0"/>
              <a:t> class.</a:t>
            </a:r>
          </a:p>
          <a:p>
            <a:pPr lvl="0"/>
            <a:r>
              <a:rPr lang="en-US" dirty="0"/>
              <a:t>-The result returned by the predict () function is stored in a </a:t>
            </a:r>
            <a:r>
              <a:rPr lang="en-US" dirty="0" err="1"/>
              <a:t>json</a:t>
            </a:r>
            <a:r>
              <a:rPr lang="en-US" dirty="0"/>
              <a:t> and returned as the response to the incoming POST request.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3" y="420544"/>
            <a:ext cx="9691255" cy="867929"/>
          </a:xfrm>
        </p:spPr>
        <p:txBody>
          <a:bodyPr>
            <a:normAutofit/>
          </a:bodyPr>
          <a:lstStyle/>
          <a:p>
            <a:r>
              <a:rPr lang="en-US" b="1" dirty="0"/>
              <a:t>Skin Cancer Detection Android Application</a:t>
            </a:r>
            <a:endParaRPr lang="en-US" dirty="0"/>
          </a:p>
        </p:txBody>
      </p:sp>
      <p:pic>
        <p:nvPicPr>
          <p:cNvPr id="4" name="picture"/>
          <p:cNvPicPr>
            <a:picLocks noGrp="1"/>
          </p:cNvPicPr>
          <p:nvPr>
            <p:ph idx="1"/>
          </p:nvPr>
        </p:nvPicPr>
        <p:blipFill>
          <a:blip r:embed="rId2">
            <a:extLst>
              <a:ext uri="{28A0092B-C50C-407E-A947-70E740481C1C}">
                <a14:useLocalDpi xmlns:a14="http://schemas.microsoft.com/office/drawing/2010/main" val="0"/>
              </a:ext>
            </a:extLst>
          </a:blip>
          <a:srcRect l="26458" t="28518" r="11666" b="24814"/>
          <a:stretch>
            <a:fillRect/>
          </a:stretch>
        </p:blipFill>
        <p:spPr>
          <a:xfrm>
            <a:off x="651164" y="2272145"/>
            <a:ext cx="8625098" cy="3505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23842"/>
            <a:ext cx="8998527" cy="6043757"/>
          </a:xfrm>
        </p:spPr>
        <p:txBody>
          <a:bodyPr>
            <a:normAutofit/>
          </a:bodyPr>
          <a:lstStyle/>
          <a:p>
            <a:pPr lvl="0"/>
            <a:r>
              <a:rPr lang="en-US" dirty="0"/>
              <a:t>User uploads a image into the app. The image can be upload through gallery or can be clicked instantly.</a:t>
            </a:r>
          </a:p>
          <a:p>
            <a:pPr lvl="0"/>
            <a:r>
              <a:rPr lang="en-US" dirty="0"/>
              <a:t>On clicking on upload image, the image gets stored in Firebase Storage. The Firebase storage returns the image URL to the app.</a:t>
            </a:r>
          </a:p>
          <a:p>
            <a:pPr lvl="0"/>
            <a:r>
              <a:rPr lang="en-US" dirty="0"/>
              <a:t>The URL of the image is sent to the Flask Script stored n </a:t>
            </a:r>
            <a:r>
              <a:rPr lang="en-US" dirty="0" err="1"/>
              <a:t>Heroku</a:t>
            </a:r>
            <a:r>
              <a:rPr lang="en-US" dirty="0"/>
              <a:t> Server using a post request through Volley.</a:t>
            </a:r>
          </a:p>
          <a:p>
            <a:r>
              <a:rPr lang="en-US" dirty="0"/>
              <a:t>The Script on the </a:t>
            </a:r>
            <a:r>
              <a:rPr lang="en-US" dirty="0" err="1"/>
              <a:t>Heruko</a:t>
            </a:r>
            <a:r>
              <a:rPr lang="en-US" dirty="0"/>
              <a:t> server loads the model. It downloads the image for given </a:t>
            </a:r>
            <a:r>
              <a:rPr lang="en-US" dirty="0" err="1"/>
              <a:t>url</a:t>
            </a:r>
            <a:r>
              <a:rPr lang="en-US" dirty="0"/>
              <a:t> and then resizes it and converts into grayscale using Pillow library. The gray scaled image is then predicted using the loaded model.</a:t>
            </a:r>
          </a:p>
          <a:p>
            <a:r>
              <a:rPr lang="en-US" dirty="0"/>
              <a:t>The prediction result is sent in the JSON format to the app.</a:t>
            </a:r>
          </a:p>
          <a:p>
            <a:r>
              <a:rPr lang="en-US" dirty="0"/>
              <a:t>The app shows the result to the user.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Classification Android Application</a:t>
            </a:r>
          </a:p>
        </p:txBody>
      </p:sp>
      <p:pic>
        <p:nvPicPr>
          <p:cNvPr id="8" name="Picture 8"/>
          <p:cNvPicPr>
            <a:picLocks noGrp="1" noChangeAspect="1"/>
          </p:cNvPicPr>
          <p:nvPr>
            <p:ph idx="1"/>
          </p:nvPr>
        </p:nvPicPr>
        <p:blipFill>
          <a:blip r:embed="rId2"/>
          <a:stretch>
            <a:fillRect/>
          </a:stretch>
        </p:blipFill>
        <p:spPr>
          <a:xfrm>
            <a:off x="988601" y="1925062"/>
            <a:ext cx="2456104" cy="4369603"/>
          </a:xfrm>
          <a:prstGeom prst="rect">
            <a:avLst/>
          </a:prstGeom>
        </p:spPr>
      </p:pic>
      <p:pic>
        <p:nvPicPr>
          <p:cNvPr id="10" name="Picture 10"/>
          <p:cNvPicPr>
            <a:picLocks noChangeAspect="1"/>
          </p:cNvPicPr>
          <p:nvPr/>
        </p:nvPicPr>
        <p:blipFill>
          <a:blip r:embed="rId3"/>
          <a:stretch>
            <a:fillRect/>
          </a:stretch>
        </p:blipFill>
        <p:spPr>
          <a:xfrm>
            <a:off x="4378517" y="1931795"/>
            <a:ext cx="2314575" cy="4114800"/>
          </a:xfrm>
          <a:prstGeom prst="rect">
            <a:avLst/>
          </a:prstGeom>
        </p:spPr>
      </p:pic>
      <p:pic>
        <p:nvPicPr>
          <p:cNvPr id="3" name="Picture 3">
            <a:extLst>
              <a:ext uri="{FF2B5EF4-FFF2-40B4-BE49-F238E27FC236}">
                <a16:creationId xmlns:a16="http://schemas.microsoft.com/office/drawing/2014/main" id="{883BD9C8-CC86-4B50-A5E4-D208DB93484C}"/>
              </a:ext>
            </a:extLst>
          </p:cNvPr>
          <p:cNvPicPr>
            <a:picLocks noChangeAspect="1"/>
          </p:cNvPicPr>
          <p:nvPr/>
        </p:nvPicPr>
        <p:blipFill>
          <a:blip r:embed="rId4"/>
          <a:stretch>
            <a:fillRect/>
          </a:stretch>
        </p:blipFill>
        <p:spPr>
          <a:xfrm>
            <a:off x="7293985" y="1925782"/>
            <a:ext cx="2645254" cy="41291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C9A7-34EF-42F0-8C03-1F92745141E2}"/>
              </a:ext>
            </a:extLst>
          </p:cNvPr>
          <p:cNvSpPr>
            <a:spLocks noGrp="1"/>
          </p:cNvSpPr>
          <p:nvPr>
            <p:ph type="title"/>
          </p:nvPr>
        </p:nvSpPr>
        <p:spPr>
          <a:xfrm>
            <a:off x="461674" y="494581"/>
            <a:ext cx="8596668" cy="1766498"/>
          </a:xfrm>
        </p:spPr>
        <p:txBody>
          <a:bodyPr>
            <a:normAutofit fontScale="90000"/>
          </a:bodyPr>
          <a:lstStyle/>
          <a:p>
            <a:r>
              <a:rPr lang="en-US" sz="4000" dirty="0"/>
              <a:t>ISIC Leadership Board</a:t>
            </a:r>
            <a:br>
              <a:rPr lang="en-US" dirty="0">
                <a:solidFill>
                  <a:srgbClr val="90C226"/>
                </a:solidFill>
              </a:rPr>
            </a:br>
            <a:br>
              <a:rPr lang="en-US" sz="2800" dirty="0"/>
            </a:br>
            <a:r>
              <a:rPr lang="en-US" sz="2800" dirty="0">
                <a:solidFill>
                  <a:schemeClr val="tx1"/>
                </a:solidFill>
              </a:rPr>
              <a:t>In category 1 our model' score is 0.865</a:t>
            </a:r>
            <a:br>
              <a:rPr lang="en-US" dirty="0"/>
            </a:br>
            <a:endParaRPr lang="en-US" dirty="0"/>
          </a:p>
        </p:txBody>
      </p:sp>
      <p:pic>
        <p:nvPicPr>
          <p:cNvPr id="4" name="Picture 4">
            <a:extLst>
              <a:ext uri="{FF2B5EF4-FFF2-40B4-BE49-F238E27FC236}">
                <a16:creationId xmlns:a16="http://schemas.microsoft.com/office/drawing/2014/main" id="{E0414EDD-E762-4A41-AEDA-BDFC43EBB97B}"/>
              </a:ext>
            </a:extLst>
          </p:cNvPr>
          <p:cNvPicPr>
            <a:picLocks noGrp="1" noChangeAspect="1"/>
          </p:cNvPicPr>
          <p:nvPr>
            <p:ph idx="1"/>
          </p:nvPr>
        </p:nvPicPr>
        <p:blipFill>
          <a:blip r:embed="rId2"/>
          <a:stretch>
            <a:fillRect/>
          </a:stretch>
        </p:blipFill>
        <p:spPr>
          <a:xfrm>
            <a:off x="520419" y="2117457"/>
            <a:ext cx="10894572" cy="4484622"/>
          </a:xfrm>
          <a:prstGeom prst="rect">
            <a:avLst/>
          </a:prstGeom>
        </p:spPr>
      </p:pic>
    </p:spTree>
    <p:extLst>
      <p:ext uri="{BB962C8B-B14F-4D97-AF65-F5344CB8AC3E}">
        <p14:creationId xmlns:p14="http://schemas.microsoft.com/office/powerpoint/2010/main" val="85627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6743-2FBE-4874-A781-86BC3AADD41D}"/>
              </a:ext>
            </a:extLst>
          </p:cNvPr>
          <p:cNvSpPr>
            <a:spLocks noGrp="1"/>
          </p:cNvSpPr>
          <p:nvPr>
            <p:ph type="title"/>
          </p:nvPr>
        </p:nvSpPr>
        <p:spPr/>
        <p:txBody>
          <a:bodyPr>
            <a:noAutofit/>
          </a:bodyPr>
          <a:lstStyle/>
          <a:p>
            <a:r>
              <a:rPr lang="en-US" sz="2800" dirty="0">
                <a:solidFill>
                  <a:schemeClr val="tx1"/>
                </a:solidFill>
                <a:ea typeface="+mj-lt"/>
                <a:cs typeface="+mj-lt"/>
              </a:rPr>
              <a:t>In category 2 our model' score is 0.914.</a:t>
            </a:r>
            <a:endParaRPr lang="en-US" sz="2800" dirty="0">
              <a:solidFill>
                <a:schemeClr val="tx1"/>
              </a:solidFill>
            </a:endParaRPr>
          </a:p>
        </p:txBody>
      </p:sp>
      <p:pic>
        <p:nvPicPr>
          <p:cNvPr id="4" name="Picture 4">
            <a:extLst>
              <a:ext uri="{FF2B5EF4-FFF2-40B4-BE49-F238E27FC236}">
                <a16:creationId xmlns:a16="http://schemas.microsoft.com/office/drawing/2014/main" id="{F0B3F59E-2EF1-4B7A-BA27-8B2ED30F33F4}"/>
              </a:ext>
            </a:extLst>
          </p:cNvPr>
          <p:cNvPicPr>
            <a:picLocks noGrp="1" noChangeAspect="1"/>
          </p:cNvPicPr>
          <p:nvPr>
            <p:ph idx="1"/>
          </p:nvPr>
        </p:nvPicPr>
        <p:blipFill>
          <a:blip r:embed="rId2"/>
          <a:stretch>
            <a:fillRect/>
          </a:stretch>
        </p:blipFill>
        <p:spPr>
          <a:xfrm>
            <a:off x="721453" y="1269193"/>
            <a:ext cx="10420619" cy="5074093"/>
          </a:xfrm>
          <a:prstGeom prst="rect">
            <a:avLst/>
          </a:prstGeom>
        </p:spPr>
      </p:pic>
    </p:spTree>
    <p:extLst>
      <p:ext uri="{BB962C8B-B14F-4D97-AF65-F5344CB8AC3E}">
        <p14:creationId xmlns:p14="http://schemas.microsoft.com/office/powerpoint/2010/main" val="299849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Definitions</a:t>
            </a:r>
          </a:p>
        </p:txBody>
      </p:sp>
      <p:sp>
        <p:nvSpPr>
          <p:cNvPr id="5" name="Content Placeholder 4"/>
          <p:cNvSpPr>
            <a:spLocks noGrp="1"/>
          </p:cNvSpPr>
          <p:nvPr>
            <p:ph idx="1"/>
          </p:nvPr>
        </p:nvSpPr>
        <p:spPr/>
        <p:txBody>
          <a:bodyPr/>
          <a:lstStyle/>
          <a:p>
            <a:pPr marL="0" indent="0">
              <a:buNone/>
            </a:pPr>
            <a:r>
              <a:rPr lang="en-US" dirty="0"/>
              <a:t>Artificial Intelligence :- The term "artificial intelligence" is applied when a machine mimics "cognitive" functions that humans associate with other human minds, such as "learning" and "problem solving".</a:t>
            </a:r>
          </a:p>
          <a:p>
            <a:pPr marL="0" indent="0">
              <a:buNone/>
            </a:pPr>
            <a:endParaRPr lang="en-US" dirty="0"/>
          </a:p>
          <a:p>
            <a:pPr marL="0" indent="0">
              <a:buNone/>
            </a:pPr>
            <a:r>
              <a:rPr lang="en-US" dirty="0"/>
              <a:t>Machine Learning :- Machine learning is an application of artificial intelligence (AI) that provides systems the ability to automatically learn and improve from experience without being explicitly programmed.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C6C5-53C3-4E21-89FE-FB238131B492}"/>
              </a:ext>
            </a:extLst>
          </p:cNvPr>
          <p:cNvSpPr>
            <a:spLocks noGrp="1"/>
          </p:cNvSpPr>
          <p:nvPr>
            <p:ph type="title"/>
          </p:nvPr>
        </p:nvSpPr>
        <p:spPr>
          <a:xfrm>
            <a:off x="677334" y="609600"/>
            <a:ext cx="8596668" cy="846348"/>
          </a:xfrm>
        </p:spPr>
        <p:txBody>
          <a:bodyPr>
            <a:normAutofit/>
          </a:bodyPr>
          <a:lstStyle/>
          <a:p>
            <a:r>
              <a:rPr lang="en-US" sz="2800" dirty="0">
                <a:solidFill>
                  <a:schemeClr val="tx1"/>
                </a:solidFill>
                <a:ea typeface="+mj-lt"/>
                <a:cs typeface="+mj-lt"/>
              </a:rPr>
              <a:t>In category 3 our model' score is 0.890.</a:t>
            </a:r>
            <a:endParaRPr lang="en-US" sz="2800">
              <a:solidFill>
                <a:schemeClr val="tx1"/>
              </a:solidFill>
            </a:endParaRPr>
          </a:p>
        </p:txBody>
      </p:sp>
      <p:pic>
        <p:nvPicPr>
          <p:cNvPr id="4" name="Picture 4">
            <a:extLst>
              <a:ext uri="{FF2B5EF4-FFF2-40B4-BE49-F238E27FC236}">
                <a16:creationId xmlns:a16="http://schemas.microsoft.com/office/drawing/2014/main" id="{435AEBFC-2F9C-4616-8703-566480DDF257}"/>
              </a:ext>
            </a:extLst>
          </p:cNvPr>
          <p:cNvPicPr>
            <a:picLocks noGrp="1" noChangeAspect="1"/>
          </p:cNvPicPr>
          <p:nvPr>
            <p:ph idx="1"/>
          </p:nvPr>
        </p:nvPicPr>
        <p:blipFill>
          <a:blip r:embed="rId2"/>
          <a:stretch>
            <a:fillRect/>
          </a:stretch>
        </p:blipFill>
        <p:spPr>
          <a:xfrm>
            <a:off x="677334" y="1463950"/>
            <a:ext cx="9919384" cy="5173411"/>
          </a:xfrm>
          <a:prstGeom prst="rect">
            <a:avLst/>
          </a:prstGeom>
        </p:spPr>
      </p:pic>
    </p:spTree>
    <p:extLst>
      <p:ext uri="{BB962C8B-B14F-4D97-AF65-F5344CB8AC3E}">
        <p14:creationId xmlns:p14="http://schemas.microsoft.com/office/powerpoint/2010/main" val="267817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&amp; Future Aspects</a:t>
            </a:r>
          </a:p>
        </p:txBody>
      </p:sp>
      <p:sp>
        <p:nvSpPr>
          <p:cNvPr id="3" name="Content Placeholder 2"/>
          <p:cNvSpPr>
            <a:spLocks noGrp="1"/>
          </p:cNvSpPr>
          <p:nvPr>
            <p:ph idx="1"/>
          </p:nvPr>
        </p:nvSpPr>
        <p:spPr>
          <a:xfrm>
            <a:off x="677334" y="1714891"/>
            <a:ext cx="8596668" cy="4326471"/>
          </a:xfrm>
        </p:spPr>
        <p:txBody>
          <a:bodyPr vert="horz" lIns="91440" tIns="45720" rIns="91440" bIns="45720" rtlCol="0" anchor="t">
            <a:normAutofit/>
          </a:bodyPr>
          <a:lstStyle/>
          <a:p>
            <a:r>
              <a:rPr lang="en-US" dirty="0"/>
              <a:t>The entire model was trained on high resolution medical images. But in reallife scenerio the imges will be taken from mobile phones. So we need to create dataset of images clicked from mobile phones.</a:t>
            </a:r>
          </a:p>
          <a:p>
            <a:r>
              <a:rPr lang="en-US" dirty="0"/>
              <a:t>The accuracy of our model is near to 76% and according to a survey a average dermatoligist have a accuracy rate of 70%.  </a:t>
            </a:r>
          </a:p>
          <a:p>
            <a:r>
              <a:rPr lang="en-US" dirty="0"/>
              <a:t>The  total ratio of patients per </a:t>
            </a:r>
            <a:r>
              <a:rPr lang="en-US" dirty="0">
                <a:sym typeface="+mn-ea"/>
              </a:rPr>
              <a:t>dermatologist is quite high and may tend to increase with the increasing rate of pollution. So this feature can prove to be quite helpful ,given that the actual accuracies of our model and actual dermatologists is almost same.</a:t>
            </a:r>
            <a:endParaRPr lang="en-US" dirty="0"/>
          </a:p>
          <a:p>
            <a:r>
              <a:rPr lang="en-US" dirty="0"/>
              <a:t>A web application can prove to be quite helpful fot the same. </a:t>
            </a:r>
          </a:p>
          <a:p>
            <a:r>
              <a:rPr lang="en-US" dirty="0"/>
              <a:t>By 2021 there would be 6.3 billion smartphone users. So this project provides low cost universal access diagnostic care for deadliest skin cancer.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353" y="1661777"/>
            <a:ext cx="8596668" cy="1826581"/>
          </a:xfrm>
        </p:spPr>
        <p:txBody>
          <a:bodyPr>
            <a:normAutofit/>
          </a:bodyPr>
          <a:lstStyle/>
          <a:p>
            <a:pPr algn="ctr"/>
            <a:r>
              <a:rPr lang="en-US" sz="72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38785" y="1488440"/>
            <a:ext cx="9003665" cy="4850130"/>
          </a:xfrm>
        </p:spPr>
        <p:txBody>
          <a:bodyPr>
            <a:normAutofit/>
          </a:bodyPr>
          <a:lstStyle/>
          <a:p>
            <a:pPr marL="0" indent="0">
              <a:buNone/>
            </a:pPr>
            <a:r>
              <a:rPr lang="en-US" dirty="0"/>
              <a:t>In this project, we will design an algorithm that can visually diagnose melanoma,</a:t>
            </a:r>
          </a:p>
          <a:p>
            <a:pPr marL="0" indent="0">
              <a:buNone/>
            </a:pPr>
            <a:r>
              <a:rPr lang="en-US" dirty="0"/>
              <a:t>the deadliest form of skin cancer. In particular, our algorithm will distinguish this</a:t>
            </a:r>
          </a:p>
          <a:p>
            <a:pPr marL="0" indent="0">
              <a:buNone/>
            </a:pPr>
            <a:r>
              <a:rPr lang="en-US" dirty="0"/>
              <a:t>malignant skin tumor from two types of benign lesions (nevi and seborrheic</a:t>
            </a:r>
          </a:p>
          <a:p>
            <a:pPr marL="0" indent="0">
              <a:buNone/>
            </a:pPr>
            <a:r>
              <a:rPr lang="en-US" dirty="0"/>
              <a:t>keratoses).</a:t>
            </a:r>
          </a:p>
          <a:p>
            <a:pPr marL="0" indent="0">
              <a:buNone/>
            </a:pPr>
            <a:r>
              <a:rPr lang="en-US">
                <a:sym typeface="+mn-ea"/>
              </a:rPr>
              <a:t>In this project, we have completed two independent binary image classification tasks</a:t>
            </a:r>
            <a:endParaRPr lang="en-US"/>
          </a:p>
          <a:p>
            <a:pPr marL="0" indent="0">
              <a:buNone/>
            </a:pPr>
            <a:r>
              <a:rPr lang="en-US">
                <a:sym typeface="+mn-ea"/>
              </a:rPr>
              <a:t>that involve three unique diagnoses of skin lesions (melanoma, nevus, and</a:t>
            </a:r>
            <a:endParaRPr lang="en-US"/>
          </a:p>
          <a:p>
            <a:pPr marL="0" indent="0">
              <a:buNone/>
            </a:pPr>
            <a:r>
              <a:rPr lang="en-US">
                <a:sym typeface="+mn-ea"/>
              </a:rPr>
              <a:t>seborrheic keratosis). In the first binary classification task, participants are asked to</a:t>
            </a:r>
            <a:endParaRPr lang="en-US"/>
          </a:p>
          <a:p>
            <a:pPr marL="0" indent="0">
              <a:buNone/>
            </a:pPr>
            <a:r>
              <a:rPr lang="en-US">
                <a:sym typeface="+mn-ea"/>
              </a:rPr>
              <a:t>distinguish between (a) melanoma and (b) nevus and seborrheic keratosis. In the</a:t>
            </a:r>
            <a:endParaRPr lang="en-US"/>
          </a:p>
          <a:p>
            <a:pPr marL="0" indent="0">
              <a:buNone/>
            </a:pPr>
            <a:r>
              <a:rPr lang="en-US">
                <a:sym typeface="+mn-ea"/>
              </a:rPr>
              <a:t>second binary classification task, participants are asked to distinguish between (a)</a:t>
            </a:r>
            <a:endParaRPr lang="en-US"/>
          </a:p>
          <a:p>
            <a:pPr marL="0" indent="0">
              <a:buNone/>
            </a:pPr>
            <a:r>
              <a:rPr lang="en-US">
                <a:sym typeface="+mn-ea"/>
              </a:rPr>
              <a:t>seborrheic keratosis and (b) nevus and melanoma</a:t>
            </a:r>
            <a:endParaRPr lang="en-US"/>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1989" t="50532" r="27243" b="13402"/>
          <a:stretch>
            <a:fillRect/>
          </a:stretch>
        </p:blipFill>
        <p:spPr>
          <a:xfrm>
            <a:off x="139065" y="362585"/>
            <a:ext cx="9201785" cy="3893185"/>
          </a:xfrm>
          <a:prstGeom prst="rect">
            <a:avLst/>
          </a:prstGeom>
        </p:spPr>
      </p:pic>
      <p:sp>
        <p:nvSpPr>
          <p:cNvPr id="5" name="Text Box 4"/>
          <p:cNvSpPr txBox="1"/>
          <p:nvPr/>
        </p:nvSpPr>
        <p:spPr>
          <a:xfrm>
            <a:off x="459740" y="4562475"/>
            <a:ext cx="8482965" cy="1198880"/>
          </a:xfrm>
          <a:prstGeom prst="rect">
            <a:avLst/>
          </a:prstGeom>
          <a:noFill/>
        </p:spPr>
        <p:txBody>
          <a:bodyPr wrap="square" rtlCol="0" anchor="t">
            <a:spAutoFit/>
          </a:bodyPr>
          <a:lstStyle/>
          <a:p>
            <a:r>
              <a:rPr lang="en-US" b="1">
                <a:solidFill>
                  <a:schemeClr val="tx1"/>
                </a:solidFill>
                <a:uFillTx/>
              </a:rPr>
              <a:t>Melanoma </a:t>
            </a:r>
            <a:r>
              <a:rPr lang="en-US"/>
              <a:t>– malignant skin tumor, derived from melanocytes (melanocytic)</a:t>
            </a:r>
          </a:p>
          <a:p>
            <a:r>
              <a:rPr lang="en-US" b="1">
                <a:solidFill>
                  <a:schemeClr val="tx1"/>
                </a:solidFill>
                <a:uFillTx/>
              </a:rPr>
              <a:t>Nevus </a:t>
            </a:r>
            <a:r>
              <a:rPr lang="en-US"/>
              <a:t>– benign skin tumor, derived from melanocytes (melanocytic)</a:t>
            </a:r>
          </a:p>
          <a:p>
            <a:r>
              <a:rPr lang="en-US" b="1">
                <a:solidFill>
                  <a:schemeClr val="tx1"/>
                </a:solidFill>
                <a:uFillTx/>
              </a:rPr>
              <a:t>Seborrheic keratosis </a:t>
            </a:r>
            <a:r>
              <a:rPr lang="en-US"/>
              <a:t>– benign skin tumor, derived from keratinocytes (nonmelanocytic)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CNN – Algorithm we have used to train our model</a:t>
            </a:r>
          </a:p>
        </p:txBody>
      </p:sp>
      <p:sp>
        <p:nvSpPr>
          <p:cNvPr id="3" name="Content Placeholder 2"/>
          <p:cNvSpPr>
            <a:spLocks noGrp="1"/>
          </p:cNvSpPr>
          <p:nvPr>
            <p:ph idx="1"/>
          </p:nvPr>
        </p:nvSpPr>
        <p:spPr/>
        <p:txBody>
          <a:bodyPr/>
          <a:lstStyle/>
          <a:p>
            <a:r>
              <a:rPr lang="en-US" dirty="0"/>
              <a:t>CNN image classifications takes an input image, process it and classify it under certain categories</a:t>
            </a:r>
          </a:p>
          <a:p>
            <a:r>
              <a:rPr lang="en-US" dirty="0"/>
              <a:t>In CNN models to train and test, each input image will pass it through a series of convolution layers with filters (</a:t>
            </a:r>
            <a:r>
              <a:rPr lang="en-US" dirty="0" err="1"/>
              <a:t>Kernals</a:t>
            </a:r>
            <a:r>
              <a:rPr lang="en-US" dirty="0"/>
              <a:t>), Pooling, fully connected layers (FC) and apply </a:t>
            </a:r>
            <a:r>
              <a:rPr lang="en-US" dirty="0" err="1"/>
              <a:t>Softmax</a:t>
            </a:r>
            <a:r>
              <a:rPr lang="en-US" dirty="0"/>
              <a:t> function to classify an object with probabilistic values between 0 and 1.</a:t>
            </a:r>
          </a:p>
          <a:p>
            <a:r>
              <a:rPr lang="en-US" dirty="0"/>
              <a:t>Computers sees an input image as array of pixels</a:t>
            </a:r>
          </a:p>
          <a:p>
            <a:r>
              <a:rPr lang="en-US" dirty="0"/>
              <a:t>It deals with the highlighted and major features of the image.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Used</a:t>
            </a:r>
          </a:p>
        </p:txBody>
      </p:sp>
      <p:sp>
        <p:nvSpPr>
          <p:cNvPr id="3" name="Content Placeholder 2"/>
          <p:cNvSpPr>
            <a:spLocks noGrp="1"/>
          </p:cNvSpPr>
          <p:nvPr>
            <p:ph idx="1"/>
          </p:nvPr>
        </p:nvSpPr>
        <p:spPr/>
        <p:txBody>
          <a:bodyPr>
            <a:normAutofit fontScale="90000"/>
          </a:bodyPr>
          <a:lstStyle/>
          <a:p>
            <a:r>
              <a:rPr lang="en-US"/>
              <a:t>Our dataset comes from a combination of open-access dermatology repositories, the ISIC Dermoscopic Archive, the Edinburgh Dermofit Library and data from the Stanford Hospital. </a:t>
            </a:r>
            <a:r>
              <a:rPr lang="en-US" dirty="0"/>
              <a:t>.</a:t>
            </a:r>
          </a:p>
          <a:p>
            <a:r>
              <a:rPr lang="en-US" dirty="0"/>
              <a:t>The images from the online open-access dermatology repositories are annotated by dermatologists, not necessarily through biopsy. </a:t>
            </a:r>
          </a:p>
          <a:p>
            <a:r>
              <a:rPr lang="en-US" dirty="0"/>
              <a:t> The ISIC Archive data used are composed strictly of melanocytic lesions that are biopsy-proven and annotated as malignant or benign.</a:t>
            </a:r>
          </a:p>
          <a:p>
            <a:r>
              <a:rPr lang="en-US" dirty="0"/>
              <a:t>The Edinburgh Dermofit Library and data from the Stanford Hospital are biopsy-proven and annotated by individual disease names 12 (that is, actinic keratosis).  </a:t>
            </a:r>
          </a:p>
          <a:p>
            <a:r>
              <a:rPr lang="en-US" dirty="0"/>
              <a:t>In our test sets, melanocytic lesions include malignant melanomas—the deadliest skin cancer—and benign nevi.</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755650"/>
            <a:ext cx="8568690" cy="5496560"/>
          </a:xfrm>
        </p:spPr>
        <p:txBody>
          <a:bodyPr>
            <a:normAutofit/>
          </a:bodyPr>
          <a:lstStyle/>
          <a:p>
            <a:pPr marL="0" indent="0">
              <a:buNone/>
            </a:pPr>
            <a:endParaRPr lang="en-US" dirty="0"/>
          </a:p>
          <a:p>
            <a:r>
              <a:rPr lang="en-US" dirty="0"/>
              <a:t>In our test sets, melanocytic lesions include malignant melanomas—the deadliest skin cancer—and benign nevi.</a:t>
            </a:r>
          </a:p>
          <a:p>
            <a:r>
              <a:rPr lang="en-US" dirty="0"/>
              <a:t> Epidermal lesions include malignant basal and squamous cell carcinomas, intraepithelial carcinomas, premalignant actinic keratosis and benign seborrheic keratosis</a:t>
            </a:r>
          </a:p>
          <a:p>
            <a:r>
              <a:rPr lang="en-US" dirty="0"/>
              <a:t>2000 images are provided as training data, including 374 "melanoma", 254 "seborrheic keratosis", and the remainder as benign nevi (1372). The training data is provided as a ZIP file, containing dermoscopic lesion images in JPEG format and a CSV file with some clinical metadata for each image.</a:t>
            </a:r>
          </a:p>
          <a:p>
            <a:r>
              <a:rPr lang="en-US" dirty="0"/>
              <a:t>All images are named using the scheme ISIC_&lt;image_id&gt;.jpg, where &lt;image_id&gt; is a 7-digit unique identifier. EXIF tags in the images have been removed; any remaining EXIF tags should not be relied upon to provide accurate metadata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Used </a:t>
            </a:r>
          </a:p>
        </p:txBody>
      </p:sp>
      <p:graphicFrame>
        <p:nvGraphicFramePr>
          <p:cNvPr id="4" name="Content Placeholder 3"/>
          <p:cNvGraphicFramePr>
            <a:graphicFrameLocks noGrp="1"/>
          </p:cNvGraphicFramePr>
          <p:nvPr>
            <p:ph idx="1"/>
          </p:nvPr>
        </p:nvGraphicFramePr>
        <p:xfrm>
          <a:off x="1468583" y="1911926"/>
          <a:ext cx="8215744" cy="3380509"/>
        </p:xfrm>
        <a:graphic>
          <a:graphicData uri="http://schemas.openxmlformats.org/drawingml/2006/table">
            <a:tbl>
              <a:tblPr firstRow="1" firstCol="1">
                <a:tableStyleId>{5C22544A-7EE6-4342-B048-85BDC9FD1C3A}</a:tableStyleId>
              </a:tblPr>
              <a:tblGrid>
                <a:gridCol w="1337288">
                  <a:extLst>
                    <a:ext uri="{9D8B030D-6E8A-4147-A177-3AD203B41FA5}">
                      <a16:colId xmlns:a16="http://schemas.microsoft.com/office/drawing/2014/main" val="20000"/>
                    </a:ext>
                  </a:extLst>
                </a:gridCol>
                <a:gridCol w="3362801">
                  <a:extLst>
                    <a:ext uri="{9D8B030D-6E8A-4147-A177-3AD203B41FA5}">
                      <a16:colId xmlns:a16="http://schemas.microsoft.com/office/drawing/2014/main" val="20001"/>
                    </a:ext>
                  </a:extLst>
                </a:gridCol>
                <a:gridCol w="3515655">
                  <a:extLst>
                    <a:ext uri="{9D8B030D-6E8A-4147-A177-3AD203B41FA5}">
                      <a16:colId xmlns:a16="http://schemas.microsoft.com/office/drawing/2014/main" val="20002"/>
                    </a:ext>
                  </a:extLst>
                </a:gridCol>
              </a:tblGrid>
              <a:tr h="563419">
                <a:tc>
                  <a:txBody>
                    <a:bodyPr/>
                    <a:lstStyle/>
                    <a:p>
                      <a:pPr marL="0" marR="0" algn="ctr">
                        <a:lnSpc>
                          <a:spcPct val="107000"/>
                        </a:lnSpc>
                        <a:spcBef>
                          <a:spcPts val="0"/>
                        </a:spcBef>
                        <a:spcAft>
                          <a:spcPts val="0"/>
                        </a:spcAft>
                      </a:pPr>
                      <a:r>
                        <a:rPr lang="en-US" sz="1400">
                          <a:effectLst/>
                        </a:rPr>
                        <a:t>Sl. No.</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gn="ctr">
                        <a:lnSpc>
                          <a:spcPct val="107000"/>
                        </a:lnSpc>
                        <a:spcBef>
                          <a:spcPts val="0"/>
                        </a:spcBef>
                        <a:spcAft>
                          <a:spcPts val="0"/>
                        </a:spcAft>
                      </a:pPr>
                      <a:r>
                        <a:rPr lang="en-US" sz="1400" dirty="0">
                          <a:effectLst/>
                        </a:rPr>
                        <a:t>Tool</a:t>
                      </a:r>
                      <a:endParaRPr lang="en-US" sz="1100" dirty="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gn="ctr">
                        <a:lnSpc>
                          <a:spcPct val="107000"/>
                        </a:lnSpc>
                        <a:spcBef>
                          <a:spcPts val="0"/>
                        </a:spcBef>
                        <a:spcAft>
                          <a:spcPts val="0"/>
                        </a:spcAft>
                      </a:pPr>
                      <a:r>
                        <a:rPr lang="en-US" sz="1400">
                          <a:effectLst/>
                        </a:rPr>
                        <a:t>Description</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0"/>
                  </a:ext>
                </a:extLst>
              </a:tr>
              <a:tr h="563419">
                <a:tc>
                  <a:txBody>
                    <a:bodyPr/>
                    <a:lstStyle/>
                    <a:p>
                      <a:pPr marL="457200" marR="0">
                        <a:lnSpc>
                          <a:spcPct val="107000"/>
                        </a:lnSpc>
                        <a:spcBef>
                          <a:spcPts val="0"/>
                        </a:spcBef>
                        <a:spcAft>
                          <a:spcPts val="0"/>
                        </a:spcAft>
                      </a:pPr>
                      <a:r>
                        <a:rPr lang="en-US" sz="1400">
                          <a:effectLst/>
                        </a:rPr>
                        <a:t>1.</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nSpc>
                          <a:spcPct val="107000"/>
                        </a:lnSpc>
                        <a:spcBef>
                          <a:spcPts val="0"/>
                        </a:spcBef>
                        <a:spcAft>
                          <a:spcPts val="0"/>
                        </a:spcAft>
                      </a:pPr>
                      <a:r>
                        <a:rPr lang="en-US" sz="1400">
                          <a:effectLst/>
                        </a:rPr>
                        <a:t>Google Cloud Platform</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nSpc>
                          <a:spcPct val="107000"/>
                        </a:lnSpc>
                        <a:spcBef>
                          <a:spcPts val="0"/>
                        </a:spcBef>
                        <a:spcAft>
                          <a:spcPts val="0"/>
                        </a:spcAft>
                      </a:pPr>
                      <a:r>
                        <a:rPr lang="en-US" sz="1400">
                          <a:effectLst/>
                        </a:rPr>
                        <a:t>Used to train model</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1"/>
                  </a:ext>
                </a:extLst>
              </a:tr>
              <a:tr h="563419">
                <a:tc>
                  <a:txBody>
                    <a:bodyPr/>
                    <a:lstStyle/>
                    <a:p>
                      <a:pPr marL="457200" marR="0">
                        <a:lnSpc>
                          <a:spcPct val="107000"/>
                        </a:lnSpc>
                        <a:spcBef>
                          <a:spcPts val="0"/>
                        </a:spcBef>
                        <a:spcAft>
                          <a:spcPts val="0"/>
                        </a:spcAft>
                      </a:pPr>
                      <a:r>
                        <a:rPr lang="en-US" sz="1400">
                          <a:effectLst/>
                        </a:rPr>
                        <a:t>2.</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nSpc>
                          <a:spcPct val="107000"/>
                        </a:lnSpc>
                        <a:spcBef>
                          <a:spcPts val="0"/>
                        </a:spcBef>
                        <a:spcAft>
                          <a:spcPts val="0"/>
                        </a:spcAft>
                      </a:pPr>
                      <a:r>
                        <a:rPr lang="en-US" sz="1400">
                          <a:effectLst/>
                        </a:rPr>
                        <a:t>Jupyter Notebook</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nSpc>
                          <a:spcPct val="107000"/>
                        </a:lnSpc>
                        <a:spcBef>
                          <a:spcPts val="0"/>
                        </a:spcBef>
                        <a:spcAft>
                          <a:spcPts val="0"/>
                        </a:spcAft>
                      </a:pPr>
                      <a:r>
                        <a:rPr lang="en-US" sz="1400">
                          <a:effectLst/>
                        </a:rPr>
                        <a:t>Python IDE</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2"/>
                  </a:ext>
                </a:extLst>
              </a:tr>
              <a:tr h="1126833">
                <a:tc>
                  <a:txBody>
                    <a:bodyPr/>
                    <a:lstStyle/>
                    <a:p>
                      <a:pPr marL="457200" marR="0">
                        <a:lnSpc>
                          <a:spcPct val="107000"/>
                        </a:lnSpc>
                        <a:spcBef>
                          <a:spcPts val="0"/>
                        </a:spcBef>
                        <a:spcAft>
                          <a:spcPts val="0"/>
                        </a:spcAft>
                      </a:pPr>
                      <a:r>
                        <a:rPr lang="en-US" sz="1400">
                          <a:effectLst/>
                        </a:rPr>
                        <a:t>3.</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nSpc>
                          <a:spcPct val="107000"/>
                        </a:lnSpc>
                        <a:spcBef>
                          <a:spcPts val="0"/>
                        </a:spcBef>
                        <a:spcAft>
                          <a:spcPts val="0"/>
                        </a:spcAft>
                      </a:pPr>
                      <a:r>
                        <a:rPr lang="en-US" sz="1400">
                          <a:effectLst/>
                        </a:rPr>
                        <a:t>Heroku</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nSpc>
                          <a:spcPct val="107000"/>
                        </a:lnSpc>
                        <a:spcBef>
                          <a:spcPts val="0"/>
                        </a:spcBef>
                        <a:spcAft>
                          <a:spcPts val="0"/>
                        </a:spcAft>
                      </a:pPr>
                      <a:r>
                        <a:rPr lang="en-US" sz="1400">
                          <a:effectLst/>
                        </a:rPr>
                        <a:t>Platform on which flask script has been loaded</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3"/>
                  </a:ext>
                </a:extLst>
              </a:tr>
              <a:tr h="563419">
                <a:tc>
                  <a:txBody>
                    <a:bodyPr/>
                    <a:lstStyle/>
                    <a:p>
                      <a:pPr marL="457200" marR="0">
                        <a:lnSpc>
                          <a:spcPct val="107000"/>
                        </a:lnSpc>
                        <a:spcBef>
                          <a:spcPts val="0"/>
                        </a:spcBef>
                        <a:spcAft>
                          <a:spcPts val="0"/>
                        </a:spcAft>
                      </a:pPr>
                      <a:r>
                        <a:rPr lang="en-US" sz="1400">
                          <a:effectLst/>
                        </a:rPr>
                        <a:t>4.</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nSpc>
                          <a:spcPct val="107000"/>
                        </a:lnSpc>
                        <a:spcBef>
                          <a:spcPts val="0"/>
                        </a:spcBef>
                        <a:spcAft>
                          <a:spcPts val="0"/>
                        </a:spcAft>
                      </a:pPr>
                      <a:r>
                        <a:rPr lang="en-US" sz="1400">
                          <a:effectLst/>
                        </a:rPr>
                        <a:t>Android Studio</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457200" marR="0">
                        <a:lnSpc>
                          <a:spcPct val="107000"/>
                        </a:lnSpc>
                        <a:spcBef>
                          <a:spcPts val="0"/>
                        </a:spcBef>
                        <a:spcAft>
                          <a:spcPts val="0"/>
                        </a:spcAft>
                      </a:pPr>
                      <a:r>
                        <a:rPr lang="en-US" sz="1400" dirty="0">
                          <a:effectLst/>
                        </a:rPr>
                        <a:t>Ide for android application</a:t>
                      </a:r>
                      <a:endParaRPr lang="en-US" sz="1100" dirty="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214745" y="420506"/>
            <a:ext cx="87352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defTabSz="914400" eaLnBrk="0" fontAlgn="base" hangingPunct="0">
              <a:spcAft>
                <a:spcPct val="0"/>
              </a:spcAft>
            </a:pPr>
            <a:r>
              <a:rPr lang="en-US" dirty="0"/>
              <a:t>Libraries Used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Content Placeholder 3"/>
          <p:cNvGraphicFramePr>
            <a:graphicFrameLocks noGrp="1"/>
          </p:cNvGraphicFramePr>
          <p:nvPr>
            <p:ph idx="1"/>
          </p:nvPr>
        </p:nvGraphicFramePr>
        <p:xfrm>
          <a:off x="3158835" y="1856514"/>
          <a:ext cx="5389419" cy="4530430"/>
        </p:xfrm>
        <a:graphic>
          <a:graphicData uri="http://schemas.openxmlformats.org/drawingml/2006/table">
            <a:tbl>
              <a:tblPr firstRow="1" firstCol="1">
                <a:tableStyleId>{5C22544A-7EE6-4342-B048-85BDC9FD1C3A}</a:tableStyleId>
              </a:tblPr>
              <a:tblGrid>
                <a:gridCol w="1315383">
                  <a:extLst>
                    <a:ext uri="{9D8B030D-6E8A-4147-A177-3AD203B41FA5}">
                      <a16:colId xmlns:a16="http://schemas.microsoft.com/office/drawing/2014/main" val="20000"/>
                    </a:ext>
                  </a:extLst>
                </a:gridCol>
                <a:gridCol w="4074036">
                  <a:extLst>
                    <a:ext uri="{9D8B030D-6E8A-4147-A177-3AD203B41FA5}">
                      <a16:colId xmlns:a16="http://schemas.microsoft.com/office/drawing/2014/main" val="20001"/>
                    </a:ext>
                  </a:extLst>
                </a:gridCol>
              </a:tblGrid>
              <a:tr h="453043">
                <a:tc>
                  <a:txBody>
                    <a:bodyPr/>
                    <a:lstStyle/>
                    <a:p>
                      <a:pPr marL="0" marR="0">
                        <a:lnSpc>
                          <a:spcPct val="107000"/>
                        </a:lnSpc>
                        <a:spcBef>
                          <a:spcPts val="0"/>
                        </a:spcBef>
                        <a:spcAft>
                          <a:spcPts val="0"/>
                        </a:spcAft>
                      </a:pPr>
                      <a:r>
                        <a:rPr lang="en-US" sz="1400">
                          <a:effectLst/>
                        </a:rPr>
                        <a:t>Sl. No. </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a:effectLst/>
                        </a:rPr>
                        <a:t>Library</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0"/>
                  </a:ext>
                </a:extLst>
              </a:tr>
              <a:tr h="453043">
                <a:tc>
                  <a:txBody>
                    <a:bodyPr/>
                    <a:lstStyle/>
                    <a:p>
                      <a:pPr marL="0" marR="0">
                        <a:lnSpc>
                          <a:spcPct val="107000"/>
                        </a:lnSpc>
                        <a:spcBef>
                          <a:spcPts val="0"/>
                        </a:spcBef>
                        <a:spcAft>
                          <a:spcPts val="0"/>
                        </a:spcAft>
                      </a:pPr>
                      <a:r>
                        <a:rPr lang="en-US" sz="1400">
                          <a:effectLst/>
                        </a:rPr>
                        <a:t>1.</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a:effectLst/>
                        </a:rPr>
                        <a:t>Keras</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1"/>
                  </a:ext>
                </a:extLst>
              </a:tr>
              <a:tr h="453043">
                <a:tc>
                  <a:txBody>
                    <a:bodyPr/>
                    <a:lstStyle/>
                    <a:p>
                      <a:pPr marL="0" marR="0">
                        <a:lnSpc>
                          <a:spcPct val="107000"/>
                        </a:lnSpc>
                        <a:spcBef>
                          <a:spcPts val="0"/>
                        </a:spcBef>
                        <a:spcAft>
                          <a:spcPts val="0"/>
                        </a:spcAft>
                      </a:pPr>
                      <a:r>
                        <a:rPr lang="en-US" sz="1400">
                          <a:effectLst/>
                        </a:rPr>
                        <a:t>2.</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dirty="0" err="1">
                          <a:effectLst/>
                        </a:rPr>
                        <a:t>Sklearn</a:t>
                      </a:r>
                      <a:endParaRPr lang="en-US" sz="1100" dirty="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2"/>
                  </a:ext>
                </a:extLst>
              </a:tr>
              <a:tr h="453043">
                <a:tc>
                  <a:txBody>
                    <a:bodyPr/>
                    <a:lstStyle/>
                    <a:p>
                      <a:pPr marL="0" marR="0">
                        <a:lnSpc>
                          <a:spcPct val="107000"/>
                        </a:lnSpc>
                        <a:spcBef>
                          <a:spcPts val="0"/>
                        </a:spcBef>
                        <a:spcAft>
                          <a:spcPts val="0"/>
                        </a:spcAft>
                      </a:pPr>
                      <a:r>
                        <a:rPr lang="en-US" sz="1400">
                          <a:effectLst/>
                        </a:rPr>
                        <a:t>3.</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a:effectLst/>
                        </a:rPr>
                        <a:t>Skimage</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3"/>
                  </a:ext>
                </a:extLst>
              </a:tr>
              <a:tr h="453043">
                <a:tc>
                  <a:txBody>
                    <a:bodyPr/>
                    <a:lstStyle/>
                    <a:p>
                      <a:pPr marL="0" marR="0">
                        <a:lnSpc>
                          <a:spcPct val="107000"/>
                        </a:lnSpc>
                        <a:spcBef>
                          <a:spcPts val="0"/>
                        </a:spcBef>
                        <a:spcAft>
                          <a:spcPts val="0"/>
                        </a:spcAft>
                      </a:pPr>
                      <a:r>
                        <a:rPr lang="en-US" sz="1400">
                          <a:effectLst/>
                        </a:rPr>
                        <a:t>4.</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a:effectLst/>
                        </a:rPr>
                        <a:t>Theano</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4"/>
                  </a:ext>
                </a:extLst>
              </a:tr>
              <a:tr h="453043">
                <a:tc>
                  <a:txBody>
                    <a:bodyPr/>
                    <a:lstStyle/>
                    <a:p>
                      <a:pPr marL="0" marR="0">
                        <a:lnSpc>
                          <a:spcPct val="107000"/>
                        </a:lnSpc>
                        <a:spcBef>
                          <a:spcPts val="0"/>
                        </a:spcBef>
                        <a:spcAft>
                          <a:spcPts val="0"/>
                        </a:spcAft>
                      </a:pPr>
                      <a:r>
                        <a:rPr lang="en-US" sz="1400">
                          <a:effectLst/>
                        </a:rPr>
                        <a:t>5.</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a:effectLst/>
                        </a:rPr>
                        <a:t>Pillow</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5"/>
                  </a:ext>
                </a:extLst>
              </a:tr>
              <a:tr h="453043">
                <a:tc>
                  <a:txBody>
                    <a:bodyPr/>
                    <a:lstStyle/>
                    <a:p>
                      <a:pPr marL="0" marR="0">
                        <a:lnSpc>
                          <a:spcPct val="107000"/>
                        </a:lnSpc>
                        <a:spcBef>
                          <a:spcPts val="0"/>
                        </a:spcBef>
                        <a:spcAft>
                          <a:spcPts val="0"/>
                        </a:spcAft>
                      </a:pPr>
                      <a:r>
                        <a:rPr lang="en-US" sz="1400">
                          <a:effectLst/>
                        </a:rPr>
                        <a:t>6.</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a:effectLst/>
                        </a:rPr>
                        <a:t>Flask</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6"/>
                  </a:ext>
                </a:extLst>
              </a:tr>
              <a:tr h="453043">
                <a:tc>
                  <a:txBody>
                    <a:bodyPr/>
                    <a:lstStyle/>
                    <a:p>
                      <a:pPr marL="0" marR="0">
                        <a:lnSpc>
                          <a:spcPct val="107000"/>
                        </a:lnSpc>
                        <a:spcBef>
                          <a:spcPts val="0"/>
                        </a:spcBef>
                        <a:spcAft>
                          <a:spcPts val="0"/>
                        </a:spcAft>
                      </a:pPr>
                      <a:r>
                        <a:rPr lang="en-US" sz="1400">
                          <a:effectLst/>
                        </a:rPr>
                        <a:t>7.</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a:effectLst/>
                        </a:rPr>
                        <a:t>Gunicorn</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7"/>
                  </a:ext>
                </a:extLst>
              </a:tr>
              <a:tr h="453043">
                <a:tc>
                  <a:txBody>
                    <a:bodyPr/>
                    <a:lstStyle/>
                    <a:p>
                      <a:pPr marL="0" marR="0">
                        <a:lnSpc>
                          <a:spcPct val="107000"/>
                        </a:lnSpc>
                        <a:spcBef>
                          <a:spcPts val="0"/>
                        </a:spcBef>
                        <a:spcAft>
                          <a:spcPts val="0"/>
                        </a:spcAft>
                      </a:pPr>
                      <a:r>
                        <a:rPr lang="en-US" sz="1400">
                          <a:effectLst/>
                        </a:rPr>
                        <a:t>8.</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a:effectLst/>
                        </a:rPr>
                        <a:t>Postman</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8"/>
                  </a:ext>
                </a:extLst>
              </a:tr>
              <a:tr h="453043">
                <a:tc>
                  <a:txBody>
                    <a:bodyPr/>
                    <a:lstStyle/>
                    <a:p>
                      <a:pPr marL="0" marR="0">
                        <a:lnSpc>
                          <a:spcPct val="107000"/>
                        </a:lnSpc>
                        <a:spcBef>
                          <a:spcPts val="0"/>
                        </a:spcBef>
                        <a:spcAft>
                          <a:spcPts val="0"/>
                        </a:spcAft>
                      </a:pPr>
                      <a:r>
                        <a:rPr lang="en-US" sz="1400">
                          <a:effectLst/>
                        </a:rPr>
                        <a:t>9.</a:t>
                      </a:r>
                      <a:endParaRPr lang="en-US" sz="1100">
                        <a:effectLst/>
                        <a:latin typeface="Calibri" panose="020F0502020204030204" pitchFamily="34" charset="0"/>
                        <a:ea typeface="Calibri" panose="020F0502020204030204" pitchFamily="34" charset="0"/>
                        <a:cs typeface="Mangal" panose="02040503050203030202"/>
                      </a:endParaRPr>
                    </a:p>
                  </a:txBody>
                  <a:tcPr marL="68580" marR="68580" marT="0" marB="0"/>
                </a:tc>
                <a:tc>
                  <a:txBody>
                    <a:bodyPr/>
                    <a:lstStyle/>
                    <a:p>
                      <a:pPr marL="0" marR="0">
                        <a:lnSpc>
                          <a:spcPct val="107000"/>
                        </a:lnSpc>
                        <a:spcBef>
                          <a:spcPts val="0"/>
                        </a:spcBef>
                        <a:spcAft>
                          <a:spcPts val="0"/>
                        </a:spcAft>
                      </a:pPr>
                      <a:r>
                        <a:rPr lang="en-US" sz="1400" dirty="0">
                          <a:effectLst/>
                        </a:rPr>
                        <a:t>Volley (REST API )</a:t>
                      </a:r>
                      <a:endParaRPr lang="en-US" sz="1100" dirty="0">
                        <a:effectLst/>
                        <a:latin typeface="Calibri" panose="020F0502020204030204" pitchFamily="34" charset="0"/>
                        <a:ea typeface="Calibri" panose="020F0502020204030204" pitchFamily="34" charset="0"/>
                        <a:cs typeface="Mangal" panose="02040503050203030202"/>
                      </a:endParaRP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7475</Words>
  <Application>Microsoft Office PowerPoint</Application>
  <PresentationFormat>Widescreen</PresentationFormat>
  <Paragraphs>178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Major Project  On    Skin Cancer Detection Using Deep Learning</vt:lpstr>
      <vt:lpstr>Basic Definitions</vt:lpstr>
      <vt:lpstr>Abstract</vt:lpstr>
      <vt:lpstr>PowerPoint Presentation</vt:lpstr>
      <vt:lpstr>CNN – Algorithm we have used to train our model</vt:lpstr>
      <vt:lpstr>Dataset Used</vt:lpstr>
      <vt:lpstr>PowerPoint Presentation</vt:lpstr>
      <vt:lpstr>Tools Used </vt:lpstr>
      <vt:lpstr>Libraries Used </vt:lpstr>
      <vt:lpstr>Convolution Neural Network Modelling</vt:lpstr>
      <vt:lpstr>PowerPoint Presentation</vt:lpstr>
      <vt:lpstr>PowerPoint Presentation</vt:lpstr>
      <vt:lpstr>Backend Script using Flask on Heroku </vt:lpstr>
      <vt:lpstr>PowerPoint Presentation</vt:lpstr>
      <vt:lpstr>Skin Cancer Detection Android Application</vt:lpstr>
      <vt:lpstr>PowerPoint Presentation</vt:lpstr>
      <vt:lpstr>Gender Classification Android Application</vt:lpstr>
      <vt:lpstr>ISIC Leadership Board  In category 1 our model' score is 0.865 </vt:lpstr>
      <vt:lpstr>In category 2 our model' score is 0.914.</vt:lpstr>
      <vt:lpstr>In category 3 our model' score is 0.890.</vt:lpstr>
      <vt:lpstr>Conclusion &amp; Future Aspects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Definitions</dc:title>
  <dc:creator>adi</dc:creator>
  <cp:lastModifiedBy>shivam b</cp:lastModifiedBy>
  <cp:revision>151</cp:revision>
  <dcterms:created xsi:type="dcterms:W3CDTF">2018-11-23T01:12:00Z</dcterms:created>
  <dcterms:modified xsi:type="dcterms:W3CDTF">2019-05-24T06:03:45Z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