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Source Code Pro"/>
      <p:regular r:id="rId21"/>
      <p:bold r:id="rId22"/>
      <p:italic r:id="rId23"/>
      <p:boldItalic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SourceCodePro-bold.fntdata"/><Relationship Id="rId21" Type="http://schemas.openxmlformats.org/officeDocument/2006/relationships/font" Target="fonts/SourceCodePro-regular.fntdata"/><Relationship Id="rId24" Type="http://schemas.openxmlformats.org/officeDocument/2006/relationships/font" Target="fonts/SourceCodePro-boldItalic.fntdata"/><Relationship Id="rId23" Type="http://schemas.openxmlformats.org/officeDocument/2006/relationships/font" Target="fonts/SourceCodePr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ca875df5f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ca875df5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ca875df5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ca875df5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a6c9f836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a6c9f836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a6c9f8365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a6c9f8365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a6c9f836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a6c9f836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a6c9f836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ca6c9f836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a6c9f836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a6c9f836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a6c9f8365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a6c9f8365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a6c9f83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a6c9f83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a875df5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a875df5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ca875df5f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ca875df5f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ca875df5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ca875df5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a6c9f836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a6c9f836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a6c9f8365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a6c9f8365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facebookresearch/audiosea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laze.cs.uchicago.edu/what-is-glaze.html" TargetMode="External"/><Relationship Id="rId4" Type="http://schemas.openxmlformats.org/officeDocument/2006/relationships/hyperlink" Target="https://c2pa.org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gltr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Watermarking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raised by new tech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25" y="152400"/>
            <a:ext cx="661716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8800"/>
            <a:ext cx="8839199" cy="3645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Watermark - Risks and Limitations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Longer text, more probability to detect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Generic approach, might not work for all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Model specific approach, needs access to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False positives (incorrect labeling) can have bad consequences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Audio Watermarking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inject metadata regarding provenance (</a:t>
            </a:r>
            <a:r>
              <a:rPr lang="en" u="sng">
                <a:solidFill>
                  <a:schemeClr val="hlink"/>
                </a:solidFill>
                <a:hlinkClick r:id="rId3"/>
              </a:rPr>
              <a:t>AudioSeal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 frequencies that are imperceptible to human ears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below ~20 or above ~20,000 Hz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Watermarking goal: identify AI generated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Not a foolproof method, but can be a powerful tool to fight against </a:t>
            </a:r>
            <a:r>
              <a:rPr lang="en"/>
              <a:t>malicious</a:t>
            </a:r>
            <a:r>
              <a:rPr lang="en"/>
              <a:t> and misleading uses of AI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https://huggingface.co/blog/watermarking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</a:t>
            </a:r>
            <a:r>
              <a:rPr lang="en"/>
              <a:t>Malicious</a:t>
            </a:r>
            <a:r>
              <a:rPr lang="en"/>
              <a:t> &amp; Misleading uses 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Phishing for private information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Manipulating images/video without people’s consent (deepfakes)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Song generation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Use of training data without permission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Incorrect information form customer support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Access to information to create harm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Specific examples: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Selling products (Tom Hanks dental insurance)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Misleading voters (Biden fake speech)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Watermarking 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Visible to humans vs Invisible to humans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Added during creation (needs access to model) </a:t>
            </a:r>
            <a:br>
              <a:rPr lang="en"/>
            </a:br>
            <a:r>
              <a:rPr lang="en"/>
              <a:t>vs Added after content is produced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Watermarking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Visible Watermark (Dall-E 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color blocks added to the image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</a:t>
            </a:r>
            <a:r>
              <a:rPr lang="en"/>
              <a:t>Poisoning (</a:t>
            </a:r>
            <a:r>
              <a:rPr lang="en" u="sng">
                <a:solidFill>
                  <a:schemeClr val="hlink"/>
                </a:solidFill>
                <a:hlinkClick r:id="rId3"/>
              </a:rPr>
              <a:t>Glaze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protect against style mimicry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Signing (</a:t>
            </a:r>
            <a:r>
              <a:rPr lang="en" u="sng">
                <a:solidFill>
                  <a:schemeClr val="hlink"/>
                </a:solidFill>
                <a:hlinkClick r:id="rId4"/>
              </a:rPr>
              <a:t>C2PA</a:t>
            </a:r>
            <a:r>
              <a:rPr lang="en"/>
              <a:t>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provenance and history digitally signed and </a:t>
            </a:r>
            <a:r>
              <a:rPr lang="en"/>
              <a:t>verifiable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stored in metadata together with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based on public key encryption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edits made without C2PA - missing/incomplete message shows 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89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1062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8025" y="152400"/>
            <a:ext cx="688344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 basics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does LLMs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they </a:t>
            </a:r>
            <a:r>
              <a:rPr lang="en"/>
              <a:t>predict a very likely next words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do they do that?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generate probability estimates for whole vocabulary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P(next token | given context)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sampling from outputs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be greedy/stochastic, temperature/top-k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Watermarking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468825"/>
            <a:ext cx="85206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Visualizing word/token probabilities (</a:t>
            </a:r>
            <a:r>
              <a:rPr lang="en" u="sng">
                <a:solidFill>
                  <a:schemeClr val="hlink"/>
                </a:solidFill>
                <a:hlinkClick r:id="rId3"/>
              </a:rPr>
              <a:t>GLTR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Calculated using gpt2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Promoting sub-vocabularies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red &amp; green candidate groups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promote green &amp; restrict 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Hard watermark - disallow 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Soft watermark - increase green probability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~ Similar to Benford’s law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