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 Extra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4645CE-9294-407D-86F0-4406BDDB6338}">
  <a:tblStyle styleId="{A74645CE-9294-407D-86F0-4406BDDB6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Extra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ExtraLight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ExtraLigh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Extra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bb06c21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bb06c21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bb06c21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bb06c21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bc30fe5a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bc30fe5a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b06c21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b06c21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bb06c212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bb06c212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bb06c212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bb06c212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bb06c212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bb06c212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bb06c212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bb06c212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bb06c21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bb06c21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bb06c212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bb06c212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bb06c212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bb06c212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Subscriptions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10 slide lecture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863550"/>
            <a:ext cx="80589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Filtering based on client-defined arguments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subscription query without filter arguments 					              subscription with filter arguments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17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Apollo - Client side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311700" y="1937600"/>
            <a:ext cx="3133800" cy="141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`subscription NewSubscription {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addedTodo {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name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description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priority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}`</a:t>
            </a:r>
            <a:endParaRPr sz="9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3810875" y="1937600"/>
            <a:ext cx="4559700" cy="141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`subscription NewFilteredSubscription($priority: Int) {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addedTodo(priority: $priority) {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name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description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priority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8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}`</a:t>
            </a:r>
            <a:endParaRPr sz="9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311700" y="3520325"/>
            <a:ext cx="3133800" cy="141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apolloClient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query: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SUBSCRIPTION_QUERY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{},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{},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{},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7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3810875" y="3520325"/>
            <a:ext cx="4559700" cy="160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apolloClient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query: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SUBSCRIPTION_QUERY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variables: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8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"priority"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: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subscribe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b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{},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{},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{},</a:t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7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Subscription Event Filtering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recap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query language</a:t>
            </a:r>
            <a:r>
              <a:rPr lang="en" sz="1400"/>
              <a:t> + query execution engine === a different communication pattern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Type system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Schemas - definition / evolution / validates support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Operations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Query / Mutation / Subscription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Flexible data model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Decouples client from server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controls what it receives (selection set)</a:t>
            </a:r>
            <a:endParaRPr sz="1400"/>
          </a:p>
          <a:p>
            <a:pPr indent="-31750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 more OverFetching, UnderFetching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995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200" y="1737375"/>
            <a:ext cx="3776822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277875" y="228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Architecture + Deployment</a:t>
            </a:r>
            <a:endParaRPr sz="33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75" y="1178900"/>
            <a:ext cx="7461849" cy="37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77875" y="2288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Sequence diagrams</a:t>
            </a:r>
            <a:endParaRPr sz="330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25" y="1375425"/>
            <a:ext cx="8117131" cy="37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8"/>
          <p:cNvGraphicFramePr/>
          <p:nvPr/>
        </p:nvGraphicFramePr>
        <p:xfrm>
          <a:off x="52375" y="109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{A74645CE-9294-407D-86F0-4406BDDB6338}</a:tableStyleId>
              </a:tblPr>
              <a:tblGrid>
                <a:gridCol w="4519625"/>
                <a:gridCol w="4519625"/>
              </a:tblGrid>
              <a:tr h="62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500">
                          <a:solidFill>
                            <a:schemeClr val="dk2"/>
                          </a:solidFill>
                        </a:rPr>
                        <a:t>Queries/Mutations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500">
                          <a:solidFill>
                            <a:schemeClr val="dk2"/>
                          </a:solidFill>
                        </a:rPr>
                        <a:t>Subscriptions</a:t>
                      </a:r>
                      <a:endParaRPr sz="2500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121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request/response paradigm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client requests something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server responds something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publish/subscribe paradigm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client subscribes to events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triggers/events happen on server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server sends updates to client (event stream)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8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stateless communication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requests are independent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connection opened on request,closed after response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s</a:t>
                      </a:r>
                      <a:r>
                        <a:rPr lang="en" sz="1300">
                          <a:solidFill>
                            <a:schemeClr val="dk2"/>
                          </a:solidFill>
                        </a:rPr>
                        <a:t>tateful communication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connection opened on subscribe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300"/>
                        <a:buChar char="●"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long-living, continuous connection on client &amp; server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pull-based data fetching - client pulls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push-based data fetching - server pushes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751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HTTP protocol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Websockets protocol</a:t>
                      </a:r>
                      <a:br>
                        <a:rPr lang="en" sz="1300">
                          <a:solidFill>
                            <a:schemeClr val="dk2"/>
                          </a:solidFill>
                        </a:rPr>
                      </a:br>
                      <a:r>
                        <a:rPr lang="en" sz="1300">
                          <a:solidFill>
                            <a:schemeClr val="dk2"/>
                          </a:solidFill>
                        </a:rPr>
                        <a:t>MQTT protocol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760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rgbClr val="38761D"/>
                          </a:solidFill>
                        </a:rPr>
                        <a:t>+ no continuous connection, less resource consumption</a:t>
                      </a:r>
                      <a:br>
                        <a:rPr lang="en" sz="1300">
                          <a:solidFill>
                            <a:srgbClr val="38761D"/>
                          </a:solidFill>
                        </a:rPr>
                      </a:br>
                      <a:r>
                        <a:rPr lang="en" sz="1300">
                          <a:solidFill>
                            <a:srgbClr val="990000"/>
                          </a:solidFill>
                        </a:rPr>
                        <a:t>- slower updates</a:t>
                      </a:r>
                      <a:endParaRPr sz="13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rgbClr val="38761D"/>
                          </a:solidFill>
                        </a:rPr>
                        <a:t>+</a:t>
                      </a:r>
                      <a:r>
                        <a:rPr lang="en" sz="1300">
                          <a:solidFill>
                            <a:srgbClr val="38761D"/>
                          </a:solidFill>
                        </a:rPr>
                        <a:t> faster updates</a:t>
                      </a:r>
                      <a:br>
                        <a:rPr lang="en" sz="1300">
                          <a:solidFill>
                            <a:srgbClr val="38761D"/>
                          </a:solidFill>
                        </a:rPr>
                      </a:br>
                      <a:r>
                        <a:rPr lang="en" sz="1300">
                          <a:solidFill>
                            <a:srgbClr val="990000"/>
                          </a:solidFill>
                        </a:rPr>
                        <a:t>- connections consumes more server/client resources</a:t>
                      </a:r>
                      <a:br>
                        <a:rPr lang="en" sz="1300">
                          <a:solidFill>
                            <a:srgbClr val="990000"/>
                          </a:solidFill>
                        </a:rPr>
                      </a:br>
                      <a:r>
                        <a:rPr lang="en" sz="1300">
                          <a:solidFill>
                            <a:srgbClr val="990000"/>
                          </a:solidFill>
                        </a:rPr>
                        <a:t>- complex code (streams, observables, async iterators)</a:t>
                      </a:r>
                      <a:endParaRPr sz="1300"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Graphql.js - reference implementation in Node.js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Express Graphql - reference implementation in Node.js over Express server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●"/>
            </a:pPr>
            <a:r>
              <a:rPr lang="en" sz="1400">
                <a:solidFill>
                  <a:srgbClr val="999999"/>
                </a:solidFill>
              </a:rPr>
              <a:t>Apollo Server - server packages that work with various Node.js frameworks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AppSync - AWS offering, fully-managed GraphQL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Apollo Client - js client works with React, React Native, Angular 2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●"/>
            </a:pPr>
            <a:r>
              <a:rPr lang="en" sz="1500">
                <a:solidFill>
                  <a:srgbClr val="999999"/>
                </a:solidFill>
              </a:rPr>
              <a:t>AWS Amplify - js library, used with cloud services, GraphQL backend and React components</a:t>
            </a:r>
            <a:endParaRPr sz="1500">
              <a:solidFill>
                <a:srgbClr val="99999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●"/>
            </a:pPr>
            <a:r>
              <a:rPr lang="en" sz="1500">
                <a:solidFill>
                  <a:srgbClr val="999999"/>
                </a:solidFill>
              </a:rPr>
              <a:t>GraphQL Request - </a:t>
            </a:r>
            <a:r>
              <a:rPr lang="en" sz="1500">
                <a:solidFill>
                  <a:srgbClr val="999999"/>
                </a:solidFill>
              </a:rPr>
              <a:t>a lightweight wrapper around fetch</a:t>
            </a:r>
            <a:endParaRPr sz="1500">
              <a:solidFill>
                <a:srgbClr val="99999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●"/>
            </a:pPr>
            <a:r>
              <a:rPr lang="en" sz="1500">
                <a:solidFill>
                  <a:srgbClr val="999999"/>
                </a:solidFill>
              </a:rPr>
              <a:t>Relay - js framework for building data-driven React applications</a:t>
            </a:r>
            <a:endParaRPr sz="15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AppSync - Server Side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Make a subscription real-time by adding </a:t>
            </a:r>
            <a:r>
              <a:rPr i="1" lang="en" sz="1200">
                <a:solidFill>
                  <a:schemeClr val="dk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@aws_subscribe</a:t>
            </a:r>
            <a:endParaRPr i="1" sz="900">
              <a:solidFill>
                <a:schemeClr val="dk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AppSync subscriptions limitations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invoked as a response to a mutation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mutation selection set is sent to subscribers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1063950" y="1620550"/>
            <a:ext cx="3241200" cy="7389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type Subscription {</a:t>
            </a:r>
            <a:b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addedTodo: Todo</a:t>
            </a:r>
            <a:b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@aws_subscribe(mutations: ["addTodo"])</a:t>
            </a:r>
            <a:b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105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- Limitations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50" y="1327225"/>
            <a:ext cx="7419090" cy="358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6327225" y="2776075"/>
            <a:ext cx="2449200" cy="1268100"/>
          </a:xfrm>
          <a:prstGeom prst="ellipse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